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37" r:id="rId2"/>
    <p:sldId id="257" r:id="rId3"/>
    <p:sldId id="264" r:id="rId4"/>
    <p:sldId id="266" r:id="rId5"/>
    <p:sldId id="304" r:id="rId6"/>
    <p:sldId id="377" r:id="rId7"/>
    <p:sldId id="324" r:id="rId8"/>
    <p:sldId id="316" r:id="rId9"/>
    <p:sldId id="341" r:id="rId10"/>
    <p:sldId id="354" r:id="rId11"/>
    <p:sldId id="355" r:id="rId12"/>
    <p:sldId id="345" r:id="rId13"/>
    <p:sldId id="359" r:id="rId14"/>
    <p:sldId id="358" r:id="rId15"/>
    <p:sldId id="363" r:id="rId16"/>
    <p:sldId id="374" r:id="rId17"/>
    <p:sldId id="346" r:id="rId18"/>
    <p:sldId id="350" r:id="rId19"/>
    <p:sldId id="365" r:id="rId20"/>
    <p:sldId id="366" r:id="rId21"/>
    <p:sldId id="367" r:id="rId22"/>
    <p:sldId id="368" r:id="rId23"/>
    <p:sldId id="369" r:id="rId24"/>
    <p:sldId id="372" r:id="rId25"/>
    <p:sldId id="364" r:id="rId26"/>
  </p:sldIdLst>
  <p:sldSz cx="12190413" cy="6858000"/>
  <p:notesSz cx="6670675" cy="9929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A2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5" autoAdjust="0"/>
    <p:restoredTop sz="90135" autoAdjust="0"/>
  </p:normalViewPr>
  <p:slideViewPr>
    <p:cSldViewPr>
      <p:cViewPr>
        <p:scale>
          <a:sx n="80" d="100"/>
          <a:sy n="80" d="100"/>
        </p:scale>
        <p:origin x="-54" y="72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5"/>
  <c:chart>
    <c:autoTitleDeleted val="1"/>
    <c:plotArea>
      <c:layout>
        <c:manualLayout>
          <c:layoutTarget val="inner"/>
          <c:xMode val="edge"/>
          <c:yMode val="edge"/>
          <c:x val="0.24275997635482849"/>
          <c:y val="4.4868162796726334E-2"/>
          <c:w val="0.74769921471681255"/>
          <c:h val="0.8104398656559525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Spesa farmaci orfani categoria L (migliaia di Euro)</c:v>
                </c:pt>
              </c:strCache>
            </c:strRef>
          </c:tx>
          <c:cat>
            <c:numRef>
              <c:f>Foglio1!$A$2:$A$8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Foglio1!$B$2:$B$8</c:f>
              <c:numCache>
                <c:formatCode>General</c:formatCode>
                <c:ptCount val="7"/>
                <c:pt idx="0">
                  <c:v>500000</c:v>
                </c:pt>
                <c:pt idx="1">
                  <c:v>250000</c:v>
                </c:pt>
                <c:pt idx="2">
                  <c:v>420000</c:v>
                </c:pt>
                <c:pt idx="3">
                  <c:v>500000</c:v>
                </c:pt>
                <c:pt idx="4">
                  <c:v>600000</c:v>
                </c:pt>
                <c:pt idx="5">
                  <c:v>700000</c:v>
                </c:pt>
                <c:pt idx="6">
                  <c:v>900000</c:v>
                </c:pt>
              </c:numCache>
            </c:numRef>
          </c:val>
        </c:ser>
        <c:axId val="184893824"/>
        <c:axId val="184895360"/>
      </c:barChart>
      <c:catAx>
        <c:axId val="184893824"/>
        <c:scaling>
          <c:orientation val="minMax"/>
        </c:scaling>
        <c:axPos val="b"/>
        <c:numFmt formatCode="General" sourceLinked="1"/>
        <c:tickLblPos val="nextTo"/>
        <c:crossAx val="184895360"/>
        <c:crosses val="autoZero"/>
        <c:auto val="1"/>
        <c:lblAlgn val="ctr"/>
        <c:lblOffset val="100"/>
      </c:catAx>
      <c:valAx>
        <c:axId val="184895360"/>
        <c:scaling>
          <c:orientation val="minMax"/>
          <c:max val="900000"/>
          <c:min val="200000"/>
        </c:scaling>
        <c:axPos val="l"/>
        <c:majorGridlines>
          <c:spPr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</c:majorGridlines>
        <c:numFmt formatCode="General" sourceLinked="1"/>
        <c:tickLblPos val="low"/>
        <c:crossAx val="18489382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it-IT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8505" y="0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4B2B0-97CC-4A92-9A4E-29FEF94E3F24}" type="datetimeFigureOut">
              <a:rPr lang="it-IT" smtClean="0"/>
              <a:pPr/>
              <a:t>27/06/2019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7068" y="4716661"/>
            <a:ext cx="533654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8505" y="9431599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BDC71-E0B5-49FE-B47B-25911133EC7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400" y="744538"/>
            <a:ext cx="6619875" cy="37242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DED90-4539-476B-8D5B-669F617CA6C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400" y="744538"/>
            <a:ext cx="6619875" cy="37242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IDO inhibitors: </a:t>
            </a:r>
            <a:r>
              <a:rPr lang="en-US" dirty="0" err="1" smtClean="0"/>
              <a:t>idoleamina</a:t>
            </a:r>
            <a:r>
              <a:rPr lang="en-US" dirty="0" smtClean="0"/>
              <a:t> 2,3 </a:t>
            </a:r>
            <a:r>
              <a:rPr lang="en-US" dirty="0" err="1" smtClean="0"/>
              <a:t>diossigenasi</a:t>
            </a:r>
            <a:r>
              <a:rPr lang="en-US" dirty="0" smtClean="0"/>
              <a:t> ( </a:t>
            </a:r>
            <a:r>
              <a:rPr lang="en-US" dirty="0" err="1" smtClean="0"/>
              <a:t>metabolismo</a:t>
            </a:r>
            <a:r>
              <a:rPr lang="en-US" dirty="0" smtClean="0"/>
              <a:t> </a:t>
            </a:r>
            <a:r>
              <a:rPr lang="en-US" dirty="0" err="1" smtClean="0"/>
              <a:t>triptofano</a:t>
            </a:r>
            <a:r>
              <a:rPr lang="en-US" dirty="0" smtClean="0"/>
              <a:t>). </a:t>
            </a:r>
            <a:r>
              <a:rPr lang="en-US" dirty="0" err="1" smtClean="0"/>
              <a:t>Funzione</a:t>
            </a:r>
            <a:r>
              <a:rPr lang="en-US" dirty="0" smtClean="0"/>
              <a:t> </a:t>
            </a:r>
            <a:r>
              <a:rPr lang="en-US" dirty="0" err="1" smtClean="0"/>
              <a:t>immunosoppressiva</a:t>
            </a:r>
            <a:endParaRPr lang="en-US" dirty="0" smtClean="0"/>
          </a:p>
          <a:p>
            <a:r>
              <a:rPr lang="en-US" dirty="0" smtClean="0"/>
              <a:t>TLR: </a:t>
            </a:r>
            <a:r>
              <a:rPr lang="en-US" dirty="0" err="1" smtClean="0"/>
              <a:t>Tollike</a:t>
            </a:r>
            <a:r>
              <a:rPr lang="en-US" dirty="0" smtClean="0"/>
              <a:t> receptor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B794-1112-4C2F-993A-0584769E8BD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400" y="744538"/>
            <a:ext cx="6619875" cy="37242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B794-1112-4C2F-993A-0584769E8BD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it-IT" sz="1200" dirty="0" smtClean="0"/>
              <a:t>NTRK: </a:t>
            </a:r>
            <a:r>
              <a:rPr lang="it-IT" sz="1200" dirty="0" err="1" smtClean="0"/>
              <a:t>neutrophin</a:t>
            </a:r>
            <a:r>
              <a:rPr lang="it-IT" sz="1200" dirty="0" smtClean="0"/>
              <a:t> </a:t>
            </a:r>
            <a:r>
              <a:rPr lang="it-IT" sz="1200" dirty="0" err="1" smtClean="0"/>
              <a:t>tropomiosin</a:t>
            </a:r>
            <a:r>
              <a:rPr lang="it-IT" sz="1200" baseline="0" dirty="0" smtClean="0"/>
              <a:t> </a:t>
            </a:r>
            <a:r>
              <a:rPr lang="it-IT" sz="1200" baseline="0" dirty="0" err="1" smtClean="0"/>
              <a:t>receptor</a:t>
            </a:r>
            <a:r>
              <a:rPr lang="it-IT" sz="1200" baseline="0" dirty="0" smtClean="0"/>
              <a:t> </a:t>
            </a:r>
            <a:r>
              <a:rPr lang="it-IT" sz="1200" baseline="0" dirty="0" err="1" smtClean="0"/>
              <a:t>kinase</a:t>
            </a:r>
            <a:r>
              <a:rPr lang="it-IT" sz="1200" baseline="0" dirty="0" smtClean="0"/>
              <a:t> </a:t>
            </a:r>
            <a:endParaRPr lang="it-IT" sz="1200" dirty="0" smtClean="0"/>
          </a:p>
          <a:p>
            <a:pPr lvl="0"/>
            <a:r>
              <a:rPr lang="it-IT" sz="1200" dirty="0" smtClean="0"/>
              <a:t>Studio </a:t>
            </a:r>
            <a:r>
              <a:rPr lang="it-IT" sz="1200" b="1" dirty="0" err="1" smtClean="0"/>
              <a:t>ongoing</a:t>
            </a:r>
            <a:r>
              <a:rPr lang="it-IT" sz="1200" dirty="0" smtClean="0"/>
              <a:t> di Fase II multicentrico in aperto;</a:t>
            </a:r>
            <a:endParaRPr lang="it-IT" dirty="0" smtClean="0"/>
          </a:p>
          <a:p>
            <a:pPr lvl="0"/>
            <a:r>
              <a:rPr lang="it-IT" sz="1200" dirty="0" smtClean="0"/>
              <a:t>300 </a:t>
            </a:r>
            <a:r>
              <a:rPr lang="it-IT" sz="1200" dirty="0" err="1" smtClean="0"/>
              <a:t>pts</a:t>
            </a:r>
            <a:r>
              <a:rPr lang="it-IT" sz="1200" dirty="0" smtClean="0"/>
              <a:t> arruolati al momento;</a:t>
            </a:r>
          </a:p>
          <a:p>
            <a:pPr lvl="0"/>
            <a:r>
              <a:rPr lang="en-US" sz="1200" dirty="0" smtClean="0"/>
              <a:t>I </a:t>
            </a:r>
            <a:r>
              <a:rPr lang="en-US" sz="1200" dirty="0" err="1" smtClean="0"/>
              <a:t>pazienti</a:t>
            </a:r>
            <a:r>
              <a:rPr lang="en-US" sz="1200" dirty="0" smtClean="0"/>
              <a:t> </a:t>
            </a:r>
            <a:r>
              <a:rPr lang="en-US" sz="1200" dirty="0" err="1" smtClean="0"/>
              <a:t>verranno</a:t>
            </a:r>
            <a:r>
              <a:rPr lang="en-US" sz="1200" dirty="0" smtClean="0"/>
              <a:t> </a:t>
            </a:r>
            <a:r>
              <a:rPr lang="en-US" sz="1200" dirty="0" err="1" smtClean="0"/>
              <a:t>assegnati</a:t>
            </a:r>
            <a:r>
              <a:rPr lang="en-US" sz="1200" dirty="0" smtClean="0"/>
              <a:t> a baskets </a:t>
            </a:r>
            <a:r>
              <a:rPr lang="en-US" sz="1200" dirty="0" err="1" smtClean="0"/>
              <a:t>differenti</a:t>
            </a:r>
            <a:r>
              <a:rPr lang="en-US" sz="1200" dirty="0" smtClean="0"/>
              <a:t> </a:t>
            </a:r>
            <a:r>
              <a:rPr lang="en-US" sz="1200" dirty="0" err="1" smtClean="0"/>
              <a:t>sulla</a:t>
            </a:r>
            <a:r>
              <a:rPr lang="en-US" sz="1200" dirty="0" smtClean="0"/>
              <a:t> base del </a:t>
            </a:r>
            <a:r>
              <a:rPr lang="en-US" sz="1200" dirty="0" err="1" smtClean="0"/>
              <a:t>tipo</a:t>
            </a:r>
            <a:r>
              <a:rPr lang="en-US" sz="1200" dirty="0" smtClean="0"/>
              <a:t> di </a:t>
            </a:r>
            <a:r>
              <a:rPr lang="en-US" sz="1200" dirty="0" err="1" smtClean="0"/>
              <a:t>tumore</a:t>
            </a:r>
            <a:r>
              <a:rPr lang="en-US" sz="1200" dirty="0" smtClean="0"/>
              <a:t> e del </a:t>
            </a:r>
            <a:r>
              <a:rPr lang="en-US" sz="1200" dirty="0" err="1" smtClean="0"/>
              <a:t>profilo</a:t>
            </a:r>
            <a:r>
              <a:rPr lang="en-US" sz="1200" dirty="0" smtClean="0"/>
              <a:t>  </a:t>
            </a:r>
            <a:r>
              <a:rPr lang="en-US" sz="1200" dirty="0" err="1" smtClean="0"/>
              <a:t>genico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BDC71-E0B5-49FE-B47B-25911133EC73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400" y="744538"/>
            <a:ext cx="6619875" cy="37242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Rct</a:t>
            </a:r>
            <a:r>
              <a:rPr lang="en-US" dirty="0" smtClean="0"/>
              <a:t> randomized</a:t>
            </a:r>
            <a:r>
              <a:rPr lang="en-US" baseline="0" dirty="0" smtClean="0"/>
              <a:t> controlled </a:t>
            </a:r>
            <a:r>
              <a:rPr lang="en-US" baseline="0" dirty="0" err="1" smtClean="0"/>
              <a:t>stuty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DED90-4539-476B-8D5B-669F617CA6C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BDC71-E0B5-49FE-B47B-25911133EC73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400" y="744538"/>
            <a:ext cx="6619875" cy="37242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BDC71-E0B5-49FE-B47B-25911133EC73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400" y="744538"/>
            <a:ext cx="6619875" cy="37242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BDC71-E0B5-49FE-B47B-25911133EC73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400" y="744538"/>
            <a:ext cx="6619875" cy="37242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È la </a:t>
            </a:r>
            <a:r>
              <a:rPr lang="en-US" dirty="0" err="1" smtClean="0"/>
              <a:t>spesa</a:t>
            </a:r>
            <a:r>
              <a:rPr lang="en-US" dirty="0" smtClean="0"/>
              <a:t> </a:t>
            </a:r>
            <a:r>
              <a:rPr lang="en-US" dirty="0" err="1" smtClean="0"/>
              <a:t>globale</a:t>
            </a:r>
            <a:r>
              <a:rPr lang="en-US" dirty="0" smtClean="0"/>
              <a:t> non per I </a:t>
            </a:r>
            <a:r>
              <a:rPr lang="en-US" dirty="0" err="1" smtClean="0"/>
              <a:t>tumori</a:t>
            </a:r>
            <a:r>
              <a:rPr lang="en-US" dirty="0" smtClean="0"/>
              <a:t> </a:t>
            </a:r>
            <a:r>
              <a:rPr lang="en-US" dirty="0" err="1" smtClean="0"/>
              <a:t>rari</a:t>
            </a:r>
            <a:endParaRPr lang="en-US" dirty="0" smtClean="0"/>
          </a:p>
          <a:p>
            <a:r>
              <a:rPr lang="en-US" dirty="0" smtClean="0"/>
              <a:t>DDD: daily defined dose  ( dose media </a:t>
            </a:r>
            <a:r>
              <a:rPr lang="en-US" dirty="0" err="1" smtClean="0"/>
              <a:t>giornaliera</a:t>
            </a:r>
            <a:r>
              <a:rPr lang="en-US" dirty="0" smtClean="0"/>
              <a:t> )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BDC71-E0B5-49FE-B47B-25911133EC73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400" y="744538"/>
            <a:ext cx="6619875" cy="37242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BDC71-E0B5-49FE-B47B-25911133EC73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Orphanet</a:t>
            </a:r>
            <a:r>
              <a:rPr lang="en-US" dirty="0" smtClean="0"/>
              <a:t> </a:t>
            </a:r>
            <a:r>
              <a:rPr lang="en-US" dirty="0" err="1" smtClean="0"/>
              <a:t>portale</a:t>
            </a:r>
            <a:r>
              <a:rPr lang="en-US" dirty="0" smtClean="0"/>
              <a:t> </a:t>
            </a:r>
            <a:r>
              <a:rPr lang="en-US" dirty="0" err="1" smtClean="0"/>
              <a:t>malattie</a:t>
            </a:r>
            <a:r>
              <a:rPr lang="en-US" dirty="0" smtClean="0"/>
              <a:t> rare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BDC71-E0B5-49FE-B47B-25911133EC73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Ibrutinib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è una “piccola molecola”, potente inibitore della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tirosin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chinasi di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Bruton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(BTK).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Ibrutinib</a:t>
            </a:r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 un legame covalente con un residuo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cisteinico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(Cys-481) nel sito attivo della BTK, causando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 prolungata inibizione della sua attività enzimatica. La BTK, membro della famiglia delle chinasi</a:t>
            </a:r>
          </a:p>
          <a:p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è un’importante molecola delle vie del segnale del recettore per l'antigene dei linfociti B (BCR) e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 recettore per le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citochine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La via del BCR è implicata nella patogenesi di numerose neoplasie delle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cellule B, che comprendono MCL, linfoma diffuso a grandi cellule B (DLBCL), linfoma follicolare e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CLL. Il ruolo centrale della BTK nella trasmissione del segnale dai recettori di superficie delle cellule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provoca l’attivazione delle vie necessarie per il </a:t>
            </a:r>
            <a:r>
              <a:rPr lang="it-IT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trafficking</a:t>
            </a:r>
            <a:r>
              <a:rPr lang="it-IT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la chemiotassi e l’adesione delle cellule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Gli studi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preclinici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hanno dimostrato che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ibrutinib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inibisce in modo efficace la proliferazione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maligna dei linfociti B e la loro sopravvivenza </a:t>
            </a:r>
            <a:r>
              <a:rPr lang="it-IT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vivo, come pure la migrazione cellulare e l’adesione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substrato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vitro.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Linfocitosi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BDC71-E0B5-49FE-B47B-25911133EC73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IWCLL: international workshop on CLL</a:t>
            </a:r>
          </a:p>
          <a:p>
            <a:r>
              <a:rPr lang="en-US" dirty="0" smtClean="0"/>
              <a:t>17p-/TP53 </a:t>
            </a:r>
            <a:r>
              <a:rPr lang="en-US" dirty="0" err="1" smtClean="0"/>
              <a:t>mutat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delezione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cromosoma</a:t>
            </a:r>
            <a:r>
              <a:rPr lang="en-US" baseline="0" dirty="0" smtClean="0"/>
              <a:t> 17p e </a:t>
            </a:r>
            <a:r>
              <a:rPr lang="en-US" baseline="0" dirty="0" err="1" smtClean="0"/>
              <a:t>mutazione</a:t>
            </a:r>
            <a:r>
              <a:rPr lang="en-US" baseline="0" dirty="0" smtClean="0"/>
              <a:t> di p53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BDC71-E0B5-49FE-B47B-25911133EC73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711108" y="1371600"/>
            <a:ext cx="10467501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711107" y="3228536"/>
            <a:ext cx="10471565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871-C2FB-4CD5-850E-EC84FA0BC74C}" type="datetimeFigureOut">
              <a:rPr lang="it-IT" smtClean="0"/>
              <a:pPr/>
              <a:t>27/06/2019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2079-282B-42CC-88A2-AF64C299989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871-C2FB-4CD5-850E-EC84FA0BC74C}" type="datetimeFigureOut">
              <a:rPr lang="it-IT" smtClean="0"/>
              <a:pPr/>
              <a:t>27/06/2019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2079-282B-42CC-88A2-AF64C299989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8049" y="914401"/>
            <a:ext cx="2742843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521" y="914401"/>
            <a:ext cx="8025355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871-C2FB-4CD5-850E-EC84FA0BC74C}" type="datetimeFigureOut">
              <a:rPr lang="it-IT" smtClean="0"/>
              <a:pPr/>
              <a:t>27/06/2019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2079-282B-42CC-88A2-AF64C299989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871-C2FB-4CD5-850E-EC84FA0BC74C}" type="datetimeFigureOut">
              <a:rPr lang="it-IT" smtClean="0"/>
              <a:pPr/>
              <a:t>27/06/2019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2079-282B-42CC-88A2-AF64C299989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7044" y="1316736"/>
            <a:ext cx="10361851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07044" y="2704664"/>
            <a:ext cx="10361851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871-C2FB-4CD5-850E-EC84FA0BC74C}" type="datetimeFigureOut">
              <a:rPr lang="it-IT" smtClean="0"/>
              <a:pPr/>
              <a:t>27/06/2019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2079-282B-42CC-88A2-AF64C299989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521" y="704088"/>
            <a:ext cx="10971372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521" y="1920085"/>
            <a:ext cx="5384099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6793" y="1920085"/>
            <a:ext cx="5384099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871-C2FB-4CD5-850E-EC84FA0BC74C}" type="datetimeFigureOut">
              <a:rPr lang="it-IT" smtClean="0"/>
              <a:pPr/>
              <a:t>27/06/2019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2079-282B-42CC-88A2-AF64C299989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521" y="704088"/>
            <a:ext cx="10971372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521" y="1855248"/>
            <a:ext cx="5386216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6192561" y="1859758"/>
            <a:ext cx="5388332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9521" y="2514600"/>
            <a:ext cx="5386216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2561" y="2514600"/>
            <a:ext cx="5388332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871-C2FB-4CD5-850E-EC84FA0BC74C}" type="datetimeFigureOut">
              <a:rPr lang="it-IT" smtClean="0"/>
              <a:pPr/>
              <a:t>27/06/2019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2079-282B-42CC-88A2-AF64C299989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521" y="704088"/>
            <a:ext cx="11072958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871-C2FB-4CD5-850E-EC84FA0BC74C}" type="datetimeFigureOut">
              <a:rPr lang="it-IT" smtClean="0"/>
              <a:pPr/>
              <a:t>27/06/2019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2079-282B-42CC-88A2-AF64C299989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871-C2FB-4CD5-850E-EC84FA0BC74C}" type="datetimeFigureOut">
              <a:rPr lang="it-IT" smtClean="0"/>
              <a:pPr/>
              <a:t>27/06/2019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2079-282B-42CC-88A2-AF64C299989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281" y="514352"/>
            <a:ext cx="3657124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914281" y="1676400"/>
            <a:ext cx="3657124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766113" y="1676400"/>
            <a:ext cx="6814779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871-C2FB-4CD5-850E-EC84FA0BC74C}" type="datetimeFigureOut">
              <a:rPr lang="it-IT" smtClean="0"/>
              <a:pPr/>
              <a:t>27/06/2019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2079-282B-42CC-88A2-AF64C299989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4220455" y="1108077"/>
            <a:ext cx="7009487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10670790" y="5359769"/>
            <a:ext cx="207237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2694" y="1176997"/>
            <a:ext cx="2950080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12694" y="2828785"/>
            <a:ext cx="2946016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871-C2FB-4CD5-850E-EC84FA0BC74C}" type="datetimeFigureOut">
              <a:rPr lang="it-IT" smtClean="0"/>
              <a:pPr/>
              <a:t>27/06/2019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768198" y="6356351"/>
            <a:ext cx="812694" cy="365125"/>
          </a:xfrm>
        </p:spPr>
        <p:txBody>
          <a:bodyPr/>
          <a:lstStyle/>
          <a:p>
            <a:fld id="{9E622079-282B-42CC-88A2-AF64C299989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4647119" y="1199517"/>
            <a:ext cx="6156159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12699" y="5816600"/>
            <a:ext cx="1221581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5841240" y="6219826"/>
            <a:ext cx="6349173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12699" y="-7144"/>
            <a:ext cx="1221581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5841240" y="-7143"/>
            <a:ext cx="6349173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609521" y="704088"/>
            <a:ext cx="10971372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609521" y="1935480"/>
            <a:ext cx="10971372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9936871-C2FB-4CD5-850E-EC84FA0BC74C}" type="datetimeFigureOut">
              <a:rPr lang="it-IT" smtClean="0"/>
              <a:pPr/>
              <a:t>27/06/2019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3555537" y="6356351"/>
            <a:ext cx="4469818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10565024" y="6356351"/>
            <a:ext cx="1015868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622079-282B-42CC-88A2-AF64C299989E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25353" y="202408"/>
            <a:ext cx="12239137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rphanet.ne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rphanet.net/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alpha val="58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3215263" y="3717035"/>
            <a:ext cx="420429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000" b="1" dirty="0" smtClean="0">
                <a:solidFill>
                  <a:schemeClr val="bg1"/>
                </a:solidFill>
              </a:rPr>
              <a:t>Giuseppe Toffoli  (MD)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Farmacologia </a:t>
            </a:r>
            <a:r>
              <a:rPr lang="en-US" sz="2000" dirty="0" err="1" smtClean="0">
                <a:solidFill>
                  <a:schemeClr val="bg1"/>
                </a:solidFill>
              </a:rPr>
              <a:t>Sperimentale</a:t>
            </a:r>
            <a:r>
              <a:rPr lang="en-US" sz="2000" dirty="0" smtClean="0">
                <a:solidFill>
                  <a:schemeClr val="bg1"/>
                </a:solidFill>
              </a:rPr>
              <a:t> e </a:t>
            </a:r>
            <a:r>
              <a:rPr lang="en-US" sz="2000" dirty="0" err="1" smtClean="0">
                <a:solidFill>
                  <a:schemeClr val="bg1"/>
                </a:solidFill>
              </a:rPr>
              <a:t>Clinica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CRO- Aviano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IRCCS – National Cancer Institute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2DDEE108-A97B-4E87-BC92-3160B2300384}"/>
              </a:ext>
            </a:extLst>
          </p:cNvPr>
          <p:cNvSpPr txBox="1"/>
          <p:nvPr/>
        </p:nvSpPr>
        <p:spPr>
          <a:xfrm>
            <a:off x="980487" y="558249"/>
            <a:ext cx="10874611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chemeClr val="bg1"/>
                </a:solidFill>
              </a:rPr>
              <a:t>NUOVE PROSPETTIVE PER I TUMORI RARI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ROMA,  </a:t>
            </a:r>
            <a:r>
              <a:rPr lang="en-US" sz="2000" b="1" dirty="0" err="1" smtClean="0">
                <a:solidFill>
                  <a:schemeClr val="bg1"/>
                </a:solidFill>
              </a:rPr>
              <a:t>Senato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della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Repubblica</a:t>
            </a:r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it-IT" sz="2000" b="1" dirty="0" smtClean="0">
                <a:solidFill>
                  <a:schemeClr val="bg1"/>
                </a:solidFill>
              </a:rPr>
              <a:t>Sala degli Atti Parlamentari – Biblioteca del Senato “Giovanni Spadolini”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27 </a:t>
            </a:r>
            <a:r>
              <a:rPr lang="en-US" sz="2000" dirty="0" err="1" smtClean="0">
                <a:solidFill>
                  <a:schemeClr val="bg1"/>
                </a:solidFill>
              </a:rPr>
              <a:t>giugno</a:t>
            </a:r>
            <a:r>
              <a:rPr lang="en-US" sz="2000" dirty="0" smtClean="0">
                <a:solidFill>
                  <a:schemeClr val="bg1"/>
                </a:solidFill>
              </a:rPr>
              <a:t> 2019</a:t>
            </a:r>
          </a:p>
          <a:p>
            <a:endParaRPr lang="en-US" sz="3200" b="1" dirty="0" smtClean="0"/>
          </a:p>
          <a:p>
            <a:endParaRPr lang="en-US" sz="3200" b="1" dirty="0" smtClean="0"/>
          </a:p>
          <a:p>
            <a:pPr algn="ctr"/>
            <a:r>
              <a:rPr lang="it-IT" sz="3600" b="1" dirty="0" smtClean="0">
                <a:solidFill>
                  <a:schemeClr val="bg1"/>
                </a:solidFill>
              </a:rPr>
              <a:t>IL TRATTAMENTO FARMACOLOGICO DEI TUMORI RARI</a:t>
            </a:r>
            <a:endParaRPr lang="en-US" sz="4000" b="1" dirty="0" smtClean="0">
              <a:solidFill>
                <a:schemeClr val="bg1"/>
              </a:solidFill>
            </a:endParaRPr>
          </a:p>
          <a:p>
            <a:endParaRPr lang="en-US" sz="3200" b="1" dirty="0" smtClean="0"/>
          </a:p>
          <a:p>
            <a:endParaRPr lang="en-US" sz="3200" b="1" dirty="0" smtClean="0"/>
          </a:p>
          <a:p>
            <a:endParaRPr lang="en-US" sz="3200" b="1" dirty="0" smtClean="0"/>
          </a:p>
          <a:p>
            <a:endParaRPr lang="en-US" sz="3200" b="1" dirty="0" smtClean="0"/>
          </a:p>
          <a:p>
            <a:endParaRPr lang="en-US" sz="3200" b="1" dirty="0" smtClean="0"/>
          </a:p>
          <a:p>
            <a:endParaRPr lang="en-US" sz="3200" b="1" dirty="0" smtClean="0"/>
          </a:p>
          <a:p>
            <a:endParaRPr lang="it-IT" sz="3200" b="1" dirty="0" smtClean="0"/>
          </a:p>
          <a:p>
            <a:pPr algn="ctr"/>
            <a:endParaRPr lang="it-IT" sz="4400" b="1" dirty="0" smtClean="0"/>
          </a:p>
        </p:txBody>
      </p:sp>
      <p:pic>
        <p:nvPicPr>
          <p:cNvPr id="5" name="Immagine 4" descr="cro aviano 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896" y="5877276"/>
            <a:ext cx="1201745" cy="74528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egnaposto contenuto 9" descr="imageCRO bell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83155" y="4365104"/>
            <a:ext cx="2261596" cy="1656456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8" name="Immagine 7" descr="cro aviano 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9118" y="5805271"/>
            <a:ext cx="1201745" cy="74528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7657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0829" y="1484784"/>
            <a:ext cx="5904657" cy="233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-1321618" y="548680"/>
            <a:ext cx="121904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>
                <a:solidFill>
                  <a:schemeClr val="accent1">
                    <a:lumMod val="75000"/>
                  </a:schemeClr>
                </a:solidFill>
              </a:rPr>
              <a:t>Molecular</a:t>
            </a: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 target Rare </a:t>
            </a:r>
            <a:r>
              <a:rPr lang="it-IT" sz="2800" b="1" dirty="0" err="1" smtClean="0">
                <a:solidFill>
                  <a:schemeClr val="accent1">
                    <a:lumMod val="75000"/>
                  </a:schemeClr>
                </a:solidFill>
              </a:rPr>
              <a:t>Cancers</a:t>
            </a: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pPr algn="ctr"/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PARADIGM SHIFT IN CANCER THERAPY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3971210"/>
            <a:ext cx="1219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Knowledge</a:t>
            </a:r>
            <a:r>
              <a:rPr lang="it-IT" b="1" dirty="0" smtClean="0"/>
              <a:t> </a:t>
            </a:r>
            <a:r>
              <a:rPr lang="it-IT" b="1" dirty="0" err="1" smtClean="0"/>
              <a:t>of</a:t>
            </a:r>
            <a:r>
              <a:rPr lang="it-IT" b="1" dirty="0" smtClean="0"/>
              <a:t> </a:t>
            </a:r>
            <a:r>
              <a:rPr lang="it-IT" b="1" dirty="0" err="1" smtClean="0"/>
              <a:t>tumor</a:t>
            </a:r>
            <a:r>
              <a:rPr lang="it-IT" b="1" dirty="0" smtClean="0"/>
              <a:t> </a:t>
            </a:r>
            <a:r>
              <a:rPr lang="it-IT" b="1" dirty="0" err="1" smtClean="0"/>
              <a:t>dependencies</a:t>
            </a:r>
            <a:r>
              <a:rPr lang="it-IT" b="1" dirty="0" smtClean="0"/>
              <a:t> and </a:t>
            </a:r>
            <a:r>
              <a:rPr lang="it-IT" b="1" dirty="0" err="1" smtClean="0"/>
              <a:t>immunologic</a:t>
            </a:r>
            <a:r>
              <a:rPr lang="it-IT" b="1" dirty="0" smtClean="0"/>
              <a:t> </a:t>
            </a:r>
            <a:r>
              <a:rPr lang="it-IT" b="1" dirty="0" err="1" smtClean="0"/>
              <a:t>vulnerabilities</a:t>
            </a:r>
            <a:endParaRPr lang="en-US" b="1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289" y="4293096"/>
            <a:ext cx="7662361" cy="255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ccia a destra 6"/>
          <p:cNvSpPr/>
          <p:nvPr/>
        </p:nvSpPr>
        <p:spPr>
          <a:xfrm>
            <a:off x="5039226" y="5229200"/>
            <a:ext cx="86398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ccia a sinistra 9"/>
          <p:cNvSpPr/>
          <p:nvPr/>
        </p:nvSpPr>
        <p:spPr>
          <a:xfrm>
            <a:off x="5039226" y="5517232"/>
            <a:ext cx="863984" cy="216024"/>
          </a:xfrm>
          <a:prstGeom prst="left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971373" y="6172215"/>
            <a:ext cx="914281" cy="461963"/>
            <a:chOff x="5184" y="3888"/>
            <a:chExt cx="432" cy="291"/>
          </a:xfrm>
        </p:grpSpPr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5190" y="3888"/>
              <a:ext cx="315" cy="291"/>
            </a:xfrm>
            <a:prstGeom prst="rect">
              <a:avLst/>
            </a:prstGeom>
            <a:solidFill>
              <a:srgbClr val="2323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altLang="it-IT" sz="1400" dirty="0">
                  <a:solidFill>
                    <a:srgbClr val="FFFF66"/>
                  </a:solidFill>
                  <a:latin typeface="Helvetica" charset="0"/>
                </a:rPr>
                <a:t>CRO</a:t>
              </a:r>
              <a:endParaRPr lang="it-IT" altLang="it-IT" sz="1200" dirty="0">
                <a:solidFill>
                  <a:srgbClr val="FFFF66"/>
                </a:solidFill>
                <a:latin typeface="Helvetica" charset="0"/>
              </a:endParaRPr>
            </a:p>
            <a:p>
              <a:r>
                <a:rPr lang="it-IT" altLang="it-IT" sz="1000" dirty="0">
                  <a:solidFill>
                    <a:srgbClr val="FFFF66"/>
                  </a:solidFill>
                  <a:latin typeface="Helvetica" charset="0"/>
                </a:rPr>
                <a:t>AVIANO</a:t>
              </a:r>
            </a:p>
          </p:txBody>
        </p:sp>
        <p:sp>
          <p:nvSpPr>
            <p:cNvPr id="11" name="AutoShape 6"/>
            <p:cNvSpPr>
              <a:spLocks noChangeArrowheads="1"/>
            </p:cNvSpPr>
            <p:nvPr/>
          </p:nvSpPr>
          <p:spPr bwMode="auto">
            <a:xfrm>
              <a:off x="5184" y="3888"/>
              <a:ext cx="432" cy="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6694" y="1196752"/>
            <a:ext cx="8952335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0" y="692696"/>
            <a:ext cx="12190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>
                <a:solidFill>
                  <a:schemeClr val="accent1">
                    <a:lumMod val="75000"/>
                  </a:schemeClr>
                </a:solidFill>
              </a:rPr>
              <a:t>therapies</a:t>
            </a: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800" b="1" dirty="0" err="1" smtClean="0">
                <a:solidFill>
                  <a:schemeClr val="accent1">
                    <a:lumMod val="75000"/>
                  </a:schemeClr>
                </a:solidFill>
              </a:rPr>
              <a:t>that</a:t>
            </a: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800" b="1" dirty="0" err="1" smtClean="0">
                <a:solidFill>
                  <a:schemeClr val="accent1">
                    <a:lumMod val="75000"/>
                  </a:schemeClr>
                </a:solidFill>
              </a:rPr>
              <a:t>might</a:t>
            </a: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800" b="1" dirty="0" err="1" smtClean="0">
                <a:solidFill>
                  <a:schemeClr val="accent1">
                    <a:lumMod val="75000"/>
                  </a:schemeClr>
                </a:solidFill>
              </a:rPr>
              <a:t>affect</a:t>
            </a: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 the </a:t>
            </a:r>
            <a:r>
              <a:rPr lang="it-IT" sz="2800" b="1" dirty="0" err="1" smtClean="0">
                <a:solidFill>
                  <a:schemeClr val="accent1">
                    <a:lumMod val="75000"/>
                  </a:schemeClr>
                </a:solidFill>
              </a:rPr>
              <a:t>cancer-immunity</a:t>
            </a: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800" b="1" dirty="0" err="1" smtClean="0">
                <a:solidFill>
                  <a:schemeClr val="accent1">
                    <a:lumMod val="75000"/>
                  </a:schemeClr>
                </a:solidFill>
              </a:rPr>
              <a:t>cycle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39318" y="6381339"/>
            <a:ext cx="6047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Chen</a:t>
            </a:r>
            <a:r>
              <a:rPr lang="it-IT" sz="1400" dirty="0" smtClean="0"/>
              <a:t> and </a:t>
            </a:r>
            <a:r>
              <a:rPr lang="it-IT" sz="1400" dirty="0" err="1" smtClean="0"/>
              <a:t>Mellman</a:t>
            </a:r>
            <a:r>
              <a:rPr lang="it-IT" sz="1400" dirty="0" smtClean="0"/>
              <a:t>, </a:t>
            </a:r>
            <a:r>
              <a:rPr lang="it-IT" sz="1400" dirty="0" err="1" smtClean="0"/>
              <a:t>Immunity</a:t>
            </a:r>
            <a:r>
              <a:rPr lang="it-IT" sz="1400" dirty="0" smtClean="0"/>
              <a:t>, </a:t>
            </a:r>
            <a:r>
              <a:rPr lang="it-IT" sz="1400" dirty="0" err="1" smtClean="0"/>
              <a:t>Jul</a:t>
            </a:r>
            <a:r>
              <a:rPr lang="it-IT" sz="1400" dirty="0" smtClean="0"/>
              <a:t>, 25, 2013, </a:t>
            </a:r>
            <a:r>
              <a:rPr lang="it-IT" sz="1400" dirty="0" err="1" smtClean="0"/>
              <a:t>Vol</a:t>
            </a:r>
            <a:r>
              <a:rPr lang="it-IT" sz="1400" dirty="0" smtClean="0"/>
              <a:t> 39: 1-10</a:t>
            </a:r>
            <a:endParaRPr lang="en-US" sz="14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971373" y="6172215"/>
            <a:ext cx="914281" cy="461963"/>
            <a:chOff x="5184" y="3888"/>
            <a:chExt cx="432" cy="291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5190" y="3888"/>
              <a:ext cx="315" cy="291"/>
            </a:xfrm>
            <a:prstGeom prst="rect">
              <a:avLst/>
            </a:prstGeom>
            <a:solidFill>
              <a:srgbClr val="2323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altLang="it-IT" sz="1400" dirty="0">
                  <a:solidFill>
                    <a:srgbClr val="FFFF66"/>
                  </a:solidFill>
                  <a:latin typeface="Helvetica" charset="0"/>
                </a:rPr>
                <a:t>CRO</a:t>
              </a:r>
              <a:endParaRPr lang="it-IT" altLang="it-IT" sz="1200" dirty="0">
                <a:solidFill>
                  <a:srgbClr val="FFFF66"/>
                </a:solidFill>
                <a:latin typeface="Helvetica" charset="0"/>
              </a:endParaRPr>
            </a:p>
            <a:p>
              <a:r>
                <a:rPr lang="it-IT" altLang="it-IT" sz="1000" dirty="0">
                  <a:solidFill>
                    <a:srgbClr val="FFFF66"/>
                  </a:solidFill>
                  <a:latin typeface="Helvetica" charset="0"/>
                </a:rPr>
                <a:t>AVIANO</a:t>
              </a: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5184" y="3888"/>
              <a:ext cx="432" cy="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9" name="Ovale 8"/>
          <p:cNvSpPr/>
          <p:nvPr/>
        </p:nvSpPr>
        <p:spPr>
          <a:xfrm>
            <a:off x="8471470" y="4509120"/>
            <a:ext cx="57606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2558" y="1421904"/>
            <a:ext cx="11318335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Farmaci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u="sng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agnostici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una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possibile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strategia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per I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tumori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rari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?</a:t>
            </a:r>
            <a:r>
              <a:rPr lang="en-US" sz="2800" b="1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800" b="1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</a:br>
            <a:r>
              <a:rPr lang="it-IT" sz="2800" dirty="0" smtClean="0"/>
              <a:t>(</a:t>
            </a:r>
            <a:r>
              <a:rPr lang="it-IT" sz="2800" b="1" i="1" dirty="0" smtClean="0"/>
              <a:t>farmaci che hanno come bersaglio mutazioni genetiche e prescindono dall'organo e/o dalla struttura di origine</a:t>
            </a:r>
            <a:r>
              <a:rPr lang="it-IT" sz="2800" i="1" dirty="0" smtClean="0"/>
              <a:t>) </a:t>
            </a:r>
            <a:endParaRPr lang="en-US" sz="2800" b="1" i="1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8582" y="2564904"/>
            <a:ext cx="6205765" cy="2908914"/>
          </a:xfrm>
        </p:spPr>
        <p:txBody>
          <a:bodyPr>
            <a:normAutofit fontScale="25000" lnSpcReduction="20000"/>
          </a:bodyPr>
          <a:lstStyle/>
          <a:p>
            <a:endParaRPr lang="en-US" sz="2400" dirty="0" smtClean="0"/>
          </a:p>
          <a:p>
            <a:pPr>
              <a:buNone/>
            </a:pPr>
            <a:r>
              <a:rPr lang="en-US" sz="7200" dirty="0" err="1" smtClean="0"/>
              <a:t>Nel</a:t>
            </a:r>
            <a:r>
              <a:rPr lang="en-US" sz="7200" dirty="0" smtClean="0"/>
              <a:t> 2017 </a:t>
            </a:r>
            <a:r>
              <a:rPr lang="en-US" sz="7200" dirty="0" err="1" smtClean="0"/>
              <a:t>l’FDA</a:t>
            </a:r>
            <a:r>
              <a:rPr lang="en-US" sz="7200" dirty="0" smtClean="0"/>
              <a:t> ha </a:t>
            </a:r>
            <a:r>
              <a:rPr lang="en-US" sz="7200" dirty="0" err="1" smtClean="0"/>
              <a:t>approvato</a:t>
            </a:r>
            <a:r>
              <a:rPr lang="en-US" sz="7200" dirty="0" smtClean="0"/>
              <a:t> : “First FDA Approval Agnostic of Cancer Site” dove I </a:t>
            </a:r>
            <a:r>
              <a:rPr lang="en-US" sz="7200" dirty="0" err="1" smtClean="0"/>
              <a:t>biomarcatori</a:t>
            </a:r>
            <a:r>
              <a:rPr lang="en-US" sz="7200" dirty="0" smtClean="0"/>
              <a:t> </a:t>
            </a:r>
            <a:r>
              <a:rPr lang="en-US" sz="7200" dirty="0" err="1" smtClean="0"/>
              <a:t>definiscono</a:t>
            </a:r>
            <a:r>
              <a:rPr lang="en-US" sz="7200" dirty="0" smtClean="0"/>
              <a:t> le </a:t>
            </a:r>
            <a:r>
              <a:rPr lang="en-US" sz="7200" dirty="0" err="1" smtClean="0"/>
              <a:t>indicazioni</a:t>
            </a:r>
            <a:r>
              <a:rPr lang="en-US" sz="7200" dirty="0" smtClean="0"/>
              <a:t>.</a:t>
            </a:r>
          </a:p>
          <a:p>
            <a:endParaRPr lang="en-US" sz="7200" dirty="0" smtClean="0"/>
          </a:p>
          <a:p>
            <a:pPr>
              <a:buNone/>
            </a:pPr>
            <a:r>
              <a:rPr lang="en-US" sz="7200" dirty="0" err="1" smtClean="0"/>
              <a:t>Esempi</a:t>
            </a:r>
            <a:r>
              <a:rPr lang="en-US" sz="7200" dirty="0" smtClean="0"/>
              <a:t>:</a:t>
            </a:r>
          </a:p>
          <a:p>
            <a:pPr lvl="1"/>
            <a:r>
              <a:rPr lang="it-IT" sz="7000" b="1" dirty="0" err="1" smtClean="0"/>
              <a:t>pembrolizumab</a:t>
            </a:r>
            <a:r>
              <a:rPr lang="it-IT" sz="7000" b="1" dirty="0" smtClean="0"/>
              <a:t> </a:t>
            </a:r>
            <a:r>
              <a:rPr lang="it-IT" sz="7000" dirty="0" smtClean="0"/>
              <a:t>(anti PD-1)): approvato da FDA per tumori  MSI-H or </a:t>
            </a:r>
            <a:r>
              <a:rPr lang="it-IT" sz="7000" dirty="0" err="1" smtClean="0"/>
              <a:t>dMMR</a:t>
            </a:r>
            <a:r>
              <a:rPr lang="it-IT" sz="7000" dirty="0" smtClean="0"/>
              <a:t> .</a:t>
            </a:r>
          </a:p>
          <a:p>
            <a:pPr lvl="1"/>
            <a:endParaRPr lang="it-IT" sz="7000" dirty="0" smtClean="0"/>
          </a:p>
          <a:p>
            <a:pPr lvl="1"/>
            <a:r>
              <a:rPr lang="it-IT" sz="7000" dirty="0" smtClean="0"/>
              <a:t> </a:t>
            </a:r>
            <a:r>
              <a:rPr lang="it-IT" sz="7000" b="1" dirty="0" err="1" smtClean="0"/>
              <a:t>larotrectinib</a:t>
            </a:r>
            <a:r>
              <a:rPr lang="it-IT" sz="7000" b="1" dirty="0" smtClean="0"/>
              <a:t> </a:t>
            </a:r>
            <a:r>
              <a:rPr lang="it-IT" sz="7000" dirty="0" smtClean="0"/>
              <a:t>(</a:t>
            </a:r>
            <a:r>
              <a:rPr lang="it-IT" sz="7000" dirty="0" err="1" smtClean="0"/>
              <a:t>Tropomyosin</a:t>
            </a:r>
            <a:r>
              <a:rPr lang="it-IT" sz="7000" dirty="0" smtClean="0"/>
              <a:t> </a:t>
            </a:r>
            <a:r>
              <a:rPr lang="it-IT" sz="7000" dirty="0" err="1" smtClean="0"/>
              <a:t>Receptor</a:t>
            </a:r>
            <a:r>
              <a:rPr lang="it-IT" sz="7000" dirty="0" smtClean="0"/>
              <a:t> </a:t>
            </a:r>
            <a:r>
              <a:rPr lang="it-IT" sz="7000" dirty="0" err="1" smtClean="0"/>
              <a:t>Kinase</a:t>
            </a:r>
            <a:r>
              <a:rPr lang="it-IT" sz="7000" dirty="0" smtClean="0"/>
              <a:t> </a:t>
            </a:r>
            <a:r>
              <a:rPr lang="it-IT" sz="7000" dirty="0" err="1" smtClean="0"/>
              <a:t>inhibitor</a:t>
            </a:r>
            <a:r>
              <a:rPr lang="it-IT" sz="7000" dirty="0" smtClean="0"/>
              <a:t>) circa l’1% di tutti i pazienti affetti da tumore possieda il difetto “TRK </a:t>
            </a:r>
            <a:r>
              <a:rPr lang="it-IT" sz="7000" dirty="0" err="1" smtClean="0"/>
              <a:t>fusions</a:t>
            </a:r>
            <a:r>
              <a:rPr lang="it-IT" sz="5400" dirty="0" smtClean="0"/>
              <a:t>.</a:t>
            </a:r>
            <a:endParaRPr lang="en-US" sz="5400" dirty="0" smtClean="0"/>
          </a:p>
          <a:p>
            <a:endParaRPr lang="it-IT" sz="5600" dirty="0" smtClean="0"/>
          </a:p>
          <a:p>
            <a:endParaRPr lang="it-IT" sz="5600" dirty="0" smtClean="0"/>
          </a:p>
          <a:p>
            <a:endParaRPr lang="it-IT" sz="5600" dirty="0" smtClean="0"/>
          </a:p>
          <a:p>
            <a:pPr>
              <a:buNone/>
            </a:pPr>
            <a:r>
              <a:rPr lang="it-IT" sz="5600" dirty="0" smtClean="0"/>
              <a:t>  </a:t>
            </a:r>
            <a:endParaRPr lang="en-US" sz="56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C75CD301-F965-4A5A-9823-C65A011289EC}"/>
              </a:ext>
            </a:extLst>
          </p:cNvPr>
          <p:cNvSpPr txBox="1"/>
          <p:nvPr/>
        </p:nvSpPr>
        <p:spPr>
          <a:xfrm>
            <a:off x="200043" y="6237316"/>
            <a:ext cx="5679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it-IT" sz="1200" dirty="0" smtClean="0"/>
              <a:t>Fonte: </a:t>
            </a:r>
            <a:r>
              <a:rPr lang="it-IT" sz="1200" dirty="0" err="1" smtClean="0"/>
              <a:t>S.Lemery</a:t>
            </a:r>
            <a:r>
              <a:rPr lang="it-IT" sz="1200" dirty="0" smtClean="0"/>
              <a:t>,, </a:t>
            </a:r>
            <a:r>
              <a:rPr lang="it-IT" sz="1200" dirty="0" err="1" smtClean="0"/>
              <a:t>P.Keegan</a:t>
            </a:r>
            <a:r>
              <a:rPr lang="it-IT" sz="1200" dirty="0" smtClean="0"/>
              <a:t> and </a:t>
            </a:r>
            <a:r>
              <a:rPr lang="it-IT" sz="1200" dirty="0" err="1" smtClean="0"/>
              <a:t>R.Pazdur</a:t>
            </a:r>
            <a:r>
              <a:rPr lang="it-IT" sz="1200" dirty="0" smtClean="0"/>
              <a:t>, “</a:t>
            </a:r>
            <a:r>
              <a:rPr lang="en-US" sz="1200" dirty="0" smtClean="0"/>
              <a:t>First FDA Approval Agnostic of Cancer Site — When a Biomarker Defines the Indication” </a:t>
            </a:r>
            <a:r>
              <a:rPr lang="it-IT" sz="1200" dirty="0" smtClean="0"/>
              <a:t>N </a:t>
            </a:r>
            <a:r>
              <a:rPr lang="it-IT" sz="1200" dirty="0" err="1" smtClean="0"/>
              <a:t>Engl</a:t>
            </a:r>
            <a:r>
              <a:rPr lang="it-IT" sz="1200" dirty="0" smtClean="0"/>
              <a:t> J </a:t>
            </a:r>
            <a:r>
              <a:rPr lang="it-IT" sz="1200" dirty="0" err="1" smtClean="0"/>
              <a:t>Med</a:t>
            </a:r>
            <a:r>
              <a:rPr lang="it-IT" sz="1200" dirty="0" smtClean="0"/>
              <a:t> 2017</a:t>
            </a:r>
            <a:endParaRPr lang="it-IT" sz="1200" dirty="0"/>
          </a:p>
        </p:txBody>
      </p:sp>
      <p:pic>
        <p:nvPicPr>
          <p:cNvPr id="4" name="Picture 2" descr="https://www.nejm.org/na101/home/literatum/publisher/mms/journals/content/nejm/2017/nejm_2017.377.issue-15/nejmp1709968/20180122/images/img_xlarge/nejmp1709968_f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7374" y="2492896"/>
            <a:ext cx="4320480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6654" y="1427415"/>
            <a:ext cx="9522618" cy="509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-889570" y="620688"/>
            <a:ext cx="12190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CAR-T </a:t>
            </a:r>
            <a:r>
              <a:rPr lang="it-IT" sz="2800" b="1" dirty="0" err="1" smtClean="0">
                <a:solidFill>
                  <a:schemeClr val="accent1">
                    <a:lumMod val="75000"/>
                  </a:schemeClr>
                </a:solidFill>
              </a:rPr>
              <a:t>immunotherapy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911305" y="6505599"/>
            <a:ext cx="7487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Busato….. Toffoli, Expert Rev </a:t>
            </a:r>
            <a:r>
              <a:rPr lang="en-US" sz="1400" dirty="0" err="1" smtClean="0"/>
              <a:t>Clin</a:t>
            </a:r>
            <a:r>
              <a:rPr lang="en-US" sz="1400" dirty="0" smtClean="0"/>
              <a:t> </a:t>
            </a:r>
            <a:r>
              <a:rPr lang="en-US" sz="1400" dirty="0" err="1" smtClean="0"/>
              <a:t>Pharmacol</a:t>
            </a:r>
            <a:r>
              <a:rPr lang="en-US" sz="1400" dirty="0" smtClean="0"/>
              <a:t>. 2019 May;12(5):453-470 </a:t>
            </a:r>
            <a:endParaRPr lang="en-US" sz="14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971373" y="6172215"/>
            <a:ext cx="914281" cy="461963"/>
            <a:chOff x="5184" y="3888"/>
            <a:chExt cx="432" cy="291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5190" y="3888"/>
              <a:ext cx="315" cy="291"/>
            </a:xfrm>
            <a:prstGeom prst="rect">
              <a:avLst/>
            </a:prstGeom>
            <a:solidFill>
              <a:srgbClr val="2323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altLang="it-IT" sz="1400" dirty="0">
                  <a:solidFill>
                    <a:srgbClr val="FFFF66"/>
                  </a:solidFill>
                  <a:latin typeface="Helvetica" charset="0"/>
                </a:rPr>
                <a:t>CRO</a:t>
              </a:r>
              <a:endParaRPr lang="it-IT" altLang="it-IT" sz="1200" dirty="0">
                <a:solidFill>
                  <a:srgbClr val="FFFF66"/>
                </a:solidFill>
                <a:latin typeface="Helvetica" charset="0"/>
              </a:endParaRPr>
            </a:p>
            <a:p>
              <a:r>
                <a:rPr lang="it-IT" altLang="it-IT" sz="1000" dirty="0">
                  <a:solidFill>
                    <a:srgbClr val="FFFF66"/>
                  </a:solidFill>
                  <a:latin typeface="Helvetica" charset="0"/>
                </a:rPr>
                <a:t>AVIANO</a:t>
              </a: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5184" y="3888"/>
              <a:ext cx="432" cy="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5006" y="2348890"/>
            <a:ext cx="1512168" cy="144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8269" y="2060848"/>
            <a:ext cx="86298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3284" y="2276882"/>
            <a:ext cx="1812405" cy="125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8663" y="1628800"/>
            <a:ext cx="273630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0630" y="188640"/>
            <a:ext cx="10971372" cy="1143000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La terapia con CAR-T : il processo</a:t>
            </a:r>
            <a:endParaRPr lang="it-IT" sz="28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xmlns="" id="{04CADD14-7334-2942-A118-EA1F7AA5300A}"/>
              </a:ext>
            </a:extLst>
          </p:cNvPr>
          <p:cNvSpPr>
            <a:spLocks noChangeAspect="1"/>
          </p:cNvSpPr>
          <p:nvPr/>
        </p:nvSpPr>
        <p:spPr>
          <a:xfrm>
            <a:off x="1630709" y="1916832"/>
            <a:ext cx="1907984" cy="1907984"/>
          </a:xfrm>
          <a:prstGeom prst="ellipse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xmlns="" id="{EE411FAD-5203-784A-9CCA-39D6A8316588}"/>
              </a:ext>
            </a:extLst>
          </p:cNvPr>
          <p:cNvSpPr>
            <a:spLocks noChangeAspect="1"/>
          </p:cNvSpPr>
          <p:nvPr/>
        </p:nvSpPr>
        <p:spPr>
          <a:xfrm>
            <a:off x="4144187" y="1916832"/>
            <a:ext cx="1907984" cy="1907984"/>
          </a:xfrm>
          <a:prstGeom prst="ellipse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n w="76200"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xmlns="" id="{D7DB5CDC-9462-C849-8E33-B2682D17705E}"/>
              </a:ext>
            </a:extLst>
          </p:cNvPr>
          <p:cNvSpPr>
            <a:spLocks noChangeAspect="1"/>
          </p:cNvSpPr>
          <p:nvPr/>
        </p:nvSpPr>
        <p:spPr>
          <a:xfrm>
            <a:off x="6733525" y="1916832"/>
            <a:ext cx="1907984" cy="1907984"/>
          </a:xfrm>
          <a:prstGeom prst="ellipse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xmlns="" id="{063A7BF3-99BD-E247-9793-CFD0E467923C}"/>
              </a:ext>
            </a:extLst>
          </p:cNvPr>
          <p:cNvCxnSpPr/>
          <p:nvPr/>
        </p:nvCxnSpPr>
        <p:spPr>
          <a:xfrm>
            <a:off x="3686646" y="2829416"/>
            <a:ext cx="301261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xmlns="" id="{76A7DD33-516E-C94E-8032-458CBBE5EE90}"/>
              </a:ext>
            </a:extLst>
          </p:cNvPr>
          <p:cNvCxnSpPr/>
          <p:nvPr/>
        </p:nvCxnSpPr>
        <p:spPr>
          <a:xfrm>
            <a:off x="6200124" y="2829416"/>
            <a:ext cx="301261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e 10">
            <a:extLst>
              <a:ext uri="{FF2B5EF4-FFF2-40B4-BE49-F238E27FC236}">
                <a16:creationId xmlns:a16="http://schemas.microsoft.com/office/drawing/2014/main" xmlns="" id="{B5385F69-E235-8E46-BB43-A659AD2FE9C1}"/>
              </a:ext>
            </a:extLst>
          </p:cNvPr>
          <p:cNvSpPr>
            <a:spLocks noChangeAspect="1"/>
          </p:cNvSpPr>
          <p:nvPr/>
        </p:nvSpPr>
        <p:spPr>
          <a:xfrm>
            <a:off x="9241538" y="1935750"/>
            <a:ext cx="1907984" cy="1907984"/>
          </a:xfrm>
          <a:prstGeom prst="ellipse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xmlns="" id="{3A8A38F2-C8C8-A649-90BD-F243D115DF0A}"/>
              </a:ext>
            </a:extLst>
          </p:cNvPr>
          <p:cNvCxnSpPr/>
          <p:nvPr/>
        </p:nvCxnSpPr>
        <p:spPr>
          <a:xfrm>
            <a:off x="8796758" y="2848334"/>
            <a:ext cx="301261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3FF67510-3CA2-5B48-B223-A2522D8527BB}"/>
              </a:ext>
            </a:extLst>
          </p:cNvPr>
          <p:cNvSpPr txBox="1"/>
          <p:nvPr/>
        </p:nvSpPr>
        <p:spPr>
          <a:xfrm>
            <a:off x="1774732" y="4207836"/>
            <a:ext cx="1715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Apple Braille Pinpoint 8 Dot" pitchFamily="2" charset="0"/>
              </a:rPr>
              <a:t>Cellule T </a:t>
            </a:r>
            <a:r>
              <a:rPr lang="en-GB" sz="1400" dirty="0" err="1" smtClean="0">
                <a:latin typeface="Apple Braille Pinpoint 8 Dot" pitchFamily="2" charset="0"/>
              </a:rPr>
              <a:t>dal</a:t>
            </a:r>
            <a:r>
              <a:rPr lang="en-GB" sz="1400" dirty="0" smtClean="0">
                <a:latin typeface="Apple Braille Pinpoint 8 Dot" pitchFamily="2" charset="0"/>
              </a:rPr>
              <a:t> </a:t>
            </a:r>
            <a:r>
              <a:rPr lang="en-GB" sz="1400" dirty="0" err="1" smtClean="0">
                <a:latin typeface="Apple Braille Pinpoint 8 Dot" pitchFamily="2" charset="0"/>
              </a:rPr>
              <a:t>sangue</a:t>
            </a:r>
            <a:r>
              <a:rPr lang="en-GB" sz="1400" dirty="0" smtClean="0">
                <a:latin typeface="Apple Braille Pinpoint 8 Dot" pitchFamily="2" charset="0"/>
              </a:rPr>
              <a:t> </a:t>
            </a:r>
            <a:r>
              <a:rPr lang="en-GB" sz="1400" dirty="0" err="1" smtClean="0">
                <a:latin typeface="Apple Braille Pinpoint 8 Dot" pitchFamily="2" charset="0"/>
              </a:rPr>
              <a:t>periferico</a:t>
            </a:r>
            <a:endParaRPr lang="en-GB" sz="1400" dirty="0">
              <a:latin typeface="Apple Braille Pinpoint 8 Dot" pitchFamily="2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164871D5-03C5-2F49-B3A3-475000D85D9B}"/>
              </a:ext>
            </a:extLst>
          </p:cNvPr>
          <p:cNvSpPr txBox="1"/>
          <p:nvPr/>
        </p:nvSpPr>
        <p:spPr>
          <a:xfrm>
            <a:off x="4358541" y="4246723"/>
            <a:ext cx="17366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 smtClean="0">
                <a:latin typeface="Apple Braille Pinpoint 8 Dot" pitchFamily="2" charset="0"/>
              </a:rPr>
              <a:t>Inserzione</a:t>
            </a:r>
            <a:r>
              <a:rPr lang="en-GB" sz="1400" dirty="0" smtClean="0">
                <a:latin typeface="Apple Braille Pinpoint 8 Dot" pitchFamily="2" charset="0"/>
              </a:rPr>
              <a:t> del “</a:t>
            </a:r>
            <a:r>
              <a:rPr lang="en-GB" sz="1400" dirty="0" err="1" smtClean="0">
                <a:latin typeface="Apple Braille Pinpoint 8 Dot" pitchFamily="2" charset="0"/>
              </a:rPr>
              <a:t>costrutto</a:t>
            </a:r>
            <a:r>
              <a:rPr lang="en-GB" sz="1400" dirty="0" smtClean="0">
                <a:latin typeface="Apple Braille Pinpoint 8 Dot" pitchFamily="2" charset="0"/>
              </a:rPr>
              <a:t>” </a:t>
            </a:r>
            <a:r>
              <a:rPr lang="en-GB" sz="1400" dirty="0" err="1" smtClean="0">
                <a:latin typeface="Apple Braille Pinpoint 8 Dot" pitchFamily="2" charset="0"/>
              </a:rPr>
              <a:t>che</a:t>
            </a:r>
            <a:r>
              <a:rPr lang="en-GB" sz="1400" dirty="0" smtClean="0">
                <a:latin typeface="Apple Braille Pinpoint 8 Dot" pitchFamily="2" charset="0"/>
              </a:rPr>
              <a:t> </a:t>
            </a:r>
            <a:r>
              <a:rPr lang="en-GB" sz="1400" dirty="0" err="1" smtClean="0">
                <a:latin typeface="Apple Braille Pinpoint 8 Dot" pitchFamily="2" charset="0"/>
              </a:rPr>
              <a:t>esprime</a:t>
            </a:r>
            <a:r>
              <a:rPr lang="en-GB" sz="1400" dirty="0" smtClean="0">
                <a:latin typeface="Apple Braille Pinpoint 8 Dot" pitchFamily="2" charset="0"/>
              </a:rPr>
              <a:t> il </a:t>
            </a:r>
            <a:r>
              <a:rPr lang="en-GB" sz="1400" dirty="0" err="1" smtClean="0">
                <a:latin typeface="Apple Braille Pinpoint 8 Dot" pitchFamily="2" charset="0"/>
              </a:rPr>
              <a:t>recettore</a:t>
            </a:r>
            <a:r>
              <a:rPr lang="en-GB" sz="1400" dirty="0" smtClean="0">
                <a:latin typeface="Apple Braille Pinpoint 8 Dot" pitchFamily="2" charset="0"/>
              </a:rPr>
              <a:t> CAR</a:t>
            </a:r>
            <a:endParaRPr lang="en-GB" sz="1400" dirty="0">
              <a:latin typeface="Apple Braille Pinpoint 8 Dot" pitchFamily="2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1426202D-A1C1-3344-B7C2-23D48EB437B5}"/>
              </a:ext>
            </a:extLst>
          </p:cNvPr>
          <p:cNvSpPr txBox="1"/>
          <p:nvPr/>
        </p:nvSpPr>
        <p:spPr>
          <a:xfrm>
            <a:off x="6863684" y="4232286"/>
            <a:ext cx="1834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 smtClean="0">
                <a:latin typeface="Apple Braille Pinpoint 8 Dot" pitchFamily="2" charset="0"/>
              </a:rPr>
              <a:t>Espansione</a:t>
            </a:r>
            <a:r>
              <a:rPr lang="en-GB" sz="1400" dirty="0" smtClean="0">
                <a:latin typeface="Apple Braille Pinpoint 8 Dot" pitchFamily="2" charset="0"/>
              </a:rPr>
              <a:t> </a:t>
            </a:r>
            <a:r>
              <a:rPr lang="en-GB" sz="1400" dirty="0" err="1" smtClean="0">
                <a:latin typeface="Apple Braille Pinpoint 8 Dot" pitchFamily="2" charset="0"/>
              </a:rPr>
              <a:t>dei</a:t>
            </a:r>
            <a:r>
              <a:rPr lang="en-GB" sz="1400" dirty="0" smtClean="0">
                <a:latin typeface="Apple Braille Pinpoint 8 Dot" pitchFamily="2" charset="0"/>
              </a:rPr>
              <a:t> CAR-T in </a:t>
            </a:r>
            <a:r>
              <a:rPr lang="en-GB" sz="1400" dirty="0" err="1" smtClean="0">
                <a:latin typeface="Apple Braille Pinpoint 8 Dot" pitchFamily="2" charset="0"/>
              </a:rPr>
              <a:t>laboratorio</a:t>
            </a:r>
            <a:r>
              <a:rPr lang="en-GB" sz="1400" dirty="0" smtClean="0">
                <a:latin typeface="Apple Braille Pinpoint 8 Dot" pitchFamily="2" charset="0"/>
              </a:rPr>
              <a:t> </a:t>
            </a:r>
            <a:endParaRPr lang="en-GB" sz="1400" dirty="0">
              <a:latin typeface="Apple Braille Pinpoint 8 Dot" pitchFamily="2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FA29D8E4-314A-0C46-BAED-DF404DB544C6}"/>
              </a:ext>
            </a:extLst>
          </p:cNvPr>
          <p:cNvSpPr txBox="1"/>
          <p:nvPr/>
        </p:nvSpPr>
        <p:spPr>
          <a:xfrm>
            <a:off x="9402721" y="4212855"/>
            <a:ext cx="1599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 smtClean="0">
                <a:latin typeface="Apple Braille Pinpoint 8 Dot" pitchFamily="2" charset="0"/>
              </a:rPr>
              <a:t>infusione</a:t>
            </a:r>
            <a:endParaRPr lang="en-GB" sz="1400" dirty="0">
              <a:latin typeface="Apple Braille Pinpoint 8 Dot" pitchFamily="2" charset="0"/>
            </a:endParaRPr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xmlns="" id="{E488ED86-B539-5343-85B7-6D78993B76E2}"/>
              </a:ext>
            </a:extLst>
          </p:cNvPr>
          <p:cNvSpPr/>
          <p:nvPr/>
        </p:nvSpPr>
        <p:spPr>
          <a:xfrm>
            <a:off x="3429587" y="2721102"/>
            <a:ext cx="234313" cy="2343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xmlns="" id="{F6A5EFC9-B42C-4A45-824A-BA84417C8B12}"/>
              </a:ext>
            </a:extLst>
          </p:cNvPr>
          <p:cNvSpPr/>
          <p:nvPr/>
        </p:nvSpPr>
        <p:spPr>
          <a:xfrm>
            <a:off x="5943068" y="2721102"/>
            <a:ext cx="234313" cy="2343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xmlns="" id="{5285CC32-FBF4-7D47-AB62-A0283546D226}"/>
              </a:ext>
            </a:extLst>
          </p:cNvPr>
          <p:cNvSpPr/>
          <p:nvPr/>
        </p:nvSpPr>
        <p:spPr>
          <a:xfrm>
            <a:off x="8539699" y="2721102"/>
            <a:ext cx="234313" cy="2343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6694" y="476672"/>
            <a:ext cx="11072958" cy="1143000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Terapie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approvate da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EMA per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CART:</a:t>
            </a:r>
            <a:b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it-IT" sz="28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anti-CD19 CAR-T</a:t>
            </a:r>
            <a:endParaRPr lang="en-US" sz="2800" b="1" dirty="0" err="1" smtClean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50590" y="1772816"/>
            <a:ext cx="108732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i="1" dirty="0" smtClean="0"/>
              <a:t>YESCARTA</a:t>
            </a:r>
            <a:r>
              <a:rPr lang="it-IT" dirty="0" smtClean="0"/>
              <a:t> è indicato per il trattamento di:</a:t>
            </a:r>
          </a:p>
          <a:p>
            <a:endParaRPr lang="it-IT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it-IT" dirty="0" smtClean="0"/>
              <a:t> pazienti adulti con linfoma diffuso a grandi cellule B refrattario o recidivante (diffuse </a:t>
            </a:r>
            <a:r>
              <a:rPr lang="it-IT" dirty="0" err="1" smtClean="0"/>
              <a:t>large</a:t>
            </a:r>
            <a:r>
              <a:rPr lang="it-IT" dirty="0" smtClean="0"/>
              <a:t> </a:t>
            </a:r>
            <a:r>
              <a:rPr lang="it-IT" dirty="0" err="1" smtClean="0"/>
              <a:t>B-cell</a:t>
            </a:r>
            <a:r>
              <a:rPr lang="it-IT" dirty="0" smtClean="0"/>
              <a:t> </a:t>
            </a:r>
            <a:r>
              <a:rPr lang="it-IT" dirty="0" err="1" smtClean="0"/>
              <a:t>lymphoma</a:t>
            </a:r>
            <a:r>
              <a:rPr lang="it-IT" dirty="0" smtClean="0"/>
              <a:t>, DLBCL) e linfoma primitivo del mediastino a grandi cellule B (</a:t>
            </a:r>
            <a:r>
              <a:rPr lang="it-IT" dirty="0" err="1" smtClean="0"/>
              <a:t>primary</a:t>
            </a:r>
            <a:r>
              <a:rPr lang="it-IT" dirty="0" smtClean="0"/>
              <a:t> </a:t>
            </a:r>
            <a:r>
              <a:rPr lang="it-IT" dirty="0" err="1" smtClean="0"/>
              <a:t>mediastinal</a:t>
            </a:r>
            <a:r>
              <a:rPr lang="it-IT" dirty="0" smtClean="0"/>
              <a:t> </a:t>
            </a:r>
            <a:r>
              <a:rPr lang="it-IT" dirty="0" err="1" smtClean="0"/>
              <a:t>large</a:t>
            </a:r>
            <a:r>
              <a:rPr lang="it-IT" dirty="0" smtClean="0"/>
              <a:t> </a:t>
            </a:r>
            <a:r>
              <a:rPr lang="it-IT" dirty="0" err="1" smtClean="0"/>
              <a:t>B-cell</a:t>
            </a:r>
            <a:r>
              <a:rPr lang="it-IT" dirty="0" smtClean="0"/>
              <a:t> </a:t>
            </a:r>
            <a:r>
              <a:rPr lang="it-IT" dirty="0" err="1" smtClean="0"/>
              <a:t>lymphoma</a:t>
            </a:r>
            <a:r>
              <a:rPr lang="it-IT" dirty="0" smtClean="0"/>
              <a:t>, PMBCL), dopo due o più linee di terapia sistemica.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550590" y="3356992"/>
            <a:ext cx="50405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i="1" dirty="0" smtClean="0"/>
              <a:t>KYMRIAH</a:t>
            </a:r>
            <a:r>
              <a:rPr lang="it-IT" dirty="0" smtClean="0"/>
              <a:t> è indicato per il trattamento di: </a:t>
            </a:r>
          </a:p>
          <a:p>
            <a:endParaRPr lang="it-IT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it-IT" dirty="0" smtClean="0"/>
              <a:t> Pazienti pediatrici e giovani adulti fino a 25 anni di età con leucemia </a:t>
            </a:r>
            <a:r>
              <a:rPr lang="it-IT" dirty="0" err="1" smtClean="0"/>
              <a:t>linfoblastica</a:t>
            </a:r>
            <a:r>
              <a:rPr lang="it-IT" dirty="0" smtClean="0"/>
              <a:t> acuta (LLA) a cellule B che è refrattaria, in recidiva post-trapianto o in seconda o ulteriore recidiva;</a:t>
            </a:r>
          </a:p>
          <a:p>
            <a:pPr marL="177800" indent="-177800">
              <a:buFont typeface="Arial" pitchFamily="34" charset="0"/>
              <a:buChar char="•"/>
            </a:pPr>
            <a:endParaRPr lang="it-IT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it-IT" dirty="0" smtClean="0"/>
              <a:t> Pazienti adulti con linfoma diffuso a grandi cellule B (DLBCL) in recidiva o refrattario dopo due o più linee di terapia sistemica. 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C75CD301-F965-4A5A-9823-C65A011289EC}"/>
              </a:ext>
            </a:extLst>
          </p:cNvPr>
          <p:cNvSpPr txBox="1"/>
          <p:nvPr/>
        </p:nvSpPr>
        <p:spPr>
          <a:xfrm>
            <a:off x="2926854" y="6391198"/>
            <a:ext cx="2512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Fonte: </a:t>
            </a:r>
            <a:r>
              <a:rPr lang="it-IT" sz="1200" dirty="0" smtClean="0"/>
              <a:t>EMA. EPAR </a:t>
            </a:r>
            <a:r>
              <a:rPr lang="it-IT" sz="1200" dirty="0" err="1" smtClean="0"/>
              <a:t>Yescarta</a:t>
            </a:r>
            <a:r>
              <a:rPr lang="it-IT" sz="1200" dirty="0" smtClean="0"/>
              <a:t> e </a:t>
            </a:r>
            <a:r>
              <a:rPr lang="it-IT" sz="1200" dirty="0" err="1" smtClean="0"/>
              <a:t>Kymriah</a:t>
            </a:r>
            <a:endParaRPr lang="it-IT" sz="1200" dirty="0"/>
          </a:p>
        </p:txBody>
      </p:sp>
      <p:grpSp>
        <p:nvGrpSpPr>
          <p:cNvPr id="9" name="Gruppo 8"/>
          <p:cNvGrpSpPr/>
          <p:nvPr/>
        </p:nvGrpSpPr>
        <p:grpSpPr>
          <a:xfrm>
            <a:off x="5709693" y="3257600"/>
            <a:ext cx="6480720" cy="3600400"/>
            <a:chOff x="5709693" y="3257600"/>
            <a:chExt cx="6480720" cy="36004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2825" t="23750" r="24019" b="23750"/>
            <a:stretch>
              <a:fillRect/>
            </a:stretch>
          </p:blipFill>
          <p:spPr bwMode="auto">
            <a:xfrm>
              <a:off x="5709693" y="3257600"/>
              <a:ext cx="6480720" cy="36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xmlns="" id="{C75CD301-F965-4A5A-9823-C65A011289EC}"/>
                </a:ext>
              </a:extLst>
            </p:cNvPr>
            <p:cNvSpPr txBox="1"/>
            <p:nvPr/>
          </p:nvSpPr>
          <p:spPr>
            <a:xfrm>
              <a:off x="9335566" y="6381328"/>
              <a:ext cx="28548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7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https://www.accc-cancer.org/docs/ossn-network/NV/presentations/fall-2018/bachanova---the-car-t-cell-therapy-story</a:t>
              </a:r>
              <a:endParaRPr lang="it-IT" sz="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521" y="704088"/>
            <a:ext cx="10971372" cy="636680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Disegni di studio innovativi per i tumori rari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Fase II randomizzata</a:t>
            </a:r>
          </a:p>
          <a:p>
            <a:r>
              <a:rPr lang="it-IT" dirty="0" smtClean="0"/>
              <a:t>Studi multifattoriali</a:t>
            </a:r>
          </a:p>
          <a:p>
            <a:r>
              <a:rPr lang="it-IT" dirty="0" smtClean="0"/>
              <a:t>Metodo </a:t>
            </a:r>
            <a:r>
              <a:rPr lang="it-IT" dirty="0" err="1" smtClean="0"/>
              <a:t>bayesiano</a:t>
            </a:r>
            <a:r>
              <a:rPr lang="it-IT" dirty="0" smtClean="0"/>
              <a:t> (integrazione tra risultati dello</a:t>
            </a:r>
          </a:p>
          <a:p>
            <a:pPr>
              <a:buNone/>
            </a:pPr>
            <a:r>
              <a:rPr lang="it-IT" dirty="0" smtClean="0"/>
              <a:t>		studio e evidenze già note) e studi adattativi</a:t>
            </a:r>
          </a:p>
          <a:p>
            <a:r>
              <a:rPr lang="it-IT" dirty="0" smtClean="0"/>
              <a:t>Basket </a:t>
            </a:r>
            <a:r>
              <a:rPr lang="it-IT" dirty="0" err="1" smtClean="0"/>
              <a:t>study</a:t>
            </a:r>
            <a:endParaRPr lang="it-IT" dirty="0" smtClean="0"/>
          </a:p>
          <a:p>
            <a:r>
              <a:rPr lang="it-IT" dirty="0" err="1" smtClean="0"/>
              <a:t>Umbrella</a:t>
            </a:r>
            <a:r>
              <a:rPr lang="it-IT" dirty="0" smtClean="0"/>
              <a:t> </a:t>
            </a:r>
            <a:r>
              <a:rPr lang="it-IT" dirty="0" err="1" smtClean="0"/>
              <a:t>Study</a:t>
            </a:r>
            <a:endParaRPr lang="it-IT" dirty="0" smtClean="0"/>
          </a:p>
          <a:p>
            <a:r>
              <a:rPr lang="it-IT" dirty="0" err="1" smtClean="0"/>
              <a:t>Real</a:t>
            </a:r>
            <a:r>
              <a:rPr lang="it-IT" dirty="0" smtClean="0"/>
              <a:t> world </a:t>
            </a:r>
            <a:r>
              <a:rPr lang="it-IT" dirty="0" err="1" smtClean="0"/>
              <a:t>study</a:t>
            </a:r>
            <a:endParaRPr lang="it-IT" dirty="0" smtClean="0"/>
          </a:p>
          <a:p>
            <a:r>
              <a:rPr lang="it-IT" dirty="0" smtClean="0"/>
              <a:t>Studi </a:t>
            </a:r>
            <a:r>
              <a:rPr lang="it-IT" dirty="0" err="1" smtClean="0"/>
              <a:t>osservazionali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14686" y="188640"/>
            <a:ext cx="10971372" cy="1143000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Quali strategie nei tumori rari: I “Basket </a:t>
            </a:r>
            <a:r>
              <a:rPr lang="it-IT" sz="28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Trials</a:t>
            </a: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”</a:t>
            </a:r>
            <a:endParaRPr lang="it-IT" sz="28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5447133" y="3140968"/>
            <a:ext cx="6565807" cy="3312368"/>
          </a:xfrm>
        </p:spPr>
        <p:txBody>
          <a:bodyPr/>
          <a:lstStyle/>
          <a:p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campione</a:t>
            </a:r>
            <a:r>
              <a:rPr lang="en-US" dirty="0" smtClean="0"/>
              <a:t> è </a:t>
            </a:r>
            <a:r>
              <a:rPr lang="en-US" dirty="0" err="1" smtClean="0"/>
              <a:t>ridotto</a:t>
            </a:r>
            <a:endParaRPr lang="en-US" dirty="0" smtClean="0"/>
          </a:p>
          <a:p>
            <a:r>
              <a:rPr lang="en-US" dirty="0" smtClean="0"/>
              <a:t>studio a </a:t>
            </a:r>
            <a:r>
              <a:rPr lang="en-US" dirty="0" err="1" smtClean="0"/>
              <a:t>singolo</a:t>
            </a:r>
            <a:r>
              <a:rPr lang="en-US" dirty="0" smtClean="0"/>
              <a:t> </a:t>
            </a:r>
            <a:r>
              <a:rPr lang="en-US" dirty="0" err="1" smtClean="0"/>
              <a:t>braccio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fornisce</a:t>
            </a:r>
            <a:r>
              <a:rPr lang="en-US" dirty="0" smtClean="0"/>
              <a:t> </a:t>
            </a:r>
            <a:r>
              <a:rPr lang="en-US" dirty="0" err="1" smtClean="0"/>
              <a:t>informazioni</a:t>
            </a:r>
            <a:r>
              <a:rPr lang="en-US" dirty="0" smtClean="0"/>
              <a:t> </a:t>
            </a:r>
            <a:r>
              <a:rPr lang="en-US" dirty="0" err="1" smtClean="0"/>
              <a:t>sull’attività</a:t>
            </a:r>
            <a:r>
              <a:rPr lang="en-US" dirty="0" smtClean="0"/>
              <a:t> del </a:t>
            </a:r>
            <a:r>
              <a:rPr lang="en-US" dirty="0" err="1" smtClean="0"/>
              <a:t>farmaco</a:t>
            </a:r>
            <a:r>
              <a:rPr lang="en-US" dirty="0" smtClean="0"/>
              <a:t> </a:t>
            </a:r>
            <a:r>
              <a:rPr lang="en-US" dirty="0" err="1" smtClean="0"/>
              <a:t>sulla</a:t>
            </a:r>
            <a:r>
              <a:rPr lang="en-US" dirty="0" smtClean="0"/>
              <a:t> base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caratteristiche</a:t>
            </a:r>
            <a:r>
              <a:rPr lang="en-US" dirty="0" smtClean="0"/>
              <a:t> </a:t>
            </a:r>
            <a:r>
              <a:rPr lang="en-US" dirty="0" err="1" smtClean="0"/>
              <a:t>molecolari</a:t>
            </a:r>
            <a:r>
              <a:rPr lang="en-US" dirty="0" smtClean="0"/>
              <a:t> </a:t>
            </a:r>
            <a:r>
              <a:rPr lang="en-US" dirty="0" err="1" smtClean="0"/>
              <a:t>piuttosto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al </a:t>
            </a:r>
            <a:r>
              <a:rPr lang="en-US" dirty="0" err="1" smtClean="0"/>
              <a:t>tipo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tumore</a:t>
            </a:r>
            <a:endParaRPr lang="en-US" dirty="0" smtClean="0"/>
          </a:p>
          <a:p>
            <a:endParaRPr lang="en-US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10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 l="53077" t="17037" r="4605" b="9494"/>
          <a:stretch>
            <a:fillRect/>
          </a:stretch>
        </p:blipFill>
        <p:spPr bwMode="auto">
          <a:xfrm>
            <a:off x="406577" y="1772816"/>
            <a:ext cx="4248472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6887294" y="1628801"/>
            <a:ext cx="4824529" cy="5328591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it-IT" b="1" i="1" dirty="0" smtClean="0"/>
              <a:t>Tumori inclusi nello studio</a:t>
            </a:r>
            <a:r>
              <a:rPr lang="it-IT" dirty="0" smtClean="0"/>
              <a:t>: </a:t>
            </a:r>
          </a:p>
          <a:p>
            <a:pPr lvl="1"/>
            <a:r>
              <a:rPr lang="it-IT" dirty="0" err="1" smtClean="0"/>
              <a:t>Breast</a:t>
            </a:r>
            <a:r>
              <a:rPr lang="it-IT" dirty="0" smtClean="0"/>
              <a:t> </a:t>
            </a:r>
            <a:r>
              <a:rPr lang="it-IT" dirty="0" err="1" smtClean="0"/>
              <a:t>Cancer</a:t>
            </a:r>
            <a:endParaRPr lang="it-IT" dirty="0" smtClean="0"/>
          </a:p>
          <a:p>
            <a:pPr lvl="1"/>
            <a:r>
              <a:rPr lang="it-IT" b="1" dirty="0" err="1" smtClean="0"/>
              <a:t>Cholangiocarcinoma</a:t>
            </a:r>
            <a:endParaRPr lang="it-IT" b="1" dirty="0" smtClean="0"/>
          </a:p>
          <a:p>
            <a:pPr lvl="1"/>
            <a:r>
              <a:rPr lang="it-IT" dirty="0" err="1" smtClean="0"/>
              <a:t>Colorectal</a:t>
            </a:r>
            <a:r>
              <a:rPr lang="it-IT" dirty="0" smtClean="0"/>
              <a:t> </a:t>
            </a:r>
            <a:r>
              <a:rPr lang="it-IT" dirty="0" err="1" smtClean="0"/>
              <a:t>Cancer</a:t>
            </a:r>
            <a:endParaRPr lang="it-IT" dirty="0" smtClean="0"/>
          </a:p>
          <a:p>
            <a:pPr lvl="1"/>
            <a:r>
              <a:rPr lang="it-IT" b="1" dirty="0" smtClean="0"/>
              <a:t>Head and </a:t>
            </a:r>
            <a:r>
              <a:rPr lang="it-IT" b="1" dirty="0" err="1" smtClean="0"/>
              <a:t>Neck</a:t>
            </a:r>
            <a:r>
              <a:rPr lang="it-IT" b="1" dirty="0" smtClean="0"/>
              <a:t> </a:t>
            </a:r>
            <a:r>
              <a:rPr lang="it-IT" b="1" dirty="0" err="1" smtClean="0"/>
              <a:t>Neoplasms</a:t>
            </a:r>
            <a:endParaRPr lang="it-IT" b="1" dirty="0" smtClean="0"/>
          </a:p>
          <a:p>
            <a:pPr lvl="1"/>
            <a:r>
              <a:rPr lang="it-IT" dirty="0" err="1" smtClean="0"/>
              <a:t>Lymphoma</a:t>
            </a:r>
            <a:r>
              <a:rPr lang="it-IT" dirty="0" smtClean="0"/>
              <a:t>, </a:t>
            </a:r>
            <a:r>
              <a:rPr lang="it-IT" dirty="0" err="1" smtClean="0"/>
              <a:t>Large-Cell</a:t>
            </a:r>
            <a:r>
              <a:rPr lang="it-IT" dirty="0" smtClean="0"/>
              <a:t>, </a:t>
            </a:r>
            <a:r>
              <a:rPr lang="it-IT" dirty="0" err="1" smtClean="0"/>
              <a:t>Anaplastic</a:t>
            </a:r>
            <a:endParaRPr lang="it-IT" dirty="0" smtClean="0"/>
          </a:p>
          <a:p>
            <a:pPr lvl="1"/>
            <a:r>
              <a:rPr lang="it-IT" dirty="0" smtClean="0"/>
              <a:t>Melanoma</a:t>
            </a:r>
          </a:p>
          <a:p>
            <a:pPr lvl="1"/>
            <a:r>
              <a:rPr lang="it-IT" b="1" dirty="0" smtClean="0"/>
              <a:t>Neuroendocrine </a:t>
            </a:r>
            <a:r>
              <a:rPr lang="it-IT" b="1" dirty="0" err="1" smtClean="0"/>
              <a:t>Tumors</a:t>
            </a:r>
            <a:endParaRPr lang="it-IT" b="1" dirty="0" smtClean="0"/>
          </a:p>
          <a:p>
            <a:pPr lvl="1"/>
            <a:r>
              <a:rPr lang="it-IT" dirty="0" err="1" smtClean="0"/>
              <a:t>Non-Small</a:t>
            </a:r>
            <a:r>
              <a:rPr lang="it-IT" dirty="0" smtClean="0"/>
              <a:t> </a:t>
            </a:r>
            <a:r>
              <a:rPr lang="it-IT" dirty="0" err="1" smtClean="0"/>
              <a:t>Cell</a:t>
            </a:r>
            <a:r>
              <a:rPr lang="it-IT" dirty="0" smtClean="0"/>
              <a:t> </a:t>
            </a:r>
            <a:r>
              <a:rPr lang="it-IT" dirty="0" err="1" smtClean="0"/>
              <a:t>Lung</a:t>
            </a:r>
            <a:r>
              <a:rPr lang="it-IT" dirty="0" smtClean="0"/>
              <a:t> </a:t>
            </a:r>
            <a:r>
              <a:rPr lang="it-IT" dirty="0" err="1" smtClean="0"/>
              <a:t>Cancer</a:t>
            </a:r>
            <a:endParaRPr lang="it-IT" dirty="0" smtClean="0"/>
          </a:p>
          <a:p>
            <a:pPr lvl="1"/>
            <a:r>
              <a:rPr lang="it-IT" dirty="0" err="1" smtClean="0"/>
              <a:t>Ovarian</a:t>
            </a:r>
            <a:r>
              <a:rPr lang="it-IT" dirty="0" smtClean="0"/>
              <a:t> </a:t>
            </a:r>
            <a:r>
              <a:rPr lang="it-IT" dirty="0" err="1" smtClean="0"/>
              <a:t>Cancer</a:t>
            </a:r>
            <a:endParaRPr lang="it-IT" dirty="0" smtClean="0"/>
          </a:p>
          <a:p>
            <a:pPr lvl="1"/>
            <a:r>
              <a:rPr lang="it-IT" dirty="0" err="1" smtClean="0"/>
              <a:t>Pancreatic</a:t>
            </a:r>
            <a:r>
              <a:rPr lang="it-IT" dirty="0" smtClean="0"/>
              <a:t> </a:t>
            </a:r>
            <a:r>
              <a:rPr lang="it-IT" dirty="0" err="1" smtClean="0"/>
              <a:t>Cancer</a:t>
            </a:r>
            <a:endParaRPr lang="it-IT" dirty="0" smtClean="0"/>
          </a:p>
          <a:p>
            <a:pPr lvl="1"/>
            <a:r>
              <a:rPr lang="it-IT" dirty="0" err="1" smtClean="0"/>
              <a:t>Papillary</a:t>
            </a:r>
            <a:r>
              <a:rPr lang="it-IT" dirty="0" smtClean="0"/>
              <a:t> </a:t>
            </a:r>
            <a:r>
              <a:rPr lang="it-IT" dirty="0" err="1" smtClean="0"/>
              <a:t>Thyroid</a:t>
            </a:r>
            <a:r>
              <a:rPr lang="it-IT" dirty="0" smtClean="0"/>
              <a:t> </a:t>
            </a:r>
            <a:r>
              <a:rPr lang="it-IT" dirty="0" err="1" smtClean="0"/>
              <a:t>Cancer</a:t>
            </a:r>
            <a:endParaRPr lang="it-IT" dirty="0" smtClean="0"/>
          </a:p>
          <a:p>
            <a:pPr lvl="1"/>
            <a:r>
              <a:rPr lang="it-IT" dirty="0" err="1" smtClean="0"/>
              <a:t>Primary</a:t>
            </a:r>
            <a:r>
              <a:rPr lang="it-IT" dirty="0" smtClean="0"/>
              <a:t> </a:t>
            </a:r>
            <a:r>
              <a:rPr lang="it-IT" dirty="0" err="1" smtClean="0"/>
              <a:t>Brain</a:t>
            </a:r>
            <a:r>
              <a:rPr lang="it-IT" dirty="0" smtClean="0"/>
              <a:t> </a:t>
            </a:r>
            <a:r>
              <a:rPr lang="it-IT" dirty="0" err="1" smtClean="0"/>
              <a:t>Tumors</a:t>
            </a:r>
            <a:endParaRPr lang="it-IT" dirty="0" smtClean="0"/>
          </a:p>
          <a:p>
            <a:pPr lvl="1"/>
            <a:r>
              <a:rPr lang="it-IT" dirty="0" err="1" smtClean="0"/>
              <a:t>Renal</a:t>
            </a:r>
            <a:r>
              <a:rPr lang="it-IT" dirty="0" smtClean="0"/>
              <a:t> </a:t>
            </a:r>
            <a:r>
              <a:rPr lang="it-IT" dirty="0" err="1" smtClean="0"/>
              <a:t>Cell</a:t>
            </a:r>
            <a:r>
              <a:rPr lang="it-IT" dirty="0" smtClean="0"/>
              <a:t> Carcinoma</a:t>
            </a:r>
          </a:p>
          <a:p>
            <a:pPr lvl="1"/>
            <a:r>
              <a:rPr lang="it-IT" b="1" dirty="0" err="1" smtClean="0"/>
              <a:t>Sarcomas</a:t>
            </a:r>
            <a:endParaRPr lang="it-IT" b="1" dirty="0" smtClean="0"/>
          </a:p>
          <a:p>
            <a:pPr lvl="1"/>
            <a:r>
              <a:rPr lang="it-IT" b="1" dirty="0" err="1" smtClean="0"/>
              <a:t>Salivary</a:t>
            </a:r>
            <a:r>
              <a:rPr lang="it-IT" b="1" dirty="0" smtClean="0"/>
              <a:t> </a:t>
            </a:r>
            <a:r>
              <a:rPr lang="it-IT" b="1" dirty="0" err="1" smtClean="0"/>
              <a:t>Gland</a:t>
            </a:r>
            <a:r>
              <a:rPr lang="it-IT" b="1" dirty="0" smtClean="0"/>
              <a:t> </a:t>
            </a:r>
            <a:r>
              <a:rPr lang="it-IT" b="1" dirty="0" err="1" smtClean="0"/>
              <a:t>Cancers</a:t>
            </a:r>
            <a:endParaRPr lang="it-IT" b="1" dirty="0" smtClean="0"/>
          </a:p>
          <a:p>
            <a:pPr lvl="1"/>
            <a:r>
              <a:rPr lang="it-IT" dirty="0" err="1" smtClean="0"/>
              <a:t>Adult</a:t>
            </a:r>
            <a:r>
              <a:rPr lang="it-IT" dirty="0" smtClean="0"/>
              <a:t> </a:t>
            </a:r>
            <a:r>
              <a:rPr lang="it-IT" dirty="0" err="1" smtClean="0"/>
              <a:t>Solid</a:t>
            </a:r>
            <a:r>
              <a:rPr lang="it-IT" dirty="0" smtClean="0"/>
              <a:t> </a:t>
            </a:r>
            <a:r>
              <a:rPr lang="it-IT" dirty="0" err="1" smtClean="0"/>
              <a:t>Tumor</a:t>
            </a:r>
            <a:endParaRPr lang="it-IT" sz="3600" dirty="0" smtClean="0"/>
          </a:p>
          <a:p>
            <a:pPr lvl="0"/>
            <a:endParaRPr lang="it-IT" dirty="0" smtClean="0"/>
          </a:p>
          <a:p>
            <a:pPr lvl="0"/>
            <a:endParaRPr lang="it-IT" sz="4000" dirty="0" smtClean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50590" y="692696"/>
            <a:ext cx="10971372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STARTRK-2 Basket trial </a:t>
            </a:r>
            <a:r>
              <a:rPr kumimoji="0" lang="it-IT" sz="4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it-IT" sz="4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4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</a:t>
            </a:r>
            <a:r>
              <a:rPr kumimoji="0" lang="it-IT" sz="4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4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agnostic</a:t>
            </a:r>
            <a:r>
              <a:rPr kumimoji="0" lang="it-IT" sz="4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4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drug</a:t>
            </a:r>
            <a:r>
              <a:rPr kumimoji="0" lang="it-IT" sz="4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it-IT" sz="2800" b="1" dirty="0" err="1" smtClean="0">
                <a:solidFill>
                  <a:schemeClr val="accent1">
                    <a:lumMod val="75000"/>
                  </a:schemeClr>
                </a:solidFill>
              </a:rPr>
              <a:t>ongoing</a:t>
            </a: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 )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egnaposto contenuto 3"/>
          <p:cNvSpPr txBox="1">
            <a:spLocks/>
          </p:cNvSpPr>
          <p:nvPr/>
        </p:nvSpPr>
        <p:spPr>
          <a:xfrm>
            <a:off x="478582" y="1628801"/>
            <a:ext cx="6048673" cy="5328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2200" b="1" i="1" u="sng" dirty="0" smtClean="0"/>
              <a:t>Target molecolare</a:t>
            </a:r>
            <a:r>
              <a:rPr lang="it-IT" sz="2200" dirty="0" smtClean="0"/>
              <a:t>: NTRK1/2/3, </a:t>
            </a:r>
            <a:r>
              <a:rPr lang="en-US" sz="2200" dirty="0" smtClean="0"/>
              <a:t>ROS1 e ALK.</a:t>
            </a:r>
            <a:endParaRPr lang="it-IT" sz="2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it-IT" sz="2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2200" b="1" u="sng" dirty="0" smtClean="0"/>
              <a:t>Farmaco</a:t>
            </a:r>
            <a:r>
              <a:rPr lang="it-IT" sz="2200" dirty="0" smtClean="0"/>
              <a:t>: </a:t>
            </a:r>
            <a:r>
              <a:rPr lang="it-IT" sz="2200" dirty="0" err="1" smtClean="0"/>
              <a:t>Entrectinib</a:t>
            </a:r>
            <a:r>
              <a:rPr lang="it-IT" sz="2200" dirty="0" smtClean="0"/>
              <a:t> </a:t>
            </a:r>
            <a:r>
              <a:rPr lang="it-IT" dirty="0" smtClean="0"/>
              <a:t>( inibitore  T</a:t>
            </a:r>
            <a:r>
              <a:rPr lang="en-US" dirty="0" err="1" smtClean="0"/>
              <a:t>rkA</a:t>
            </a:r>
            <a:r>
              <a:rPr lang="en-US" dirty="0" smtClean="0"/>
              <a:t>/B/C, ROS1 e ALK)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it-IT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2200" b="1" u="sng" dirty="0" smtClean="0"/>
              <a:t>Arruolamento pazienti : </a:t>
            </a:r>
            <a:r>
              <a:rPr lang="it-IT" sz="2200" dirty="0" smtClean="0"/>
              <a:t>in base al  profilo molecolare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2200" b="1" u="sng" dirty="0" smtClean="0"/>
              <a:t>Obiettivi:</a:t>
            </a:r>
          </a:p>
          <a:p>
            <a:pPr lvl="1"/>
            <a:r>
              <a:rPr lang="it-IT" dirty="0" smtClean="0"/>
              <a:t> </a:t>
            </a:r>
            <a:r>
              <a:rPr lang="it-IT" b="1" i="1" dirty="0" smtClean="0"/>
              <a:t>primario</a:t>
            </a:r>
            <a:r>
              <a:rPr lang="it-IT" dirty="0" smtClean="0"/>
              <a:t>: tasso di risposta obiettiva (ORR)</a:t>
            </a:r>
          </a:p>
          <a:p>
            <a:pPr lvl="1"/>
            <a:r>
              <a:rPr lang="it-IT" b="1" i="1" dirty="0" smtClean="0"/>
              <a:t>secondari: </a:t>
            </a:r>
            <a:r>
              <a:rPr lang="it-IT" dirty="0" smtClean="0"/>
              <a:t>durata della risposta (</a:t>
            </a:r>
            <a:r>
              <a:rPr lang="it-IT" dirty="0" err="1" smtClean="0"/>
              <a:t>DoR</a:t>
            </a:r>
            <a:r>
              <a:rPr lang="it-IT" dirty="0" smtClean="0"/>
              <a:t>), tempo alla risposta (</a:t>
            </a:r>
            <a:r>
              <a:rPr lang="it-IT" dirty="0" err="1" smtClean="0"/>
              <a:t>TtR</a:t>
            </a:r>
            <a:r>
              <a:rPr lang="it-IT" dirty="0" smtClean="0"/>
              <a:t>), sopravvivenza libera da progressione (PFS), sopravvivenza complessiva (OS).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it-IT" sz="2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990750" y="6581001"/>
            <a:ext cx="2025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Fonte: www.clinicaltrial.gov</a:t>
            </a:r>
            <a:endParaRPr lang="it-IT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-385514" y="620688"/>
            <a:ext cx="10971372" cy="11430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I farmaci “innovativi” nei tumori rari</a:t>
            </a:r>
            <a:endParaRPr kumimoji="0" lang="it-IT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20DDD4B1-2922-4DAD-B019-99EC49C510BF}"/>
              </a:ext>
            </a:extLst>
          </p:cNvPr>
          <p:cNvSpPr txBox="1"/>
          <p:nvPr/>
        </p:nvSpPr>
        <p:spPr>
          <a:xfrm>
            <a:off x="406581" y="3501008"/>
            <a:ext cx="115932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000" b="1" dirty="0" smtClean="0">
              <a:solidFill>
                <a:srgbClr val="00B0F0"/>
              </a:solidFill>
            </a:endParaRPr>
          </a:p>
          <a:p>
            <a:pPr algn="just">
              <a:buNone/>
            </a:pPr>
            <a:r>
              <a:rPr lang="it-IT" sz="2000" dirty="0" smtClean="0"/>
              <a:t>2 livelli di </a:t>
            </a:r>
            <a:r>
              <a:rPr lang="it-IT" sz="2000" dirty="0" err="1" smtClean="0"/>
              <a:t>innovatività</a:t>
            </a:r>
            <a:r>
              <a:rPr lang="it-IT" sz="2000" dirty="0" smtClean="0"/>
              <a:t> :</a:t>
            </a:r>
          </a:p>
          <a:p>
            <a:pPr marL="625475" algn="just">
              <a:spcBef>
                <a:spcPts val="0"/>
              </a:spcBef>
              <a:buFont typeface="+mj-lt"/>
              <a:buAutoNum type="arabicPeriod"/>
            </a:pPr>
            <a:r>
              <a:rPr lang="it-IT" sz="2000" b="1" dirty="0" err="1" smtClean="0"/>
              <a:t>innovatività</a:t>
            </a:r>
            <a:r>
              <a:rPr lang="it-IT" sz="2000" b="1" dirty="0" smtClean="0"/>
              <a:t> terapeutica</a:t>
            </a:r>
          </a:p>
          <a:p>
            <a:pPr marL="625475" algn="just">
              <a:spcBef>
                <a:spcPts val="0"/>
              </a:spcBef>
              <a:buFont typeface="+mj-lt"/>
              <a:buAutoNum type="arabicPeriod"/>
            </a:pPr>
            <a:r>
              <a:rPr lang="it-IT" sz="2000" dirty="0" err="1" smtClean="0"/>
              <a:t>innovatività</a:t>
            </a:r>
            <a:r>
              <a:rPr lang="it-IT" sz="2000" dirty="0" smtClean="0"/>
              <a:t> terapeutica </a:t>
            </a:r>
            <a:r>
              <a:rPr lang="it-IT" sz="2000" b="1" dirty="0" smtClean="0"/>
              <a:t>potenziale o condizionata</a:t>
            </a:r>
            <a:endParaRPr lang="it-IT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000" b="1" dirty="0">
              <a:solidFill>
                <a:srgbClr val="00B0F0"/>
              </a:solidFill>
            </a:endParaRPr>
          </a:p>
          <a:p>
            <a:pPr algn="just"/>
            <a:endParaRPr lang="it-IT" sz="2000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20DDD4B1-2922-4DAD-B019-99EC49C510BF}"/>
              </a:ext>
            </a:extLst>
          </p:cNvPr>
          <p:cNvSpPr txBox="1"/>
          <p:nvPr/>
        </p:nvSpPr>
        <p:spPr>
          <a:xfrm>
            <a:off x="982638" y="2132856"/>
            <a:ext cx="10081120" cy="923330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La Legge di stabilità 2017 ha previsto e predisposto </a:t>
            </a:r>
            <a:r>
              <a:rPr lang="it-IT" u="sng" dirty="0"/>
              <a:t>due Fondi</a:t>
            </a:r>
            <a:r>
              <a:rPr lang="it-IT" dirty="0"/>
              <a:t>, </a:t>
            </a:r>
            <a:r>
              <a:rPr lang="it-IT" u="sng" dirty="0"/>
              <a:t>da 500 milioni di euro ciascuno:</a:t>
            </a:r>
            <a:r>
              <a:rPr lang="it-IT" dirty="0"/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Fondo destinato all’acquisto esclusivo di </a:t>
            </a:r>
            <a:r>
              <a:rPr lang="it-IT" b="1" dirty="0">
                <a:solidFill>
                  <a:srgbClr val="00B0F0"/>
                </a:solidFill>
              </a:rPr>
              <a:t>medicinali innovativi non oncologici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Fondo destinato all’acquisto esclusivo di </a:t>
            </a:r>
            <a:r>
              <a:rPr lang="it-IT" b="1" dirty="0">
                <a:solidFill>
                  <a:srgbClr val="00B0F0"/>
                </a:solidFill>
              </a:rPr>
              <a:t>medicinali innovativi </a:t>
            </a:r>
            <a:r>
              <a:rPr lang="it-IT" b="1" dirty="0" smtClean="0">
                <a:solidFill>
                  <a:srgbClr val="00B0F0"/>
                </a:solidFill>
              </a:rPr>
              <a:t>oncologici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98661" y="0"/>
            <a:ext cx="10395307" cy="1143000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 tumori rari</a:t>
            </a:r>
            <a:endParaRPr lang="it-IT" sz="28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4573" y="1340768"/>
            <a:ext cx="11246327" cy="4464496"/>
          </a:xfrm>
        </p:spPr>
        <p:txBody>
          <a:bodyPr>
            <a:noAutofit/>
          </a:bodyPr>
          <a:lstStyle/>
          <a:p>
            <a:pPr algn="just">
              <a:buClrTx/>
            </a:pPr>
            <a:r>
              <a:rPr lang="it-IT" sz="1600" dirty="0" smtClean="0"/>
              <a:t>In Europa una </a:t>
            </a:r>
            <a:r>
              <a:rPr lang="it-IT" sz="1600" b="1" dirty="0" smtClean="0"/>
              <a:t>malattia</a:t>
            </a:r>
            <a:r>
              <a:rPr lang="it-IT" sz="1600" dirty="0" smtClean="0"/>
              <a:t> è considerata rara quando colpisce non più di </a:t>
            </a:r>
            <a:r>
              <a:rPr lang="it-IT" sz="1600" b="1" dirty="0" smtClean="0"/>
              <a:t>5 persone ogni 10.000 abitanti;  </a:t>
            </a:r>
          </a:p>
          <a:p>
            <a:pPr algn="just">
              <a:buClrTx/>
              <a:buNone/>
            </a:pPr>
            <a:r>
              <a:rPr lang="it-IT" sz="1600" dirty="0" smtClean="0"/>
              <a:t>		(trenta milioni in Europa, 2-3 milioni in Italia); 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Definizione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OsMed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2017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it-IT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Tx/>
            </a:pPr>
            <a:r>
              <a:rPr lang="it-IT" sz="1600" dirty="0" smtClean="0"/>
              <a:t>i </a:t>
            </a:r>
            <a:r>
              <a:rPr lang="it-IT" sz="1600" b="1" dirty="0" smtClean="0"/>
              <a:t>tumori rari </a:t>
            </a:r>
            <a:r>
              <a:rPr lang="it-IT" sz="1600" dirty="0" smtClean="0"/>
              <a:t>il</a:t>
            </a:r>
            <a:r>
              <a:rPr lang="it-IT" sz="1600" b="1" dirty="0" smtClean="0"/>
              <a:t> </a:t>
            </a:r>
            <a:r>
              <a:rPr lang="it-IT" sz="1600" dirty="0" smtClean="0"/>
              <a:t>criterio per identificarli si basa sull'incidenza: la soglia è di </a:t>
            </a:r>
            <a:r>
              <a:rPr lang="it-IT" sz="1600" b="1" dirty="0" smtClean="0"/>
              <a:t>6 casi ogni 100.000 </a:t>
            </a:r>
            <a:r>
              <a:rPr lang="it-IT" sz="1600" dirty="0" smtClean="0"/>
              <a:t>nella popolazione europea;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Definizione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Osservatorio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Malattie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Rare. </a:t>
            </a:r>
            <a:endParaRPr lang="it-IT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None/>
            </a:pPr>
            <a:endParaRPr lang="it-IT" sz="1400" dirty="0" smtClean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3FED5B23-E573-4085-8FC6-FF725537FAF4}"/>
              </a:ext>
            </a:extLst>
          </p:cNvPr>
          <p:cNvSpPr txBox="1"/>
          <p:nvPr/>
        </p:nvSpPr>
        <p:spPr>
          <a:xfrm>
            <a:off x="3513563" y="6536387"/>
            <a:ext cx="5431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Fonte: AIFA. </a:t>
            </a:r>
            <a:r>
              <a:rPr lang="it-IT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OsMed</a:t>
            </a:r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L’uso dei farmaci in Italia. Rapporto Nazionale. Anno 2017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778" t="21315" r="35681" b="10272"/>
          <a:stretch>
            <a:fillRect/>
          </a:stretch>
        </p:blipFill>
        <p:spPr bwMode="auto">
          <a:xfrm>
            <a:off x="1990750" y="2564904"/>
            <a:ext cx="7704856" cy="399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118542" y="548680"/>
            <a:ext cx="10971372" cy="11430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I farmaci “innovativi” nei tumori rari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4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="" xmlns:a16="http://schemas.microsoft.com/office/drawing/2014/main" id="{FC2FE9A3-3273-41D9-9A94-F1A91CA62194}"/>
              </a:ext>
            </a:extLst>
          </p:cNvPr>
          <p:cNvSpPr txBox="1">
            <a:spLocks/>
          </p:cNvSpPr>
          <p:nvPr/>
        </p:nvSpPr>
        <p:spPr>
          <a:xfrm>
            <a:off x="262558" y="2276872"/>
            <a:ext cx="8496944" cy="75305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 è ritenuto opportuno differenziare i benefici associabili ai 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due diversi livelli di </a:t>
            </a:r>
            <a:r>
              <a:rPr kumimoji="0" lang="it-IT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innovatività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="" xmlns:a16="http://schemas.microsoft.com/office/drawing/2014/main" id="{EB722CAC-2978-4B5C-96E1-62D0A37BA735}"/>
              </a:ext>
            </a:extLst>
          </p:cNvPr>
          <p:cNvSpPr txBox="1"/>
          <p:nvPr/>
        </p:nvSpPr>
        <p:spPr>
          <a:xfrm>
            <a:off x="334566" y="3140972"/>
            <a:ext cx="2862318" cy="974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IT" sz="2000" b="1" dirty="0"/>
              <a:t>I</a:t>
            </a:r>
            <a:r>
              <a:rPr sz="2000" b="1" dirty="0" err="1"/>
              <a:t>nnovatività</a:t>
            </a:r>
            <a:r>
              <a:rPr lang="it-IT" sz="2000" b="1" dirty="0"/>
              <a:t> importante</a:t>
            </a:r>
            <a:endParaRPr sz="2000" b="1" dirty="0"/>
          </a:p>
          <a:p>
            <a:pPr>
              <a:lnSpc>
                <a:spcPts val="1639"/>
              </a:lnSpc>
              <a:spcBef>
                <a:spcPts val="395"/>
              </a:spcBef>
              <a:tabLst>
                <a:tab pos="2601913" algn="r"/>
              </a:tabLst>
            </a:pPr>
            <a:r>
              <a:rPr lang="it-IT" sz="1400" i="1" dirty="0"/>
              <a:t>(</a:t>
            </a:r>
            <a:r>
              <a:rPr lang="it-IT" sz="1400" b="1" i="1" dirty="0"/>
              <a:t>durata </a:t>
            </a:r>
            <a:r>
              <a:rPr lang="it-IT" sz="1400" b="1" i="1" dirty="0" err="1"/>
              <a:t>max</a:t>
            </a:r>
            <a:r>
              <a:rPr lang="it-IT" sz="1400" b="1" i="1" dirty="0"/>
              <a:t> 36 mesi, </a:t>
            </a:r>
            <a:r>
              <a:rPr lang="it-IT" sz="1400" i="1" dirty="0"/>
              <a:t>fatta salva l’acquisizione di nuove evidenze che ne impongono la rivalutazione)</a:t>
            </a:r>
          </a:p>
        </p:txBody>
      </p:sp>
      <p:sp>
        <p:nvSpPr>
          <p:cNvPr id="8" name="object 4">
            <a:extLst>
              <a:ext uri="{FF2B5EF4-FFF2-40B4-BE49-F238E27FC236}">
                <a16:creationId xmlns="" xmlns:a16="http://schemas.microsoft.com/office/drawing/2014/main" id="{9681B473-D9F4-438B-A7F3-35C4E025BA1D}"/>
              </a:ext>
            </a:extLst>
          </p:cNvPr>
          <p:cNvSpPr txBox="1"/>
          <p:nvPr/>
        </p:nvSpPr>
        <p:spPr>
          <a:xfrm>
            <a:off x="4655046" y="3140968"/>
            <a:ext cx="720080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">
              <a:lnSpc>
                <a:spcPct val="100000"/>
              </a:lnSpc>
              <a:buFont typeface="Arial" pitchFamily="34" charset="0"/>
              <a:buChar char="•"/>
            </a:pPr>
            <a:r>
              <a:rPr lang="it-IT" dirty="0" smtClean="0"/>
              <a:t>    </a:t>
            </a:r>
            <a:r>
              <a:rPr dirty="0" err="1" smtClean="0"/>
              <a:t>inserimento</a:t>
            </a:r>
            <a:r>
              <a:rPr dirty="0" smtClean="0"/>
              <a:t> </a:t>
            </a:r>
            <a:r>
              <a:rPr dirty="0"/>
              <a:t>nel fondo dei farmaci innovativi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dirty="0" err="1"/>
              <a:t>benefici</a:t>
            </a:r>
            <a:r>
              <a:rPr dirty="0"/>
              <a:t> </a:t>
            </a:r>
            <a:r>
              <a:rPr dirty="0" err="1"/>
              <a:t>economici</a:t>
            </a:r>
            <a:r>
              <a:rPr lang="it-IT" dirty="0"/>
              <a:t> previsti dalla </a:t>
            </a:r>
            <a:r>
              <a:rPr lang="it-IT" dirty="0" err="1"/>
              <a:t>legge</a:t>
            </a:r>
            <a:r>
              <a:rPr lang="it-IT" dirty="0" err="1" smtClean="0"/>
              <a:t>*</a:t>
            </a:r>
            <a:r>
              <a:rPr lang="it-IT" dirty="0" smtClean="0"/>
              <a:t> (Non sono soggetti a vincoli di </a:t>
            </a:r>
            <a:r>
              <a:rPr lang="it-IT" i="1" dirty="0" smtClean="0"/>
              <a:t>budget e di </a:t>
            </a:r>
            <a:r>
              <a:rPr lang="it-IT" i="1" dirty="0" err="1" smtClean="0"/>
              <a:t>payback</a:t>
            </a:r>
            <a:r>
              <a:rPr lang="it-IT" i="1" dirty="0" smtClean="0"/>
              <a:t>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dirty="0" smtClean="0"/>
              <a:t>inserimento nei Prontuari Terapeutici Regionali</a:t>
            </a:r>
          </a:p>
        </p:txBody>
      </p:sp>
      <p:sp>
        <p:nvSpPr>
          <p:cNvPr id="9" name="object 8">
            <a:extLst>
              <a:ext uri="{FF2B5EF4-FFF2-40B4-BE49-F238E27FC236}">
                <a16:creationId xmlns="" xmlns:a16="http://schemas.microsoft.com/office/drawing/2014/main" id="{3AF74C06-18E1-49A8-8783-0A6135251EB3}"/>
              </a:ext>
            </a:extLst>
          </p:cNvPr>
          <p:cNvSpPr txBox="1"/>
          <p:nvPr/>
        </p:nvSpPr>
        <p:spPr>
          <a:xfrm>
            <a:off x="334566" y="4635398"/>
            <a:ext cx="3240359" cy="1529906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0"/>
              </a:spcBef>
            </a:pPr>
            <a:r>
              <a:rPr lang="it-IT" sz="2000" b="1" dirty="0"/>
              <a:t>I</a:t>
            </a:r>
            <a:r>
              <a:rPr sz="2000" b="1" dirty="0" err="1"/>
              <a:t>nnovatività</a:t>
            </a:r>
            <a:r>
              <a:rPr lang="it-IT" sz="2000" b="1" dirty="0"/>
              <a:t> </a:t>
            </a:r>
            <a:r>
              <a:rPr sz="2000" b="1" dirty="0" err="1"/>
              <a:t>condizionata</a:t>
            </a:r>
            <a:r>
              <a:rPr sz="2000" b="1" dirty="0"/>
              <a:t> </a:t>
            </a:r>
            <a:endParaRPr lang="it-IT" sz="2000" b="1" dirty="0"/>
          </a:p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2000" b="1" dirty="0"/>
              <a:t>o </a:t>
            </a:r>
            <a:r>
              <a:rPr sz="2000" b="1" dirty="0" err="1"/>
              <a:t>potenziale</a:t>
            </a:r>
            <a:endParaRPr sz="2000" b="1" dirty="0"/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it-IT" sz="1400" b="1" spc="-5" dirty="0">
                <a:solidFill>
                  <a:schemeClr val="tx2">
                    <a:lumMod val="50000"/>
                  </a:schemeClr>
                </a:solidFill>
                <a:latin typeface="Tahoma"/>
                <a:cs typeface="Tahoma"/>
              </a:rPr>
              <a:t>(</a:t>
            </a:r>
            <a:r>
              <a:rPr lang="it-IT" sz="1400" b="1" dirty="0"/>
              <a:t>rivalutazione obbligatoria </a:t>
            </a:r>
            <a:r>
              <a:rPr lang="it-IT" sz="1400" dirty="0"/>
              <a:t>in tempi successivi (</a:t>
            </a:r>
            <a:r>
              <a:rPr lang="it-IT" sz="1400" i="1" dirty="0"/>
              <a:t>ad es. </a:t>
            </a:r>
            <a:r>
              <a:rPr lang="it-IT" sz="1400" b="1" i="1" dirty="0"/>
              <a:t>18 mesi</a:t>
            </a:r>
            <a:r>
              <a:rPr lang="it-IT" sz="1400" i="1" dirty="0"/>
              <a:t>, corrispondenti alla metà del periodo di “validità’” del riconoscimento)</a:t>
            </a:r>
            <a:endParaRPr sz="1400" dirty="0">
              <a:solidFill>
                <a:schemeClr val="tx2">
                  <a:lumMod val="5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10" name="object 9">
            <a:extLst>
              <a:ext uri="{FF2B5EF4-FFF2-40B4-BE49-F238E27FC236}">
                <a16:creationId xmlns="" xmlns:a16="http://schemas.microsoft.com/office/drawing/2014/main" id="{2AB30BB6-3E93-4DC6-A324-7F0A0494A6EB}"/>
              </a:ext>
            </a:extLst>
          </p:cNvPr>
          <p:cNvSpPr txBox="1"/>
          <p:nvPr/>
        </p:nvSpPr>
        <p:spPr>
          <a:xfrm>
            <a:off x="4655050" y="4635398"/>
            <a:ext cx="5904657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10"/>
              </a:lnSpc>
            </a:pPr>
            <a:r>
              <a:rPr dirty="0"/>
              <a:t>inserimento nei Prontuari Terapeutici Regionali</a:t>
            </a:r>
          </a:p>
        </p:txBody>
      </p:sp>
      <p:cxnSp>
        <p:nvCxnSpPr>
          <p:cNvPr id="12" name="Connettore 2 11"/>
          <p:cNvCxnSpPr/>
          <p:nvPr/>
        </p:nvCxnSpPr>
        <p:spPr>
          <a:xfrm>
            <a:off x="3646933" y="3284984"/>
            <a:ext cx="648072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3646933" y="4797152"/>
            <a:ext cx="648072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gnaposto contenuto 2">
            <a:extLst>
              <a:ext uri="{FF2B5EF4-FFF2-40B4-BE49-F238E27FC236}">
                <a16:creationId xmlns="" xmlns:a16="http://schemas.microsoft.com/office/drawing/2014/main" id="{FC2FE9A3-3273-41D9-9A94-F1A91CA62194}"/>
              </a:ext>
            </a:extLst>
          </p:cNvPr>
          <p:cNvSpPr txBox="1">
            <a:spLocks/>
          </p:cNvSpPr>
          <p:nvPr/>
        </p:nvSpPr>
        <p:spPr>
          <a:xfrm>
            <a:off x="190550" y="1412776"/>
            <a:ext cx="11299204" cy="648072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Determina  AIFA n. 1535/2017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relativa ai criteri per la classificazione dei farmaci innovativi e dei farmaci oncologici innovativi ai sensi dell’articolo 1, comma 402 della legge 11 dicembre 2016, n. 232.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="" xmlns:a16="http://schemas.microsoft.com/office/drawing/2014/main" id="{CA1833F5-5243-4BC7-986E-41FBA469CE2E}"/>
              </a:ext>
            </a:extLst>
          </p:cNvPr>
          <p:cNvSpPr txBox="1">
            <a:spLocks/>
          </p:cNvSpPr>
          <p:nvPr/>
        </p:nvSpPr>
        <p:spPr>
          <a:xfrm>
            <a:off x="190550" y="1412776"/>
            <a:ext cx="4968551" cy="965797"/>
          </a:xfrm>
          <a:prstGeom prst="rect">
            <a:avLst/>
          </a:prstGeom>
          <a:ln w="12700">
            <a:solidFill>
              <a:srgbClr val="00B050"/>
            </a:solidFill>
          </a:ln>
        </p:spPr>
        <p:txBody>
          <a:bodyPr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Innovatività</a:t>
            </a:r>
            <a:r>
              <a:rPr kumimoji="0" lang="it-IT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Criteri CTS-AIFA</a:t>
            </a:r>
            <a:br>
              <a:rPr kumimoji="0" lang="it-IT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Determina AIFA 519/2017</a:t>
            </a: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egnaposto contenuto 2">
            <a:extLst>
              <a:ext uri="{FF2B5EF4-FFF2-40B4-BE49-F238E27FC236}">
                <a16:creationId xmlns="" xmlns:a16="http://schemas.microsoft.com/office/drawing/2014/main" id="{900FED1E-3CFA-4E6F-88DE-A70DF459B703}"/>
              </a:ext>
            </a:extLst>
          </p:cNvPr>
          <p:cNvSpPr txBox="1">
            <a:spLocks/>
          </p:cNvSpPr>
          <p:nvPr/>
        </p:nvSpPr>
        <p:spPr>
          <a:xfrm>
            <a:off x="0" y="2636912"/>
            <a:ext cx="5131891" cy="324036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Richiede una valutazione multidimensionale che tenga conto di tre elementi: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it-IT" sz="16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BISOGNO TERAPEUTICO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VALORE TERAPEUTICO AGGIUNTO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it-IT" sz="16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it-IT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it-IT" sz="16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it-IT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it-IT" sz="16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it-IT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QUALITÀ DELLE PROVE/ ROBUSTEZZA DEGLI STUDI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222998" y="3068960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Massimo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Importante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Moderato 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Scarso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Assente</a:t>
            </a:r>
            <a:endParaRPr lang="en-US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655046" y="5157192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Alta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Moderata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Bassa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Molto </a:t>
            </a:r>
            <a:r>
              <a:rPr lang="en-US" dirty="0" err="1" smtClean="0"/>
              <a:t>bassa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BB1CED1-E0EC-4167-97EB-04CEEFB78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686" y="260648"/>
            <a:ext cx="10971372" cy="1143000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Bisogno terapeutico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0565021E-C544-4EF5-B341-00B8BCDBF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1800" b="1" i="1" dirty="0"/>
              <a:t>Massimo</a:t>
            </a:r>
            <a:r>
              <a:rPr lang="it-IT" sz="1800" i="1" dirty="0"/>
              <a:t>: assenza di opzioni terapeutiche per la specifica indicazione</a:t>
            </a:r>
            <a:r>
              <a:rPr lang="it-IT" sz="1800" i="1" dirty="0" smtClean="0"/>
              <a:t>.</a:t>
            </a:r>
          </a:p>
          <a:p>
            <a:endParaRPr lang="it-IT" sz="1800" i="1" dirty="0"/>
          </a:p>
          <a:p>
            <a:r>
              <a:rPr lang="it-IT" sz="1800" b="1" i="1" dirty="0"/>
              <a:t>Importante</a:t>
            </a:r>
            <a:r>
              <a:rPr lang="it-IT" sz="1800" i="1" dirty="0"/>
              <a:t>: presenza di alternative terapeutiche per la specifica indicazione, ma che non hanno impatto su esiti clinicamente rilevanti e validati per la patologia in oggetto</a:t>
            </a:r>
            <a:r>
              <a:rPr lang="it-IT" sz="1800" i="1" dirty="0" smtClean="0"/>
              <a:t>.</a:t>
            </a:r>
          </a:p>
          <a:p>
            <a:endParaRPr lang="it-IT" sz="1800" i="1" dirty="0"/>
          </a:p>
          <a:p>
            <a:r>
              <a:rPr lang="it-IT" sz="1800" b="1" i="1" dirty="0"/>
              <a:t>Moderato</a:t>
            </a:r>
            <a:r>
              <a:rPr lang="it-IT" sz="1800" i="1" dirty="0"/>
              <a:t>: presenza di alternative terapeutiche per la specifica indicazione con impatto valutabile come limitato su esiti riconosciuti come clinicamente rilevanti e/o con un profilo di sicurezza incerto o non del tutto soddisfacente</a:t>
            </a:r>
            <a:r>
              <a:rPr lang="it-IT" sz="1800" i="1" dirty="0" smtClean="0"/>
              <a:t>.</a:t>
            </a:r>
          </a:p>
          <a:p>
            <a:endParaRPr lang="it-IT" sz="1800" i="1" dirty="0"/>
          </a:p>
          <a:p>
            <a:r>
              <a:rPr lang="it-IT" sz="1800" b="1" i="1" dirty="0"/>
              <a:t>Scarso</a:t>
            </a:r>
            <a:r>
              <a:rPr lang="it-IT" sz="1800" i="1" dirty="0"/>
              <a:t>: presenza di una o più alternative terapeutiche per la specifica indicazione con impatto valutabile come elevato su esiti riconosciuti come clinicamente rilevanti e con un profilo di sicurezza favorevole</a:t>
            </a:r>
            <a:r>
              <a:rPr lang="it-IT" sz="1800" i="1" dirty="0" smtClean="0"/>
              <a:t>.</a:t>
            </a:r>
          </a:p>
          <a:p>
            <a:endParaRPr lang="it-IT" sz="1800" i="1" dirty="0"/>
          </a:p>
          <a:p>
            <a:r>
              <a:rPr lang="it-IT" sz="1800" b="1" i="1" dirty="0"/>
              <a:t>Assente</a:t>
            </a:r>
            <a:r>
              <a:rPr lang="it-IT" sz="1800" i="1" dirty="0"/>
              <a:t>: presenza di alternative terapeutiche per la specifica indicazione in grado di modificare la storia naturale della malattia e con un profilo di sicurezza favorevole.</a:t>
            </a:r>
          </a:p>
        </p:txBody>
      </p:sp>
    </p:spTree>
    <p:extLst>
      <p:ext uri="{BB962C8B-B14F-4D97-AF65-F5344CB8AC3E}">
        <p14:creationId xmlns="" xmlns:p14="http://schemas.microsoft.com/office/powerpoint/2010/main" val="211472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26CDAEC-A958-417D-A7C6-6AF3095F5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646" y="0"/>
            <a:ext cx="10971372" cy="1143000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Valore terapeutico aggiunto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E1FBF2E1-7C41-4CA4-814F-4042B61CC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597" y="1484788"/>
            <a:ext cx="10971372" cy="4525963"/>
          </a:xfrm>
        </p:spPr>
        <p:txBody>
          <a:bodyPr>
            <a:normAutofit fontScale="92500" lnSpcReduction="20000"/>
          </a:bodyPr>
          <a:lstStyle/>
          <a:p>
            <a:r>
              <a:rPr lang="it-IT" sz="1800" b="1" i="1" dirty="0">
                <a:solidFill>
                  <a:schemeClr val="tx1"/>
                </a:solidFill>
              </a:rPr>
              <a:t>Massimo</a:t>
            </a:r>
            <a:r>
              <a:rPr lang="it-IT" sz="1800" i="1" dirty="0">
                <a:solidFill>
                  <a:schemeClr val="tx1"/>
                </a:solidFill>
              </a:rPr>
              <a:t>: </a:t>
            </a:r>
            <a:r>
              <a:rPr lang="it-IT" sz="1800" dirty="0">
                <a:solidFill>
                  <a:schemeClr val="tx1"/>
                </a:solidFill>
              </a:rPr>
              <a:t>maggiore efficacia rispetto alle alternative (qualora disponibili). Il farmaco è in grado di guarire la malattia o comunque di modificarne significativamente la storia naturale</a:t>
            </a:r>
            <a:r>
              <a:rPr lang="it-IT" sz="1800" dirty="0" smtClean="0">
                <a:solidFill>
                  <a:schemeClr val="tx1"/>
                </a:solidFill>
              </a:rPr>
              <a:t>.</a:t>
            </a:r>
          </a:p>
          <a:p>
            <a:endParaRPr lang="it-IT" sz="1800" dirty="0">
              <a:solidFill>
                <a:schemeClr val="tx1"/>
              </a:solidFill>
            </a:endParaRPr>
          </a:p>
          <a:p>
            <a:r>
              <a:rPr lang="it-IT" sz="1800" b="1" i="1" dirty="0">
                <a:solidFill>
                  <a:schemeClr val="tx1"/>
                </a:solidFill>
              </a:rPr>
              <a:t>Importante</a:t>
            </a:r>
            <a:r>
              <a:rPr lang="it-IT" sz="1800" i="1" dirty="0">
                <a:solidFill>
                  <a:schemeClr val="tx1"/>
                </a:solidFill>
              </a:rPr>
              <a:t>: </a:t>
            </a:r>
            <a:r>
              <a:rPr lang="it-IT" sz="1800" dirty="0">
                <a:solidFill>
                  <a:schemeClr val="tx1"/>
                </a:solidFill>
              </a:rPr>
              <a:t>maggiore efficacia (dimostrata su esiti clinicamente rilevanti) o capacità di ridurre il rischio di complicazioni invalidanti o potenzialmente fatali, o migliore rapporto R/B rispetto alle alternative, o capacità di evitare il ricorso a procedure cliniche ad alto rischio. Il farmaco modifica la storia naturale della malattia in una sottopopolazione di pazienti, o rappresenta comunque un vantaggio clinicamente rilevante, ad esempio in termini di qualità della vita e di intervallo libero dalla malattia, rispetto alle alternative disponibili</a:t>
            </a:r>
            <a:r>
              <a:rPr lang="it-IT" sz="1800" dirty="0" smtClean="0">
                <a:solidFill>
                  <a:schemeClr val="tx1"/>
                </a:solidFill>
              </a:rPr>
              <a:t>.</a:t>
            </a:r>
          </a:p>
          <a:p>
            <a:endParaRPr lang="it-IT" sz="1800" dirty="0">
              <a:solidFill>
                <a:schemeClr val="tx1"/>
              </a:solidFill>
            </a:endParaRPr>
          </a:p>
          <a:p>
            <a:r>
              <a:rPr lang="it-IT" sz="1800" b="1" i="1" dirty="0">
                <a:solidFill>
                  <a:schemeClr val="tx1"/>
                </a:solidFill>
              </a:rPr>
              <a:t>Moderato</a:t>
            </a:r>
            <a:r>
              <a:rPr lang="it-IT" sz="1800" i="1" dirty="0">
                <a:solidFill>
                  <a:schemeClr val="tx1"/>
                </a:solidFill>
              </a:rPr>
              <a:t>: </a:t>
            </a:r>
            <a:r>
              <a:rPr lang="it-IT" sz="1800" dirty="0">
                <a:solidFill>
                  <a:schemeClr val="tx1"/>
                </a:solidFill>
              </a:rPr>
              <a:t>maggiore efficacia di entità moderata o dimostrata in alcune sottopopolazioni di pazienti o su esiti surrogati, e con effetti limitati sulla qualità della vita. Per condizioni nelle quali sia ammissibile l’assenza di un comparatore, disponibilità di evidenze suggestive di migliore efficacia clinica e profilo R/B più favorevole rispetto alle alternative</a:t>
            </a:r>
            <a:r>
              <a:rPr lang="it-IT" sz="1800" dirty="0" smtClean="0">
                <a:solidFill>
                  <a:schemeClr val="tx1"/>
                </a:solidFill>
              </a:rPr>
              <a:t>.</a:t>
            </a:r>
          </a:p>
          <a:p>
            <a:endParaRPr lang="it-IT" sz="1800" dirty="0">
              <a:solidFill>
                <a:schemeClr val="tx1"/>
              </a:solidFill>
            </a:endParaRPr>
          </a:p>
          <a:p>
            <a:r>
              <a:rPr lang="it-IT" sz="1800" b="1" i="1" dirty="0">
                <a:solidFill>
                  <a:schemeClr val="tx1"/>
                </a:solidFill>
              </a:rPr>
              <a:t>Scarso</a:t>
            </a:r>
            <a:r>
              <a:rPr lang="it-IT" sz="1800" i="1" dirty="0">
                <a:solidFill>
                  <a:schemeClr val="tx1"/>
                </a:solidFill>
              </a:rPr>
              <a:t>: </a:t>
            </a:r>
            <a:r>
              <a:rPr lang="it-IT" sz="1800" dirty="0">
                <a:solidFill>
                  <a:schemeClr val="tx1"/>
                </a:solidFill>
              </a:rPr>
              <a:t>maggiore efficacia che, tuttavia, è stata dimostrata su esiti non clinicamente rilevanti oppure risulta di scarsa entità. Vantaggi minori (ad esempio via di somministrazione più favorevole) rispetto alle alternative disponibili</a:t>
            </a:r>
            <a:r>
              <a:rPr lang="it-IT" sz="1800" dirty="0" smtClean="0">
                <a:solidFill>
                  <a:schemeClr val="tx1"/>
                </a:solidFill>
              </a:rPr>
              <a:t>.</a:t>
            </a:r>
          </a:p>
          <a:p>
            <a:endParaRPr lang="it-IT" sz="1800" dirty="0">
              <a:solidFill>
                <a:schemeClr val="tx1"/>
              </a:solidFill>
            </a:endParaRPr>
          </a:p>
          <a:p>
            <a:r>
              <a:rPr lang="it-IT" sz="1800" b="1" i="1" dirty="0">
                <a:solidFill>
                  <a:schemeClr val="tx1"/>
                </a:solidFill>
              </a:rPr>
              <a:t>Assente</a:t>
            </a:r>
            <a:r>
              <a:rPr lang="it-IT" sz="1800" i="1" dirty="0">
                <a:solidFill>
                  <a:schemeClr val="tx1"/>
                </a:solidFill>
              </a:rPr>
              <a:t>: </a:t>
            </a:r>
            <a:r>
              <a:rPr lang="it-IT" sz="1800" dirty="0">
                <a:solidFill>
                  <a:schemeClr val="tx1"/>
                </a:solidFill>
              </a:rPr>
              <a:t>assenza di un beneficio clinico aggiuntivo rispetto alle alternative disponibili.</a:t>
            </a:r>
          </a:p>
        </p:txBody>
      </p:sp>
    </p:spTree>
    <p:extLst>
      <p:ext uri="{BB962C8B-B14F-4D97-AF65-F5344CB8AC3E}">
        <p14:creationId xmlns="" xmlns:p14="http://schemas.microsoft.com/office/powerpoint/2010/main" val="61321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4AC5506-6312-4701-8D3C-40187889A9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51756"/>
            <a:ext cx="12190413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63AA1F6-734E-44DA-B853-2AE1E9E6D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460" y="643467"/>
            <a:ext cx="11209466" cy="744836"/>
          </a:xfrm>
        </p:spPr>
        <p:txBody>
          <a:bodyPr vert="horz" lIns="121908" tIns="60954" rIns="121908" bIns="60954" rtlCol="0" anchor="ctr">
            <a:no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</a:rPr>
              <a:t>Griglia di </a:t>
            </a:r>
            <a:r>
              <a:rPr lang="it-IT" sz="2800" b="1" dirty="0" smtClean="0">
                <a:solidFill>
                  <a:schemeClr val="bg1"/>
                </a:solidFill>
              </a:rPr>
              <a:t>valutazione della qualità delle prove con metodo GRADE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Immagine 3">
            <a:extLst>
              <a:ext uri="{FF2B5EF4-FFF2-40B4-BE49-F238E27FC236}">
                <a16:creationId xmlns="" xmlns:a16="http://schemas.microsoft.com/office/drawing/2014/main" id="{1D7B2152-DA7F-43CC-B00B-87788B9CE2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76539" y="1935163"/>
            <a:ext cx="8037334" cy="4389437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7249A34A-8592-436C-8B60-FA300D95097E}"/>
              </a:ext>
            </a:extLst>
          </p:cNvPr>
          <p:cNvSpPr/>
          <p:nvPr/>
        </p:nvSpPr>
        <p:spPr>
          <a:xfrm>
            <a:off x="6161200" y="6525344"/>
            <a:ext cx="5785725" cy="36932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600" dirty="0"/>
              <a:t>http://www.jclinepi.com/</a:t>
            </a:r>
            <a:r>
              <a:rPr lang="it-IT" sz="1600" dirty="0" err="1"/>
              <a:t>content</a:t>
            </a:r>
            <a:r>
              <a:rPr lang="it-IT" sz="1600" dirty="0"/>
              <a:t>/</a:t>
            </a:r>
            <a:r>
              <a:rPr lang="it-IT" sz="1600" dirty="0" err="1"/>
              <a:t>jce-GRADE-Series</a:t>
            </a:r>
            <a:endParaRPr lang="it-IT" sz="1600" dirty="0"/>
          </a:p>
        </p:txBody>
      </p:sp>
    </p:spTree>
    <p:extLst>
      <p:ext uri="{BB962C8B-B14F-4D97-AF65-F5344CB8AC3E}">
        <p14:creationId xmlns="" xmlns:p14="http://schemas.microsoft.com/office/powerpoint/2010/main" val="203574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30710" y="3789040"/>
            <a:ext cx="11072958" cy="1143000"/>
          </a:xfrm>
        </p:spPr>
        <p:txBody>
          <a:bodyPr>
            <a:noAutofit/>
          </a:bodyPr>
          <a:lstStyle/>
          <a:p>
            <a:r>
              <a:rPr lang="it-IT" sz="9600" b="1" dirty="0" smtClean="0">
                <a:solidFill>
                  <a:schemeClr val="accent1">
                    <a:lumMod val="75000"/>
                  </a:schemeClr>
                </a:solidFill>
                <a:latin typeface="Bradley Hand ITC" pitchFamily="66" charset="0"/>
              </a:rPr>
              <a:t>Grazie per l’attenzione</a:t>
            </a:r>
            <a:endParaRPr lang="it-IT" sz="9600" b="1" dirty="0">
              <a:solidFill>
                <a:schemeClr val="accent1">
                  <a:lumMod val="75000"/>
                </a:schemeClr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6694" y="548680"/>
            <a:ext cx="10971372" cy="1143000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Trattamento farmacologico dei tumori rari:</a:t>
            </a:r>
            <a:br>
              <a:rPr lang="it-IT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 farmaci orfani</a:t>
            </a:r>
            <a:endParaRPr lang="it-IT" sz="28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521" y="2176265"/>
            <a:ext cx="10971372" cy="391703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sz="2800" dirty="0" smtClean="0"/>
              <a:t>I farmaci orfani sono medicinali utilizzati per la diagnosi, la prevenzione ed il trattamento delle malattie rare.</a:t>
            </a:r>
          </a:p>
          <a:p>
            <a:pPr algn="just"/>
            <a:endParaRPr lang="it-IT" sz="2800" dirty="0" smtClean="0"/>
          </a:p>
          <a:p>
            <a:pPr algn="just"/>
            <a:r>
              <a:rPr lang="it-IT" sz="2800" dirty="0" smtClean="0"/>
              <a:t>I farmaci orfani nell’Unione Europea devono rispondere ai seguenti criteri: </a:t>
            </a:r>
          </a:p>
          <a:p>
            <a:pPr marL="1371600" lvl="2" indent="-457200" algn="just">
              <a:buFont typeface="+mj-lt"/>
              <a:buAutoNum type="arabicPeriod"/>
            </a:pPr>
            <a:r>
              <a:rPr lang="it-IT" dirty="0" smtClean="0"/>
              <a:t> devono essere indicati per una condizione clinica rara, definita da una prevalenza di non più di 5 soggetti ogni 10 mila individui (Unione Europea); </a:t>
            </a:r>
          </a:p>
          <a:p>
            <a:pPr marL="1371600" lvl="2" indent="-457200" algn="just">
              <a:buFont typeface="+mj-lt"/>
              <a:buAutoNum type="arabicPeriod"/>
            </a:pPr>
            <a:r>
              <a:rPr lang="it-IT" b="1" i="1" dirty="0" smtClean="0"/>
              <a:t>non devono essere disponibili trattamenti validi </a:t>
            </a:r>
            <a:r>
              <a:rPr lang="it-IT" dirty="0" smtClean="0"/>
              <a:t>o, se sono già disponibili dei trattamenti, il nuovo farmaco deve rappresentare un beneficio clinico significativo;</a:t>
            </a:r>
          </a:p>
          <a:p>
            <a:pPr marL="1371600" lvl="2" indent="-457200" algn="just">
              <a:buFont typeface="+mj-lt"/>
              <a:buAutoNum type="arabicPeriod"/>
            </a:pPr>
            <a:r>
              <a:rPr lang="it-IT" dirty="0" smtClean="0"/>
              <a:t>devono essere indicati per una patologia che mette in pericolo la vita o debilitante in modo cronico. </a:t>
            </a:r>
          </a:p>
          <a:p>
            <a:pPr lvl="2" algn="just">
              <a:buNone/>
            </a:pP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3FED5B23-E573-4085-8FC6-FF725537FAF4}"/>
              </a:ext>
            </a:extLst>
          </p:cNvPr>
          <p:cNvSpPr txBox="1"/>
          <p:nvPr/>
        </p:nvSpPr>
        <p:spPr>
          <a:xfrm>
            <a:off x="3862958" y="6453336"/>
            <a:ext cx="5431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Fonte: AIFA. </a:t>
            </a:r>
            <a:r>
              <a:rPr lang="it-IT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OsMed</a:t>
            </a:r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L’uso dei farmaci in Italia. Rapporto Nazionale. Anno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20F15A82-CE7D-4ABA-A928-F2C5035E052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0790" y="1700808"/>
            <a:ext cx="7653902" cy="419829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B96B2294-8299-4E94-9044-0383B88EAACC}"/>
              </a:ext>
            </a:extLst>
          </p:cNvPr>
          <p:cNvSpPr txBox="1"/>
          <p:nvPr/>
        </p:nvSpPr>
        <p:spPr>
          <a:xfrm>
            <a:off x="262558" y="764704"/>
            <a:ext cx="11144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Farmaci orfani autorizzati EMA ed approvati AIFA </a:t>
            </a:r>
          </a:p>
          <a:p>
            <a:pPr algn="ctr"/>
            <a:r>
              <a:rPr lang="it-IT" sz="2800" i="1" dirty="0" smtClean="0">
                <a:solidFill>
                  <a:schemeClr val="accent1">
                    <a:lumMod val="75000"/>
                  </a:schemeClr>
                </a:solidFill>
              </a:rPr>
              <a:t>(dato cumulato 2002-2017)</a:t>
            </a:r>
            <a:endParaRPr lang="it-IT" sz="28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C75CD301-F965-4A5A-9823-C65A011289EC}"/>
              </a:ext>
            </a:extLst>
          </p:cNvPr>
          <p:cNvSpPr txBox="1"/>
          <p:nvPr/>
        </p:nvSpPr>
        <p:spPr>
          <a:xfrm>
            <a:off x="3513106" y="6608385"/>
            <a:ext cx="5431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Fonte: AIFA. </a:t>
            </a:r>
            <a:r>
              <a:rPr lang="it-IT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OsMed</a:t>
            </a:r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L’uso dei farmaci in Italia. Rapporto Nazionale. Anno 2017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8C7AD5EA-D087-464E-B40A-B603319750D2}"/>
              </a:ext>
            </a:extLst>
          </p:cNvPr>
          <p:cNvSpPr txBox="1"/>
          <p:nvPr/>
        </p:nvSpPr>
        <p:spPr>
          <a:xfrm>
            <a:off x="1342684" y="6011996"/>
            <a:ext cx="10339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Vi </a:t>
            </a:r>
            <a:r>
              <a:rPr lang="it-IT" dirty="0"/>
              <a:t>è un 5% circa di farmaci che hanno ottenuto il requisito dell’innovatività.</a:t>
            </a:r>
          </a:p>
        </p:txBody>
      </p:sp>
      <p:sp>
        <p:nvSpPr>
          <p:cNvPr id="8" name="Rettangolo 7"/>
          <p:cNvSpPr/>
          <p:nvPr/>
        </p:nvSpPr>
        <p:spPr>
          <a:xfrm>
            <a:off x="3502918" y="1916832"/>
            <a:ext cx="100811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573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2101" t="23462" r="32996" b="32546"/>
          <a:stretch>
            <a:fillRect/>
          </a:stretch>
        </p:blipFill>
        <p:spPr bwMode="auto">
          <a:xfrm>
            <a:off x="334567" y="1916832"/>
            <a:ext cx="5976665" cy="423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C75CD301-F965-4A5A-9823-C65A011289EC}"/>
              </a:ext>
            </a:extLst>
          </p:cNvPr>
          <p:cNvSpPr txBox="1"/>
          <p:nvPr/>
        </p:nvSpPr>
        <p:spPr>
          <a:xfrm>
            <a:off x="3513106" y="6391198"/>
            <a:ext cx="5081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Fonte: AIFA. </a:t>
            </a:r>
            <a:r>
              <a:rPr lang="it-IT" sz="1200" dirty="0" err="1"/>
              <a:t>OsMed</a:t>
            </a:r>
            <a:r>
              <a:rPr lang="it-IT" sz="1200" dirty="0"/>
              <a:t>. L’uso dei farmaci in Italia. Rapporto Nazionale. Anno 2017</a:t>
            </a:r>
          </a:p>
        </p:txBody>
      </p:sp>
      <p:sp>
        <p:nvSpPr>
          <p:cNvPr id="6" name="Rettangolo 5"/>
          <p:cNvSpPr/>
          <p:nvPr/>
        </p:nvSpPr>
        <p:spPr>
          <a:xfrm>
            <a:off x="6599262" y="5157196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maggiore spesa: Leucemie (19,8%); nei linfomi e mielomi (19,7% del totale), </a:t>
            </a: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838622" y="476672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Spesa e consumo di farmaci orfani in Italia per  livello ATC, </a:t>
            </a:r>
          </a:p>
          <a:p>
            <a:pPr marL="0" marR="0" lvl="0" indent="0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anno 2017</a:t>
            </a:r>
            <a:endParaRPr lang="it-IT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Segnaposto contenuto 3"/>
          <p:cNvGraphicFramePr>
            <a:graphicFrameLocks/>
          </p:cNvGraphicFramePr>
          <p:nvPr/>
        </p:nvGraphicFramePr>
        <p:xfrm>
          <a:off x="7103320" y="1772816"/>
          <a:ext cx="381642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8039422" y="119675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Farmaci</a:t>
            </a:r>
            <a:r>
              <a:rPr lang="en-US" dirty="0" smtClean="0"/>
              <a:t> </a:t>
            </a:r>
            <a:r>
              <a:rPr lang="en-US" dirty="0" err="1" smtClean="0"/>
              <a:t>orfani</a:t>
            </a:r>
            <a:r>
              <a:rPr lang="en-US" dirty="0" smtClean="0"/>
              <a:t> solo </a:t>
            </a:r>
            <a:r>
              <a:rPr lang="en-US" dirty="0" err="1" smtClean="0"/>
              <a:t>categoria</a:t>
            </a:r>
            <a:r>
              <a:rPr lang="en-US" dirty="0" smtClean="0"/>
              <a:t> L</a:t>
            </a:r>
            <a:endParaRPr lang="en-US" dirty="0"/>
          </a:p>
        </p:txBody>
      </p:sp>
      <p:sp>
        <p:nvSpPr>
          <p:cNvPr id="10" name="CasellaDiTesto 9"/>
          <p:cNvSpPr txBox="1"/>
          <p:nvPr/>
        </p:nvSpPr>
        <p:spPr>
          <a:xfrm rot="16200000">
            <a:off x="6167214" y="28529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Migliaia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2598" y="404664"/>
            <a:ext cx="10971372" cy="809758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Farmaci orfani oncologici</a:t>
            </a:r>
            <a:endParaRPr lang="it-IT" sz="28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737356" y="1285860"/>
          <a:ext cx="10971214" cy="4886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5607"/>
                <a:gridCol w="5485607"/>
              </a:tblGrid>
              <a:tr h="252000">
                <a:tc gridSpan="2"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210304">
                <a:tc>
                  <a:txBody>
                    <a:bodyPr/>
                    <a:lstStyle/>
                    <a:p>
                      <a:r>
                        <a:rPr lang="it-IT" sz="1100" dirty="0" smtClean="0"/>
                        <a:t>BRENTUXIMAB VEDOTIN (l</a:t>
                      </a:r>
                      <a:r>
                        <a:rPr lang="it-IT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infoma </a:t>
                      </a:r>
                      <a:r>
                        <a:rPr lang="it-IT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anaplastico</a:t>
                      </a:r>
                      <a:r>
                        <a:rPr lang="it-IT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 grandi cellule, Linfoma di </a:t>
                      </a:r>
                      <a:r>
                        <a:rPr lang="it-IT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Hodgkin</a:t>
                      </a:r>
                      <a:r>
                        <a:rPr lang="it-IT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 Linfoma cutaneo primitivo a cellule T)  </a:t>
                      </a:r>
                      <a:r>
                        <a:rPr lang="it-IT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(anti CD30/</a:t>
                      </a:r>
                      <a:r>
                        <a:rPr lang="it-IT" sz="12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antimicrotubulo)</a:t>
                      </a:r>
                      <a:endParaRPr lang="it-IT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OLARATUMAB (</a:t>
                      </a:r>
                      <a:r>
                        <a:rPr lang="it-IT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Sarcoma dei tessuti molli) </a:t>
                      </a:r>
                      <a:r>
                        <a:rPr lang="it-IT" sz="12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(anti PDGFR alfa)</a:t>
                      </a:r>
                    </a:p>
                  </a:txBody>
                  <a:tcPr/>
                </a:tc>
              </a:tr>
              <a:tr h="210304">
                <a:tc>
                  <a:txBody>
                    <a:bodyPr/>
                    <a:lstStyle/>
                    <a:p>
                      <a:r>
                        <a:rPr lang="it-IT" sz="1100" dirty="0" smtClean="0"/>
                        <a:t>AVELUMAB </a:t>
                      </a:r>
                      <a:r>
                        <a:rPr lang="it-IT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(carcinoma cutaneo neuroendocrino)  </a:t>
                      </a:r>
                      <a:r>
                        <a:rPr lang="it-IT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(anti PD-L1)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MIFAMURTIDE (osteosarcoma, </a:t>
                      </a:r>
                      <a:r>
                        <a:rPr kumimoji="0" lang="it-IT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idatidosi</a:t>
                      </a:r>
                      <a:r>
                        <a:rPr kumimoji="0" lang="it-IT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it-IT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it-IT" sz="11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chinococcosi</a:t>
                      </a:r>
                      <a:r>
                        <a:rPr kumimoji="0" lang="it-IT" sz="11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alveolare, </a:t>
                      </a:r>
                      <a:r>
                        <a:rPr kumimoji="0" lang="it-IT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carcinoma </a:t>
                      </a:r>
                      <a:r>
                        <a:rPr kumimoji="0" lang="it-IT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epatocellulare</a:t>
                      </a:r>
                      <a:r>
                        <a:rPr kumimoji="0" lang="it-IT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dell’adulto) </a:t>
                      </a: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it-IT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immunomodulatore</a:t>
                      </a: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it-IT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240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 smtClean="0"/>
                        <a:t>INOTUZUMAB OZOGAMICINA (LLA da precursori delle cellule B) </a:t>
                      </a:r>
                      <a:r>
                        <a:rPr lang="it-IT" sz="1200" dirty="0" smtClean="0">
                          <a:solidFill>
                            <a:srgbClr val="FF0000"/>
                          </a:solidFill>
                        </a:rPr>
                        <a:t>(anti CD22/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LENALIDOMIDE (LLC, linfoma diffuso a grandi cellule B, mantellare, follicolare e della zona marginale, </a:t>
                      </a:r>
                      <a:r>
                        <a:rPr kumimoji="0" lang="it-IT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MM</a:t>
                      </a:r>
                      <a:r>
                        <a:rPr kumimoji="0" lang="it-IT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 </a:t>
                      </a: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(azione pleiotropica)</a:t>
                      </a:r>
                    </a:p>
                  </a:txBody>
                  <a:tcPr/>
                </a:tc>
              </a:tr>
              <a:tr h="1988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 smtClean="0"/>
                        <a:t>BLINATUMOMAB (LLA)   </a:t>
                      </a:r>
                      <a:r>
                        <a:rPr lang="it-IT" sz="1200" dirty="0" smtClean="0">
                          <a:solidFill>
                            <a:srgbClr val="FF0000"/>
                          </a:solidFill>
                        </a:rPr>
                        <a:t>(anti CD19)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MIDOSTAURINA ECULIZUMAB (LMA, </a:t>
                      </a:r>
                      <a:r>
                        <a:rPr kumimoji="0" lang="it-IT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mastocitosi</a:t>
                      </a:r>
                      <a:r>
                        <a:rPr kumimoji="0" lang="it-IT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cutanea e sistemica</a:t>
                      </a:r>
                      <a:r>
                        <a:rPr kumimoji="0" lang="it-IT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it-IT" sz="11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(anti </a:t>
                      </a:r>
                      <a:r>
                        <a:rPr lang="it-IT" sz="11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Tki</a:t>
                      </a:r>
                      <a:r>
                        <a:rPr lang="it-IT" sz="11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1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multitarget</a:t>
                      </a:r>
                      <a:r>
                        <a:rPr lang="it-IT" sz="11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it-IT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it-IT" sz="1100" dirty="0" smtClean="0"/>
                        <a:t>DECITABINA (LMA e sindrome </a:t>
                      </a:r>
                      <a:r>
                        <a:rPr lang="it-IT" sz="1100" dirty="0" err="1" smtClean="0"/>
                        <a:t>mielodisplatica</a:t>
                      </a:r>
                      <a:r>
                        <a:rPr lang="it-IT" sz="1100" dirty="0" smtClean="0"/>
                        <a:t>)</a:t>
                      </a:r>
                      <a:endParaRPr lang="it-IT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 smtClean="0">
                          <a:solidFill>
                            <a:schemeClr val="tx1"/>
                          </a:solidFill>
                        </a:rPr>
                        <a:t>NILOTINIB CLORIDRATO (LMC</a:t>
                      </a:r>
                      <a:r>
                        <a:rPr lang="it-IT" sz="1200" dirty="0" smtClean="0">
                          <a:solidFill>
                            <a:srgbClr val="FF0000"/>
                          </a:solidFill>
                        </a:rPr>
                        <a:t>) (anti BCR/ABL)</a:t>
                      </a:r>
                      <a:endParaRPr lang="it-IT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it-IT" sz="1100" dirty="0" smtClean="0"/>
                        <a:t>DARATUMUMAB PIRFENIDONE (</a:t>
                      </a:r>
                      <a:r>
                        <a:rPr lang="it-IT" sz="1100" dirty="0" err="1" smtClean="0"/>
                        <a:t>MM</a:t>
                      </a:r>
                      <a:r>
                        <a:rPr lang="it-IT" sz="1100" dirty="0" smtClean="0"/>
                        <a:t> e </a:t>
                      </a:r>
                      <a:r>
                        <a:rPr lang="it-IT" sz="1100" dirty="0" err="1" smtClean="0"/>
                        <a:t>amiloidosi</a:t>
                      </a:r>
                      <a:r>
                        <a:rPr lang="it-IT" sz="1100" dirty="0" smtClean="0"/>
                        <a:t> AL) </a:t>
                      </a:r>
                      <a:r>
                        <a:rPr lang="it-IT" sz="1050" dirty="0" smtClean="0"/>
                        <a:t>)   </a:t>
                      </a:r>
                      <a:r>
                        <a:rPr lang="it-IT" sz="1100" dirty="0" smtClean="0">
                          <a:solidFill>
                            <a:srgbClr val="FF0000"/>
                          </a:solidFill>
                        </a:rPr>
                        <a:t>(anti CD38)</a:t>
                      </a:r>
                      <a:endParaRPr lang="it-IT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 smtClean="0"/>
                        <a:t>TEMSIROLIMUS </a:t>
                      </a:r>
                      <a:r>
                        <a:rPr kumimoji="0" lang="it-IT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(LLC, linfoma mantellare</a:t>
                      </a:r>
                      <a:r>
                        <a:rPr kumimoji="0" lang="it-IT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(anti </a:t>
                      </a:r>
                      <a:r>
                        <a:rPr kumimoji="0" lang="it-IT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mTOR</a:t>
                      </a: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it-IT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it-IT" sz="1100" dirty="0" smtClean="0"/>
                        <a:t>OBINUTUZUMAB </a:t>
                      </a:r>
                      <a:r>
                        <a:rPr lang="it-IT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(LLC, linfoma follicolare e della zona marginale) </a:t>
                      </a:r>
                      <a:r>
                        <a:rPr lang="it-IT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(anti CD20)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 smtClean="0"/>
                        <a:t>VENETOCLAX  (LMA, </a:t>
                      </a:r>
                      <a:r>
                        <a:rPr kumimoji="0" lang="it-IT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linfoma diffuso a grandi cellule B e mantellare, </a:t>
                      </a:r>
                      <a:r>
                        <a:rPr kumimoji="0" lang="it-IT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MM</a:t>
                      </a:r>
                      <a:r>
                        <a:rPr lang="it-IT" sz="1200" dirty="0" smtClean="0">
                          <a:solidFill>
                            <a:srgbClr val="FF0000"/>
                          </a:solidFill>
                        </a:rPr>
                        <a:t>) (antiBCL2)</a:t>
                      </a:r>
                      <a:endParaRPr lang="it-IT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it-IT" sz="1100" dirty="0" smtClean="0">
                          <a:solidFill>
                            <a:schemeClr val="tx1"/>
                          </a:solidFill>
                        </a:rPr>
                        <a:t>PONATINIB CLORIDRATO </a:t>
                      </a:r>
                      <a:r>
                        <a:rPr lang="it-IT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(LMC</a:t>
                      </a:r>
                      <a:r>
                        <a:rPr lang="it-IT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LLA e tumore </a:t>
                      </a:r>
                      <a:r>
                        <a:rPr lang="it-IT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stromale</a:t>
                      </a:r>
                      <a:r>
                        <a:rPr lang="it-IT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gastrointestinale</a:t>
                      </a:r>
                      <a:r>
                        <a:rPr lang="it-IT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it-IT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(anti </a:t>
                      </a:r>
                      <a:r>
                        <a:rPr lang="it-IT" sz="12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Tki</a:t>
                      </a:r>
                      <a:r>
                        <a:rPr lang="it-IT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multitarget</a:t>
                      </a:r>
                      <a:r>
                        <a:rPr lang="it-IT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it-IT" sz="12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 smtClean="0"/>
                        <a:t>MERCAPTOPURINA (LLA</a:t>
                      </a:r>
                      <a:r>
                        <a:rPr lang="it-IT" sz="1100" dirty="0" smtClean="0"/>
                        <a:t>)</a:t>
                      </a:r>
                      <a:r>
                        <a:rPr lang="it-IT" sz="1200" baseline="0" dirty="0" smtClean="0">
                          <a:solidFill>
                            <a:srgbClr val="FF0000"/>
                          </a:solidFill>
                        </a:rPr>
                        <a:t> (ipoxantina, guanina)</a:t>
                      </a:r>
                      <a:endParaRPr lang="it-IT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it-IT" sz="1100" dirty="0" smtClean="0"/>
                        <a:t>IBRUTINIB (LLC,  </a:t>
                      </a:r>
                      <a:r>
                        <a:rPr kumimoji="0" lang="it-IT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linfoma a cellule </a:t>
                      </a:r>
                      <a:r>
                        <a:rPr kumimoji="0" lang="it-IT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mantellari</a:t>
                      </a:r>
                      <a:r>
                        <a:rPr kumimoji="0" lang="it-IT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linfoma diffuso a grandi cellule B,  follicolare, m</a:t>
                      </a:r>
                      <a:r>
                        <a:rPr kumimoji="0" lang="it-IT" sz="11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acroglobulinemia</a:t>
                      </a:r>
                      <a:r>
                        <a:rPr kumimoji="0" lang="it-IT" sz="11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kumimoji="0" lang="it-IT" sz="11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Waldenström</a:t>
                      </a:r>
                      <a:r>
                        <a:rPr kumimoji="0" lang="it-IT" sz="11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linfoma della zona marginale, malattia da rigetto del trapianto</a:t>
                      </a:r>
                      <a:r>
                        <a:rPr lang="it-IT" sz="1100" dirty="0" smtClean="0"/>
                        <a:t>) </a:t>
                      </a:r>
                      <a:r>
                        <a:rPr lang="it-IT" sz="1200" dirty="0" smtClean="0">
                          <a:solidFill>
                            <a:srgbClr val="FF0000"/>
                          </a:solidFill>
                        </a:rPr>
                        <a:t>( anti </a:t>
                      </a:r>
                      <a:r>
                        <a:rPr lang="it-IT" sz="1200" dirty="0" err="1" smtClean="0">
                          <a:solidFill>
                            <a:srgbClr val="FF0000"/>
                          </a:solidFill>
                        </a:rPr>
                        <a:t>tirosin</a:t>
                      </a:r>
                      <a:r>
                        <a:rPr lang="it-IT" sz="1200" dirty="0" smtClean="0">
                          <a:solidFill>
                            <a:srgbClr val="FF0000"/>
                          </a:solidFill>
                        </a:rPr>
                        <a:t> chinasi di </a:t>
                      </a:r>
                      <a:r>
                        <a:rPr lang="it-IT" sz="1200" dirty="0" err="1" smtClean="0">
                          <a:solidFill>
                            <a:srgbClr val="FF0000"/>
                          </a:solidFill>
                        </a:rPr>
                        <a:t>Bruton</a:t>
                      </a:r>
                      <a:r>
                        <a:rPr lang="it-IT" sz="120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it-IT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 smtClean="0"/>
                        <a:t>TRABECTEDINA (adenocarcinoma</a:t>
                      </a:r>
                      <a:r>
                        <a:rPr lang="it-IT" sz="1100" baseline="0" dirty="0" smtClean="0"/>
                        <a:t> ovarico</a:t>
                      </a:r>
                      <a:r>
                        <a:rPr lang="it-IT" sz="1100" baseline="0" dirty="0" smtClean="0"/>
                        <a:t>) </a:t>
                      </a:r>
                      <a:r>
                        <a:rPr lang="it-IT" sz="1200" baseline="0" dirty="0" smtClean="0">
                          <a:solidFill>
                            <a:srgbClr val="FF0000"/>
                          </a:solidFill>
                        </a:rPr>
                        <a:t>(DNA)</a:t>
                      </a:r>
                      <a:endParaRPr lang="it-IT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kumimoji="0" lang="it-IT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CARFILZOMIB (</a:t>
                      </a:r>
                      <a:r>
                        <a:rPr kumimoji="0" lang="it-IT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MM</a:t>
                      </a:r>
                      <a:r>
                        <a:rPr kumimoji="0" lang="it-IT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kumimoji="0" lang="it-IT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(inibitore </a:t>
                      </a:r>
                      <a:r>
                        <a:rPr kumimoji="0" lang="it-IT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proteosoma</a:t>
                      </a:r>
                      <a:r>
                        <a:rPr kumimoji="0" lang="it-IT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it-IT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it-IT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28052">
                <a:tc>
                  <a:txBody>
                    <a:bodyPr/>
                    <a:lstStyle/>
                    <a:p>
                      <a:r>
                        <a:rPr kumimoji="0" lang="it-IT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SORAFENIB TOSILATO (</a:t>
                      </a:r>
                      <a:r>
                        <a:rPr kumimoji="0" lang="it-IT" sz="11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Carcinoma differenziato o follicolare o papillare familiare della </a:t>
                      </a:r>
                      <a:r>
                        <a:rPr kumimoji="0" lang="it-IT" sz="11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tiroide</a:t>
                      </a:r>
                      <a:r>
                        <a:rPr kumimoji="0" lang="it-IT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2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it-IT" sz="1200" b="0" i="0" u="none" strike="noStrike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multitarget</a:t>
                      </a:r>
                      <a:r>
                        <a:rPr kumimoji="0" lang="it-IT" sz="12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: VGFR, PDGFR, </a:t>
                      </a:r>
                      <a:r>
                        <a:rPr kumimoji="0" lang="it-IT" sz="1200" b="0" i="0" u="none" strike="noStrike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cRAF</a:t>
                      </a:r>
                      <a:r>
                        <a:rPr kumimoji="0" lang="it-IT" sz="12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, BRAF, </a:t>
                      </a:r>
                      <a:r>
                        <a:rPr kumimoji="0" lang="it-IT" sz="1200" b="0" i="0" u="none" strike="noStrike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cKit</a:t>
                      </a:r>
                      <a:r>
                        <a:rPr kumimoji="0" lang="it-IT" sz="12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it-IT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it-IT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10280589" y="6073194"/>
            <a:ext cx="260122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/>
              <a:t>LLA: Leucemia </a:t>
            </a:r>
            <a:r>
              <a:rPr lang="it-IT" sz="900" dirty="0" err="1" smtClean="0"/>
              <a:t>linfoblastica</a:t>
            </a:r>
            <a:r>
              <a:rPr lang="it-IT" sz="900" dirty="0" smtClean="0"/>
              <a:t> acuta</a:t>
            </a:r>
          </a:p>
          <a:p>
            <a:r>
              <a:rPr lang="it-IT" sz="900" dirty="0" err="1" smtClean="0"/>
              <a:t>MM</a:t>
            </a:r>
            <a:r>
              <a:rPr lang="it-IT" sz="900" dirty="0" smtClean="0"/>
              <a:t>: mieloma multiplo</a:t>
            </a:r>
          </a:p>
          <a:p>
            <a:r>
              <a:rPr lang="it-IT" sz="900" dirty="0" smtClean="0"/>
              <a:t>LLC: leucemia linfatica cronica</a:t>
            </a:r>
          </a:p>
          <a:p>
            <a:r>
              <a:rPr lang="it-IT" sz="900" dirty="0" smtClean="0"/>
              <a:t>LMA: leucemia mieloide acuta </a:t>
            </a:r>
          </a:p>
          <a:p>
            <a:r>
              <a:rPr lang="it-IT" sz="900" dirty="0" smtClean="0"/>
              <a:t>LMC: leucemia mieloide cronica</a:t>
            </a:r>
            <a:endParaRPr lang="it-IT" sz="12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C75CD301-F965-4A5A-9823-C65A011289EC}"/>
              </a:ext>
            </a:extLst>
          </p:cNvPr>
          <p:cNvSpPr txBox="1"/>
          <p:nvPr/>
        </p:nvSpPr>
        <p:spPr>
          <a:xfrm>
            <a:off x="3513105" y="6391198"/>
            <a:ext cx="52967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Fonte: AIFA. </a:t>
            </a:r>
            <a:r>
              <a:rPr lang="it-IT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Elenco medicinali orfani di classe A e H - aggiornato al 31.12.2018</a:t>
            </a:r>
            <a:endParaRPr lang="it-I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" y="1061864"/>
            <a:ext cx="12190413" cy="11430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               </a:t>
            </a:r>
            <a:r>
              <a:rPr lang="en-US" sz="31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Famaci</a:t>
            </a:r>
            <a:r>
              <a:rPr lang="en-US" sz="31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1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orfani</a:t>
            </a:r>
            <a:r>
              <a:rPr lang="en-US" sz="31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1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nei</a:t>
            </a:r>
            <a:r>
              <a:rPr lang="en-US" sz="31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1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tumori</a:t>
            </a:r>
            <a:r>
              <a:rPr lang="en-US" sz="31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1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rari</a:t>
            </a:r>
            <a:r>
              <a:rPr lang="en-US" sz="31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31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Carfilzomib</a:t>
            </a:r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1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(in associazione o con </a:t>
            </a:r>
            <a:r>
              <a:rPr lang="it-IT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lenalidomide</a:t>
            </a: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it-IT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desametasone</a:t>
            </a: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 con solo </a:t>
            </a:r>
            <a:r>
              <a:rPr lang="it-IT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desametasone</a:t>
            </a: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è indicato per il trattamento di pazienti adulti con mieloma multiplo già sottoposti ad almeno una precedente terapia)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Indicazioni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AIFA-RCP. 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46061" r="778" b="7090"/>
          <a:stretch>
            <a:fillRect/>
          </a:stretch>
        </p:blipFill>
        <p:spPr bwMode="auto">
          <a:xfrm>
            <a:off x="118542" y="3704836"/>
            <a:ext cx="11975278" cy="318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C75CD301-F965-4A5A-9823-C65A011289EC}"/>
              </a:ext>
            </a:extLst>
          </p:cNvPr>
          <p:cNvSpPr txBox="1"/>
          <p:nvPr/>
        </p:nvSpPr>
        <p:spPr>
          <a:xfrm>
            <a:off x="3513106" y="6536377"/>
            <a:ext cx="4750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Fonte: </a:t>
            </a:r>
            <a:r>
              <a:rPr lang="it-IT" sz="1200" dirty="0" smtClean="0">
                <a:hlinkClick r:id="rId4"/>
              </a:rPr>
              <a:t>www.orphanet.net</a:t>
            </a:r>
            <a:r>
              <a:rPr lang="it-IT" sz="1200" dirty="0" smtClean="0"/>
              <a:t> - portale delle malattie rare e dei farmaci orfani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t="6996" r="778" b="57244"/>
          <a:stretch>
            <a:fillRect/>
          </a:stretch>
        </p:blipFill>
        <p:spPr bwMode="auto">
          <a:xfrm>
            <a:off x="96592" y="1472588"/>
            <a:ext cx="11975278" cy="242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 l="28350" t="18500" r="28535" b="1701"/>
          <a:stretch>
            <a:fillRect/>
          </a:stretch>
        </p:blipFill>
        <p:spPr bwMode="auto">
          <a:xfrm>
            <a:off x="2494806" y="980728"/>
            <a:ext cx="525658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/>
          <a:srcRect l="33665" t="22700" r="27945" b="1701"/>
          <a:stretch>
            <a:fillRect/>
          </a:stretch>
        </p:blipFill>
        <p:spPr bwMode="auto">
          <a:xfrm>
            <a:off x="7535366" y="1196752"/>
            <a:ext cx="468052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C75CD301-F965-4A5A-9823-C65A011289EC}"/>
              </a:ext>
            </a:extLst>
          </p:cNvPr>
          <p:cNvSpPr txBox="1"/>
          <p:nvPr/>
        </p:nvSpPr>
        <p:spPr>
          <a:xfrm>
            <a:off x="3513106" y="6391198"/>
            <a:ext cx="4750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Fonte: </a:t>
            </a:r>
            <a:r>
              <a:rPr lang="it-IT" sz="1200" dirty="0" smtClean="0">
                <a:hlinkClick r:id="rId5"/>
              </a:rPr>
              <a:t>www.orphanet.net</a:t>
            </a:r>
            <a:r>
              <a:rPr lang="it-IT" sz="1200" dirty="0" smtClean="0"/>
              <a:t> - portale delle malattie rare e dei farmaci orfani</a:t>
            </a:r>
          </a:p>
        </p:txBody>
      </p:sp>
      <p:sp>
        <p:nvSpPr>
          <p:cNvPr id="8" name="Rettangolo 7"/>
          <p:cNvSpPr/>
          <p:nvPr/>
        </p:nvSpPr>
        <p:spPr>
          <a:xfrm>
            <a:off x="1486694" y="620688"/>
            <a:ext cx="7238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Famaci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orfani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nei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tumori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rari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: 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Ibrutinib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it-IT" sz="28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1484784"/>
            <a:ext cx="343091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>
              <a:buFont typeface="Arial" pitchFamily="34" charset="0"/>
              <a:buChar char="•"/>
            </a:pPr>
            <a:endParaRPr lang="it-IT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indent="180975">
              <a:buFont typeface="Arial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IMBRUVICA in </a:t>
            </a:r>
            <a:r>
              <a:rPr lang="it-IT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monoterapia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è indicato per il trattamento di pazienti adulti con</a:t>
            </a:r>
            <a:r>
              <a: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leucemia </a:t>
            </a:r>
            <a:r>
              <a:rPr lang="it-IT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linfocitica</a:t>
            </a:r>
            <a:r>
              <a: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cronica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(CLL) precedentemente non trattata (vedere paragrafo 5.1). </a:t>
            </a:r>
          </a:p>
          <a:p>
            <a:pPr indent="180975"/>
            <a:endParaRPr lang="it-IT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indent="180975">
              <a:buFont typeface="Arial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IMBRUVICA in </a:t>
            </a:r>
            <a:r>
              <a:rPr lang="it-IT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monoterapia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è indicato per il trattamento di pazienti adulti con</a:t>
            </a:r>
            <a:r>
              <a: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linfoma mantellare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(MCL) recidivato o refrattario. </a:t>
            </a:r>
          </a:p>
          <a:p>
            <a:pPr indent="180975">
              <a:buFont typeface="Arial" pitchFamily="34" charset="0"/>
              <a:buChar char="•"/>
            </a:pPr>
            <a:endParaRPr lang="it-IT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indent="180975">
              <a:buFont typeface="Arial" pitchFamily="34" charset="0"/>
              <a:buChar char="•"/>
            </a:pPr>
            <a:endParaRPr lang="it-IT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indent="180975">
              <a:buFont typeface="Arial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IMBRUVICA in </a:t>
            </a:r>
            <a:r>
              <a:rPr lang="it-IT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monoterapia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o in associazione a </a:t>
            </a:r>
            <a:r>
              <a:rPr lang="it-IT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bendamustina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e </a:t>
            </a:r>
            <a:r>
              <a:rPr lang="it-IT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rituximab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(BR) è indicato per il trattamento di pazienti adulti con CLL che hanno ricevuto almeno una precedente terapia. </a:t>
            </a:r>
          </a:p>
          <a:p>
            <a:pPr indent="180975">
              <a:buFont typeface="Arial" pitchFamily="34" charset="0"/>
              <a:buChar char="•"/>
            </a:pPr>
            <a:endParaRPr lang="it-IT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indent="180975">
              <a:buFont typeface="Arial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IMBRUVICA in </a:t>
            </a:r>
            <a:r>
              <a:rPr lang="it-IT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monoterapia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è indicato per il trattamento di pazienti adulti con </a:t>
            </a:r>
            <a:r>
              <a:rPr lang="it-IT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macroglobulinemia</a:t>
            </a:r>
            <a:r>
              <a: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di </a:t>
            </a:r>
            <a:r>
              <a:rPr lang="it-IT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Waldenström</a:t>
            </a:r>
            <a:r>
              <a: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(WM)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che hanno ricevuto almeno una precedente terapia, o in prima linea per i pazienti per i quali una chemio-immunoterapia non è appropriata.</a:t>
            </a:r>
          </a:p>
          <a:p>
            <a:pPr indent="180975">
              <a:buFont typeface="Arial" pitchFamily="34" charset="0"/>
              <a:buChar char="•"/>
            </a:pPr>
            <a:endParaRPr lang="it-IT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indent="180975"/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Indicazioni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AIFA-RCP.</a:t>
            </a:r>
            <a:endParaRPr lang="it-IT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0630" y="404664"/>
            <a:ext cx="10971372" cy="1143000"/>
          </a:xfrm>
        </p:spPr>
        <p:txBody>
          <a:bodyPr>
            <a:normAutofit/>
          </a:bodyPr>
          <a:lstStyle/>
          <a:p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 </a:t>
            </a:r>
            <a:r>
              <a:rPr lang="en-US" sz="27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tumori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7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rari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7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sono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7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curabili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non solo </a:t>
            </a:r>
            <a:r>
              <a:rPr lang="en-US" sz="27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dai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7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farmaci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7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orfani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: </a:t>
            </a:r>
            <a:b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il </a:t>
            </a:r>
            <a:r>
              <a:rPr lang="en-US" sz="27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caso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7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della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LLC</a:t>
            </a:r>
            <a:endParaRPr lang="en-US" sz="27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9270"/>
          <a:stretch>
            <a:fillRect/>
          </a:stretch>
        </p:blipFill>
        <p:spPr bwMode="auto">
          <a:xfrm>
            <a:off x="189895" y="1484788"/>
            <a:ext cx="11665951" cy="464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po 5"/>
          <p:cNvGrpSpPr/>
          <p:nvPr/>
        </p:nvGrpSpPr>
        <p:grpSpPr>
          <a:xfrm>
            <a:off x="9119542" y="5805264"/>
            <a:ext cx="1386153" cy="276999"/>
            <a:chOff x="9119542" y="5805264"/>
            <a:chExt cx="1386153" cy="276999"/>
          </a:xfrm>
        </p:grpSpPr>
        <p:sp>
          <p:nvSpPr>
            <p:cNvPr id="4" name="Ovale 3"/>
            <p:cNvSpPr/>
            <p:nvPr/>
          </p:nvSpPr>
          <p:spPr>
            <a:xfrm>
              <a:off x="9119542" y="5805264"/>
              <a:ext cx="216024" cy="216024"/>
            </a:xfrm>
            <a:prstGeom prst="ellipse">
              <a:avLst/>
            </a:prstGeom>
            <a:solidFill>
              <a:srgbClr val="990033"/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9335566" y="5805264"/>
              <a:ext cx="11701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Farmaco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orfano</a:t>
              </a: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Personalizzato 15">
      <a:dk1>
        <a:srgbClr val="000000"/>
      </a:dk1>
      <a:lt1>
        <a:sysClr val="window" lastClr="FFFFFF"/>
      </a:lt1>
      <a:dk2>
        <a:srgbClr val="000000"/>
      </a:dk2>
      <a:lt2>
        <a:srgbClr val="2A541B"/>
      </a:lt2>
      <a:accent1>
        <a:srgbClr val="00B050"/>
      </a:accent1>
      <a:accent2>
        <a:srgbClr val="00B050"/>
      </a:accent2>
      <a:accent3>
        <a:srgbClr val="005828"/>
      </a:accent3>
      <a:accent4>
        <a:srgbClr val="10CF9B"/>
      </a:accent4>
      <a:accent5>
        <a:srgbClr val="00B050"/>
      </a:accent5>
      <a:accent6>
        <a:srgbClr val="00B050"/>
      </a:accent6>
      <a:hlink>
        <a:srgbClr val="54A838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16257</TotalTime>
  <Words>2207</Words>
  <Application>Microsoft Office PowerPoint</Application>
  <PresentationFormat>Personalizzato</PresentationFormat>
  <Paragraphs>278</Paragraphs>
  <Slides>25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Equinozio</vt:lpstr>
      <vt:lpstr>Diapositiva 1</vt:lpstr>
      <vt:lpstr>I tumori rari</vt:lpstr>
      <vt:lpstr>Trattamento farmacologico dei tumori rari: i farmaci orfani</vt:lpstr>
      <vt:lpstr>Diapositiva 4</vt:lpstr>
      <vt:lpstr>Diapositiva 5</vt:lpstr>
      <vt:lpstr>Farmaci orfani oncologici</vt:lpstr>
      <vt:lpstr>                  Famaci orfani nei tumori rari: Carfilzomib   (in associazione o con lenalidomide e desametasone o con solo desametasone è indicato per il trattamento di pazienti adulti con mieloma multiplo già sottoposti ad almeno una precedente terapia) Indicazioni da AIFA-RCP.  </vt:lpstr>
      <vt:lpstr>Diapositiva 8</vt:lpstr>
      <vt:lpstr>I tumori rari sono curabili non solo dai farmaci orfani:  il caso della  LLC</vt:lpstr>
      <vt:lpstr>Diapositiva 10</vt:lpstr>
      <vt:lpstr>Diapositiva 11</vt:lpstr>
      <vt:lpstr>Farmaci agnostici: una possibile strategia per I tumori rari? (farmaci che hanno come bersaglio mutazioni genetiche e prescindono dall'organo e/o dalla struttura di origine) </vt:lpstr>
      <vt:lpstr>Diapositiva 13</vt:lpstr>
      <vt:lpstr>La terapia con CAR-T : il processo</vt:lpstr>
      <vt:lpstr>Terapie approvate da EMA per i CART: anti-CD19 CAR-T</vt:lpstr>
      <vt:lpstr>Disegni di studio innovativi per i tumori rari</vt:lpstr>
      <vt:lpstr>Quali strategie nei tumori rari: I “Basket Trials”</vt:lpstr>
      <vt:lpstr>Diapositiva 18</vt:lpstr>
      <vt:lpstr>Diapositiva 19</vt:lpstr>
      <vt:lpstr>Diapositiva 20</vt:lpstr>
      <vt:lpstr>Diapositiva 21</vt:lpstr>
      <vt:lpstr>Bisogno terapeutico</vt:lpstr>
      <vt:lpstr>Valore terapeutico aggiunto</vt:lpstr>
      <vt:lpstr>Griglia di valutazione della qualità delle prove con metodo GRADE </vt:lpstr>
      <vt:lpstr>Grazie per l’attenzione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Farmacologia dei tumori rari</dc:title>
  <dc:creator>marilena marinelli</dc:creator>
  <cp:lastModifiedBy>gtoffoli</cp:lastModifiedBy>
  <cp:revision>394</cp:revision>
  <dcterms:created xsi:type="dcterms:W3CDTF">2019-04-19T09:29:01Z</dcterms:created>
  <dcterms:modified xsi:type="dcterms:W3CDTF">2019-06-27T04:43:26Z</dcterms:modified>
</cp:coreProperties>
</file>