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tif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8.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256" r:id="rId2"/>
    <p:sldId id="323" r:id="rId3"/>
    <p:sldId id="906" r:id="rId4"/>
    <p:sldId id="907" r:id="rId5"/>
    <p:sldId id="903" r:id="rId6"/>
    <p:sldId id="905" r:id="rId7"/>
    <p:sldId id="324" r:id="rId8"/>
    <p:sldId id="669" r:id="rId9"/>
    <p:sldId id="263" r:id="rId10"/>
    <p:sldId id="319" r:id="rId11"/>
    <p:sldId id="331" r:id="rId12"/>
    <p:sldId id="761" r:id="rId13"/>
    <p:sldId id="329" r:id="rId14"/>
    <p:sldId id="268" r:id="rId15"/>
    <p:sldId id="942" r:id="rId16"/>
    <p:sldId id="271" r:id="rId17"/>
    <p:sldId id="934" r:id="rId18"/>
    <p:sldId id="297" r:id="rId19"/>
    <p:sldId id="932" r:id="rId20"/>
    <p:sldId id="332" r:id="rId21"/>
    <p:sldId id="318" r:id="rId22"/>
    <p:sldId id="480" r:id="rId23"/>
    <p:sldId id="330" r:id="rId24"/>
    <p:sldId id="313" r:id="rId25"/>
    <p:sldId id="524" r:id="rId26"/>
    <p:sldId id="945" r:id="rId27"/>
    <p:sldId id="933" r:id="rId28"/>
    <p:sldId id="270" r:id="rId29"/>
    <p:sldId id="303" r:id="rId30"/>
    <p:sldId id="919" r:id="rId31"/>
    <p:sldId id="670" r:id="rId32"/>
    <p:sldId id="654" r:id="rId33"/>
    <p:sldId id="908" r:id="rId34"/>
    <p:sldId id="909" r:id="rId35"/>
    <p:sldId id="911" r:id="rId36"/>
    <p:sldId id="912" r:id="rId37"/>
    <p:sldId id="938" r:id="rId38"/>
    <p:sldId id="939" r:id="rId39"/>
    <p:sldId id="924" r:id="rId40"/>
    <p:sldId id="946" r:id="rId41"/>
    <p:sldId id="926" r:id="rId42"/>
    <p:sldId id="657" r:id="rId43"/>
    <p:sldId id="936" r:id="rId44"/>
    <p:sldId id="537" r:id="rId45"/>
    <p:sldId id="947" r:id="rId46"/>
    <p:sldId id="277" r:id="rId47"/>
    <p:sldId id="943" r:id="rId48"/>
    <p:sldId id="930" r:id="rId49"/>
    <p:sldId id="935" r:id="rId5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90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009193"/>
    <a:srgbClr val="009051"/>
    <a:srgbClr val="D883FF"/>
    <a:srgbClr val="FF2600"/>
    <a:srgbClr val="00FBB7"/>
    <a:srgbClr val="00F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48"/>
    <p:restoredTop sz="90305"/>
  </p:normalViewPr>
  <p:slideViewPr>
    <p:cSldViewPr snapToGrid="0" snapToObjects="1" showGuides="1">
      <p:cViewPr varScale="1">
        <p:scale>
          <a:sx n="102" d="100"/>
          <a:sy n="102" d="100"/>
        </p:scale>
        <p:origin x="1384" y="176"/>
      </p:cViewPr>
      <p:guideLst>
        <p:guide orient="horz" pos="2115"/>
        <p:guide pos="290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5" d="100"/>
          <a:sy n="95" d="100"/>
        </p:scale>
        <p:origin x="3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New%20HD:Users:simoneconci:Desktop:EPO:Cartella%20di%20lavoro2.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ew%20HD:Users:simoneconci:Desktop:EPO:Pz_trasfsui.xlsx"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package" Target="../embeddings/Foglio_di_lavoro_di_Microsoft_Excel3.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Foglio_di_lavoro_di_Microsoft_Excel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Francesca\Desktop\dbase_Colangio_07_10_14.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126"/>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Vendite</c:v>
                </c:pt>
              </c:strCache>
            </c:strRef>
          </c:tx>
          <c:dPt>
            <c:idx val="0"/>
            <c:bubble3D val="0"/>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B2A-1649-9266-8EC957A70194}"/>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B2A-1649-9266-8EC957A70194}"/>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B2A-1649-9266-8EC957A70194}"/>
              </c:ext>
            </c:extLst>
          </c:dPt>
          <c:dPt>
            <c:idx val="3"/>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B2A-1649-9266-8EC957A70194}"/>
              </c:ext>
            </c:extLst>
          </c:dPt>
          <c:dLbls>
            <c:dLbl>
              <c:idx val="0"/>
              <c:layout>
                <c:manualLayout>
                  <c:x val="-0.14509608459146361"/>
                  <c:y val="-0.23750336721511323"/>
                </c:manualLayout>
              </c:layout>
              <c:tx>
                <c:rich>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fld id="{4A654F0D-2CA6-E845-AB48-7F73E9A8BD81}" type="CATEGORYNAME">
                      <a:rPr lang="en-US" sz="1800" b="0"/>
                      <a:pPr>
                        <a:defRPr sz="1800" b="0">
                          <a:solidFill>
                            <a:schemeClr val="tx1"/>
                          </a:solidFill>
                        </a:defRPr>
                      </a:pPr>
                      <a:t>[NOME CATEGORIA]</a:t>
                    </a:fld>
                    <a:r>
                      <a:rPr lang="en-US" sz="1800" b="0" baseline="0" dirty="0"/>
                      <a:t>; </a:t>
                    </a:r>
                    <a:fld id="{C3532D7C-5376-3845-8A6A-134C88F415F3}" type="VALUE">
                      <a:rPr lang="en-US" sz="1800" b="0" baseline="0"/>
                      <a:pPr>
                        <a:defRPr sz="1800" b="0">
                          <a:solidFill>
                            <a:schemeClr val="tx1"/>
                          </a:solidFill>
                        </a:defRPr>
                      </a:pPr>
                      <a:t>[VALORE]</a:t>
                    </a:fld>
                    <a:r>
                      <a:rPr lang="en-US" sz="1800" b="0" baseline="0" dirty="0"/>
                      <a:t>; </a:t>
                    </a:r>
                    <a:fld id="{93282F8C-5A97-6447-B50F-4414BA813EB2}" type="PERCENTAGE">
                      <a:rPr lang="en-US" sz="2800" b="0" baseline="0"/>
                      <a:pPr>
                        <a:defRPr sz="1800" b="0">
                          <a:solidFill>
                            <a:schemeClr val="tx1"/>
                          </a:solidFill>
                        </a:defRPr>
                      </a:pPr>
                      <a:t>[PERCENTUALE]</a:t>
                    </a:fld>
                    <a:endParaRPr lang="en-US" sz="1800" b="0" baseline="0" dirty="0"/>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endParaRPr lang="it-IT"/>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B2A-1649-9266-8EC957A70194}"/>
                </c:ext>
              </c:extLst>
            </c:dLbl>
            <c:dLbl>
              <c:idx val="1"/>
              <c:layout>
                <c:manualLayout>
                  <c:x val="0.15285207463057521"/>
                  <c:y val="0.11373775629026336"/>
                </c:manualLayout>
              </c:layout>
              <c:tx>
                <c:rich>
                  <a:bodyPr rot="0" spcFirstLastPara="1" vertOverflow="ellipsis" vert="horz" wrap="square" lIns="38100" tIns="19050" rIns="38100" bIns="19050" anchor="ctr" anchorCtr="1">
                    <a:noAutofit/>
                  </a:bodyPr>
                  <a:lstStyle/>
                  <a:p>
                    <a:pPr>
                      <a:defRPr sz="1800" b="0" i="0" u="none" strike="noStrike" kern="1200" spc="0" baseline="0">
                        <a:solidFill>
                          <a:schemeClr val="tx1"/>
                        </a:solidFill>
                        <a:latin typeface="+mn-lt"/>
                        <a:ea typeface="+mn-ea"/>
                        <a:cs typeface="+mn-cs"/>
                      </a:defRPr>
                    </a:pPr>
                    <a:r>
                      <a:rPr lang="en-US" sz="1800" b="0" baseline="0" dirty="0" err="1"/>
                      <a:t>Metastasi</a:t>
                    </a:r>
                    <a:r>
                      <a:rPr lang="en-US" sz="1800" b="0" baseline="0" dirty="0"/>
                      <a:t>; </a:t>
                    </a:r>
                    <a:fld id="{F64473A8-179F-DD41-95B9-194E8F359616}" type="VALUE">
                      <a:rPr lang="en-US" sz="1800" b="0" baseline="0"/>
                      <a:pPr>
                        <a:defRPr sz="1800" b="0">
                          <a:solidFill>
                            <a:schemeClr val="tx1"/>
                          </a:solidFill>
                        </a:defRPr>
                      </a:pPr>
                      <a:t>[VALORE]</a:t>
                    </a:fld>
                    <a:r>
                      <a:rPr lang="en-US" sz="1800" b="0" baseline="0" dirty="0"/>
                      <a:t>; </a:t>
                    </a:r>
                  </a:p>
                  <a:p>
                    <a:pPr>
                      <a:defRPr sz="1800" b="0">
                        <a:solidFill>
                          <a:schemeClr val="tx1"/>
                        </a:solidFill>
                      </a:defRPr>
                    </a:pPr>
                    <a:fld id="{10D1BA11-CE19-9548-A934-A7F4BED1F63B}" type="PERCENTAGE">
                      <a:rPr lang="en-US" sz="3200" b="0" baseline="0" smtClean="0"/>
                      <a:pPr>
                        <a:defRPr sz="1800" b="0">
                          <a:solidFill>
                            <a:schemeClr val="tx1"/>
                          </a:solidFill>
                        </a:defRPr>
                      </a:pPr>
                      <a:t>[PERCENTUALE]</a:t>
                    </a:fld>
                    <a:endParaRPr lang="it-IT"/>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spc="0" baseline="0">
                      <a:solidFill>
                        <a:schemeClr val="tx1"/>
                      </a:solidFill>
                      <a:latin typeface="+mn-lt"/>
                      <a:ea typeface="+mn-ea"/>
                      <a:cs typeface="+mn-cs"/>
                    </a:defRPr>
                  </a:pPr>
                  <a:endParaRPr lang="it-IT"/>
                </a:p>
              </c:txPr>
              <c:dLblPos val="bestFit"/>
              <c:showLegendKey val="0"/>
              <c:showVal val="1"/>
              <c:showCatName val="1"/>
              <c:showSerName val="0"/>
              <c:showPercent val="1"/>
              <c:showBubbleSize val="0"/>
              <c:extLst>
                <c:ext xmlns:c15="http://schemas.microsoft.com/office/drawing/2012/chart" uri="{CE6537A1-D6FC-4f65-9D91-7224C49458BB}">
                  <c15:layout>
                    <c:manualLayout>
                      <c:w val="0.29817873872417022"/>
                      <c:h val="0.30486167302087952"/>
                    </c:manualLayout>
                  </c15:layout>
                  <c15:dlblFieldTable/>
                  <c15:showDataLabelsRange val="0"/>
                </c:ext>
                <c:ext xmlns:c16="http://schemas.microsoft.com/office/drawing/2014/chart" uri="{C3380CC4-5D6E-409C-BE32-E72D297353CC}">
                  <c16:uniqueId val="{00000003-5B2A-1649-9266-8EC957A70194}"/>
                </c:ext>
              </c:extLst>
            </c:dLbl>
            <c:dLbl>
              <c:idx val="2"/>
              <c:layout>
                <c:manualLayout>
                  <c:x val="-0.14687064140441072"/>
                  <c:y val="8.7810859516984766E-2"/>
                </c:manualLayout>
              </c:layout>
              <c:tx>
                <c:rich>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fld id="{957CA5ED-AF41-A541-A659-65D01F93ACF4}" type="CATEGORYNAME">
                      <a:rPr lang="en-US" sz="1800" b="0"/>
                      <a:pPr>
                        <a:defRPr sz="1800" b="0">
                          <a:solidFill>
                            <a:schemeClr val="tx1"/>
                          </a:solidFill>
                        </a:defRPr>
                      </a:pPr>
                      <a:t>[NOME CATEGORIA]</a:t>
                    </a:fld>
                    <a:r>
                      <a:rPr lang="en-US" sz="1800" b="0" baseline="0" dirty="0"/>
                      <a:t>; </a:t>
                    </a:r>
                    <a:fld id="{50101134-7760-2840-A60A-CB2E3CC36892}" type="VALUE">
                      <a:rPr lang="en-US" sz="1800" b="0" baseline="0"/>
                      <a:pPr>
                        <a:defRPr sz="1800" b="0">
                          <a:solidFill>
                            <a:schemeClr val="tx1"/>
                          </a:solidFill>
                        </a:defRPr>
                      </a:pPr>
                      <a:t>[VALORE]</a:t>
                    </a:fld>
                    <a:r>
                      <a:rPr lang="en-US" sz="1800" b="0" baseline="0" dirty="0"/>
                      <a:t>; </a:t>
                    </a:r>
                    <a:fld id="{AF1B67C9-67F3-BA4A-901D-9A2E90152216}" type="PERCENTAGE">
                      <a:rPr lang="en-US" sz="2800" b="0" baseline="0"/>
                      <a:pPr>
                        <a:defRPr sz="1800" b="0">
                          <a:solidFill>
                            <a:schemeClr val="tx1"/>
                          </a:solidFill>
                        </a:defRPr>
                      </a:pPr>
                      <a:t>[PERCENTUALE]</a:t>
                    </a:fld>
                    <a:endParaRPr lang="en-US" sz="1800" b="0" baseline="0" dirty="0"/>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spc="0" baseline="0">
                      <a:solidFill>
                        <a:schemeClr val="tx1"/>
                      </a:solidFill>
                      <a:latin typeface="+mn-lt"/>
                      <a:ea typeface="+mn-ea"/>
                      <a:cs typeface="+mn-cs"/>
                    </a:defRPr>
                  </a:pPr>
                  <a:endParaRPr lang="it-IT"/>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B2A-1649-9266-8EC957A70194}"/>
                </c:ext>
              </c:extLst>
            </c:dLbl>
            <c:dLbl>
              <c:idx val="3"/>
              <c:layout>
                <c:manualLayout>
                  <c:x val="-6.2890555875311491E-2"/>
                  <c:y val="3.8502736291933605E-2"/>
                </c:manualLayout>
              </c:layout>
              <c:tx>
                <c:rich>
                  <a:bodyPr rot="0" spcFirstLastPara="1" vertOverflow="ellipsis" vert="horz" wrap="square" lIns="38100" tIns="19050" rIns="38100" bIns="19050" anchor="ctr" anchorCtr="1">
                    <a:noAutofit/>
                  </a:bodyPr>
                  <a:lstStyle/>
                  <a:p>
                    <a:pPr>
                      <a:defRPr sz="1800" b="1" i="0" u="none" strike="noStrike" kern="1200" spc="0" baseline="0">
                        <a:solidFill>
                          <a:schemeClr val="tx1"/>
                        </a:solidFill>
                        <a:latin typeface="+mn-lt"/>
                        <a:ea typeface="+mn-ea"/>
                        <a:cs typeface="+mn-cs"/>
                      </a:defRPr>
                    </a:pPr>
                    <a:fld id="{D18BD058-C78B-AF40-B322-825F7A458F7E}" type="CATEGORYNAME">
                      <a:rPr lang="en-US" sz="1800"/>
                      <a:pPr>
                        <a:defRPr sz="1800">
                          <a:solidFill>
                            <a:schemeClr val="tx1"/>
                          </a:solidFill>
                        </a:defRPr>
                      </a:pPr>
                      <a:t>[NOME CATEGORIA]</a:t>
                    </a:fld>
                    <a:r>
                      <a:rPr lang="en-US" sz="1800" baseline="0" dirty="0"/>
                      <a:t>; </a:t>
                    </a:r>
                    <a:fld id="{917D950D-789E-634A-8D2B-B32AC6C166BF}" type="VALUE">
                      <a:rPr lang="en-US" sz="1800" baseline="0"/>
                      <a:pPr>
                        <a:defRPr sz="1800">
                          <a:solidFill>
                            <a:schemeClr val="tx1"/>
                          </a:solidFill>
                        </a:defRPr>
                      </a:pPr>
                      <a:t>[VALORE]</a:t>
                    </a:fld>
                    <a:r>
                      <a:rPr lang="en-US" sz="1800" baseline="0" dirty="0"/>
                      <a:t>; </a:t>
                    </a:r>
                  </a:p>
                  <a:p>
                    <a:pPr>
                      <a:defRPr sz="1800">
                        <a:solidFill>
                          <a:schemeClr val="tx1"/>
                        </a:solidFill>
                      </a:defRPr>
                    </a:pPr>
                    <a:fld id="{346532CB-722A-0643-B957-B6E61354A819}" type="PERCENTAGE">
                      <a:rPr lang="en-US" sz="2800" baseline="0" smtClean="0"/>
                      <a:pPr>
                        <a:defRPr sz="1800">
                          <a:solidFill>
                            <a:schemeClr val="tx1"/>
                          </a:solidFill>
                        </a:defRPr>
                      </a:pPr>
                      <a:t>[PERCENTUALE]</a:t>
                    </a:fld>
                    <a:endParaRPr lang="it-IT"/>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tx1"/>
                      </a:solidFill>
                      <a:latin typeface="+mn-lt"/>
                      <a:ea typeface="+mn-ea"/>
                      <a:cs typeface="+mn-cs"/>
                    </a:defRPr>
                  </a:pPr>
                  <a:endParaRPr lang="it-IT"/>
                </a:p>
              </c:txPr>
              <c:dLblPos val="bestFit"/>
              <c:showLegendKey val="0"/>
              <c:showVal val="1"/>
              <c:showCatName val="1"/>
              <c:showSerName val="0"/>
              <c:showPercent val="1"/>
              <c:showBubbleSize val="0"/>
              <c:extLst>
                <c:ext xmlns:c15="http://schemas.microsoft.com/office/drawing/2012/chart" uri="{CE6537A1-D6FC-4f65-9D91-7224C49458BB}">
                  <c15:layout>
                    <c:manualLayout>
                      <c:w val="0.34962741044853662"/>
                      <c:h val="0.27646885688839273"/>
                    </c:manualLayout>
                  </c15:layout>
                  <c15:dlblFieldTable/>
                  <c15:showDataLabelsRange val="0"/>
                </c:ext>
                <c:ext xmlns:c16="http://schemas.microsoft.com/office/drawing/2014/chart" uri="{C3380CC4-5D6E-409C-BE32-E72D297353CC}">
                  <c16:uniqueId val="{00000007-5B2A-1649-9266-8EC957A7019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tx1"/>
                    </a:solidFill>
                    <a:latin typeface="+mn-lt"/>
                    <a:ea typeface="+mn-ea"/>
                    <a:cs typeface="+mn-cs"/>
                  </a:defRPr>
                </a:pPr>
                <a:endParaRPr lang="it-IT"/>
              </a:p>
            </c:txPr>
            <c:dLblPos val="ct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Foglio1!$A$2:$A$5</c:f>
              <c:strCache>
                <c:ptCount val="4"/>
                <c:pt idx="0">
                  <c:v>HCC</c:v>
                </c:pt>
                <c:pt idx="1">
                  <c:v>Metastasi </c:v>
                </c:pt>
                <c:pt idx="2">
                  <c:v>Altro</c:v>
                </c:pt>
                <c:pt idx="3">
                  <c:v>Colangiocarcinoma</c:v>
                </c:pt>
              </c:strCache>
            </c:strRef>
          </c:cat>
          <c:val>
            <c:numRef>
              <c:f>Foglio1!$B$2:$B$5</c:f>
              <c:numCache>
                <c:formatCode>General</c:formatCode>
                <c:ptCount val="4"/>
                <c:pt idx="0">
                  <c:v>497</c:v>
                </c:pt>
                <c:pt idx="1">
                  <c:v>938</c:v>
                </c:pt>
                <c:pt idx="2">
                  <c:v>262</c:v>
                </c:pt>
                <c:pt idx="3">
                  <c:v>486</c:v>
                </c:pt>
              </c:numCache>
            </c:numRef>
          </c:val>
          <c:extLst>
            <c:ext xmlns:c16="http://schemas.microsoft.com/office/drawing/2014/chart" uri="{C3380CC4-5D6E-409C-BE32-E72D297353CC}">
              <c16:uniqueId val="{00000008-5B2A-1649-9266-8EC957A70194}"/>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17464836641371"/>
          <c:y val="0.13797662643559011"/>
          <c:w val="0.70590537046071233"/>
          <c:h val="0.95194444406223211"/>
        </c:manualLayout>
      </c:layout>
      <c:doughnutChart>
        <c:varyColors val="1"/>
        <c:ser>
          <c:idx val="0"/>
          <c:order val="0"/>
          <c:tx>
            <c:strRef>
              <c:f>Foglio1!$B$1</c:f>
              <c:strCache>
                <c:ptCount val="1"/>
                <c:pt idx="0">
                  <c:v>Vendite</c:v>
                </c:pt>
              </c:strCache>
            </c:strRef>
          </c:tx>
          <c:spPr>
            <a:ln>
              <a:noFill/>
            </a:ln>
          </c:spPr>
          <c:explosion val="7"/>
          <c:dPt>
            <c:idx val="0"/>
            <c:bubble3D val="0"/>
            <c:spPr>
              <a:noFill/>
              <a:ln w="19050">
                <a:noFill/>
              </a:ln>
              <a:effectLst/>
            </c:spPr>
            <c:extLst>
              <c:ext xmlns:c16="http://schemas.microsoft.com/office/drawing/2014/chart" uri="{C3380CC4-5D6E-409C-BE32-E72D297353CC}">
                <c16:uniqueId val="{00000001-0EB3-E342-B1F2-C10C36A8B62A}"/>
              </c:ext>
            </c:extLst>
          </c:dPt>
          <c:dPt>
            <c:idx val="1"/>
            <c:bubble3D val="0"/>
            <c:spPr>
              <a:noFill/>
              <a:ln w="19050">
                <a:noFill/>
              </a:ln>
              <a:effectLst/>
            </c:spPr>
            <c:extLst>
              <c:ext xmlns:c16="http://schemas.microsoft.com/office/drawing/2014/chart" uri="{C3380CC4-5D6E-409C-BE32-E72D297353CC}">
                <c16:uniqueId val="{00000002-0EB3-E342-B1F2-C10C36A8B62A}"/>
              </c:ext>
            </c:extLst>
          </c:dPt>
          <c:dPt>
            <c:idx val="2"/>
            <c:bubble3D val="0"/>
            <c:spPr>
              <a:noFill/>
              <a:ln w="19050">
                <a:noFill/>
              </a:ln>
              <a:effectLst/>
            </c:spPr>
            <c:extLst>
              <c:ext xmlns:c16="http://schemas.microsoft.com/office/drawing/2014/chart" uri="{C3380CC4-5D6E-409C-BE32-E72D297353CC}">
                <c16:uniqueId val="{00000003-0EB3-E342-B1F2-C10C36A8B62A}"/>
              </c:ext>
            </c:extLst>
          </c:dPt>
          <c:dPt>
            <c:idx val="3"/>
            <c:bubble3D val="0"/>
            <c:spPr>
              <a:solidFill>
                <a:srgbClr val="FF0000"/>
              </a:solidFill>
              <a:ln w="19050">
                <a:noFill/>
              </a:ln>
              <a:effectLst>
                <a:outerShdw blurRad="50800" dist="38100" dir="13500000" algn="br" rotWithShape="0">
                  <a:prstClr val="black">
                    <a:alpha val="40000"/>
                  </a:prstClr>
                </a:outerShdw>
              </a:effectLst>
            </c:spPr>
            <c:extLst>
              <c:ext xmlns:c16="http://schemas.microsoft.com/office/drawing/2014/chart" uri="{C3380CC4-5D6E-409C-BE32-E72D297353CC}">
                <c16:uniqueId val="{00000004-0EB3-E342-B1F2-C10C36A8B62A}"/>
              </c:ext>
            </c:extLst>
          </c:dPt>
          <c:dPt>
            <c:idx val="4"/>
            <c:bubble3D val="0"/>
            <c:spPr>
              <a:solidFill>
                <a:schemeClr val="accent5">
                  <a:lumMod val="60000"/>
                  <a:lumOff val="40000"/>
                </a:schemeClr>
              </a:solidFill>
              <a:ln w="19050">
                <a:noFill/>
              </a:ln>
              <a:effectLst>
                <a:outerShdw blurRad="50800" dist="38100" dir="13500000" algn="br" rotWithShape="0">
                  <a:prstClr val="black">
                    <a:alpha val="40000"/>
                  </a:prstClr>
                </a:outerShdw>
              </a:effectLst>
            </c:spPr>
            <c:extLst>
              <c:ext xmlns:c16="http://schemas.microsoft.com/office/drawing/2014/chart" uri="{C3380CC4-5D6E-409C-BE32-E72D297353CC}">
                <c16:uniqueId val="{00000005-0EB3-E342-B1F2-C10C36A8B62A}"/>
              </c:ext>
            </c:extLst>
          </c:dPt>
          <c:dPt>
            <c:idx val="5"/>
            <c:bubble3D val="0"/>
            <c:spPr>
              <a:solidFill>
                <a:srgbClr val="FFC000"/>
              </a:solidFill>
              <a:ln w="19050">
                <a:noFill/>
              </a:ln>
              <a:effectLst>
                <a:outerShdw blurRad="50800" dist="38100" dir="13500000" algn="br" rotWithShape="0">
                  <a:prstClr val="black">
                    <a:alpha val="40000"/>
                  </a:prstClr>
                </a:outerShdw>
              </a:effectLst>
            </c:spPr>
            <c:extLst>
              <c:ext xmlns:c16="http://schemas.microsoft.com/office/drawing/2014/chart" uri="{C3380CC4-5D6E-409C-BE32-E72D297353CC}">
                <c16:uniqueId val="{00000006-0EB3-E342-B1F2-C10C36A8B62A}"/>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0B53-C44F-9506-9DEF53E47DE8}"/>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0B53-C44F-9506-9DEF53E47DE8}"/>
              </c:ext>
            </c:extLst>
          </c:dPt>
          <c:dPt>
            <c:idx val="8"/>
            <c:bubble3D val="0"/>
            <c:spPr>
              <a:solidFill>
                <a:schemeClr val="accent3">
                  <a:lumMod val="60000"/>
                </a:schemeClr>
              </a:solidFill>
              <a:ln w="19050">
                <a:noFill/>
              </a:ln>
              <a:effectLst/>
            </c:spPr>
            <c:extLst>
              <c:ext xmlns:c16="http://schemas.microsoft.com/office/drawing/2014/chart" uri="{C3380CC4-5D6E-409C-BE32-E72D297353CC}">
                <c16:uniqueId val="{00000011-0B53-C44F-9506-9DEF53E47DE8}"/>
              </c:ext>
            </c:extLst>
          </c:dPt>
          <c:cat>
            <c:strRef>
              <c:f>Foglio1!$A$2:$A$10</c:f>
              <c:strCache>
                <c:ptCount val="4"/>
                <c:pt idx="0">
                  <c:v>1° trim.</c:v>
                </c:pt>
                <c:pt idx="1">
                  <c:v>2° trim.</c:v>
                </c:pt>
                <c:pt idx="2">
                  <c:v>3° trim.</c:v>
                </c:pt>
                <c:pt idx="3">
                  <c:v>4° trim.</c:v>
                </c:pt>
              </c:strCache>
            </c:strRef>
          </c:cat>
          <c:val>
            <c:numRef>
              <c:f>Foglio1!$B$2:$B$10</c:f>
              <c:numCache>
                <c:formatCode>General</c:formatCode>
                <c:ptCount val="9"/>
                <c:pt idx="0">
                  <c:v>938</c:v>
                </c:pt>
                <c:pt idx="1">
                  <c:v>262</c:v>
                </c:pt>
                <c:pt idx="2">
                  <c:v>497</c:v>
                </c:pt>
                <c:pt idx="3">
                  <c:v>186</c:v>
                </c:pt>
                <c:pt idx="4">
                  <c:v>197</c:v>
                </c:pt>
                <c:pt idx="5">
                  <c:v>103</c:v>
                </c:pt>
              </c:numCache>
            </c:numRef>
          </c:val>
          <c:extLst>
            <c:ext xmlns:c16="http://schemas.microsoft.com/office/drawing/2014/chart" uri="{C3380CC4-5D6E-409C-BE32-E72D297353CC}">
              <c16:uniqueId val="{00000000-0EB3-E342-B1F2-C10C36A8B62A}"/>
            </c:ext>
          </c:extLst>
        </c:ser>
        <c:dLbls>
          <c:showLegendKey val="0"/>
          <c:showVal val="0"/>
          <c:showCatName val="0"/>
          <c:showSerName val="0"/>
          <c:showPercent val="0"/>
          <c:showBubbleSize val="0"/>
          <c:showLeaderLines val="1"/>
        </c:dLbls>
        <c:firstSliceAng val="133"/>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Foglio1!$B$1</c:f>
              <c:strCache>
                <c:ptCount val="1"/>
                <c:pt idx="0">
                  <c:v>Total</c:v>
                </c:pt>
              </c:strCache>
            </c:strRef>
          </c:tx>
          <c:spPr>
            <a:solidFill>
              <a:schemeClr val="accent6">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Foglio1!$A$2:$A$6</c:f>
              <c:strCache>
                <c:ptCount val="5"/>
                <c:pt idx="0">
                  <c:v>1990-1995</c:v>
                </c:pt>
                <c:pt idx="1">
                  <c:v>1996-2000</c:v>
                </c:pt>
                <c:pt idx="2">
                  <c:v>2001-2005</c:v>
                </c:pt>
                <c:pt idx="3">
                  <c:v>2006-2010</c:v>
                </c:pt>
                <c:pt idx="4">
                  <c:v>2011-2019</c:v>
                </c:pt>
              </c:strCache>
            </c:strRef>
          </c:cat>
          <c:val>
            <c:numRef>
              <c:f>Foglio1!$B$2:$B$6</c:f>
              <c:numCache>
                <c:formatCode>General</c:formatCode>
                <c:ptCount val="5"/>
                <c:pt idx="0">
                  <c:v>24</c:v>
                </c:pt>
                <c:pt idx="1">
                  <c:v>25</c:v>
                </c:pt>
                <c:pt idx="2">
                  <c:v>41</c:v>
                </c:pt>
                <c:pt idx="3">
                  <c:v>99</c:v>
                </c:pt>
                <c:pt idx="4">
                  <c:v>297</c:v>
                </c:pt>
              </c:numCache>
            </c:numRef>
          </c:val>
          <c:shape val="cylinder"/>
          <c:extLst>
            <c:ext xmlns:c16="http://schemas.microsoft.com/office/drawing/2014/chart" uri="{C3380CC4-5D6E-409C-BE32-E72D297353CC}">
              <c16:uniqueId val="{00000000-ECF5-B142-87A9-C8BB00131264}"/>
            </c:ext>
          </c:extLst>
        </c:ser>
        <c:ser>
          <c:idx val="1"/>
          <c:order val="1"/>
          <c:tx>
            <c:strRef>
              <c:f>Foglio1!$C$1</c:f>
              <c:strCache>
                <c:ptCount val="1"/>
                <c:pt idx="0">
                  <c:v>PCC</c:v>
                </c:pt>
              </c:strCache>
            </c:strRef>
          </c:tx>
          <c:spPr>
            <a:solidFill>
              <a:srgbClr val="FF0000"/>
            </a:solidFill>
            <a:ln>
              <a:noFill/>
            </a:ln>
            <a:effectLst/>
            <a:sp3d/>
          </c:spPr>
          <c:invertIfNegative val="0"/>
          <c:dLbls>
            <c:dLbl>
              <c:idx val="0"/>
              <c:layout>
                <c:manualLayout>
                  <c:x val="9.4673321132650694E-3"/>
                  <c:y val="-4.1006203731507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F5-B142-87A9-C8BB00131264}"/>
                </c:ext>
              </c:extLst>
            </c:dLbl>
            <c:dLbl>
              <c:idx val="1"/>
              <c:layout>
                <c:manualLayout>
                  <c:x val="9.4673321132650694E-3"/>
                  <c:y val="-5.3066851887833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F5-B142-87A9-C8BB00131264}"/>
                </c:ext>
              </c:extLst>
            </c:dLbl>
            <c:dLbl>
              <c:idx val="2"/>
              <c:layout>
                <c:manualLayout>
                  <c:x val="9.4673321132650104E-3"/>
                  <c:y val="-6.5127500044159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F5-B142-87A9-C8BB00131264}"/>
                </c:ext>
              </c:extLst>
            </c:dLbl>
            <c:dLbl>
              <c:idx val="3"/>
              <c:layout>
                <c:manualLayout>
                  <c:x val="9.4673321132650694E-3"/>
                  <c:y val="-4.1006203731507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F5-B142-87A9-C8BB00131264}"/>
                </c:ext>
              </c:extLst>
            </c:dLbl>
            <c:dLbl>
              <c:idx val="4"/>
              <c:layout>
                <c:manualLayout>
                  <c:x val="1.4200998169897601E-2"/>
                  <c:y val="-8.2012407463015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F5-B142-87A9-C8BB0013126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Foglio1!$A$2:$A$6</c:f>
              <c:strCache>
                <c:ptCount val="5"/>
                <c:pt idx="0">
                  <c:v>1990-1995</c:v>
                </c:pt>
                <c:pt idx="1">
                  <c:v>1996-2000</c:v>
                </c:pt>
                <c:pt idx="2">
                  <c:v>2001-2005</c:v>
                </c:pt>
                <c:pt idx="3">
                  <c:v>2006-2010</c:v>
                </c:pt>
                <c:pt idx="4">
                  <c:v>2011-2019</c:v>
                </c:pt>
              </c:strCache>
            </c:strRef>
          </c:cat>
          <c:val>
            <c:numRef>
              <c:f>Foglio1!$C$2:$C$6</c:f>
              <c:numCache>
                <c:formatCode>General</c:formatCode>
                <c:ptCount val="5"/>
                <c:pt idx="0">
                  <c:v>17</c:v>
                </c:pt>
                <c:pt idx="1">
                  <c:v>9</c:v>
                </c:pt>
                <c:pt idx="2">
                  <c:v>13</c:v>
                </c:pt>
                <c:pt idx="3">
                  <c:v>40</c:v>
                </c:pt>
                <c:pt idx="4">
                  <c:v>107</c:v>
                </c:pt>
              </c:numCache>
            </c:numRef>
          </c:val>
          <c:shape val="cylinder"/>
          <c:extLst>
            <c:ext xmlns:c16="http://schemas.microsoft.com/office/drawing/2014/chart" uri="{C3380CC4-5D6E-409C-BE32-E72D297353CC}">
              <c16:uniqueId val="{00000006-ECF5-B142-87A9-C8BB00131264}"/>
            </c:ext>
          </c:extLst>
        </c:ser>
        <c:ser>
          <c:idx val="2"/>
          <c:order val="2"/>
          <c:tx>
            <c:strRef>
              <c:f>Foglio1!$D$1</c:f>
              <c:strCache>
                <c:ptCount val="1"/>
                <c:pt idx="0">
                  <c:v>ICC</c:v>
                </c:pt>
              </c:strCache>
            </c:strRef>
          </c:tx>
          <c:spPr>
            <a:solidFill>
              <a:schemeClr val="accent5">
                <a:lumMod val="60000"/>
                <a:lumOff val="40000"/>
              </a:schemeClr>
            </a:solidFill>
            <a:ln>
              <a:noFill/>
            </a:ln>
            <a:effectLst/>
            <a:sp3d/>
          </c:spPr>
          <c:invertIfNegative val="0"/>
          <c:dLbls>
            <c:dLbl>
              <c:idx val="0"/>
              <c:layout>
                <c:manualLayout>
                  <c:x val="1.4200998169897582E-2"/>
                  <c:y val="-2.0415431708684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CF5-B142-87A9-C8BB00131264}"/>
                </c:ext>
              </c:extLst>
            </c:dLbl>
            <c:dLbl>
              <c:idx val="1"/>
              <c:layout>
                <c:manualLayout>
                  <c:x val="4.7336660566325399E-3"/>
                  <c:y val="-4.8242592625302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CF5-B142-87A9-C8BB00131264}"/>
                </c:ext>
              </c:extLst>
            </c:dLbl>
            <c:dLbl>
              <c:idx val="2"/>
              <c:layout>
                <c:manualLayout>
                  <c:x val="6.3115547421767103E-3"/>
                  <c:y val="-7.23638889379544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CF5-B142-87A9-C8BB00131264}"/>
                </c:ext>
              </c:extLst>
            </c:dLbl>
            <c:dLbl>
              <c:idx val="3"/>
              <c:layout>
                <c:manualLayout>
                  <c:x val="6.3115547421767103E-3"/>
                  <c:y val="-8.844373143685619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CF5-B142-87A9-C8BB00131264}"/>
                </c:ext>
              </c:extLst>
            </c:dLbl>
            <c:dLbl>
              <c:idx val="4"/>
              <c:layout>
                <c:manualLayout>
                  <c:x val="5.2070326622958026E-2"/>
                  <c:y val="-4.99043886212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CF5-B142-87A9-C8BB0013126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Foglio1!$A$2:$A$6</c:f>
              <c:strCache>
                <c:ptCount val="5"/>
                <c:pt idx="0">
                  <c:v>1990-1995</c:v>
                </c:pt>
                <c:pt idx="1">
                  <c:v>1996-2000</c:v>
                </c:pt>
                <c:pt idx="2">
                  <c:v>2001-2005</c:v>
                </c:pt>
                <c:pt idx="3">
                  <c:v>2006-2010</c:v>
                </c:pt>
                <c:pt idx="4">
                  <c:v>2011-2019</c:v>
                </c:pt>
              </c:strCache>
            </c:strRef>
          </c:cat>
          <c:val>
            <c:numRef>
              <c:f>Foglio1!$D$2:$D$6</c:f>
              <c:numCache>
                <c:formatCode>General</c:formatCode>
                <c:ptCount val="5"/>
                <c:pt idx="0">
                  <c:v>5</c:v>
                </c:pt>
                <c:pt idx="1">
                  <c:v>11</c:v>
                </c:pt>
                <c:pt idx="2">
                  <c:v>18</c:v>
                </c:pt>
                <c:pt idx="3">
                  <c:v>35</c:v>
                </c:pt>
                <c:pt idx="4">
                  <c:v>128</c:v>
                </c:pt>
              </c:numCache>
            </c:numRef>
          </c:val>
          <c:shape val="cylinder"/>
          <c:extLst>
            <c:ext xmlns:c16="http://schemas.microsoft.com/office/drawing/2014/chart" uri="{C3380CC4-5D6E-409C-BE32-E72D297353CC}">
              <c16:uniqueId val="{0000000B-ECF5-B142-87A9-C8BB00131264}"/>
            </c:ext>
          </c:extLst>
        </c:ser>
        <c:ser>
          <c:idx val="3"/>
          <c:order val="3"/>
          <c:tx>
            <c:strRef>
              <c:f>Foglio1!$E$1</c:f>
              <c:strCache>
                <c:ptCount val="1"/>
                <c:pt idx="0">
                  <c:v>K Colecisti</c:v>
                </c:pt>
              </c:strCache>
            </c:strRef>
          </c:tx>
          <c:spPr>
            <a:solidFill>
              <a:schemeClr val="accent4"/>
            </a:solidFill>
            <a:ln>
              <a:noFill/>
            </a:ln>
            <a:effectLst/>
            <a:sp3d/>
          </c:spPr>
          <c:invertIfNegative val="0"/>
          <c:dLbls>
            <c:dLbl>
              <c:idx val="1"/>
              <c:layout>
                <c:manualLayout>
                  <c:x val="4.733666056632539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CF5-B142-87A9-C8BB00131264}"/>
                </c:ext>
              </c:extLst>
            </c:dLbl>
            <c:dLbl>
              <c:idx val="2"/>
              <c:layout>
                <c:manualLayout>
                  <c:x val="6.3115547421767103E-3"/>
                  <c:y val="-7.23638889379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CF5-B142-87A9-C8BB00131264}"/>
                </c:ext>
              </c:extLst>
            </c:dLbl>
            <c:dLbl>
              <c:idx val="3"/>
              <c:layout>
                <c:manualLayout>
                  <c:x val="4.7336660566325399E-3"/>
                  <c:y val="4.82425926253029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CF5-B142-87A9-C8BB00131264}"/>
                </c:ext>
              </c:extLst>
            </c:dLbl>
            <c:dLbl>
              <c:idx val="4"/>
              <c:layout>
                <c:manualLayout>
                  <c:x val="6.31155474217660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CF5-B142-87A9-C8BB00131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Foglio1!$A$2:$A$6</c:f>
              <c:strCache>
                <c:ptCount val="5"/>
                <c:pt idx="0">
                  <c:v>1990-1995</c:v>
                </c:pt>
                <c:pt idx="1">
                  <c:v>1996-2000</c:v>
                </c:pt>
                <c:pt idx="2">
                  <c:v>2001-2005</c:v>
                </c:pt>
                <c:pt idx="3">
                  <c:v>2006-2010</c:v>
                </c:pt>
                <c:pt idx="4">
                  <c:v>2011-2019</c:v>
                </c:pt>
              </c:strCache>
            </c:strRef>
          </c:cat>
          <c:val>
            <c:numRef>
              <c:f>Foglio1!$E$2:$E$6</c:f>
              <c:numCache>
                <c:formatCode>General</c:formatCode>
                <c:ptCount val="5"/>
                <c:pt idx="0">
                  <c:v>2</c:v>
                </c:pt>
                <c:pt idx="1">
                  <c:v>5</c:v>
                </c:pt>
                <c:pt idx="2">
                  <c:v>10</c:v>
                </c:pt>
                <c:pt idx="3">
                  <c:v>24</c:v>
                </c:pt>
                <c:pt idx="4">
                  <c:v>62</c:v>
                </c:pt>
              </c:numCache>
            </c:numRef>
          </c:val>
          <c:shape val="cylinder"/>
          <c:extLst>
            <c:ext xmlns:c16="http://schemas.microsoft.com/office/drawing/2014/chart" uri="{C3380CC4-5D6E-409C-BE32-E72D297353CC}">
              <c16:uniqueId val="{00000010-ECF5-B142-87A9-C8BB00131264}"/>
            </c:ext>
          </c:extLst>
        </c:ser>
        <c:dLbls>
          <c:showLegendKey val="0"/>
          <c:showVal val="0"/>
          <c:showCatName val="0"/>
          <c:showSerName val="0"/>
          <c:showPercent val="0"/>
          <c:showBubbleSize val="0"/>
        </c:dLbls>
        <c:gapWidth val="150"/>
        <c:shape val="box"/>
        <c:axId val="2139675296"/>
        <c:axId val="2140004848"/>
        <c:axId val="0"/>
      </c:bar3DChart>
      <c:catAx>
        <c:axId val="21396752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140004848"/>
        <c:crosses val="autoZero"/>
        <c:auto val="1"/>
        <c:lblAlgn val="ctr"/>
        <c:lblOffset val="100"/>
        <c:noMultiLvlLbl val="0"/>
      </c:catAx>
      <c:valAx>
        <c:axId val="214000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2139675296"/>
        <c:crosses val="autoZero"/>
        <c:crossBetween val="between"/>
      </c:valAx>
      <c:spPr>
        <a:solidFill>
          <a:schemeClr val="bg1">
            <a:lumMod val="95000"/>
          </a:schemeClr>
        </a:solidFill>
        <a:ln>
          <a:noFill/>
        </a:ln>
        <a:effectLst/>
      </c:spPr>
    </c:plotArea>
    <c:legend>
      <c:legendPos val="b"/>
      <c:overlay val="0"/>
      <c:spPr>
        <a:noFill/>
        <a:ln>
          <a:noFill/>
        </a:ln>
        <a:effectLst/>
      </c:spPr>
      <c:txPr>
        <a:bodyPr rot="0" spcFirstLastPara="1" vertOverflow="ellipsis" vert="horz" wrap="square" anchor="ctr" anchorCtr="1"/>
        <a:lstStyle/>
        <a:p>
          <a:pPr>
            <a:defRPr sz="3600" b="0" i="0" u="none" strike="noStrike" kern="1200" baseline="0">
              <a:solidFill>
                <a:schemeClr val="tx1"/>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15"/>
      <c:rotY val="20"/>
      <c:rAngAx val="0"/>
    </c:view3D>
    <c:floor>
      <c:thickness val="0"/>
    </c:floor>
    <c:sideWall>
      <c:thickness val="0"/>
      <c:spPr>
        <a:ln>
          <a:noFill/>
        </a:ln>
      </c:spPr>
    </c:sideWall>
    <c:backWall>
      <c:thickness val="0"/>
    </c:backWall>
    <c:plotArea>
      <c:layout>
        <c:manualLayout>
          <c:layoutTarget val="inner"/>
          <c:xMode val="edge"/>
          <c:yMode val="edge"/>
          <c:x val="1.2949958321831401E-3"/>
          <c:y val="4.9980047189703502E-4"/>
          <c:w val="0.96553749542699596"/>
          <c:h val="0.96385665762565698"/>
        </c:manualLayout>
      </c:layout>
      <c:area3DChart>
        <c:grouping val="standard"/>
        <c:varyColors val="0"/>
        <c:ser>
          <c:idx val="0"/>
          <c:order val="0"/>
          <c:tx>
            <c:strRef>
              <c:f>Foglio1!$E$1</c:f>
              <c:strCache>
                <c:ptCount val="1"/>
                <c:pt idx="0">
                  <c:v>% pz Trasfusi</c:v>
                </c:pt>
              </c:strCache>
            </c:strRef>
          </c:tx>
          <c:spPr>
            <a:gradFill flip="none" rotWithShape="1">
              <a:gsLst>
                <a:gs pos="0">
                  <a:schemeClr val="accent2">
                    <a:lumMod val="20000"/>
                    <a:lumOff val="80000"/>
                  </a:schemeClr>
                </a:gs>
                <a:gs pos="100000">
                  <a:srgbClr val="FF0000"/>
                </a:gs>
              </a:gsLst>
              <a:lin ang="5400000" scaled="0"/>
              <a:tileRect/>
            </a:gradFill>
          </c:spPr>
          <c:cat>
            <c:numRef>
              <c:f>Foglio1!$D$2:$D$22</c:f>
              <c:numCache>
                <c:formatCode>General</c:formatCode>
                <c:ptCount val="21"/>
                <c:pt idx="0">
                  <c:v>1990</c:v>
                </c:pt>
                <c:pt idx="1">
                  <c:v>1991</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numCache>
            </c:numRef>
          </c:cat>
          <c:val>
            <c:numRef>
              <c:f>Foglio1!$E$2:$E$22</c:f>
              <c:numCache>
                <c:formatCode>General</c:formatCode>
                <c:ptCount val="21"/>
                <c:pt idx="0">
                  <c:v>67.7</c:v>
                </c:pt>
                <c:pt idx="1">
                  <c:v>60</c:v>
                </c:pt>
                <c:pt idx="2">
                  <c:v>55</c:v>
                </c:pt>
                <c:pt idx="3">
                  <c:v>52</c:v>
                </c:pt>
                <c:pt idx="4">
                  <c:v>49</c:v>
                </c:pt>
                <c:pt idx="5">
                  <c:v>46</c:v>
                </c:pt>
                <c:pt idx="6">
                  <c:v>43</c:v>
                </c:pt>
                <c:pt idx="7">
                  <c:v>34</c:v>
                </c:pt>
                <c:pt idx="8">
                  <c:v>32</c:v>
                </c:pt>
                <c:pt idx="9">
                  <c:v>29</c:v>
                </c:pt>
                <c:pt idx="10">
                  <c:v>26.6</c:v>
                </c:pt>
                <c:pt idx="11">
                  <c:v>22</c:v>
                </c:pt>
                <c:pt idx="12">
                  <c:v>20</c:v>
                </c:pt>
                <c:pt idx="13">
                  <c:v>16</c:v>
                </c:pt>
                <c:pt idx="14">
                  <c:v>10</c:v>
                </c:pt>
                <c:pt idx="15">
                  <c:v>9.5</c:v>
                </c:pt>
                <c:pt idx="16">
                  <c:v>9</c:v>
                </c:pt>
                <c:pt idx="17">
                  <c:v>8.5</c:v>
                </c:pt>
                <c:pt idx="18">
                  <c:v>8</c:v>
                </c:pt>
                <c:pt idx="19">
                  <c:v>6.8</c:v>
                </c:pt>
                <c:pt idx="20">
                  <c:v>6.8</c:v>
                </c:pt>
              </c:numCache>
            </c:numRef>
          </c:val>
          <c:extLst>
            <c:ext xmlns:c16="http://schemas.microsoft.com/office/drawing/2014/chart" uri="{C3380CC4-5D6E-409C-BE32-E72D297353CC}">
              <c16:uniqueId val="{00000000-D9D2-B84B-8C96-9C820C2683F8}"/>
            </c:ext>
          </c:extLst>
        </c:ser>
        <c:dLbls>
          <c:showLegendKey val="0"/>
          <c:showVal val="0"/>
          <c:showCatName val="0"/>
          <c:showSerName val="0"/>
          <c:showPercent val="0"/>
          <c:showBubbleSize val="0"/>
        </c:dLbls>
        <c:axId val="-2074336144"/>
        <c:axId val="2104502736"/>
        <c:axId val="2108942448"/>
      </c:area3DChart>
      <c:catAx>
        <c:axId val="-2074336144"/>
        <c:scaling>
          <c:orientation val="minMax"/>
        </c:scaling>
        <c:delete val="0"/>
        <c:axPos val="b"/>
        <c:numFmt formatCode="General" sourceLinked="1"/>
        <c:majorTickMark val="none"/>
        <c:minorTickMark val="none"/>
        <c:tickLblPos val="none"/>
        <c:crossAx val="2104502736"/>
        <c:crosses val="autoZero"/>
        <c:auto val="1"/>
        <c:lblAlgn val="ctr"/>
        <c:lblOffset val="100"/>
        <c:noMultiLvlLbl val="0"/>
      </c:catAx>
      <c:valAx>
        <c:axId val="2104502736"/>
        <c:scaling>
          <c:orientation val="minMax"/>
        </c:scaling>
        <c:delete val="0"/>
        <c:axPos val="l"/>
        <c:majorGridlines>
          <c:spPr>
            <a:ln>
              <a:noFill/>
            </a:ln>
          </c:spPr>
        </c:majorGridlines>
        <c:numFmt formatCode="General" sourceLinked="1"/>
        <c:majorTickMark val="none"/>
        <c:minorTickMark val="none"/>
        <c:tickLblPos val="none"/>
        <c:crossAx val="-2074336144"/>
        <c:crosses val="autoZero"/>
        <c:crossBetween val="midCat"/>
      </c:valAx>
      <c:serAx>
        <c:axId val="2108942448"/>
        <c:scaling>
          <c:orientation val="minMax"/>
        </c:scaling>
        <c:delete val="1"/>
        <c:axPos val="b"/>
        <c:majorTickMark val="out"/>
        <c:minorTickMark val="none"/>
        <c:tickLblPos val="nextTo"/>
        <c:crossAx val="2104502736"/>
        <c:crosses val="autoZero"/>
      </c:serAx>
    </c:plotArea>
    <c:plotVisOnly val="1"/>
    <c:dispBlanksAs val="zero"/>
    <c:showDLblsOverMax val="0"/>
  </c:chart>
  <c:spPr>
    <a:no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15"/>
      <c:rotY val="20"/>
      <c:rAngAx val="0"/>
      <c:perspective val="20"/>
    </c:view3D>
    <c:floor>
      <c:thickness val="0"/>
    </c:floor>
    <c:sideWall>
      <c:thickness val="0"/>
    </c:sideWall>
    <c:backWall>
      <c:thickness val="0"/>
    </c:backWall>
    <c:plotArea>
      <c:layout/>
      <c:bar3DChart>
        <c:barDir val="col"/>
        <c:grouping val="stacked"/>
        <c:varyColors val="0"/>
        <c:ser>
          <c:idx val="1"/>
          <c:order val="1"/>
          <c:tx>
            <c:strRef>
              <c:f>Foglio1!$B$1</c:f>
            </c:strRef>
          </c:tx>
          <c:invertIfNegative val="0"/>
          <c:cat>
            <c:multiLvlStrRef>
              <c:f>Foglio1!$A$2:$A$22</c:f>
            </c:multiLvlStrRef>
          </c:cat>
          <c:val>
            <c:numRef>
              <c:f>Foglio1!$B$2:$B$22</c:f>
            </c:numRef>
          </c:val>
          <c:extLst>
            <c:ext xmlns:c16="http://schemas.microsoft.com/office/drawing/2014/chart" uri="{C3380CC4-5D6E-409C-BE32-E72D297353CC}">
              <c16:uniqueId val="{00000000-C98B-8D44-A99E-50F10F22DB4A}"/>
            </c:ext>
          </c:extLst>
        </c:ser>
        <c:ser>
          <c:idx val="0"/>
          <c:order val="0"/>
          <c:tx>
            <c:strRef>
              <c:f>Foglio1!$B$1</c:f>
              <c:strCache>
                <c:ptCount val="1"/>
                <c:pt idx="0">
                  <c:v>% pz Trasfusi</c:v>
                </c:pt>
              </c:strCache>
            </c:strRef>
          </c:tx>
          <c:invertIfNegative val="0"/>
          <c:cat>
            <c:numRef>
              <c:f>Foglio1!$A$2:$A$22</c:f>
              <c:numCache>
                <c:formatCode>General</c:formatCode>
                <c:ptCount val="21"/>
                <c:pt idx="0">
                  <c:v>1990</c:v>
                </c:pt>
                <c:pt idx="1">
                  <c:v>1991</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numCache>
            </c:numRef>
          </c:cat>
          <c:val>
            <c:numRef>
              <c:f>Foglio1!$B$2:$B$22</c:f>
              <c:numCache>
                <c:formatCode>General</c:formatCode>
                <c:ptCount val="21"/>
                <c:pt idx="0">
                  <c:v>60</c:v>
                </c:pt>
                <c:pt idx="1">
                  <c:v>57</c:v>
                </c:pt>
                <c:pt idx="2">
                  <c:v>55</c:v>
                </c:pt>
                <c:pt idx="3">
                  <c:v>50</c:v>
                </c:pt>
                <c:pt idx="4">
                  <c:v>48</c:v>
                </c:pt>
                <c:pt idx="5">
                  <c:v>47</c:v>
                </c:pt>
                <c:pt idx="6">
                  <c:v>43</c:v>
                </c:pt>
                <c:pt idx="7">
                  <c:v>35</c:v>
                </c:pt>
                <c:pt idx="8">
                  <c:v>33</c:v>
                </c:pt>
                <c:pt idx="9">
                  <c:v>30</c:v>
                </c:pt>
                <c:pt idx="10">
                  <c:v>28</c:v>
                </c:pt>
                <c:pt idx="11">
                  <c:v>27</c:v>
                </c:pt>
                <c:pt idx="12">
                  <c:v>28</c:v>
                </c:pt>
                <c:pt idx="13">
                  <c:v>25</c:v>
                </c:pt>
                <c:pt idx="14">
                  <c:v>27</c:v>
                </c:pt>
                <c:pt idx="15">
                  <c:v>26</c:v>
                </c:pt>
                <c:pt idx="16">
                  <c:v>23</c:v>
                </c:pt>
                <c:pt idx="17">
                  <c:v>18</c:v>
                </c:pt>
                <c:pt idx="18">
                  <c:v>16</c:v>
                </c:pt>
                <c:pt idx="19">
                  <c:v>15</c:v>
                </c:pt>
                <c:pt idx="20">
                  <c:v>13</c:v>
                </c:pt>
              </c:numCache>
            </c:numRef>
          </c:val>
          <c:extLst>
            <c:ext xmlns:c16="http://schemas.microsoft.com/office/drawing/2014/chart" uri="{C3380CC4-5D6E-409C-BE32-E72D297353CC}">
              <c16:uniqueId val="{00000001-C98B-8D44-A99E-50F10F22DB4A}"/>
            </c:ext>
          </c:extLst>
        </c:ser>
        <c:dLbls>
          <c:showLegendKey val="0"/>
          <c:showVal val="0"/>
          <c:showCatName val="0"/>
          <c:showSerName val="0"/>
          <c:showPercent val="0"/>
          <c:showBubbleSize val="0"/>
        </c:dLbls>
        <c:gapWidth val="150"/>
        <c:shape val="box"/>
        <c:axId val="-2105278736"/>
        <c:axId val="2107160064"/>
        <c:axId val="0"/>
      </c:bar3DChart>
      <c:catAx>
        <c:axId val="-2105278736"/>
        <c:scaling>
          <c:orientation val="minMax"/>
        </c:scaling>
        <c:delete val="1"/>
        <c:axPos val="b"/>
        <c:numFmt formatCode="General" sourceLinked="1"/>
        <c:majorTickMark val="out"/>
        <c:minorTickMark val="none"/>
        <c:tickLblPos val="nextTo"/>
        <c:crossAx val="2107160064"/>
        <c:crosses val="autoZero"/>
        <c:auto val="1"/>
        <c:lblAlgn val="ctr"/>
        <c:lblOffset val="100"/>
        <c:noMultiLvlLbl val="0"/>
      </c:catAx>
      <c:valAx>
        <c:axId val="2107160064"/>
        <c:scaling>
          <c:orientation val="minMax"/>
        </c:scaling>
        <c:delete val="0"/>
        <c:axPos val="l"/>
        <c:majorGridlines/>
        <c:numFmt formatCode="General" sourceLinked="1"/>
        <c:majorTickMark val="out"/>
        <c:minorTickMark val="none"/>
        <c:tickLblPos val="nextTo"/>
        <c:crossAx val="-2105278736"/>
        <c:crosses val="autoZero"/>
        <c:crossBetween val="between"/>
      </c:valAx>
    </c:plotArea>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GB" sz="2400" dirty="0" err="1">
                <a:solidFill>
                  <a:schemeClr val="tx1"/>
                </a:solidFill>
              </a:rPr>
              <a:t>Numero</a:t>
            </a:r>
            <a:r>
              <a:rPr lang="en-GB" sz="2400" dirty="0">
                <a:solidFill>
                  <a:schemeClr val="tx1"/>
                </a:solidFill>
              </a:rPr>
              <a:t> di </a:t>
            </a:r>
            <a:r>
              <a:rPr lang="en-GB" sz="2400" dirty="0" err="1">
                <a:solidFill>
                  <a:schemeClr val="tx1"/>
                </a:solidFill>
              </a:rPr>
              <a:t>Resezioni</a:t>
            </a:r>
            <a:r>
              <a:rPr lang="en-GB" sz="2400" dirty="0">
                <a:solidFill>
                  <a:schemeClr val="tx1"/>
                </a:solidFill>
              </a:rPr>
              <a:t> </a:t>
            </a:r>
            <a:r>
              <a:rPr lang="en-GB" sz="2400" dirty="0" err="1">
                <a:solidFill>
                  <a:schemeClr val="tx1"/>
                </a:solidFill>
              </a:rPr>
              <a:t>Epatiche</a:t>
            </a:r>
            <a:endParaRPr lang="en-GB" sz="2400" dirty="0">
              <a:solidFill>
                <a:schemeClr val="tx1"/>
              </a:solidFill>
            </a:endParaRPr>
          </a:p>
        </c:rich>
      </c:tx>
      <c:layout>
        <c:manualLayout>
          <c:xMode val="edge"/>
          <c:yMode val="edge"/>
          <c:x val="0.31752328157206072"/>
          <c:y val="2.134625645764378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it-IT"/>
        </a:p>
      </c:txPr>
    </c:title>
    <c:autoTitleDeleted val="0"/>
    <c:view3D>
      <c:rotX val="10"/>
      <c:rotY val="30"/>
      <c:depthPercent val="100"/>
      <c:rAngAx val="0"/>
      <c:perspective val="4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cked"/>
        <c:varyColors val="0"/>
        <c:ser>
          <c:idx val="0"/>
          <c:order val="0"/>
          <c:tx>
            <c:strRef>
              <c:f>Foglio1!$B$1</c:f>
              <c:strCache>
                <c:ptCount val="1"/>
                <c:pt idx="0">
                  <c:v>Laparoscopia</c:v>
                </c:pt>
              </c:strCache>
            </c:strRef>
          </c:tx>
          <c:spPr>
            <a:solidFill>
              <a:schemeClr val="accent1"/>
            </a:solidFill>
            <a:ln>
              <a:noFill/>
            </a:ln>
            <a:effectLst/>
            <a:sp3d/>
          </c:spPr>
          <c:dLbls>
            <c:dLbl>
              <c:idx val="2"/>
              <c:layout>
                <c:manualLayout>
                  <c:x val="0"/>
                  <c:y val="-2.81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EFF-A749-9390-79AAF61236E9}"/>
                </c:ext>
              </c:extLst>
            </c:dLbl>
            <c:dLbl>
              <c:idx val="3"/>
              <c:layout>
                <c:manualLayout>
                  <c:x val="-7.638800644811996E-17"/>
                  <c:y val="-4.6875000000000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EFF-A749-9390-79AAF61236E9}"/>
                </c:ext>
              </c:extLst>
            </c:dLbl>
            <c:dLbl>
              <c:idx val="4"/>
              <c:layout>
                <c:manualLayout>
                  <c:x val="0"/>
                  <c:y val="-4.0625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EFF-A749-9390-79AAF61236E9}"/>
                </c:ext>
              </c:extLst>
            </c:dLbl>
            <c:dLbl>
              <c:idx val="5"/>
              <c:layout>
                <c:manualLayout>
                  <c:x val="2.0833333333333333E-3"/>
                  <c:y val="-5.6250000000000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FF-A749-9390-79AAF61236E9}"/>
                </c:ext>
              </c:extLst>
            </c:dLbl>
            <c:dLbl>
              <c:idx val="6"/>
              <c:layout>
                <c:manualLayout>
                  <c:x val="-7.638800644811996E-17"/>
                  <c:y val="-7.1874999999999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FF-A749-9390-79AAF61236E9}"/>
                </c:ext>
              </c:extLst>
            </c:dLbl>
            <c:dLbl>
              <c:idx val="7"/>
              <c:layout>
                <c:manualLayout>
                  <c:x val="-1.5277601289623992E-16"/>
                  <c:y val="-8.1250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FF-A749-9390-79AAF61236E9}"/>
                </c:ext>
              </c:extLst>
            </c:dLbl>
            <c:dLbl>
              <c:idx val="8"/>
              <c:layout>
                <c:manualLayout>
                  <c:x val="-1.4583333333333334E-2"/>
                  <c:y val="-0.1000000000000001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FF-A749-9390-79AAF61236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Foglio1!$B$2:$B$10</c:f>
              <c:numCache>
                <c:formatCode>General</c:formatCode>
                <c:ptCount val="9"/>
                <c:pt idx="0">
                  <c:v>0</c:v>
                </c:pt>
                <c:pt idx="1">
                  <c:v>0</c:v>
                </c:pt>
                <c:pt idx="2">
                  <c:v>6</c:v>
                </c:pt>
                <c:pt idx="3">
                  <c:v>17</c:v>
                </c:pt>
                <c:pt idx="4">
                  <c:v>11</c:v>
                </c:pt>
                <c:pt idx="5">
                  <c:v>27</c:v>
                </c:pt>
                <c:pt idx="6">
                  <c:v>46</c:v>
                </c:pt>
                <c:pt idx="7">
                  <c:v>55</c:v>
                </c:pt>
                <c:pt idx="8">
                  <c:v>65</c:v>
                </c:pt>
              </c:numCache>
            </c:numRef>
          </c:val>
          <c:extLst>
            <c:ext xmlns:c16="http://schemas.microsoft.com/office/drawing/2014/chart" uri="{C3380CC4-5D6E-409C-BE32-E72D297353CC}">
              <c16:uniqueId val="{00000000-6EFF-A749-9390-79AAF61236E9}"/>
            </c:ext>
          </c:extLst>
        </c:ser>
        <c:ser>
          <c:idx val="1"/>
          <c:order val="1"/>
          <c:tx>
            <c:strRef>
              <c:f>Foglio1!$C$1</c:f>
              <c:strCache>
                <c:ptCount val="1"/>
                <c:pt idx="0">
                  <c:v>Open</c:v>
                </c:pt>
              </c:strCache>
            </c:strRef>
          </c:tx>
          <c:spPr>
            <a:solidFill>
              <a:schemeClr val="accent2">
                <a:lumMod val="75000"/>
              </a:schemeClr>
            </a:solidFill>
            <a:ln>
              <a:noFill/>
            </a:ln>
            <a:effectLst/>
            <a:sp3d/>
          </c:spPr>
          <c:dLbls>
            <c:dLbl>
              <c:idx val="0"/>
              <c:layout>
                <c:manualLayout>
                  <c:x val="1.909700161202999E-17"/>
                  <c:y val="-0.109375"/>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EFF-A749-9390-79AAF61236E9}"/>
                </c:ext>
              </c:extLst>
            </c:dLbl>
            <c:dLbl>
              <c:idx val="1"/>
              <c:layout>
                <c:manualLayout>
                  <c:x val="1.0416666666666666E-2"/>
                  <c:y val="-0.11562500000000006"/>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EFF-A749-9390-79AAF61236E9}"/>
                </c:ext>
              </c:extLst>
            </c:dLbl>
            <c:dLbl>
              <c:idx val="2"/>
              <c:layout>
                <c:manualLayout>
                  <c:x val="-4.1666666666666666E-3"/>
                  <c:y val="-0.125"/>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EFF-A749-9390-79AAF61236E9}"/>
                </c:ext>
              </c:extLst>
            </c:dLbl>
            <c:dLbl>
              <c:idx val="3"/>
              <c:layout>
                <c:manualLayout>
                  <c:x val="-7.638800644811996E-17"/>
                  <c:y val="-0.15937500000000004"/>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EFF-A749-9390-79AAF61236E9}"/>
                </c:ext>
              </c:extLst>
            </c:dLbl>
            <c:dLbl>
              <c:idx val="4"/>
              <c:layout>
                <c:manualLayout>
                  <c:x val="4.1666666666666666E-3"/>
                  <c:y val="-0.15312500000000001"/>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EFF-A749-9390-79AAF61236E9}"/>
                </c:ext>
              </c:extLst>
            </c:dLbl>
            <c:dLbl>
              <c:idx val="5"/>
              <c:layout>
                <c:manualLayout>
                  <c:x val="6.2500000000000003E-3"/>
                  <c:y val="-0.17500000000000004"/>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EFF-A749-9390-79AAF61236E9}"/>
                </c:ext>
              </c:extLst>
            </c:dLbl>
            <c:dLbl>
              <c:idx val="6"/>
              <c:layout>
                <c:manualLayout>
                  <c:x val="0"/>
                  <c:y val="-0.19374999999999998"/>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EFF-A749-9390-79AAF61236E9}"/>
                </c:ext>
              </c:extLst>
            </c:dLbl>
            <c:dLbl>
              <c:idx val="7"/>
              <c:layout>
                <c:manualLayout>
                  <c:x val="0"/>
                  <c:y val="-0.21875"/>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EFF-A749-9390-79AAF61236E9}"/>
                </c:ext>
              </c:extLst>
            </c:dLbl>
            <c:dLbl>
              <c:idx val="8"/>
              <c:layout>
                <c:manualLayout>
                  <c:x val="-4.1666666666668193E-3"/>
                  <c:y val="-0.24374999999999999"/>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EFF-A749-9390-79AAF61236E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Foglio1!$A$2:$A$10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Foglio1!$C$2:$C$10</c:f>
              <c:numCache>
                <c:formatCode>General</c:formatCode>
                <c:ptCount val="9"/>
                <c:pt idx="0">
                  <c:v>93</c:v>
                </c:pt>
                <c:pt idx="1">
                  <c:v>95</c:v>
                </c:pt>
                <c:pt idx="2">
                  <c:v>103</c:v>
                </c:pt>
                <c:pt idx="3">
                  <c:v>125</c:v>
                </c:pt>
                <c:pt idx="4">
                  <c:v>118</c:v>
                </c:pt>
                <c:pt idx="5">
                  <c:v>116</c:v>
                </c:pt>
                <c:pt idx="6">
                  <c:v>137</c:v>
                </c:pt>
                <c:pt idx="7">
                  <c:v>154</c:v>
                </c:pt>
                <c:pt idx="8">
                  <c:v>160</c:v>
                </c:pt>
              </c:numCache>
            </c:numRef>
          </c:val>
          <c:extLst>
            <c:ext xmlns:c16="http://schemas.microsoft.com/office/drawing/2014/chart" uri="{C3380CC4-5D6E-409C-BE32-E72D297353CC}">
              <c16:uniqueId val="{00000001-6EFF-A749-9390-79AAF61236E9}"/>
            </c:ext>
          </c:extLst>
        </c:ser>
        <c:dLbls>
          <c:showLegendKey val="0"/>
          <c:showVal val="0"/>
          <c:showCatName val="0"/>
          <c:showSerName val="0"/>
          <c:showPercent val="0"/>
          <c:showBubbleSize val="0"/>
        </c:dLbls>
        <c:axId val="1387747696"/>
        <c:axId val="1387749376"/>
        <c:axId val="0"/>
      </c:area3DChart>
      <c:catAx>
        <c:axId val="13877476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1387749376"/>
        <c:crosses val="autoZero"/>
        <c:auto val="1"/>
        <c:lblAlgn val="ctr"/>
        <c:lblOffset val="100"/>
        <c:noMultiLvlLbl val="0"/>
      </c:catAx>
      <c:valAx>
        <c:axId val="1387749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it-IT"/>
          </a:p>
        </c:txPr>
        <c:crossAx val="13877476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it-IT"/>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SEDE RECIDIVA</a:t>
            </a:r>
          </a:p>
        </c:rich>
      </c:tx>
      <c:layout>
        <c:manualLayout>
          <c:xMode val="edge"/>
          <c:yMode val="edge"/>
          <c:x val="0.48057808398950103"/>
          <c:y val="5.411280663670139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it-IT"/>
        </a:p>
      </c:txPr>
    </c:title>
    <c:autoTitleDeleted val="0"/>
    <c:plotArea>
      <c:layout>
        <c:manualLayout>
          <c:layoutTarget val="inner"/>
          <c:xMode val="edge"/>
          <c:yMode val="edge"/>
          <c:x val="0.35216207349081402"/>
          <c:y val="0.12048063209926201"/>
          <c:w val="0.48942601706036698"/>
          <c:h val="0.734139025590551"/>
        </c:manualLayout>
      </c:layout>
      <c:pieChart>
        <c:varyColors val="1"/>
        <c:ser>
          <c:idx val="0"/>
          <c:order val="0"/>
          <c:tx>
            <c:strRef>
              <c:f>Foglio1!$B$1</c:f>
              <c:strCache>
                <c:ptCount val="1"/>
                <c:pt idx="0">
                  <c:v>Vendite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AF-A54E-9FEA-505E0DB05D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AF-A54E-9FEA-505E0DB05D22}"/>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47AF-A54E-9FEA-505E0DB05D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7AF-A54E-9FEA-505E0DB05D2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7AF-A54E-9FEA-505E0DB05D2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7AF-A54E-9FEA-505E0DB05D22}"/>
              </c:ext>
            </c:extLst>
          </c:dPt>
          <c:dLbls>
            <c:dLbl>
              <c:idx val="0"/>
              <c:layout>
                <c:manualLayout>
                  <c:x val="-1.42309711286089E-2"/>
                  <c:y val="1.89415112994722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7AF-A54E-9FEA-505E0DB05D22}"/>
                </c:ext>
              </c:extLst>
            </c:dLbl>
            <c:dLbl>
              <c:idx val="3"/>
              <c:layout>
                <c:manualLayout>
                  <c:x val="0.119158792650919"/>
                  <c:y val="5.029224364844040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7AF-A54E-9FEA-505E0DB05D2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it-IT"/>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Foglio1!$A$2:$A$7</c:f>
              <c:strCache>
                <c:ptCount val="6"/>
                <c:pt idx="0">
                  <c:v>Metastasi Intraepatiche</c:v>
                </c:pt>
                <c:pt idx="1">
                  <c:v>Locoregionale</c:v>
                </c:pt>
                <c:pt idx="2">
                  <c:v>Peritoneo</c:v>
                </c:pt>
                <c:pt idx="3">
                  <c:v>Polmone</c:v>
                </c:pt>
                <c:pt idx="4">
                  <c:v>Tramite PTBD</c:v>
                </c:pt>
                <c:pt idx="5">
                  <c:v>Intra + Extraepatica</c:v>
                </c:pt>
              </c:strCache>
            </c:strRef>
          </c:cat>
          <c:val>
            <c:numRef>
              <c:f>Foglio1!$B$2:$B$7</c:f>
              <c:numCache>
                <c:formatCode>General</c:formatCode>
                <c:ptCount val="6"/>
                <c:pt idx="0">
                  <c:v>10</c:v>
                </c:pt>
                <c:pt idx="1">
                  <c:v>22</c:v>
                </c:pt>
                <c:pt idx="2">
                  <c:v>5</c:v>
                </c:pt>
                <c:pt idx="3">
                  <c:v>6</c:v>
                </c:pt>
                <c:pt idx="4">
                  <c:v>1</c:v>
                </c:pt>
                <c:pt idx="5">
                  <c:v>13</c:v>
                </c:pt>
              </c:numCache>
            </c:numRef>
          </c:val>
          <c:extLst>
            <c:ext xmlns:c16="http://schemas.microsoft.com/office/drawing/2014/chart" uri="{C3380CC4-5D6E-409C-BE32-E72D297353CC}">
              <c16:uniqueId val="{0000000C-47AF-A54E-9FEA-505E0DB05D22}"/>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tx>
            <c:v>intraepatica</c:v>
          </c:tx>
          <c:invertIfNegative val="0"/>
          <c:dLbls>
            <c:delete val="1"/>
          </c:dLbls>
          <c:cat>
            <c:strLit>
              <c:ptCount val="1"/>
              <c:pt idx="0">
                <c:v>recidiva</c:v>
              </c:pt>
            </c:strLit>
          </c:cat>
          <c:val>
            <c:numLit>
              <c:formatCode>General</c:formatCode>
              <c:ptCount val="1"/>
              <c:pt idx="0">
                <c:v>30</c:v>
              </c:pt>
            </c:numLit>
          </c:val>
          <c:extLst>
            <c:ext xmlns:c16="http://schemas.microsoft.com/office/drawing/2014/chart" uri="{C3380CC4-5D6E-409C-BE32-E72D297353CC}">
              <c16:uniqueId val="{00000000-D4EC-4948-98AA-BAD53653F9CC}"/>
            </c:ext>
          </c:extLst>
        </c:ser>
        <c:ser>
          <c:idx val="1"/>
          <c:order val="1"/>
          <c:tx>
            <c:v>intraepatica+extraepatica</c:v>
          </c:tx>
          <c:invertIfNegative val="0"/>
          <c:dLbls>
            <c:delete val="1"/>
          </c:dLbls>
          <c:cat>
            <c:strLit>
              <c:ptCount val="1"/>
              <c:pt idx="0">
                <c:v>recidiva</c:v>
              </c:pt>
            </c:strLit>
          </c:cat>
          <c:val>
            <c:numLit>
              <c:formatCode>General</c:formatCode>
              <c:ptCount val="1"/>
              <c:pt idx="0">
                <c:v>9</c:v>
              </c:pt>
            </c:numLit>
          </c:val>
          <c:extLst>
            <c:ext xmlns:c16="http://schemas.microsoft.com/office/drawing/2014/chart" uri="{C3380CC4-5D6E-409C-BE32-E72D297353CC}">
              <c16:uniqueId val="{00000001-D4EC-4948-98AA-BAD53653F9CC}"/>
            </c:ext>
          </c:extLst>
        </c:ser>
        <c:ser>
          <c:idx val="2"/>
          <c:order val="2"/>
          <c:tx>
            <c:v>extraepatica</c:v>
          </c:tx>
          <c:invertIfNegative val="0"/>
          <c:dLbls>
            <c:delete val="1"/>
          </c:dLbls>
          <c:cat>
            <c:strLit>
              <c:ptCount val="1"/>
              <c:pt idx="0">
                <c:v>recidiva</c:v>
              </c:pt>
            </c:strLit>
          </c:cat>
          <c:val>
            <c:numLit>
              <c:formatCode>General</c:formatCode>
              <c:ptCount val="1"/>
              <c:pt idx="0">
                <c:v>6</c:v>
              </c:pt>
            </c:numLit>
          </c:val>
          <c:extLst>
            <c:ext xmlns:c16="http://schemas.microsoft.com/office/drawing/2014/chart" uri="{C3380CC4-5D6E-409C-BE32-E72D297353CC}">
              <c16:uniqueId val="{00000002-D4EC-4948-98AA-BAD53653F9CC}"/>
            </c:ext>
          </c:extLst>
        </c:ser>
        <c:dLbls>
          <c:showLegendKey val="0"/>
          <c:showVal val="1"/>
          <c:showCatName val="0"/>
          <c:showSerName val="0"/>
          <c:showPercent val="0"/>
          <c:showBubbleSize val="0"/>
        </c:dLbls>
        <c:gapWidth val="75"/>
        <c:shape val="cylinder"/>
        <c:axId val="69023232"/>
        <c:axId val="69024768"/>
        <c:axId val="0"/>
      </c:bar3DChart>
      <c:catAx>
        <c:axId val="69023232"/>
        <c:scaling>
          <c:orientation val="minMax"/>
        </c:scaling>
        <c:delete val="1"/>
        <c:axPos val="l"/>
        <c:numFmt formatCode="General" sourceLinked="1"/>
        <c:majorTickMark val="none"/>
        <c:minorTickMark val="none"/>
        <c:tickLblPos val="none"/>
        <c:crossAx val="69024768"/>
        <c:crosses val="autoZero"/>
        <c:auto val="1"/>
        <c:lblAlgn val="ctr"/>
        <c:lblOffset val="100"/>
        <c:noMultiLvlLbl val="0"/>
      </c:catAx>
      <c:valAx>
        <c:axId val="69024768"/>
        <c:scaling>
          <c:orientation val="minMax"/>
        </c:scaling>
        <c:delete val="0"/>
        <c:axPos val="b"/>
        <c:numFmt formatCode="General" sourceLinked="1"/>
        <c:majorTickMark val="none"/>
        <c:minorTickMark val="none"/>
        <c:tickLblPos val="nextTo"/>
        <c:crossAx val="69023232"/>
        <c:crosses val="autoZero"/>
        <c:crossBetween val="between"/>
      </c:valAx>
    </c:plotArea>
    <c:legend>
      <c:legendPos val="b"/>
      <c:overlay val="0"/>
    </c:legend>
    <c:plotVisOnly val="1"/>
    <c:dispBlanksAs val="gap"/>
    <c:showDLblsOverMax val="0"/>
  </c:chart>
  <c:txPr>
    <a:bodyPr/>
    <a:lstStyle/>
    <a:p>
      <a:pPr>
        <a:defRPr sz="1800"/>
      </a:pPr>
      <a:endParaRPr lang="it-IT"/>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1C162-A2AE-044A-A449-D88403CF2E25}" type="doc">
      <dgm:prSet loTypeId="urn:microsoft.com/office/officeart/2008/layout/VerticalCurvedList" loCatId="" qsTypeId="urn:microsoft.com/office/officeart/2005/8/quickstyle/3d2" qsCatId="3D" csTypeId="urn:microsoft.com/office/officeart/2005/8/colors/colorful5" csCatId="colorful" phldr="1"/>
      <dgm:spPr/>
      <dgm:t>
        <a:bodyPr/>
        <a:lstStyle/>
        <a:p>
          <a:endParaRPr lang="it-IT"/>
        </a:p>
      </dgm:t>
    </dgm:pt>
    <dgm:pt modelId="{DB72352F-1511-2C4C-9788-2888083618E4}">
      <dgm:prSet phldrT="[Testo]" custT="1"/>
      <dgm:spPr/>
      <dgm:t>
        <a:bodyPr/>
        <a:lstStyle/>
        <a:p>
          <a:pPr>
            <a:spcAft>
              <a:spcPts val="0"/>
            </a:spcAft>
          </a:pPr>
          <a:r>
            <a:rPr lang="it-IT" sz="2400" dirty="0">
              <a:solidFill>
                <a:schemeClr val="bg1"/>
              </a:solidFill>
            </a:rPr>
            <a:t>Studio </a:t>
          </a:r>
          <a:r>
            <a:rPr lang="it-IT" sz="2400" dirty="0" err="1">
              <a:solidFill>
                <a:schemeClr val="bg1"/>
              </a:solidFill>
            </a:rPr>
            <a:t>Imaging</a:t>
          </a:r>
          <a:r>
            <a:rPr lang="it-IT" sz="2400" dirty="0">
              <a:solidFill>
                <a:schemeClr val="bg1"/>
              </a:solidFill>
            </a:rPr>
            <a:t>, Planning e Management Preoperatorio</a:t>
          </a:r>
        </a:p>
      </dgm:t>
    </dgm:pt>
    <dgm:pt modelId="{75A518F8-34BD-B449-961E-8E8A93AAAABA}" type="parTrans" cxnId="{32CC4188-083B-834A-BED0-A2F0ED843258}">
      <dgm:prSet/>
      <dgm:spPr/>
      <dgm:t>
        <a:bodyPr/>
        <a:lstStyle/>
        <a:p>
          <a:endParaRPr lang="it-IT"/>
        </a:p>
      </dgm:t>
    </dgm:pt>
    <dgm:pt modelId="{9C245AF2-E7C8-EA4A-B3A8-44BE011C0DD8}" type="sibTrans" cxnId="{32CC4188-083B-834A-BED0-A2F0ED843258}">
      <dgm:prSet/>
      <dgm:spPr>
        <a:ln>
          <a:solidFill>
            <a:schemeClr val="tx1"/>
          </a:solidFill>
        </a:ln>
      </dgm:spPr>
      <dgm:t>
        <a:bodyPr/>
        <a:lstStyle/>
        <a:p>
          <a:endParaRPr lang="it-IT"/>
        </a:p>
      </dgm:t>
    </dgm:pt>
    <dgm:pt modelId="{617114C0-7D0C-1948-ADD9-F53DC57F2601}">
      <dgm:prSet phldrT="[Testo]" custT="1"/>
      <dgm:spPr/>
      <dgm:t>
        <a:bodyPr/>
        <a:lstStyle/>
        <a:p>
          <a:r>
            <a:rPr lang="it-IT" sz="2400" dirty="0"/>
            <a:t>Resezione Organi Vicini</a:t>
          </a:r>
        </a:p>
      </dgm:t>
    </dgm:pt>
    <dgm:pt modelId="{C750AE08-9455-FA45-B1A6-01F45C18ED2C}" type="parTrans" cxnId="{9290BCA4-1F48-3C41-A477-B0AD7CE5BE6A}">
      <dgm:prSet/>
      <dgm:spPr/>
      <dgm:t>
        <a:bodyPr/>
        <a:lstStyle/>
        <a:p>
          <a:endParaRPr lang="it-IT"/>
        </a:p>
      </dgm:t>
    </dgm:pt>
    <dgm:pt modelId="{759D8688-3C20-5042-8ED9-46EE959C1C76}" type="sibTrans" cxnId="{9290BCA4-1F48-3C41-A477-B0AD7CE5BE6A}">
      <dgm:prSet/>
      <dgm:spPr/>
      <dgm:t>
        <a:bodyPr/>
        <a:lstStyle/>
        <a:p>
          <a:endParaRPr lang="it-IT"/>
        </a:p>
      </dgm:t>
    </dgm:pt>
    <dgm:pt modelId="{96868DC0-3488-574D-96CC-6BB174EC1CEA}">
      <dgm:prSet custT="1"/>
      <dgm:spPr/>
      <dgm:t>
        <a:bodyPr/>
        <a:lstStyle/>
        <a:p>
          <a:r>
            <a:rPr lang="it-IT" sz="2400" dirty="0" err="1"/>
            <a:t>Epatectomie</a:t>
          </a:r>
          <a:r>
            <a:rPr lang="it-IT" sz="2400" dirty="0"/>
            <a:t> Estese </a:t>
          </a:r>
        </a:p>
      </dgm:t>
    </dgm:pt>
    <dgm:pt modelId="{1E29E661-FC9E-A442-A0A0-0533E6D1D403}" type="parTrans" cxnId="{4941BA4F-D813-CC45-81FA-387883EAECFC}">
      <dgm:prSet/>
      <dgm:spPr/>
      <dgm:t>
        <a:bodyPr/>
        <a:lstStyle/>
        <a:p>
          <a:endParaRPr lang="it-IT"/>
        </a:p>
      </dgm:t>
    </dgm:pt>
    <dgm:pt modelId="{E835B122-648C-0247-B92F-2AE595F48FAA}" type="sibTrans" cxnId="{4941BA4F-D813-CC45-81FA-387883EAECFC}">
      <dgm:prSet/>
      <dgm:spPr/>
      <dgm:t>
        <a:bodyPr/>
        <a:lstStyle/>
        <a:p>
          <a:endParaRPr lang="it-IT"/>
        </a:p>
      </dgm:t>
    </dgm:pt>
    <dgm:pt modelId="{E138E51D-B464-B34F-91EE-998561232282}">
      <dgm:prSet custT="1"/>
      <dgm:spPr/>
      <dgm:t>
        <a:bodyPr/>
        <a:lstStyle/>
        <a:p>
          <a:r>
            <a:rPr lang="it-IT" sz="2400" dirty="0"/>
            <a:t>Resezioni Vascolari</a:t>
          </a:r>
        </a:p>
      </dgm:t>
    </dgm:pt>
    <dgm:pt modelId="{568AC94A-570F-254D-95CE-F89ECB7A3DD8}" type="parTrans" cxnId="{5B2C5150-1C36-5B4C-A96B-6D47AB533E8B}">
      <dgm:prSet/>
      <dgm:spPr/>
      <dgm:t>
        <a:bodyPr/>
        <a:lstStyle/>
        <a:p>
          <a:endParaRPr lang="it-IT"/>
        </a:p>
      </dgm:t>
    </dgm:pt>
    <dgm:pt modelId="{C7CD31EA-15D0-C447-80B8-3762DEBE87E2}" type="sibTrans" cxnId="{5B2C5150-1C36-5B4C-A96B-6D47AB533E8B}">
      <dgm:prSet/>
      <dgm:spPr/>
      <dgm:t>
        <a:bodyPr/>
        <a:lstStyle/>
        <a:p>
          <a:endParaRPr lang="it-IT"/>
        </a:p>
      </dgm:t>
    </dgm:pt>
    <dgm:pt modelId="{537161FC-247F-E049-84E3-39AB7CDA5EF3}">
      <dgm:prSet custT="1"/>
      <dgm:spPr/>
      <dgm:t>
        <a:bodyPr/>
        <a:lstStyle/>
        <a:p>
          <a:r>
            <a:rPr lang="it-IT" sz="2400" dirty="0"/>
            <a:t>Drenaggio Biliare</a:t>
          </a:r>
        </a:p>
      </dgm:t>
    </dgm:pt>
    <dgm:pt modelId="{4AA978C5-EC18-9A4A-8756-559ED3941FA7}" type="parTrans" cxnId="{C91E36A1-15F6-FB4B-9AD3-9478F414DC32}">
      <dgm:prSet/>
      <dgm:spPr/>
      <dgm:t>
        <a:bodyPr/>
        <a:lstStyle/>
        <a:p>
          <a:endParaRPr lang="it-IT"/>
        </a:p>
      </dgm:t>
    </dgm:pt>
    <dgm:pt modelId="{66D69D1C-1C7C-6A4E-ACA9-C34049D8DF26}" type="sibTrans" cxnId="{C91E36A1-15F6-FB4B-9AD3-9478F414DC32}">
      <dgm:prSet/>
      <dgm:spPr/>
      <dgm:t>
        <a:bodyPr/>
        <a:lstStyle/>
        <a:p>
          <a:endParaRPr lang="it-IT"/>
        </a:p>
      </dgm:t>
    </dgm:pt>
    <dgm:pt modelId="{BC0A2364-9FD1-0148-BC1C-BA73E83BB289}" type="pres">
      <dgm:prSet presAssocID="{7F91C162-A2AE-044A-A449-D88403CF2E25}" presName="Name0" presStyleCnt="0">
        <dgm:presLayoutVars>
          <dgm:chMax val="7"/>
          <dgm:chPref val="7"/>
          <dgm:dir/>
        </dgm:presLayoutVars>
      </dgm:prSet>
      <dgm:spPr/>
    </dgm:pt>
    <dgm:pt modelId="{3299ED9D-DEC5-7845-9FE4-CB959AFE1CC5}" type="pres">
      <dgm:prSet presAssocID="{7F91C162-A2AE-044A-A449-D88403CF2E25}" presName="Name1" presStyleCnt="0"/>
      <dgm:spPr/>
    </dgm:pt>
    <dgm:pt modelId="{F4AFAA6B-FDB6-0B44-B0E7-2E6158FEFF38}" type="pres">
      <dgm:prSet presAssocID="{7F91C162-A2AE-044A-A449-D88403CF2E25}" presName="cycle" presStyleCnt="0"/>
      <dgm:spPr/>
    </dgm:pt>
    <dgm:pt modelId="{60E0E527-8EB6-D44C-8B42-30C4FBBE0DAA}" type="pres">
      <dgm:prSet presAssocID="{7F91C162-A2AE-044A-A449-D88403CF2E25}" presName="srcNode" presStyleLbl="node1" presStyleIdx="0" presStyleCnt="5"/>
      <dgm:spPr/>
    </dgm:pt>
    <dgm:pt modelId="{3BE2C5F0-3D4F-5C46-AF79-27C1E2F2BAE7}" type="pres">
      <dgm:prSet presAssocID="{7F91C162-A2AE-044A-A449-D88403CF2E25}" presName="conn" presStyleLbl="parChTrans1D2" presStyleIdx="0" presStyleCnt="1"/>
      <dgm:spPr/>
    </dgm:pt>
    <dgm:pt modelId="{3322E6D6-E185-4C4C-BD39-6FA6ED4B948C}" type="pres">
      <dgm:prSet presAssocID="{7F91C162-A2AE-044A-A449-D88403CF2E25}" presName="extraNode" presStyleLbl="node1" presStyleIdx="0" presStyleCnt="5"/>
      <dgm:spPr/>
    </dgm:pt>
    <dgm:pt modelId="{726CE91F-F5ED-DD4B-9B61-F4555BC58BBC}" type="pres">
      <dgm:prSet presAssocID="{7F91C162-A2AE-044A-A449-D88403CF2E25}" presName="dstNode" presStyleLbl="node1" presStyleIdx="0" presStyleCnt="5"/>
      <dgm:spPr/>
    </dgm:pt>
    <dgm:pt modelId="{C8A1BF53-DCB5-6F45-8D60-9BCAC9C05245}" type="pres">
      <dgm:prSet presAssocID="{DB72352F-1511-2C4C-9788-2888083618E4}" presName="text_1" presStyleLbl="node1" presStyleIdx="0" presStyleCnt="5" custScaleY="100488" custLinFactNeighborX="66" custLinFactNeighborY="470">
        <dgm:presLayoutVars>
          <dgm:bulletEnabled val="1"/>
        </dgm:presLayoutVars>
      </dgm:prSet>
      <dgm:spPr/>
    </dgm:pt>
    <dgm:pt modelId="{51F54F10-0F51-8349-9C11-D928F36BD92F}" type="pres">
      <dgm:prSet presAssocID="{DB72352F-1511-2C4C-9788-2888083618E4}" presName="accent_1" presStyleCnt="0"/>
      <dgm:spPr/>
    </dgm:pt>
    <dgm:pt modelId="{A21BB74C-C353-EC4E-AB59-51731CBEEFC8}" type="pres">
      <dgm:prSet presAssocID="{DB72352F-1511-2C4C-9788-2888083618E4}" presName="accentRepeatNode" presStyleLbl="solidFgAcc1" presStyleIdx="0" presStyleCnt="5"/>
      <dgm:spPr/>
    </dgm:pt>
    <dgm:pt modelId="{0A058550-93DF-694A-A74D-2C8CF86E48EB}" type="pres">
      <dgm:prSet presAssocID="{537161FC-247F-E049-84E3-39AB7CDA5EF3}" presName="text_2" presStyleLbl="node1" presStyleIdx="1" presStyleCnt="5">
        <dgm:presLayoutVars>
          <dgm:bulletEnabled val="1"/>
        </dgm:presLayoutVars>
      </dgm:prSet>
      <dgm:spPr/>
    </dgm:pt>
    <dgm:pt modelId="{29D4CFF3-109A-B14D-A80B-4A7955F2FE09}" type="pres">
      <dgm:prSet presAssocID="{537161FC-247F-E049-84E3-39AB7CDA5EF3}" presName="accent_2" presStyleCnt="0"/>
      <dgm:spPr/>
    </dgm:pt>
    <dgm:pt modelId="{99CD8CDE-3182-B54A-9FC8-1E02FA0DAB15}" type="pres">
      <dgm:prSet presAssocID="{537161FC-247F-E049-84E3-39AB7CDA5EF3}" presName="accentRepeatNode" presStyleLbl="solidFgAcc1" presStyleIdx="1" presStyleCnt="5"/>
      <dgm:spPr/>
    </dgm:pt>
    <dgm:pt modelId="{044B50B0-90B0-5E44-A562-61A601AD881D}" type="pres">
      <dgm:prSet presAssocID="{96868DC0-3488-574D-96CC-6BB174EC1CEA}" presName="text_3" presStyleLbl="node1" presStyleIdx="2" presStyleCnt="5">
        <dgm:presLayoutVars>
          <dgm:bulletEnabled val="1"/>
        </dgm:presLayoutVars>
      </dgm:prSet>
      <dgm:spPr/>
    </dgm:pt>
    <dgm:pt modelId="{A328A34A-EB10-094E-B038-D7825913175C}" type="pres">
      <dgm:prSet presAssocID="{96868DC0-3488-574D-96CC-6BB174EC1CEA}" presName="accent_3" presStyleCnt="0"/>
      <dgm:spPr/>
    </dgm:pt>
    <dgm:pt modelId="{F40564A3-7C4E-BC4A-81FE-A209AFC2BC16}" type="pres">
      <dgm:prSet presAssocID="{96868DC0-3488-574D-96CC-6BB174EC1CEA}" presName="accentRepeatNode" presStyleLbl="solidFgAcc1" presStyleIdx="2" presStyleCnt="5"/>
      <dgm:spPr/>
    </dgm:pt>
    <dgm:pt modelId="{312A626F-B6C0-6949-BCF0-C132A19AC22C}" type="pres">
      <dgm:prSet presAssocID="{617114C0-7D0C-1948-ADD9-F53DC57F2601}" presName="text_4" presStyleLbl="node1" presStyleIdx="3" presStyleCnt="5">
        <dgm:presLayoutVars>
          <dgm:bulletEnabled val="1"/>
        </dgm:presLayoutVars>
      </dgm:prSet>
      <dgm:spPr/>
    </dgm:pt>
    <dgm:pt modelId="{75632F33-ED2F-DB43-B8CD-E7708B131836}" type="pres">
      <dgm:prSet presAssocID="{617114C0-7D0C-1948-ADD9-F53DC57F2601}" presName="accent_4" presStyleCnt="0"/>
      <dgm:spPr/>
    </dgm:pt>
    <dgm:pt modelId="{56043EF3-6593-C845-9488-02308AD2466A}" type="pres">
      <dgm:prSet presAssocID="{617114C0-7D0C-1948-ADD9-F53DC57F2601}" presName="accentRepeatNode" presStyleLbl="solidFgAcc1" presStyleIdx="3" presStyleCnt="5"/>
      <dgm:spPr/>
    </dgm:pt>
    <dgm:pt modelId="{526B86A1-2775-674C-87B2-47E490E9B8C9}" type="pres">
      <dgm:prSet presAssocID="{E138E51D-B464-B34F-91EE-998561232282}" presName="text_5" presStyleLbl="node1" presStyleIdx="4" presStyleCnt="5">
        <dgm:presLayoutVars>
          <dgm:bulletEnabled val="1"/>
        </dgm:presLayoutVars>
      </dgm:prSet>
      <dgm:spPr/>
    </dgm:pt>
    <dgm:pt modelId="{64C0A06E-AC22-3841-8543-01C88A7A95C5}" type="pres">
      <dgm:prSet presAssocID="{E138E51D-B464-B34F-91EE-998561232282}" presName="accent_5" presStyleCnt="0"/>
      <dgm:spPr/>
    </dgm:pt>
    <dgm:pt modelId="{BF14004B-9AD3-D24E-8DDB-B97F455E1258}" type="pres">
      <dgm:prSet presAssocID="{E138E51D-B464-B34F-91EE-998561232282}" presName="accentRepeatNode" presStyleLbl="solidFgAcc1" presStyleIdx="4" presStyleCnt="5"/>
      <dgm:spPr/>
    </dgm:pt>
  </dgm:ptLst>
  <dgm:cxnLst>
    <dgm:cxn modelId="{550CCB22-67F4-F447-9F19-BCCF14D9FCB4}" type="presOf" srcId="{DB72352F-1511-2C4C-9788-2888083618E4}" destId="{C8A1BF53-DCB5-6F45-8D60-9BCAC9C05245}" srcOrd="0" destOrd="0" presId="urn:microsoft.com/office/officeart/2008/layout/VerticalCurvedList"/>
    <dgm:cxn modelId="{9F606B46-7FB7-6D41-8F14-D1DAC770521E}" type="presOf" srcId="{9C245AF2-E7C8-EA4A-B3A8-44BE011C0DD8}" destId="{3BE2C5F0-3D4F-5C46-AF79-27C1E2F2BAE7}" srcOrd="0" destOrd="0" presId="urn:microsoft.com/office/officeart/2008/layout/VerticalCurvedList"/>
    <dgm:cxn modelId="{4941BA4F-D813-CC45-81FA-387883EAECFC}" srcId="{7F91C162-A2AE-044A-A449-D88403CF2E25}" destId="{96868DC0-3488-574D-96CC-6BB174EC1CEA}" srcOrd="2" destOrd="0" parTransId="{1E29E661-FC9E-A442-A0A0-0533E6D1D403}" sibTransId="{E835B122-648C-0247-B92F-2AE595F48FAA}"/>
    <dgm:cxn modelId="{5B2C5150-1C36-5B4C-A96B-6D47AB533E8B}" srcId="{7F91C162-A2AE-044A-A449-D88403CF2E25}" destId="{E138E51D-B464-B34F-91EE-998561232282}" srcOrd="4" destOrd="0" parTransId="{568AC94A-570F-254D-95CE-F89ECB7A3DD8}" sibTransId="{C7CD31EA-15D0-C447-80B8-3762DEBE87E2}"/>
    <dgm:cxn modelId="{BA32A15F-274D-204A-BDD7-85379E066D95}" type="presOf" srcId="{617114C0-7D0C-1948-ADD9-F53DC57F2601}" destId="{312A626F-B6C0-6949-BCF0-C132A19AC22C}" srcOrd="0" destOrd="0" presId="urn:microsoft.com/office/officeart/2008/layout/VerticalCurvedList"/>
    <dgm:cxn modelId="{1B597168-01A8-F74E-A40A-2C54B175E8E8}" type="presOf" srcId="{E138E51D-B464-B34F-91EE-998561232282}" destId="{526B86A1-2775-674C-87B2-47E490E9B8C9}" srcOrd="0" destOrd="0" presId="urn:microsoft.com/office/officeart/2008/layout/VerticalCurvedList"/>
    <dgm:cxn modelId="{40790979-9E10-E340-91AA-644D611CD2D9}" type="presOf" srcId="{537161FC-247F-E049-84E3-39AB7CDA5EF3}" destId="{0A058550-93DF-694A-A74D-2C8CF86E48EB}" srcOrd="0" destOrd="0" presId="urn:microsoft.com/office/officeart/2008/layout/VerticalCurvedList"/>
    <dgm:cxn modelId="{32CC4188-083B-834A-BED0-A2F0ED843258}" srcId="{7F91C162-A2AE-044A-A449-D88403CF2E25}" destId="{DB72352F-1511-2C4C-9788-2888083618E4}" srcOrd="0" destOrd="0" parTransId="{75A518F8-34BD-B449-961E-8E8A93AAAABA}" sibTransId="{9C245AF2-E7C8-EA4A-B3A8-44BE011C0DD8}"/>
    <dgm:cxn modelId="{EB8DB689-069D-3941-98F6-C9AEFCA1EBFE}" type="presOf" srcId="{7F91C162-A2AE-044A-A449-D88403CF2E25}" destId="{BC0A2364-9FD1-0148-BC1C-BA73E83BB289}" srcOrd="0" destOrd="0" presId="urn:microsoft.com/office/officeart/2008/layout/VerticalCurvedList"/>
    <dgm:cxn modelId="{C91E36A1-15F6-FB4B-9AD3-9478F414DC32}" srcId="{7F91C162-A2AE-044A-A449-D88403CF2E25}" destId="{537161FC-247F-E049-84E3-39AB7CDA5EF3}" srcOrd="1" destOrd="0" parTransId="{4AA978C5-EC18-9A4A-8756-559ED3941FA7}" sibTransId="{66D69D1C-1C7C-6A4E-ACA9-C34049D8DF26}"/>
    <dgm:cxn modelId="{A230BDA1-FF86-3D44-BA98-E627C7F0E33D}" type="presOf" srcId="{96868DC0-3488-574D-96CC-6BB174EC1CEA}" destId="{044B50B0-90B0-5E44-A562-61A601AD881D}" srcOrd="0" destOrd="0" presId="urn:microsoft.com/office/officeart/2008/layout/VerticalCurvedList"/>
    <dgm:cxn modelId="{9290BCA4-1F48-3C41-A477-B0AD7CE5BE6A}" srcId="{7F91C162-A2AE-044A-A449-D88403CF2E25}" destId="{617114C0-7D0C-1948-ADD9-F53DC57F2601}" srcOrd="3" destOrd="0" parTransId="{C750AE08-9455-FA45-B1A6-01F45C18ED2C}" sibTransId="{759D8688-3C20-5042-8ED9-46EE959C1C76}"/>
    <dgm:cxn modelId="{FA154E1C-0F24-BF42-B466-06AAC7596B9F}" type="presParOf" srcId="{BC0A2364-9FD1-0148-BC1C-BA73E83BB289}" destId="{3299ED9D-DEC5-7845-9FE4-CB959AFE1CC5}" srcOrd="0" destOrd="0" presId="urn:microsoft.com/office/officeart/2008/layout/VerticalCurvedList"/>
    <dgm:cxn modelId="{263D7F15-5335-9A4F-8159-F7B3D92B3525}" type="presParOf" srcId="{3299ED9D-DEC5-7845-9FE4-CB959AFE1CC5}" destId="{F4AFAA6B-FDB6-0B44-B0E7-2E6158FEFF38}" srcOrd="0" destOrd="0" presId="urn:microsoft.com/office/officeart/2008/layout/VerticalCurvedList"/>
    <dgm:cxn modelId="{35BFC623-E729-0B47-9796-23483EBCCB42}" type="presParOf" srcId="{F4AFAA6B-FDB6-0B44-B0E7-2E6158FEFF38}" destId="{60E0E527-8EB6-D44C-8B42-30C4FBBE0DAA}" srcOrd="0" destOrd="0" presId="urn:microsoft.com/office/officeart/2008/layout/VerticalCurvedList"/>
    <dgm:cxn modelId="{1A0CBE1F-76D0-3D45-B77C-2A29A5FA842B}" type="presParOf" srcId="{F4AFAA6B-FDB6-0B44-B0E7-2E6158FEFF38}" destId="{3BE2C5F0-3D4F-5C46-AF79-27C1E2F2BAE7}" srcOrd="1" destOrd="0" presId="urn:microsoft.com/office/officeart/2008/layout/VerticalCurvedList"/>
    <dgm:cxn modelId="{A3B5472E-77D2-274C-ACC0-B4D29BAD1D95}" type="presParOf" srcId="{F4AFAA6B-FDB6-0B44-B0E7-2E6158FEFF38}" destId="{3322E6D6-E185-4C4C-BD39-6FA6ED4B948C}" srcOrd="2" destOrd="0" presId="urn:microsoft.com/office/officeart/2008/layout/VerticalCurvedList"/>
    <dgm:cxn modelId="{DA2042F2-EF6A-0445-892A-65F02EA88092}" type="presParOf" srcId="{F4AFAA6B-FDB6-0B44-B0E7-2E6158FEFF38}" destId="{726CE91F-F5ED-DD4B-9B61-F4555BC58BBC}" srcOrd="3" destOrd="0" presId="urn:microsoft.com/office/officeart/2008/layout/VerticalCurvedList"/>
    <dgm:cxn modelId="{E362477E-8FCF-AB46-8443-864EE0FE8B41}" type="presParOf" srcId="{3299ED9D-DEC5-7845-9FE4-CB959AFE1CC5}" destId="{C8A1BF53-DCB5-6F45-8D60-9BCAC9C05245}" srcOrd="1" destOrd="0" presId="urn:microsoft.com/office/officeart/2008/layout/VerticalCurvedList"/>
    <dgm:cxn modelId="{ACCD60B8-0773-8B4D-875B-E23909A9A6B8}" type="presParOf" srcId="{3299ED9D-DEC5-7845-9FE4-CB959AFE1CC5}" destId="{51F54F10-0F51-8349-9C11-D928F36BD92F}" srcOrd="2" destOrd="0" presId="urn:microsoft.com/office/officeart/2008/layout/VerticalCurvedList"/>
    <dgm:cxn modelId="{4D5CBF46-6214-3D4D-87D5-8DEE17E3FA29}" type="presParOf" srcId="{51F54F10-0F51-8349-9C11-D928F36BD92F}" destId="{A21BB74C-C353-EC4E-AB59-51731CBEEFC8}" srcOrd="0" destOrd="0" presId="urn:microsoft.com/office/officeart/2008/layout/VerticalCurvedList"/>
    <dgm:cxn modelId="{AE1C8F70-DF62-AC40-A108-ACAB45783314}" type="presParOf" srcId="{3299ED9D-DEC5-7845-9FE4-CB959AFE1CC5}" destId="{0A058550-93DF-694A-A74D-2C8CF86E48EB}" srcOrd="3" destOrd="0" presId="urn:microsoft.com/office/officeart/2008/layout/VerticalCurvedList"/>
    <dgm:cxn modelId="{FCEC5ACB-BE6F-6D40-8B7A-C541457698C9}" type="presParOf" srcId="{3299ED9D-DEC5-7845-9FE4-CB959AFE1CC5}" destId="{29D4CFF3-109A-B14D-A80B-4A7955F2FE09}" srcOrd="4" destOrd="0" presId="urn:microsoft.com/office/officeart/2008/layout/VerticalCurvedList"/>
    <dgm:cxn modelId="{FDEB5ACE-D07F-D941-BC89-A7A5727DBDCA}" type="presParOf" srcId="{29D4CFF3-109A-B14D-A80B-4A7955F2FE09}" destId="{99CD8CDE-3182-B54A-9FC8-1E02FA0DAB15}" srcOrd="0" destOrd="0" presId="urn:microsoft.com/office/officeart/2008/layout/VerticalCurvedList"/>
    <dgm:cxn modelId="{D8A26C11-240A-DD47-B4E2-56AD77C21208}" type="presParOf" srcId="{3299ED9D-DEC5-7845-9FE4-CB959AFE1CC5}" destId="{044B50B0-90B0-5E44-A562-61A601AD881D}" srcOrd="5" destOrd="0" presId="urn:microsoft.com/office/officeart/2008/layout/VerticalCurvedList"/>
    <dgm:cxn modelId="{0C6BC2C0-DB88-3549-A40C-8CA20C4CF7A5}" type="presParOf" srcId="{3299ED9D-DEC5-7845-9FE4-CB959AFE1CC5}" destId="{A328A34A-EB10-094E-B038-D7825913175C}" srcOrd="6" destOrd="0" presId="urn:microsoft.com/office/officeart/2008/layout/VerticalCurvedList"/>
    <dgm:cxn modelId="{28BD18EB-A3B8-4A48-8E37-DA12A7E8CE48}" type="presParOf" srcId="{A328A34A-EB10-094E-B038-D7825913175C}" destId="{F40564A3-7C4E-BC4A-81FE-A209AFC2BC16}" srcOrd="0" destOrd="0" presId="urn:microsoft.com/office/officeart/2008/layout/VerticalCurvedList"/>
    <dgm:cxn modelId="{98D4A663-911B-4F4E-B7A4-AD2558C16C44}" type="presParOf" srcId="{3299ED9D-DEC5-7845-9FE4-CB959AFE1CC5}" destId="{312A626F-B6C0-6949-BCF0-C132A19AC22C}" srcOrd="7" destOrd="0" presId="urn:microsoft.com/office/officeart/2008/layout/VerticalCurvedList"/>
    <dgm:cxn modelId="{DAD731E0-568A-EF4E-9293-0E26D8A4D313}" type="presParOf" srcId="{3299ED9D-DEC5-7845-9FE4-CB959AFE1CC5}" destId="{75632F33-ED2F-DB43-B8CD-E7708B131836}" srcOrd="8" destOrd="0" presId="urn:microsoft.com/office/officeart/2008/layout/VerticalCurvedList"/>
    <dgm:cxn modelId="{F91EAAFF-7952-424D-A0B6-E42215BDE0E2}" type="presParOf" srcId="{75632F33-ED2F-DB43-B8CD-E7708B131836}" destId="{56043EF3-6593-C845-9488-02308AD2466A}" srcOrd="0" destOrd="0" presId="urn:microsoft.com/office/officeart/2008/layout/VerticalCurvedList"/>
    <dgm:cxn modelId="{16755AE1-8AC0-6540-BB0F-E8A791B23D62}" type="presParOf" srcId="{3299ED9D-DEC5-7845-9FE4-CB959AFE1CC5}" destId="{526B86A1-2775-674C-87B2-47E490E9B8C9}" srcOrd="9" destOrd="0" presId="urn:microsoft.com/office/officeart/2008/layout/VerticalCurvedList"/>
    <dgm:cxn modelId="{B2363071-76AD-204F-857B-6FF0D23AC352}" type="presParOf" srcId="{3299ED9D-DEC5-7845-9FE4-CB959AFE1CC5}" destId="{64C0A06E-AC22-3841-8543-01C88A7A95C5}" srcOrd="10" destOrd="0" presId="urn:microsoft.com/office/officeart/2008/layout/VerticalCurvedList"/>
    <dgm:cxn modelId="{6B161E07-CE9F-874D-8AB3-09048778C79F}" type="presParOf" srcId="{64C0A06E-AC22-3841-8543-01C88A7A95C5}" destId="{BF14004B-9AD3-D24E-8DDB-B97F455E125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1D4E19-5733-574A-9A5B-3D38CD9764B1}" type="doc">
      <dgm:prSet loTypeId="urn:microsoft.com/office/officeart/2005/8/layout/funnel1" loCatId="relationship" qsTypeId="urn:microsoft.com/office/officeart/2005/8/quickstyle/simple4" qsCatId="simple" csTypeId="urn:microsoft.com/office/officeart/2005/8/colors/accent1_2" csCatId="accent1" phldr="1"/>
      <dgm:spPr/>
      <dgm:t>
        <a:bodyPr/>
        <a:lstStyle/>
        <a:p>
          <a:endParaRPr lang="it-IT"/>
        </a:p>
      </dgm:t>
    </dgm:pt>
    <dgm:pt modelId="{0991D2CE-8D31-4C48-AEC3-1C174D3BAFC5}">
      <dgm:prSet phldrT="[Testo]" custT="1"/>
      <dgm:spPr>
        <a:gradFill rotWithShape="0">
          <a:gsLst>
            <a:gs pos="0">
              <a:srgbClr val="FF0000"/>
            </a:gs>
            <a:gs pos="74000">
              <a:schemeClr val="accent2">
                <a:lumMod val="60000"/>
                <a:lumOff val="40000"/>
              </a:schemeClr>
            </a:gs>
          </a:gsLst>
        </a:gradFill>
      </dgm:spPr>
      <dgm:t>
        <a:bodyPr/>
        <a:lstStyle/>
        <a:p>
          <a:endParaRPr lang="it-IT" sz="2400" b="1" dirty="0"/>
        </a:p>
      </dgm:t>
    </dgm:pt>
    <dgm:pt modelId="{D3362AC2-F9C1-8845-8EDA-FB1F4B9CC1AB}" type="parTrans" cxnId="{0AEDC5C5-EEAE-D941-B4A3-3B8B882EE532}">
      <dgm:prSet/>
      <dgm:spPr/>
      <dgm:t>
        <a:bodyPr/>
        <a:lstStyle/>
        <a:p>
          <a:endParaRPr lang="it-IT"/>
        </a:p>
      </dgm:t>
    </dgm:pt>
    <dgm:pt modelId="{0D66A32A-88E7-9D41-8E17-5088F854C033}" type="sibTrans" cxnId="{0AEDC5C5-EEAE-D941-B4A3-3B8B882EE532}">
      <dgm:prSet/>
      <dgm:spPr/>
      <dgm:t>
        <a:bodyPr/>
        <a:lstStyle/>
        <a:p>
          <a:endParaRPr lang="it-IT"/>
        </a:p>
      </dgm:t>
    </dgm:pt>
    <dgm:pt modelId="{795225E2-7A95-2F44-AEE3-E430B9C3231C}">
      <dgm:prSet phldrT="[Testo]" custT="1"/>
      <dgm:spPr>
        <a:gradFill rotWithShape="0">
          <a:gsLst>
            <a:gs pos="0">
              <a:schemeClr val="accent6">
                <a:lumMod val="75000"/>
              </a:schemeClr>
            </a:gs>
            <a:gs pos="100000">
              <a:schemeClr val="accent6">
                <a:lumMod val="60000"/>
                <a:lumOff val="40000"/>
              </a:schemeClr>
            </a:gs>
          </a:gsLst>
        </a:gradFill>
      </dgm:spPr>
      <dgm:t>
        <a:bodyPr/>
        <a:lstStyle/>
        <a:p>
          <a:endParaRPr lang="it-IT" sz="1800" dirty="0"/>
        </a:p>
      </dgm:t>
    </dgm:pt>
    <dgm:pt modelId="{BAA76B5C-1DF2-D244-AC00-91D1E0C392F9}" type="parTrans" cxnId="{9221C63D-C7BF-0F47-8E10-06C5C2FBB1EE}">
      <dgm:prSet/>
      <dgm:spPr/>
      <dgm:t>
        <a:bodyPr/>
        <a:lstStyle/>
        <a:p>
          <a:endParaRPr lang="it-IT"/>
        </a:p>
      </dgm:t>
    </dgm:pt>
    <dgm:pt modelId="{564443A3-FD49-DC45-863A-BCDB28D79C76}" type="sibTrans" cxnId="{9221C63D-C7BF-0F47-8E10-06C5C2FBB1EE}">
      <dgm:prSet/>
      <dgm:spPr/>
      <dgm:t>
        <a:bodyPr/>
        <a:lstStyle/>
        <a:p>
          <a:endParaRPr lang="it-IT"/>
        </a:p>
      </dgm:t>
    </dgm:pt>
    <dgm:pt modelId="{E837E87D-945E-C342-AA0C-A171FE1984A9}">
      <dgm:prSet phldrT="[Testo]"/>
      <dgm:spPr>
        <a:gradFill rotWithShape="0">
          <a:gsLst>
            <a:gs pos="0">
              <a:srgbClr val="0000FF"/>
            </a:gs>
            <a:gs pos="100000">
              <a:schemeClr val="accent1">
                <a:hueOff val="0"/>
                <a:satOff val="0"/>
                <a:lumOff val="0"/>
                <a:alphaOff val="0"/>
                <a:tint val="50000"/>
                <a:shade val="100000"/>
                <a:satMod val="350000"/>
              </a:schemeClr>
            </a:gs>
          </a:gsLst>
        </a:gradFill>
      </dgm:spPr>
      <dgm:t>
        <a:bodyPr/>
        <a:lstStyle/>
        <a:p>
          <a:r>
            <a:rPr lang="it-IT" dirty="0"/>
            <a:t> </a:t>
          </a:r>
        </a:p>
      </dgm:t>
    </dgm:pt>
    <dgm:pt modelId="{F7F06C8A-25C1-694D-8489-B7138FABE391}" type="parTrans" cxnId="{2323060E-3062-9D45-A92C-3E3BA3CE76FB}">
      <dgm:prSet/>
      <dgm:spPr/>
      <dgm:t>
        <a:bodyPr/>
        <a:lstStyle/>
        <a:p>
          <a:endParaRPr lang="it-IT"/>
        </a:p>
      </dgm:t>
    </dgm:pt>
    <dgm:pt modelId="{6E043B9C-5A2D-3146-9243-BB3A3E10556E}" type="sibTrans" cxnId="{2323060E-3062-9D45-A92C-3E3BA3CE76FB}">
      <dgm:prSet/>
      <dgm:spPr/>
      <dgm:t>
        <a:bodyPr/>
        <a:lstStyle/>
        <a:p>
          <a:endParaRPr lang="it-IT"/>
        </a:p>
      </dgm:t>
    </dgm:pt>
    <dgm:pt modelId="{4614405B-07FA-EC4E-AEF4-5330F9F4050A}">
      <dgm:prSet phldrT="[Testo]" custT="1"/>
      <dgm:spPr/>
      <dgm:t>
        <a:bodyPr/>
        <a:lstStyle/>
        <a:p>
          <a:r>
            <a:rPr lang="it-IT" sz="3200" b="1" dirty="0">
              <a:solidFill>
                <a:schemeClr val="accent2">
                  <a:lumMod val="50000"/>
                </a:schemeClr>
              </a:solidFill>
              <a:effectLst>
                <a:outerShdw blurRad="38100" dist="38100" dir="2700000" algn="tl">
                  <a:srgbClr val="000000">
                    <a:alpha val="43137"/>
                  </a:srgbClr>
                </a:outerShdw>
              </a:effectLst>
            </a:rPr>
            <a:t>Chirurgia Epatobiliare Moderna</a:t>
          </a:r>
        </a:p>
      </dgm:t>
    </dgm:pt>
    <dgm:pt modelId="{A9A42EE8-8EEF-E449-AB7D-95B0C26DA981}" type="parTrans" cxnId="{3A09A786-6050-B941-8EF2-18DE8D7E79B0}">
      <dgm:prSet/>
      <dgm:spPr/>
      <dgm:t>
        <a:bodyPr/>
        <a:lstStyle/>
        <a:p>
          <a:endParaRPr lang="it-IT"/>
        </a:p>
      </dgm:t>
    </dgm:pt>
    <dgm:pt modelId="{1534B856-ABDC-1F4D-A78F-6138B427B7DD}" type="sibTrans" cxnId="{3A09A786-6050-B941-8EF2-18DE8D7E79B0}">
      <dgm:prSet/>
      <dgm:spPr/>
      <dgm:t>
        <a:bodyPr/>
        <a:lstStyle/>
        <a:p>
          <a:endParaRPr lang="it-IT"/>
        </a:p>
      </dgm:t>
    </dgm:pt>
    <dgm:pt modelId="{807576CE-9FAF-014B-805D-19E97D735A43}" type="pres">
      <dgm:prSet presAssocID="{551D4E19-5733-574A-9A5B-3D38CD9764B1}" presName="Name0" presStyleCnt="0">
        <dgm:presLayoutVars>
          <dgm:chMax val="4"/>
          <dgm:resizeHandles val="exact"/>
        </dgm:presLayoutVars>
      </dgm:prSet>
      <dgm:spPr/>
    </dgm:pt>
    <dgm:pt modelId="{09479214-FDF6-A74D-9741-897926AF15AE}" type="pres">
      <dgm:prSet presAssocID="{551D4E19-5733-574A-9A5B-3D38CD9764B1}" presName="ellipse" presStyleLbl="trBgShp" presStyleIdx="0" presStyleCnt="1"/>
      <dgm:spPr/>
    </dgm:pt>
    <dgm:pt modelId="{FF109E15-5130-FA47-9E6B-E0AE69D44AF5}" type="pres">
      <dgm:prSet presAssocID="{551D4E19-5733-574A-9A5B-3D38CD9764B1}" presName="arrow1" presStyleLbl="fgShp" presStyleIdx="0" presStyleCnt="1"/>
      <dgm:spPr>
        <a:gradFill rotWithShape="0">
          <a:gsLst>
            <a:gs pos="0">
              <a:srgbClr val="FFFF00"/>
            </a:gs>
            <a:gs pos="100000">
              <a:schemeClr val="accent6">
                <a:lumMod val="75000"/>
              </a:schemeClr>
            </a:gs>
          </a:gsLst>
        </a:gradFill>
      </dgm:spPr>
    </dgm:pt>
    <dgm:pt modelId="{7B78B7D1-3A88-B441-8D9F-942340BE592A}" type="pres">
      <dgm:prSet presAssocID="{551D4E19-5733-574A-9A5B-3D38CD9764B1}" presName="rectangle" presStyleLbl="revTx" presStyleIdx="0" presStyleCnt="1" custLinFactNeighborX="1273" custLinFactNeighborY="13858">
        <dgm:presLayoutVars>
          <dgm:bulletEnabled val="1"/>
        </dgm:presLayoutVars>
      </dgm:prSet>
      <dgm:spPr/>
    </dgm:pt>
    <dgm:pt modelId="{2F22F331-4F2D-DE4C-B816-F7C8FA0294A5}" type="pres">
      <dgm:prSet presAssocID="{795225E2-7A95-2F44-AEE3-E430B9C3231C}" presName="item1" presStyleLbl="node1" presStyleIdx="0" presStyleCnt="3" custLinFactNeighborX="2901" custLinFactNeighborY="6089">
        <dgm:presLayoutVars>
          <dgm:bulletEnabled val="1"/>
        </dgm:presLayoutVars>
      </dgm:prSet>
      <dgm:spPr/>
    </dgm:pt>
    <dgm:pt modelId="{CF6D225C-F172-A44B-8DDA-E22DBCA00B1E}" type="pres">
      <dgm:prSet presAssocID="{E837E87D-945E-C342-AA0C-A171FE1984A9}" presName="item2" presStyleLbl="node1" presStyleIdx="1" presStyleCnt="3">
        <dgm:presLayoutVars>
          <dgm:bulletEnabled val="1"/>
        </dgm:presLayoutVars>
      </dgm:prSet>
      <dgm:spPr/>
    </dgm:pt>
    <dgm:pt modelId="{AEA63B92-FF33-6C4C-9F72-E07EBF2A9770}" type="pres">
      <dgm:prSet presAssocID="{4614405B-07FA-EC4E-AEF4-5330F9F4050A}" presName="item3" presStyleLbl="node1" presStyleIdx="2" presStyleCnt="3">
        <dgm:presLayoutVars>
          <dgm:bulletEnabled val="1"/>
        </dgm:presLayoutVars>
      </dgm:prSet>
      <dgm:spPr/>
    </dgm:pt>
    <dgm:pt modelId="{CD24644E-6242-7F46-A859-A2439294B86C}" type="pres">
      <dgm:prSet presAssocID="{551D4E19-5733-574A-9A5B-3D38CD9764B1}" presName="funnel" presStyleLbl="trAlignAcc1" presStyleIdx="0" presStyleCnt="1" custLinFactNeighborX="4121" custLinFactNeighborY="1231"/>
      <dgm:spPr>
        <a:ln>
          <a:solidFill>
            <a:schemeClr val="tx1"/>
          </a:solidFill>
        </a:ln>
      </dgm:spPr>
    </dgm:pt>
  </dgm:ptLst>
  <dgm:cxnLst>
    <dgm:cxn modelId="{2323060E-3062-9D45-A92C-3E3BA3CE76FB}" srcId="{551D4E19-5733-574A-9A5B-3D38CD9764B1}" destId="{E837E87D-945E-C342-AA0C-A171FE1984A9}" srcOrd="2" destOrd="0" parTransId="{F7F06C8A-25C1-694D-8489-B7138FABE391}" sibTransId="{6E043B9C-5A2D-3146-9243-BB3A3E10556E}"/>
    <dgm:cxn modelId="{9221C63D-C7BF-0F47-8E10-06C5C2FBB1EE}" srcId="{551D4E19-5733-574A-9A5B-3D38CD9764B1}" destId="{795225E2-7A95-2F44-AEE3-E430B9C3231C}" srcOrd="1" destOrd="0" parTransId="{BAA76B5C-1DF2-D244-AC00-91D1E0C392F9}" sibTransId="{564443A3-FD49-DC45-863A-BCDB28D79C76}"/>
    <dgm:cxn modelId="{848D5157-545D-224B-A358-768C645FA435}" type="presOf" srcId="{551D4E19-5733-574A-9A5B-3D38CD9764B1}" destId="{807576CE-9FAF-014B-805D-19E97D735A43}" srcOrd="0" destOrd="0" presId="urn:microsoft.com/office/officeart/2005/8/layout/funnel1"/>
    <dgm:cxn modelId="{BA6BC75F-8D16-244E-8035-EEFAF95FABC1}" type="presOf" srcId="{4614405B-07FA-EC4E-AEF4-5330F9F4050A}" destId="{7B78B7D1-3A88-B441-8D9F-942340BE592A}" srcOrd="0" destOrd="0" presId="urn:microsoft.com/office/officeart/2005/8/layout/funnel1"/>
    <dgm:cxn modelId="{3A09A786-6050-B941-8EF2-18DE8D7E79B0}" srcId="{551D4E19-5733-574A-9A5B-3D38CD9764B1}" destId="{4614405B-07FA-EC4E-AEF4-5330F9F4050A}" srcOrd="3" destOrd="0" parTransId="{A9A42EE8-8EEF-E449-AB7D-95B0C26DA981}" sibTransId="{1534B856-ABDC-1F4D-A78F-6138B427B7DD}"/>
    <dgm:cxn modelId="{54B550A2-42CE-F14E-8BBB-C10225AF06D1}" type="presOf" srcId="{0991D2CE-8D31-4C48-AEC3-1C174D3BAFC5}" destId="{AEA63B92-FF33-6C4C-9F72-E07EBF2A9770}" srcOrd="0" destOrd="0" presId="urn:microsoft.com/office/officeart/2005/8/layout/funnel1"/>
    <dgm:cxn modelId="{0AEDC5C5-EEAE-D941-B4A3-3B8B882EE532}" srcId="{551D4E19-5733-574A-9A5B-3D38CD9764B1}" destId="{0991D2CE-8D31-4C48-AEC3-1C174D3BAFC5}" srcOrd="0" destOrd="0" parTransId="{D3362AC2-F9C1-8845-8EDA-FB1F4B9CC1AB}" sibTransId="{0D66A32A-88E7-9D41-8E17-5088F854C033}"/>
    <dgm:cxn modelId="{6C5BC7D0-EBC4-C34F-9756-DCA380E9599A}" type="presOf" srcId="{E837E87D-945E-C342-AA0C-A171FE1984A9}" destId="{2F22F331-4F2D-DE4C-B816-F7C8FA0294A5}" srcOrd="0" destOrd="0" presId="urn:microsoft.com/office/officeart/2005/8/layout/funnel1"/>
    <dgm:cxn modelId="{02BF1BFC-1D5F-A24E-AFF9-BD1AD4BF7BED}" type="presOf" srcId="{795225E2-7A95-2F44-AEE3-E430B9C3231C}" destId="{CF6D225C-F172-A44B-8DDA-E22DBCA00B1E}" srcOrd="0" destOrd="0" presId="urn:microsoft.com/office/officeart/2005/8/layout/funnel1"/>
    <dgm:cxn modelId="{F1695035-C96E-FA43-B831-17EC8FAC3547}" type="presParOf" srcId="{807576CE-9FAF-014B-805D-19E97D735A43}" destId="{09479214-FDF6-A74D-9741-897926AF15AE}" srcOrd="0" destOrd="0" presId="urn:microsoft.com/office/officeart/2005/8/layout/funnel1"/>
    <dgm:cxn modelId="{94DD6DC7-7413-684D-BFB8-EB6074FE01B8}" type="presParOf" srcId="{807576CE-9FAF-014B-805D-19E97D735A43}" destId="{FF109E15-5130-FA47-9E6B-E0AE69D44AF5}" srcOrd="1" destOrd="0" presId="urn:microsoft.com/office/officeart/2005/8/layout/funnel1"/>
    <dgm:cxn modelId="{6C93D1CB-DCD2-2940-B628-2973D09E94E5}" type="presParOf" srcId="{807576CE-9FAF-014B-805D-19E97D735A43}" destId="{7B78B7D1-3A88-B441-8D9F-942340BE592A}" srcOrd="2" destOrd="0" presId="urn:microsoft.com/office/officeart/2005/8/layout/funnel1"/>
    <dgm:cxn modelId="{B28833B5-E284-0C4E-9E3E-6D54DCC17E33}" type="presParOf" srcId="{807576CE-9FAF-014B-805D-19E97D735A43}" destId="{2F22F331-4F2D-DE4C-B816-F7C8FA0294A5}" srcOrd="3" destOrd="0" presId="urn:microsoft.com/office/officeart/2005/8/layout/funnel1"/>
    <dgm:cxn modelId="{E230AA67-9D10-6941-B666-3BB5BD2395C5}" type="presParOf" srcId="{807576CE-9FAF-014B-805D-19E97D735A43}" destId="{CF6D225C-F172-A44B-8DDA-E22DBCA00B1E}" srcOrd="4" destOrd="0" presId="urn:microsoft.com/office/officeart/2005/8/layout/funnel1"/>
    <dgm:cxn modelId="{08932571-13A1-0F40-8931-F7BCAB13E637}" type="presParOf" srcId="{807576CE-9FAF-014B-805D-19E97D735A43}" destId="{AEA63B92-FF33-6C4C-9F72-E07EBF2A9770}" srcOrd="5" destOrd="0" presId="urn:microsoft.com/office/officeart/2005/8/layout/funnel1"/>
    <dgm:cxn modelId="{545791D7-E3A3-AD40-8D91-46BBCEF164F8}" type="presParOf" srcId="{807576CE-9FAF-014B-805D-19E97D735A43}" destId="{CD24644E-6242-7F46-A859-A2439294B86C}"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2C5F0-3D4F-5C46-AF79-27C1E2F2BAE7}">
      <dsp:nvSpPr>
        <dsp:cNvPr id="0" name=""/>
        <dsp:cNvSpPr/>
      </dsp:nvSpPr>
      <dsp:spPr>
        <a:xfrm>
          <a:off x="-6070600" y="-928839"/>
          <a:ext cx="7226511" cy="7226511"/>
        </a:xfrm>
        <a:prstGeom prst="blockArc">
          <a:avLst>
            <a:gd name="adj1" fmla="val 18900000"/>
            <a:gd name="adj2" fmla="val 2700000"/>
            <a:gd name="adj3" fmla="val 299"/>
          </a:avLst>
        </a:prstGeom>
        <a:noFill/>
        <a:ln w="12700" cap="flat" cmpd="sng" algn="ctr">
          <a:solidFill>
            <a:schemeClr val="tx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8A1BF53-DCB5-6F45-8D60-9BCAC9C05245}">
      <dsp:nvSpPr>
        <dsp:cNvPr id="0" name=""/>
        <dsp:cNvSpPr/>
      </dsp:nvSpPr>
      <dsp:spPr>
        <a:xfrm>
          <a:off x="507990" y="336961"/>
          <a:ext cx="4359966" cy="67459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2859" tIns="60960" rIns="60960" bIns="60960" numCol="1" spcCol="1270" anchor="ctr" anchorCtr="0">
          <a:noAutofit/>
        </a:bodyPr>
        <a:lstStyle/>
        <a:p>
          <a:pPr marL="0" lvl="0" indent="0" algn="l" defTabSz="1066800">
            <a:lnSpc>
              <a:spcPct val="90000"/>
            </a:lnSpc>
            <a:spcBef>
              <a:spcPct val="0"/>
            </a:spcBef>
            <a:spcAft>
              <a:spcPts val="0"/>
            </a:spcAft>
            <a:buNone/>
          </a:pPr>
          <a:r>
            <a:rPr lang="it-IT" sz="2400" kern="1200" dirty="0">
              <a:solidFill>
                <a:schemeClr val="bg1"/>
              </a:solidFill>
            </a:rPr>
            <a:t>Studio </a:t>
          </a:r>
          <a:r>
            <a:rPr lang="it-IT" sz="2400" kern="1200" dirty="0" err="1">
              <a:solidFill>
                <a:schemeClr val="bg1"/>
              </a:solidFill>
            </a:rPr>
            <a:t>Imaging</a:t>
          </a:r>
          <a:r>
            <a:rPr lang="it-IT" sz="2400" kern="1200" dirty="0">
              <a:solidFill>
                <a:schemeClr val="bg1"/>
              </a:solidFill>
            </a:rPr>
            <a:t>, Planning e Management Preoperatorio</a:t>
          </a:r>
        </a:p>
      </dsp:txBody>
      <dsp:txXfrm>
        <a:off x="507990" y="336961"/>
        <a:ext cx="4359966" cy="674594"/>
      </dsp:txXfrm>
    </dsp:sp>
    <dsp:sp modelId="{A21BB74C-C353-EC4E-AB59-51731CBEEFC8}">
      <dsp:nvSpPr>
        <dsp:cNvPr id="0" name=""/>
        <dsp:cNvSpPr/>
      </dsp:nvSpPr>
      <dsp:spPr>
        <a:xfrm>
          <a:off x="85538" y="251529"/>
          <a:ext cx="839148" cy="839148"/>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A058550-93DF-694A-A74D-2C8CF86E48EB}">
      <dsp:nvSpPr>
        <dsp:cNvPr id="0" name=""/>
        <dsp:cNvSpPr/>
      </dsp:nvSpPr>
      <dsp:spPr>
        <a:xfrm>
          <a:off x="986160" y="1342100"/>
          <a:ext cx="3878918" cy="671318"/>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2859"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t>Drenaggio Biliare</a:t>
          </a:r>
        </a:p>
      </dsp:txBody>
      <dsp:txXfrm>
        <a:off x="986160" y="1342100"/>
        <a:ext cx="3878918" cy="671318"/>
      </dsp:txXfrm>
    </dsp:sp>
    <dsp:sp modelId="{99CD8CDE-3182-B54A-9FC8-1E02FA0DAB15}">
      <dsp:nvSpPr>
        <dsp:cNvPr id="0" name=""/>
        <dsp:cNvSpPr/>
      </dsp:nvSpPr>
      <dsp:spPr>
        <a:xfrm>
          <a:off x="566585" y="1258186"/>
          <a:ext cx="839148" cy="839148"/>
        </a:xfrm>
        <a:prstGeom prst="ellipse">
          <a:avLst/>
        </a:prstGeom>
        <a:solidFill>
          <a:schemeClr val="lt1">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44B50B0-90B0-5E44-A562-61A601AD881D}">
      <dsp:nvSpPr>
        <dsp:cNvPr id="0" name=""/>
        <dsp:cNvSpPr/>
      </dsp:nvSpPr>
      <dsp:spPr>
        <a:xfrm>
          <a:off x="1133803" y="2348757"/>
          <a:ext cx="3731275" cy="671318"/>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2859"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err="1"/>
            <a:t>Epatectomie</a:t>
          </a:r>
          <a:r>
            <a:rPr lang="it-IT" sz="2400" kern="1200" dirty="0"/>
            <a:t> Estese </a:t>
          </a:r>
        </a:p>
      </dsp:txBody>
      <dsp:txXfrm>
        <a:off x="1133803" y="2348757"/>
        <a:ext cx="3731275" cy="671318"/>
      </dsp:txXfrm>
    </dsp:sp>
    <dsp:sp modelId="{F40564A3-7C4E-BC4A-81FE-A209AFC2BC16}">
      <dsp:nvSpPr>
        <dsp:cNvPr id="0" name=""/>
        <dsp:cNvSpPr/>
      </dsp:nvSpPr>
      <dsp:spPr>
        <a:xfrm>
          <a:off x="714228" y="2264842"/>
          <a:ext cx="839148" cy="839148"/>
        </a:xfrm>
        <a:prstGeom prst="ellipse">
          <a:avLst/>
        </a:prstGeom>
        <a:solidFill>
          <a:schemeClr val="lt1">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12A626F-B6C0-6949-BCF0-C132A19AC22C}">
      <dsp:nvSpPr>
        <dsp:cNvPr id="0" name=""/>
        <dsp:cNvSpPr/>
      </dsp:nvSpPr>
      <dsp:spPr>
        <a:xfrm>
          <a:off x="986160" y="3355413"/>
          <a:ext cx="3878918" cy="671318"/>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2859"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t>Resezione Organi Vicini</a:t>
          </a:r>
        </a:p>
      </dsp:txBody>
      <dsp:txXfrm>
        <a:off x="986160" y="3355413"/>
        <a:ext cx="3878918" cy="671318"/>
      </dsp:txXfrm>
    </dsp:sp>
    <dsp:sp modelId="{56043EF3-6593-C845-9488-02308AD2466A}">
      <dsp:nvSpPr>
        <dsp:cNvPr id="0" name=""/>
        <dsp:cNvSpPr/>
      </dsp:nvSpPr>
      <dsp:spPr>
        <a:xfrm>
          <a:off x="566585" y="3271498"/>
          <a:ext cx="839148" cy="839148"/>
        </a:xfrm>
        <a:prstGeom prst="ellipse">
          <a:avLst/>
        </a:prstGeom>
        <a:solidFill>
          <a:schemeClr val="lt1">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26B86A1-2775-674C-87B2-47E490E9B8C9}">
      <dsp:nvSpPr>
        <dsp:cNvPr id="0" name=""/>
        <dsp:cNvSpPr/>
      </dsp:nvSpPr>
      <dsp:spPr>
        <a:xfrm>
          <a:off x="505112" y="4362069"/>
          <a:ext cx="4359966" cy="671318"/>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2859" tIns="60960" rIns="60960" bIns="60960" numCol="1" spcCol="1270" anchor="ctr" anchorCtr="0">
          <a:noAutofit/>
        </a:bodyPr>
        <a:lstStyle/>
        <a:p>
          <a:pPr marL="0" lvl="0" indent="0" algn="l" defTabSz="1066800">
            <a:lnSpc>
              <a:spcPct val="90000"/>
            </a:lnSpc>
            <a:spcBef>
              <a:spcPct val="0"/>
            </a:spcBef>
            <a:spcAft>
              <a:spcPct val="35000"/>
            </a:spcAft>
            <a:buNone/>
          </a:pPr>
          <a:r>
            <a:rPr lang="it-IT" sz="2400" kern="1200" dirty="0"/>
            <a:t>Resezioni Vascolari</a:t>
          </a:r>
        </a:p>
      </dsp:txBody>
      <dsp:txXfrm>
        <a:off x="505112" y="4362069"/>
        <a:ext cx="4359966" cy="671318"/>
      </dsp:txXfrm>
    </dsp:sp>
    <dsp:sp modelId="{BF14004B-9AD3-D24E-8DDB-B97F455E1258}">
      <dsp:nvSpPr>
        <dsp:cNvPr id="0" name=""/>
        <dsp:cNvSpPr/>
      </dsp:nvSpPr>
      <dsp:spPr>
        <a:xfrm>
          <a:off x="85538" y="4278154"/>
          <a:ext cx="839148" cy="839148"/>
        </a:xfrm>
        <a:prstGeom prst="ellipse">
          <a:avLst/>
        </a:prstGeom>
        <a:solidFill>
          <a:schemeClr val="lt1">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79214-FDF6-A74D-9741-897926AF15AE}">
      <dsp:nvSpPr>
        <dsp:cNvPr id="0" name=""/>
        <dsp:cNvSpPr/>
      </dsp:nvSpPr>
      <dsp:spPr>
        <a:xfrm>
          <a:off x="1798796" y="278606"/>
          <a:ext cx="5529262" cy="192024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109E15-5130-FA47-9E6B-E0AE69D44AF5}">
      <dsp:nvSpPr>
        <dsp:cNvPr id="0" name=""/>
        <dsp:cNvSpPr/>
      </dsp:nvSpPr>
      <dsp:spPr>
        <a:xfrm>
          <a:off x="4036218" y="4980622"/>
          <a:ext cx="1071562" cy="685800"/>
        </a:xfrm>
        <a:prstGeom prst="downArrow">
          <a:avLst/>
        </a:prstGeom>
        <a:gradFill rotWithShape="0">
          <a:gsLst>
            <a:gs pos="0">
              <a:srgbClr val="FFFF00"/>
            </a:gs>
            <a:gs pos="100000">
              <a:schemeClr val="accent6">
                <a:lumMod val="75000"/>
              </a:schemeClr>
            </a:gs>
          </a:gsLst>
          <a:lin ang="5400000" scaled="0"/>
        </a:gradFill>
        <a:ln>
          <a:noFill/>
        </a:ln>
        <a:effectLst/>
      </dsp:spPr>
      <dsp:style>
        <a:lnRef idx="0">
          <a:scrgbClr r="0" g="0" b="0"/>
        </a:lnRef>
        <a:fillRef idx="3">
          <a:scrgbClr r="0" g="0" b="0"/>
        </a:fillRef>
        <a:effectRef idx="2">
          <a:scrgbClr r="0" g="0" b="0"/>
        </a:effectRef>
        <a:fontRef idx="minor"/>
      </dsp:style>
    </dsp:sp>
    <dsp:sp modelId="{7B78B7D1-3A88-B441-8D9F-942340BE592A}">
      <dsp:nvSpPr>
        <dsp:cNvPr id="0" name=""/>
        <dsp:cNvSpPr/>
      </dsp:nvSpPr>
      <dsp:spPr>
        <a:xfrm>
          <a:off x="2065726" y="5572125"/>
          <a:ext cx="5143500" cy="1285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it-IT" sz="3200" b="1" kern="1200" dirty="0">
              <a:solidFill>
                <a:schemeClr val="accent2">
                  <a:lumMod val="50000"/>
                </a:schemeClr>
              </a:solidFill>
              <a:effectLst>
                <a:outerShdw blurRad="38100" dist="38100" dir="2700000" algn="tl">
                  <a:srgbClr val="000000">
                    <a:alpha val="43137"/>
                  </a:srgbClr>
                </a:outerShdw>
              </a:effectLst>
            </a:rPr>
            <a:t>Chirurgia Epatobiliare Moderna</a:t>
          </a:r>
        </a:p>
      </dsp:txBody>
      <dsp:txXfrm>
        <a:off x="2065726" y="5572125"/>
        <a:ext cx="5143500" cy="1285875"/>
      </dsp:txXfrm>
    </dsp:sp>
    <dsp:sp modelId="{2F22F331-4F2D-DE4C-B816-F7C8FA0294A5}">
      <dsp:nvSpPr>
        <dsp:cNvPr id="0" name=""/>
        <dsp:cNvSpPr/>
      </dsp:nvSpPr>
      <dsp:spPr>
        <a:xfrm>
          <a:off x="3865002" y="2464595"/>
          <a:ext cx="1928812" cy="1928812"/>
        </a:xfrm>
        <a:prstGeom prst="ellipse">
          <a:avLst/>
        </a:prstGeom>
        <a:gradFill rotWithShape="0">
          <a:gsLst>
            <a:gs pos="0">
              <a:srgbClr val="0000FF"/>
            </a:gs>
            <a:gs pos="100000">
              <a:schemeClr val="accent1">
                <a:hueOff val="0"/>
                <a:satOff val="0"/>
                <a:lumOff val="0"/>
                <a:alphaOff val="0"/>
                <a:tint val="50000"/>
                <a:shade val="100000"/>
                <a:satMod val="35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it-IT" sz="6500" kern="1200" dirty="0"/>
            <a:t> </a:t>
          </a:r>
        </a:p>
      </dsp:txBody>
      <dsp:txXfrm>
        <a:off x="4147470" y="2747063"/>
        <a:ext cx="1363876" cy="1363876"/>
      </dsp:txXfrm>
    </dsp:sp>
    <dsp:sp modelId="{CF6D225C-F172-A44B-8DDA-E22DBCA00B1E}">
      <dsp:nvSpPr>
        <dsp:cNvPr id="0" name=""/>
        <dsp:cNvSpPr/>
      </dsp:nvSpPr>
      <dsp:spPr>
        <a:xfrm>
          <a:off x="2428874" y="900112"/>
          <a:ext cx="1928812" cy="1928812"/>
        </a:xfrm>
        <a:prstGeom prst="ellipse">
          <a:avLst/>
        </a:prstGeom>
        <a:gradFill rotWithShape="0">
          <a:gsLst>
            <a:gs pos="0">
              <a:schemeClr val="accent6">
                <a:lumMod val="75000"/>
              </a:schemeClr>
            </a:gs>
            <a:gs pos="100000">
              <a:schemeClr val="accent6">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it-IT" sz="1800" kern="1200" dirty="0"/>
        </a:p>
      </dsp:txBody>
      <dsp:txXfrm>
        <a:off x="2711342" y="1182580"/>
        <a:ext cx="1363876" cy="1363876"/>
      </dsp:txXfrm>
    </dsp:sp>
    <dsp:sp modelId="{AEA63B92-FF33-6C4C-9F72-E07EBF2A9770}">
      <dsp:nvSpPr>
        <dsp:cNvPr id="0" name=""/>
        <dsp:cNvSpPr/>
      </dsp:nvSpPr>
      <dsp:spPr>
        <a:xfrm>
          <a:off x="4400550" y="433768"/>
          <a:ext cx="1928812" cy="1928812"/>
        </a:xfrm>
        <a:prstGeom prst="ellipse">
          <a:avLst/>
        </a:prstGeom>
        <a:gradFill rotWithShape="0">
          <a:gsLst>
            <a:gs pos="0">
              <a:srgbClr val="FF0000"/>
            </a:gs>
            <a:gs pos="74000">
              <a:schemeClr val="accent2">
                <a:lumMod val="60000"/>
                <a:lumOff val="4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it-IT" sz="2400" b="1" kern="1200" dirty="0"/>
        </a:p>
      </dsp:txBody>
      <dsp:txXfrm>
        <a:off x="4683018" y="716236"/>
        <a:ext cx="1363876" cy="1363876"/>
      </dsp:txXfrm>
    </dsp:sp>
    <dsp:sp modelId="{CD24644E-6242-7F46-A859-A2439294B86C}">
      <dsp:nvSpPr>
        <dsp:cNvPr id="0" name=""/>
        <dsp:cNvSpPr/>
      </dsp:nvSpPr>
      <dsp:spPr>
        <a:xfrm>
          <a:off x="1818915" y="101957"/>
          <a:ext cx="6000750" cy="4800600"/>
        </a:xfrm>
        <a:prstGeom prst="funnel">
          <a:avLst/>
        </a:prstGeom>
        <a:solidFill>
          <a:schemeClr val="lt1">
            <a:alpha val="40000"/>
            <a:hueOff val="0"/>
            <a:satOff val="0"/>
            <a:lumOff val="0"/>
            <a:alphaOff val="0"/>
          </a:schemeClr>
        </a:solidFill>
        <a:ln w="6350" cap="flat" cmpd="sng" algn="ctr">
          <a:solidFill>
            <a:schemeClr val="tx1"/>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drawing1.xml><?xml version="1.0" encoding="utf-8"?>
<c:userShapes xmlns:c="http://schemas.openxmlformats.org/drawingml/2006/chart">
  <cdr:relSizeAnchor xmlns:cdr="http://schemas.openxmlformats.org/drawingml/2006/chartDrawing">
    <cdr:from>
      <cdr:x>0.11437</cdr:x>
      <cdr:y>0.76579</cdr:y>
    </cdr:from>
    <cdr:to>
      <cdr:x>0.14105</cdr:x>
      <cdr:y>0.91904</cdr:y>
    </cdr:to>
    <cdr:sp macro="" textlink="">
      <cdr:nvSpPr>
        <cdr:cNvPr id="2" name="CasellaDiTesto 1">
          <a:extLst xmlns:a="http://schemas.openxmlformats.org/drawingml/2006/main">
            <a:ext uri="{FF2B5EF4-FFF2-40B4-BE49-F238E27FC236}">
              <a16:creationId xmlns:a16="http://schemas.microsoft.com/office/drawing/2014/main" id="{4756E3B7-B8FE-9941-AEFE-9703314083DC}"/>
            </a:ext>
          </a:extLst>
        </cdr:cNvPr>
        <cdr:cNvSpPr txBox="1"/>
      </cdr:nvSpPr>
      <cdr:spPr>
        <a:xfrm xmlns:a="http://schemas.openxmlformats.org/drawingml/2006/main" rot="18770361">
          <a:off x="897289" y="4264284"/>
          <a:ext cx="800446" cy="27107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dirty="0"/>
            <a:t>1990-1991</a:t>
          </a:r>
          <a:endParaRPr lang="en-GB" sz="1100" dirty="0"/>
        </a:p>
      </cdr:txBody>
    </cdr:sp>
  </cdr:relSizeAnchor>
  <cdr:relSizeAnchor xmlns:cdr="http://schemas.openxmlformats.org/drawingml/2006/chartDrawing">
    <cdr:from>
      <cdr:x>0.14597</cdr:x>
      <cdr:y>0.78043</cdr:y>
    </cdr:from>
    <cdr:to>
      <cdr:x>0.17499</cdr:x>
      <cdr:y>0.93136</cdr:y>
    </cdr:to>
    <cdr:sp macro="" textlink="">
      <cdr:nvSpPr>
        <cdr:cNvPr id="3" name="CasellaDiTesto 1">
          <a:extLst xmlns:a="http://schemas.openxmlformats.org/drawingml/2006/main">
            <a:ext uri="{FF2B5EF4-FFF2-40B4-BE49-F238E27FC236}">
              <a16:creationId xmlns:a16="http://schemas.microsoft.com/office/drawing/2014/main" id="{A1E54F81-333B-6C4B-B2A5-EF69BB12EA76}"/>
            </a:ext>
          </a:extLst>
        </cdr:cNvPr>
        <cdr:cNvSpPr txBox="1"/>
      </cdr:nvSpPr>
      <cdr:spPr>
        <a:xfrm xmlns:a="http://schemas.openxmlformats.org/drawingml/2006/main" rot="18770361">
          <a:off x="1236312" y="4322824"/>
          <a:ext cx="788315" cy="2948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dirty="0"/>
            <a:t>1992-1993</a:t>
          </a:r>
          <a:endParaRPr lang="en-GB" sz="1100" dirty="0"/>
        </a:p>
      </cdr:txBody>
    </cdr:sp>
  </cdr:relSizeAnchor>
  <cdr:relSizeAnchor xmlns:cdr="http://schemas.openxmlformats.org/drawingml/2006/chartDrawing">
    <cdr:from>
      <cdr:x>0.18092</cdr:x>
      <cdr:y>0.79129</cdr:y>
    </cdr:from>
    <cdr:to>
      <cdr:x>0.20994</cdr:x>
      <cdr:y>0.94223</cdr:y>
    </cdr:to>
    <cdr:sp macro="" textlink="">
      <cdr:nvSpPr>
        <cdr:cNvPr id="5" name="CasellaDiTesto 1">
          <a:extLst xmlns:a="http://schemas.openxmlformats.org/drawingml/2006/main">
            <a:ext uri="{FF2B5EF4-FFF2-40B4-BE49-F238E27FC236}">
              <a16:creationId xmlns:a16="http://schemas.microsoft.com/office/drawing/2014/main" id="{254A7E0D-6A01-2241-A777-24021FCB6D92}"/>
            </a:ext>
          </a:extLst>
        </cdr:cNvPr>
        <cdr:cNvSpPr txBox="1"/>
      </cdr:nvSpPr>
      <cdr:spPr>
        <a:xfrm xmlns:a="http://schemas.openxmlformats.org/drawingml/2006/main" rot="18770361">
          <a:off x="1591388" y="4379548"/>
          <a:ext cx="788315" cy="2948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dirty="0"/>
            <a:t>1994-1995</a:t>
          </a:r>
          <a:endParaRPr lang="en-GB" sz="1100" dirty="0"/>
        </a:p>
      </cdr:txBody>
    </cdr:sp>
  </cdr:relSizeAnchor>
  <cdr:relSizeAnchor xmlns:cdr="http://schemas.openxmlformats.org/drawingml/2006/chartDrawing">
    <cdr:from>
      <cdr:x>0.21309</cdr:x>
      <cdr:y>0.79824</cdr:y>
    </cdr:from>
    <cdr:to>
      <cdr:x>0.24211</cdr:x>
      <cdr:y>0.94918</cdr:y>
    </cdr:to>
    <cdr:sp macro="" textlink="">
      <cdr:nvSpPr>
        <cdr:cNvPr id="6" name="CasellaDiTesto 1">
          <a:extLst xmlns:a="http://schemas.openxmlformats.org/drawingml/2006/main">
            <a:ext uri="{FF2B5EF4-FFF2-40B4-BE49-F238E27FC236}">
              <a16:creationId xmlns:a16="http://schemas.microsoft.com/office/drawing/2014/main" id="{254A7E0D-6A01-2241-A777-24021FCB6D92}"/>
            </a:ext>
          </a:extLst>
        </cdr:cNvPr>
        <cdr:cNvSpPr txBox="1"/>
      </cdr:nvSpPr>
      <cdr:spPr>
        <a:xfrm xmlns:a="http://schemas.openxmlformats.org/drawingml/2006/main" rot="18770361">
          <a:off x="1918228" y="4415848"/>
          <a:ext cx="788315" cy="2948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dirty="0"/>
            <a:t>1996-1997</a:t>
          </a:r>
          <a:endParaRPr lang="en-GB"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0.58315</cdr:x>
      <cdr:y>0.52473</cdr:y>
    </cdr:from>
    <cdr:to>
      <cdr:x>0.86996</cdr:x>
      <cdr:y>0.60217</cdr:y>
    </cdr:to>
    <cdr:sp macro="" textlink="">
      <cdr:nvSpPr>
        <cdr:cNvPr id="2" name="CasellaDiTesto 1"/>
        <cdr:cNvSpPr txBox="1"/>
      </cdr:nvSpPr>
      <cdr:spPr>
        <a:xfrm xmlns:a="http://schemas.openxmlformats.org/drawingml/2006/main">
          <a:off x="3554858" y="2586178"/>
          <a:ext cx="1748413" cy="3816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800" b="0" dirty="0">
              <a:solidFill>
                <a:schemeClr val="bg1"/>
              </a:solidFill>
            </a:rPr>
            <a:t>Loco-</a:t>
          </a:r>
          <a:r>
            <a:rPr lang="en-GB" sz="1800" b="0" dirty="0" err="1">
              <a:solidFill>
                <a:schemeClr val="bg1"/>
              </a:solidFill>
            </a:rPr>
            <a:t>regionale</a:t>
          </a:r>
          <a:endParaRPr lang="en-GB" sz="1800" b="0" dirty="0">
            <a:solidFill>
              <a:schemeClr val="bg1"/>
            </a:solidFill>
          </a:endParaRPr>
        </a:p>
      </cdr:txBody>
    </cdr:sp>
  </cdr:relSizeAnchor>
  <cdr:relSizeAnchor xmlns:cdr="http://schemas.openxmlformats.org/drawingml/2006/chartDrawing">
    <cdr:from>
      <cdr:x>0.28687</cdr:x>
      <cdr:y>0.69283</cdr:y>
    </cdr:from>
    <cdr:to>
      <cdr:x>0.43687</cdr:x>
      <cdr:y>0.87836</cdr:y>
    </cdr:to>
    <cdr:sp macro="" textlink="">
      <cdr:nvSpPr>
        <cdr:cNvPr id="3" name="CasellaDiTesto 2"/>
        <cdr:cNvSpPr txBox="1"/>
      </cdr:nvSpPr>
      <cdr:spPr>
        <a:xfrm xmlns:a="http://schemas.openxmlformats.org/drawingml/2006/main">
          <a:off x="1748731" y="341469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600"/>
            <a:t>Peritoneo</a:t>
          </a:r>
          <a:endParaRPr lang="en-GB" sz="1600" dirty="0"/>
        </a:p>
      </cdr:txBody>
    </cdr:sp>
  </cdr:relSizeAnchor>
  <cdr:relSizeAnchor xmlns:cdr="http://schemas.openxmlformats.org/drawingml/2006/chartDrawing">
    <cdr:from>
      <cdr:x>0.20321</cdr:x>
      <cdr:y>0.39391</cdr:y>
    </cdr:from>
    <cdr:to>
      <cdr:x>0.35321</cdr:x>
      <cdr:y>0.57944</cdr:y>
    </cdr:to>
    <cdr:sp macro="" textlink="">
      <cdr:nvSpPr>
        <cdr:cNvPr id="4" name="CasellaDiTesto 3"/>
        <cdr:cNvSpPr txBox="1"/>
      </cdr:nvSpPr>
      <cdr:spPr>
        <a:xfrm xmlns:a="http://schemas.openxmlformats.org/drawingml/2006/main">
          <a:off x="1238756" y="194142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100" dirty="0" err="1"/>
            <a:t>Tramite</a:t>
          </a:r>
          <a:r>
            <a:rPr lang="en-GB" sz="1100" dirty="0"/>
            <a:t> PTBD</a:t>
          </a:r>
        </a:p>
      </cdr:txBody>
    </cdr:sp>
  </cdr:relSizeAnchor>
  <cdr:relSizeAnchor xmlns:cdr="http://schemas.openxmlformats.org/drawingml/2006/chartDrawing">
    <cdr:from>
      <cdr:x>0.29501</cdr:x>
      <cdr:y>0.22592</cdr:y>
    </cdr:from>
    <cdr:to>
      <cdr:x>0.57192</cdr:x>
      <cdr:y>0.41145</cdr:y>
    </cdr:to>
    <cdr:sp macro="" textlink="">
      <cdr:nvSpPr>
        <cdr:cNvPr id="5" name="CasellaDiTesto 4"/>
        <cdr:cNvSpPr txBox="1"/>
      </cdr:nvSpPr>
      <cdr:spPr>
        <a:xfrm xmlns:a="http://schemas.openxmlformats.org/drawingml/2006/main">
          <a:off x="1798371" y="1113484"/>
          <a:ext cx="1688049"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600" b="0" dirty="0"/>
            <a:t>Intra-</a:t>
          </a:r>
          <a:r>
            <a:rPr lang="en-GB" sz="1600" b="0" dirty="0" err="1"/>
            <a:t>Extraepatica</a:t>
          </a:r>
          <a:endParaRPr lang="en-GB" sz="1600" b="0" dirty="0"/>
        </a:p>
      </cdr:txBody>
    </cdr:sp>
  </cdr:relSizeAnchor>
</c:userShapes>
</file>

<file path=ppt/drawings/drawing3.xml><?xml version="1.0" encoding="utf-8"?>
<c:userShapes xmlns:c="http://schemas.openxmlformats.org/drawingml/2006/chart">
  <cdr:relSizeAnchor xmlns:cdr="http://schemas.openxmlformats.org/drawingml/2006/chartDrawing">
    <cdr:from>
      <cdr:x>0.34259</cdr:x>
      <cdr:y>0.24742</cdr:y>
    </cdr:from>
    <cdr:to>
      <cdr:x>0.4537</cdr:x>
      <cdr:y>0.40369</cdr:y>
    </cdr:to>
    <cdr:sp macro="" textlink="">
      <cdr:nvSpPr>
        <cdr:cNvPr id="2" name="CasellaDiTesto 1"/>
        <cdr:cNvSpPr txBox="1"/>
      </cdr:nvSpPr>
      <cdr:spPr>
        <a:xfrm xmlns:a="http://schemas.openxmlformats.org/drawingml/2006/main">
          <a:off x="2819400" y="14478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sz="1100" dirty="0"/>
        </a:p>
      </cdr:txBody>
    </cdr:sp>
  </cdr:relSizeAnchor>
  <cdr:relSizeAnchor xmlns:cdr="http://schemas.openxmlformats.org/drawingml/2006/chartDrawing">
    <cdr:from>
      <cdr:x>0.27778</cdr:x>
      <cdr:y>0.20836</cdr:y>
    </cdr:from>
    <cdr:to>
      <cdr:x>0.36111</cdr:x>
      <cdr:y>0.27347</cdr:y>
    </cdr:to>
    <cdr:sp macro="" textlink="">
      <cdr:nvSpPr>
        <cdr:cNvPr id="3" name="CasellaDiTesto 2"/>
        <cdr:cNvSpPr txBox="1"/>
      </cdr:nvSpPr>
      <cdr:spPr>
        <a:xfrm xmlns:a="http://schemas.openxmlformats.org/drawingml/2006/main">
          <a:off x="2286000" y="1219200"/>
          <a:ext cx="6858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2000" dirty="0"/>
            <a:t>14%</a:t>
          </a:r>
        </a:p>
      </cdr:txBody>
    </cdr:sp>
  </cdr:relSizeAnchor>
  <cdr:relSizeAnchor xmlns:cdr="http://schemas.openxmlformats.org/drawingml/2006/chartDrawing">
    <cdr:from>
      <cdr:x>0.37037</cdr:x>
      <cdr:y>0.39067</cdr:y>
    </cdr:from>
    <cdr:to>
      <cdr:x>0.44444</cdr:x>
      <cdr:y>0.45578</cdr:y>
    </cdr:to>
    <cdr:sp macro="" textlink="">
      <cdr:nvSpPr>
        <cdr:cNvPr id="4" name="CasellaDiTesto 3"/>
        <cdr:cNvSpPr txBox="1"/>
      </cdr:nvSpPr>
      <cdr:spPr>
        <a:xfrm xmlns:a="http://schemas.openxmlformats.org/drawingml/2006/main">
          <a:off x="3048000" y="2286000"/>
          <a:ext cx="6096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2000" dirty="0"/>
            <a:t>18%</a:t>
          </a:r>
        </a:p>
      </cdr:txBody>
    </cdr:sp>
  </cdr:relSizeAnchor>
  <cdr:relSizeAnchor xmlns:cdr="http://schemas.openxmlformats.org/drawingml/2006/chartDrawing">
    <cdr:from>
      <cdr:x>0.91667</cdr:x>
      <cdr:y>0.57298</cdr:y>
    </cdr:from>
    <cdr:to>
      <cdr:x>1</cdr:x>
      <cdr:y>0.63809</cdr:y>
    </cdr:to>
    <cdr:sp macro="" textlink="">
      <cdr:nvSpPr>
        <cdr:cNvPr id="5" name="CasellaDiTesto 4"/>
        <cdr:cNvSpPr txBox="1"/>
      </cdr:nvSpPr>
      <cdr:spPr>
        <a:xfrm xmlns:a="http://schemas.openxmlformats.org/drawingml/2006/main">
          <a:off x="7543800" y="3352800"/>
          <a:ext cx="6858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it-IT" sz="2000" dirty="0"/>
            <a:t>61%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D6DD6D1-8E9C-8E40-A40A-EC00150D1C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CF4D2DB4-6121-A44A-B8FE-695C1D8CB5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B5F8DF-8477-BA4C-BC2F-1805B44F3A9D}" type="datetimeFigureOut">
              <a:rPr lang="en-GB" smtClean="0"/>
              <a:t>27/06/2019</a:t>
            </a:fld>
            <a:endParaRPr lang="en-GB"/>
          </a:p>
        </p:txBody>
      </p:sp>
      <p:sp>
        <p:nvSpPr>
          <p:cNvPr id="4" name="Segnaposto piè di pagina 3">
            <a:extLst>
              <a:ext uri="{FF2B5EF4-FFF2-40B4-BE49-F238E27FC236}">
                <a16:creationId xmlns:a16="http://schemas.microsoft.com/office/drawing/2014/main" id="{36EA1F56-16BA-1945-9C5B-14AE468694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AE065511-11AA-E74F-9F61-37C8FD720A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7DA468-F9CF-9C4D-82A5-2E5942243280}" type="slidenum">
              <a:rPr lang="en-GB" smtClean="0"/>
              <a:t>‹N›</a:t>
            </a:fld>
            <a:endParaRPr lang="en-GB"/>
          </a:p>
        </p:txBody>
      </p:sp>
    </p:spTree>
    <p:extLst>
      <p:ext uri="{BB962C8B-B14F-4D97-AF65-F5344CB8AC3E}">
        <p14:creationId xmlns:p14="http://schemas.microsoft.com/office/powerpoint/2010/main" val="364974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BB4FF-7544-D749-A216-10740013A4CB}" type="datetimeFigureOut">
              <a:rPr lang="en-GB" smtClean="0"/>
              <a:t>27/06/2019</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3D538-C1CB-2248-AF74-A5FC19B47A9A}" type="slidenum">
              <a:rPr lang="en-GB" smtClean="0"/>
              <a:t>‹N›</a:t>
            </a:fld>
            <a:endParaRPr lang="en-GB"/>
          </a:p>
        </p:txBody>
      </p:sp>
    </p:spTree>
    <p:extLst>
      <p:ext uri="{BB962C8B-B14F-4D97-AF65-F5344CB8AC3E}">
        <p14:creationId xmlns:p14="http://schemas.microsoft.com/office/powerpoint/2010/main" val="136283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1</a:t>
            </a:fld>
            <a:endParaRPr lang="en-GB"/>
          </a:p>
        </p:txBody>
      </p:sp>
    </p:spTree>
    <p:extLst>
      <p:ext uri="{BB962C8B-B14F-4D97-AF65-F5344CB8AC3E}">
        <p14:creationId xmlns:p14="http://schemas.microsoft.com/office/powerpoint/2010/main" val="1899211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This</a:t>
            </a:r>
            <a:r>
              <a:rPr lang="it-IT" baseline="0" dirty="0"/>
              <a:t> </a:t>
            </a:r>
            <a:r>
              <a:rPr lang="it-IT" baseline="0" dirty="0" err="1"/>
              <a:t>choice</a:t>
            </a:r>
            <a:r>
              <a:rPr lang="it-IT" baseline="0" dirty="0"/>
              <a:t> </a:t>
            </a:r>
            <a:r>
              <a:rPr lang="it-IT" baseline="0" dirty="0" err="1"/>
              <a:t>is</a:t>
            </a:r>
            <a:r>
              <a:rPr lang="it-IT" baseline="0" dirty="0"/>
              <a:t> </a:t>
            </a:r>
            <a:r>
              <a:rPr lang="it-IT" baseline="0" dirty="0" err="1"/>
              <a:t>supported</a:t>
            </a:r>
            <a:r>
              <a:rPr lang="it-IT" baseline="0" dirty="0"/>
              <a:t> by the </a:t>
            </a:r>
            <a:r>
              <a:rPr lang="it-IT" baseline="0" dirty="0" err="1"/>
              <a:t>literature</a:t>
            </a:r>
            <a:r>
              <a:rPr lang="it-IT" baseline="0" dirty="0"/>
              <a:t> data. In a </a:t>
            </a:r>
            <a:r>
              <a:rPr lang="it-IT" baseline="0" dirty="0" err="1"/>
              <a:t>recent</a:t>
            </a:r>
            <a:r>
              <a:rPr lang="it-IT" baseline="0" dirty="0"/>
              <a:t> </a:t>
            </a:r>
            <a:r>
              <a:rPr lang="it-IT" baseline="0" dirty="0" err="1"/>
              <a:t>systematic</a:t>
            </a:r>
            <a:r>
              <a:rPr lang="it-IT" baseline="0" dirty="0"/>
              <a:t> </a:t>
            </a:r>
            <a:r>
              <a:rPr lang="it-IT" baseline="0" dirty="0" err="1"/>
              <a:t>review</a:t>
            </a:r>
            <a:r>
              <a:rPr lang="it-IT" baseline="0" dirty="0"/>
              <a:t>, </a:t>
            </a:r>
            <a:r>
              <a:rPr lang="it-IT" baseline="0" dirty="0" err="1"/>
              <a:t>we</a:t>
            </a:r>
            <a:r>
              <a:rPr lang="it-IT" baseline="0" dirty="0"/>
              <a:t> </a:t>
            </a:r>
            <a:r>
              <a:rPr lang="it-IT" baseline="0" dirty="0" err="1"/>
              <a:t>try</a:t>
            </a:r>
            <a:r>
              <a:rPr lang="it-IT" baseline="0" dirty="0"/>
              <a:t> to </a:t>
            </a:r>
            <a:r>
              <a:rPr lang="it-IT" baseline="0" dirty="0" err="1"/>
              <a:t>summarized</a:t>
            </a:r>
            <a:r>
              <a:rPr lang="it-IT" baseline="0" dirty="0"/>
              <a:t> the </a:t>
            </a:r>
            <a:r>
              <a:rPr lang="it-IT" baseline="0" dirty="0" err="1"/>
              <a:t>evidence</a:t>
            </a:r>
            <a:r>
              <a:rPr lang="it-IT" baseline="0" dirty="0"/>
              <a:t> base </a:t>
            </a:r>
            <a:r>
              <a:rPr lang="it-IT" baseline="0" dirty="0" err="1"/>
              <a:t>recomendation</a:t>
            </a:r>
            <a:r>
              <a:rPr lang="it-IT" baseline="0" dirty="0"/>
              <a:t> for a “</a:t>
            </a:r>
            <a:r>
              <a:rPr lang="it-IT" baseline="0" dirty="0" err="1"/>
              <a:t>good</a:t>
            </a:r>
            <a:r>
              <a:rPr lang="it-IT" baseline="0" dirty="0"/>
              <a:t>” </a:t>
            </a:r>
            <a:r>
              <a:rPr lang="it-IT" baseline="0" dirty="0" err="1"/>
              <a:t>biliary</a:t>
            </a:r>
            <a:r>
              <a:rPr lang="it-IT" baseline="0" dirty="0"/>
              <a:t> </a:t>
            </a:r>
            <a:r>
              <a:rPr lang="it-IT" baseline="0" dirty="0" err="1"/>
              <a:t>drainage</a:t>
            </a:r>
            <a:r>
              <a:rPr lang="it-IT" baseline="0" dirty="0"/>
              <a:t>:</a:t>
            </a:r>
          </a:p>
          <a:p>
            <a:r>
              <a:rPr lang="it-IT" sz="1200" b="0" i="0" u="none" strike="noStrike" kern="1200" baseline="0" dirty="0" err="1">
                <a:solidFill>
                  <a:schemeClr val="tx1"/>
                </a:solidFill>
                <a:latin typeface="+mn-lt"/>
                <a:ea typeface="+mn-ea"/>
                <a:cs typeface="+mn-cs"/>
              </a:rPr>
              <a:t>Biliary</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drainage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should</a:t>
            </a:r>
            <a:r>
              <a:rPr lang="it-IT" sz="1200" b="0" i="0" u="none" strike="noStrike" kern="1200" baseline="0" dirty="0">
                <a:solidFill>
                  <a:schemeClr val="tx1"/>
                </a:solidFill>
                <a:latin typeface="+mn-lt"/>
                <a:ea typeface="+mn-ea"/>
                <a:cs typeface="+mn-cs"/>
              </a:rPr>
              <a:t> be </a:t>
            </a:r>
            <a:r>
              <a:rPr lang="it-IT" sz="1200" b="0" i="0" u="none" strike="noStrike" kern="1200" baseline="0" dirty="0" err="1">
                <a:solidFill>
                  <a:schemeClr val="tx1"/>
                </a:solidFill>
                <a:latin typeface="+mn-lt"/>
                <a:ea typeface="+mn-ea"/>
                <a:cs typeface="+mn-cs"/>
              </a:rPr>
              <a:t>applied</a:t>
            </a:r>
            <a:r>
              <a:rPr lang="it-IT" sz="1200" b="0" i="0" u="none" strike="noStrike" kern="1200" baseline="0" dirty="0">
                <a:solidFill>
                  <a:schemeClr val="tx1"/>
                </a:solidFill>
                <a:latin typeface="+mn-lt"/>
                <a:ea typeface="+mn-ea"/>
                <a:cs typeface="+mn-cs"/>
              </a:rPr>
              <a:t> in the </a:t>
            </a:r>
            <a:r>
              <a:rPr lang="it-IT" sz="1200" b="0" i="0" u="none" strike="noStrike" kern="1200" baseline="0" dirty="0" err="1">
                <a:solidFill>
                  <a:schemeClr val="tx1"/>
                </a:solidFill>
                <a:latin typeface="+mn-lt"/>
                <a:ea typeface="+mn-ea"/>
                <a:cs typeface="+mn-cs"/>
              </a:rPr>
              <a:t>majority</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cases</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jaundiced</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patients</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who</a:t>
            </a:r>
            <a:r>
              <a:rPr lang="it-IT" sz="1200" b="0" i="0" u="none" strike="noStrike" kern="1200" baseline="0" dirty="0">
                <a:solidFill>
                  <a:schemeClr val="tx1"/>
                </a:solidFill>
                <a:latin typeface="+mn-lt"/>
                <a:ea typeface="+mn-ea"/>
                <a:cs typeface="+mn-cs"/>
              </a:rPr>
              <a:t> are </a:t>
            </a:r>
            <a:r>
              <a:rPr lang="it-IT" sz="1200" b="0" i="0" u="none" strike="noStrike" kern="1200" baseline="0" dirty="0" err="1">
                <a:solidFill>
                  <a:schemeClr val="tx1"/>
                </a:solidFill>
                <a:latin typeface="+mn-lt"/>
                <a:ea typeface="+mn-ea"/>
                <a:cs typeface="+mn-cs"/>
              </a:rPr>
              <a:t>candidates</a:t>
            </a:r>
            <a:r>
              <a:rPr lang="it-IT" sz="1200" b="0" i="0" u="none" strike="noStrike" kern="1200" baseline="0" dirty="0">
                <a:solidFill>
                  <a:schemeClr val="tx1"/>
                </a:solidFill>
                <a:latin typeface="+mn-lt"/>
                <a:ea typeface="+mn-ea"/>
                <a:cs typeface="+mn-cs"/>
              </a:rPr>
              <a:t> for major </a:t>
            </a:r>
            <a:r>
              <a:rPr lang="it-IT" sz="1200" b="0" i="0" u="none" strike="noStrike" kern="1200" baseline="0" dirty="0" err="1">
                <a:solidFill>
                  <a:schemeClr val="tx1"/>
                </a:solidFill>
                <a:latin typeface="+mn-lt"/>
                <a:ea typeface="+mn-ea"/>
                <a:cs typeface="+mn-cs"/>
              </a:rPr>
              <a:t>liver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resection</a:t>
            </a:r>
            <a:r>
              <a:rPr lang="it-IT" sz="1200" b="0" i="0" u="none" strike="noStrike" kern="1200" baseline="0" dirty="0">
                <a:solidFill>
                  <a:schemeClr val="tx1"/>
                </a:solidFill>
                <a:latin typeface="+mn-lt"/>
                <a:ea typeface="+mn-ea"/>
                <a:cs typeface="+mn-cs"/>
              </a:rPr>
              <a:t> and </a:t>
            </a:r>
            <a:r>
              <a:rPr lang="it-IT" sz="1200" b="0" i="0" u="none" strike="noStrike" kern="1200" baseline="0" dirty="0" err="1">
                <a:solidFill>
                  <a:schemeClr val="tx1"/>
                </a:solidFill>
                <a:latin typeface="+mn-lt"/>
                <a:ea typeface="+mn-ea"/>
                <a:cs typeface="+mn-cs"/>
              </a:rPr>
              <a:t>should</a:t>
            </a:r>
            <a:r>
              <a:rPr lang="it-IT" sz="1200" b="0" i="0" u="none" strike="noStrike" kern="1200" baseline="0" dirty="0">
                <a:solidFill>
                  <a:schemeClr val="tx1"/>
                </a:solidFill>
                <a:latin typeface="+mn-lt"/>
                <a:ea typeface="+mn-ea"/>
                <a:cs typeface="+mn-cs"/>
              </a:rPr>
              <a:t> be </a:t>
            </a:r>
            <a:r>
              <a:rPr lang="it-IT" sz="1200" b="0" i="0" u="none" strike="noStrike" kern="1200" baseline="0" dirty="0" err="1">
                <a:solidFill>
                  <a:schemeClr val="tx1"/>
                </a:solidFill>
                <a:latin typeface="+mn-lt"/>
                <a:ea typeface="+mn-ea"/>
                <a:cs typeface="+mn-cs"/>
              </a:rPr>
              <a:t>limited</a:t>
            </a:r>
            <a:r>
              <a:rPr lang="it-IT" sz="1200" b="0" i="0" u="none" strike="noStrike" kern="1200" baseline="0" dirty="0">
                <a:solidFill>
                  <a:schemeClr val="tx1"/>
                </a:solidFill>
                <a:latin typeface="+mn-lt"/>
                <a:ea typeface="+mn-ea"/>
                <a:cs typeface="+mn-cs"/>
              </a:rPr>
              <a:t> to the </a:t>
            </a:r>
            <a:r>
              <a:rPr lang="it-IT" sz="1200" b="0" i="0" u="none" strike="noStrike" kern="1200" baseline="0" dirty="0" err="1">
                <a:solidFill>
                  <a:schemeClr val="tx1"/>
                </a:solidFill>
                <a:latin typeface="+mn-lt"/>
                <a:ea typeface="+mn-ea"/>
                <a:cs typeface="+mn-cs"/>
              </a:rPr>
              <a:t>remnant</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liver</a:t>
            </a:r>
            <a:r>
              <a:rPr lang="it-IT" sz="1200" b="0" i="0" u="none" strike="noStrike" kern="1200" baseline="0" dirty="0">
                <a:solidFill>
                  <a:schemeClr val="tx1"/>
                </a:solidFill>
                <a:latin typeface="+mn-lt"/>
                <a:ea typeface="+mn-ea"/>
                <a:cs typeface="+mn-cs"/>
              </a:rPr>
              <a:t>.</a:t>
            </a:r>
          </a:p>
          <a:p>
            <a:r>
              <a:rPr lang="it-IT" sz="1200" b="0" i="0" u="none" strike="noStrike" kern="1200" baseline="0" dirty="0" err="1">
                <a:solidFill>
                  <a:schemeClr val="tx1"/>
                </a:solidFill>
                <a:latin typeface="+mn-lt"/>
                <a:ea typeface="+mn-ea"/>
                <a:cs typeface="+mn-cs"/>
              </a:rPr>
              <a:t>Bilateral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drainage</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should</a:t>
            </a:r>
            <a:r>
              <a:rPr lang="it-IT" sz="1200" b="0" i="0" u="none" strike="noStrike" kern="1200" baseline="0" dirty="0">
                <a:solidFill>
                  <a:schemeClr val="tx1"/>
                </a:solidFill>
                <a:latin typeface="+mn-lt"/>
                <a:ea typeface="+mn-ea"/>
                <a:cs typeface="+mn-cs"/>
              </a:rPr>
              <a:t> be </a:t>
            </a:r>
            <a:r>
              <a:rPr lang="it-IT" sz="1200" b="0" i="0" u="none" strike="noStrike" kern="1200" baseline="0" dirty="0" err="1">
                <a:solidFill>
                  <a:schemeClr val="tx1"/>
                </a:solidFill>
                <a:latin typeface="+mn-lt"/>
                <a:ea typeface="+mn-ea"/>
                <a:cs typeface="+mn-cs"/>
              </a:rPr>
              <a:t>applied</a:t>
            </a:r>
            <a:r>
              <a:rPr lang="it-IT" sz="1200" b="0" i="0" u="none" strike="noStrike" kern="1200" baseline="0" dirty="0">
                <a:solidFill>
                  <a:schemeClr val="tx1"/>
                </a:solidFill>
                <a:latin typeface="+mn-lt"/>
                <a:ea typeface="+mn-ea"/>
                <a:cs typeface="+mn-cs"/>
              </a:rPr>
              <a:t> in the </a:t>
            </a:r>
            <a:r>
              <a:rPr lang="it-IT" sz="1200" b="0" i="0" u="none" strike="noStrike" kern="1200" baseline="0" dirty="0" err="1">
                <a:solidFill>
                  <a:schemeClr val="tx1"/>
                </a:solidFill>
                <a:latin typeface="+mn-lt"/>
                <a:ea typeface="+mn-ea"/>
                <a:cs typeface="+mn-cs"/>
              </a:rPr>
              <a:t>presence</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segmental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cholangitis</a:t>
            </a:r>
            <a:r>
              <a:rPr lang="it-IT" sz="1200" b="0" i="0" u="none" strike="noStrike" kern="1200" baseline="0" dirty="0">
                <a:solidFill>
                  <a:schemeClr val="tx1"/>
                </a:solidFill>
                <a:latin typeface="+mn-lt"/>
                <a:ea typeface="+mn-ea"/>
                <a:cs typeface="+mn-cs"/>
              </a:rPr>
              <a:t> or in </a:t>
            </a:r>
            <a:r>
              <a:rPr lang="it-IT" sz="1200" b="0" i="0" u="none" strike="noStrike" kern="1200" baseline="0" dirty="0" err="1">
                <a:solidFill>
                  <a:schemeClr val="tx1"/>
                </a:solidFill>
                <a:latin typeface="+mn-lt"/>
                <a:ea typeface="+mn-ea"/>
                <a:cs typeface="+mn-cs"/>
              </a:rPr>
              <a:t>cases</a:t>
            </a:r>
            <a:r>
              <a:rPr lang="it-IT" sz="1200" b="0" i="0" u="none" strike="noStrike" kern="1200" baseline="0" dirty="0">
                <a:solidFill>
                  <a:schemeClr val="tx1"/>
                </a:solidFill>
                <a:latin typeface="+mn-lt"/>
                <a:ea typeface="+mn-ea"/>
                <a:cs typeface="+mn-cs"/>
              </a:rPr>
              <a:t> of </a:t>
            </a:r>
            <a:r>
              <a:rPr lang="it-IT" sz="1200" b="0" i="0" u="none" strike="noStrike" kern="1200" baseline="0" dirty="0" err="1">
                <a:solidFill>
                  <a:schemeClr val="tx1"/>
                </a:solidFill>
                <a:latin typeface="+mn-lt"/>
                <a:ea typeface="+mn-ea"/>
                <a:cs typeface="+mn-cs"/>
              </a:rPr>
              <a:t>uncertain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longitudinal</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tumor</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diffusion</a:t>
            </a:r>
            <a:r>
              <a:rPr lang="it-IT" sz="1200" b="0" i="0" u="none" strike="noStrike" kern="1200" baseline="0" dirty="0">
                <a:solidFill>
                  <a:schemeClr val="tx1"/>
                </a:solidFill>
                <a:latin typeface="+mn-lt"/>
                <a:ea typeface="+mn-ea"/>
                <a:cs typeface="+mn-cs"/>
              </a:rPr>
              <a:t>.</a:t>
            </a:r>
            <a:endParaRPr lang="it-IT" baseline="0" dirty="0"/>
          </a:p>
        </p:txBody>
      </p:sp>
      <p:sp>
        <p:nvSpPr>
          <p:cNvPr id="4" name="Segnaposto numero diapositiva 3"/>
          <p:cNvSpPr>
            <a:spLocks noGrp="1"/>
          </p:cNvSpPr>
          <p:nvPr>
            <p:ph type="sldNum" sz="quarter" idx="10"/>
          </p:nvPr>
        </p:nvSpPr>
        <p:spPr/>
        <p:txBody>
          <a:bodyPr/>
          <a:lstStyle/>
          <a:p>
            <a:fld id="{7B369C65-2F22-5A48-891F-4EB2534AA577}" type="slidenum">
              <a:rPr lang="it-IT" smtClean="0"/>
              <a:t>19</a:t>
            </a:fld>
            <a:endParaRPr lang="it-IT"/>
          </a:p>
        </p:txBody>
      </p:sp>
    </p:spTree>
    <p:extLst>
      <p:ext uri="{BB962C8B-B14F-4D97-AF65-F5344CB8AC3E}">
        <p14:creationId xmlns:p14="http://schemas.microsoft.com/office/powerpoint/2010/main" val="353045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27</a:t>
            </a:fld>
            <a:endParaRPr lang="en-GB"/>
          </a:p>
        </p:txBody>
      </p:sp>
    </p:spTree>
    <p:extLst>
      <p:ext uri="{BB962C8B-B14F-4D97-AF65-F5344CB8AC3E}">
        <p14:creationId xmlns:p14="http://schemas.microsoft.com/office/powerpoint/2010/main" val="122855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28</a:t>
            </a:fld>
            <a:endParaRPr lang="en-GB"/>
          </a:p>
        </p:txBody>
      </p:sp>
    </p:spTree>
    <p:extLst>
      <p:ext uri="{BB962C8B-B14F-4D97-AF65-F5344CB8AC3E}">
        <p14:creationId xmlns:p14="http://schemas.microsoft.com/office/powerpoint/2010/main" val="70709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08ACD86A-FAB4-0F4B-AEDE-CE943C37EB49}" type="slidenum">
              <a:rPr lang="en-GB" smtClean="0"/>
              <a:t>30</a:t>
            </a:fld>
            <a:endParaRPr lang="en-GB"/>
          </a:p>
        </p:txBody>
      </p:sp>
    </p:spTree>
    <p:extLst>
      <p:ext uri="{BB962C8B-B14F-4D97-AF65-F5344CB8AC3E}">
        <p14:creationId xmlns:p14="http://schemas.microsoft.com/office/powerpoint/2010/main" val="420224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32</a:t>
            </a:fld>
            <a:endParaRPr lang="en-GB"/>
          </a:p>
        </p:txBody>
      </p:sp>
    </p:spTree>
    <p:extLst>
      <p:ext uri="{BB962C8B-B14F-4D97-AF65-F5344CB8AC3E}">
        <p14:creationId xmlns:p14="http://schemas.microsoft.com/office/powerpoint/2010/main" val="914373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08ACD86A-FAB4-0F4B-AEDE-CE943C37EB49}" type="slidenum">
              <a:rPr lang="en-GB" smtClean="0"/>
              <a:t>35</a:t>
            </a:fld>
            <a:endParaRPr lang="en-GB"/>
          </a:p>
        </p:txBody>
      </p:sp>
    </p:spTree>
    <p:extLst>
      <p:ext uri="{BB962C8B-B14F-4D97-AF65-F5344CB8AC3E}">
        <p14:creationId xmlns:p14="http://schemas.microsoft.com/office/powerpoint/2010/main" val="3816872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08ACD86A-FAB4-0F4B-AEDE-CE943C37EB49}" type="slidenum">
              <a:rPr lang="en-GB" smtClean="0"/>
              <a:t>36</a:t>
            </a:fld>
            <a:endParaRPr lang="en-GB"/>
          </a:p>
        </p:txBody>
      </p:sp>
    </p:spTree>
    <p:extLst>
      <p:ext uri="{BB962C8B-B14F-4D97-AF65-F5344CB8AC3E}">
        <p14:creationId xmlns:p14="http://schemas.microsoft.com/office/powerpoint/2010/main" val="2305262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err="1"/>
              <a:t>Coppa</a:t>
            </a:r>
            <a:r>
              <a:rPr lang="en-GB" dirty="0"/>
              <a:t> Pietro</a:t>
            </a:r>
          </a:p>
        </p:txBody>
      </p:sp>
      <p:sp>
        <p:nvSpPr>
          <p:cNvPr id="4" name="Segnaposto numero diapositiva 3"/>
          <p:cNvSpPr>
            <a:spLocks noGrp="1"/>
          </p:cNvSpPr>
          <p:nvPr>
            <p:ph type="sldNum" sz="quarter" idx="5"/>
          </p:nvPr>
        </p:nvSpPr>
        <p:spPr/>
        <p:txBody>
          <a:bodyPr/>
          <a:lstStyle/>
          <a:p>
            <a:fld id="{CAC3D538-C1CB-2248-AF74-A5FC19B47A9A}" type="slidenum">
              <a:rPr lang="en-GB" smtClean="0"/>
              <a:t>37</a:t>
            </a:fld>
            <a:endParaRPr lang="en-GB"/>
          </a:p>
        </p:txBody>
      </p:sp>
    </p:spTree>
    <p:extLst>
      <p:ext uri="{BB962C8B-B14F-4D97-AF65-F5344CB8AC3E}">
        <p14:creationId xmlns:p14="http://schemas.microsoft.com/office/powerpoint/2010/main" val="25096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38</a:t>
            </a:fld>
            <a:endParaRPr lang="en-GB"/>
          </a:p>
        </p:txBody>
      </p:sp>
    </p:spTree>
    <p:extLst>
      <p:ext uri="{BB962C8B-B14F-4D97-AF65-F5344CB8AC3E}">
        <p14:creationId xmlns:p14="http://schemas.microsoft.com/office/powerpoint/2010/main" val="3097164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a:t>
            </a:r>
            <a:r>
              <a:rPr lang="it-IT" dirty="0" err="1"/>
              <a:t>anatomical</a:t>
            </a:r>
            <a:r>
              <a:rPr lang="it-IT" baseline="0" dirty="0"/>
              <a:t> location of the </a:t>
            </a:r>
            <a:r>
              <a:rPr lang="it-IT" baseline="0" dirty="0" err="1"/>
              <a:t>biliary</a:t>
            </a:r>
            <a:r>
              <a:rPr lang="it-IT" baseline="0" dirty="0"/>
              <a:t> </a:t>
            </a:r>
            <a:r>
              <a:rPr lang="it-IT" baseline="0" dirty="0" err="1"/>
              <a:t>duct</a:t>
            </a:r>
            <a:r>
              <a:rPr lang="it-IT" baseline="0" dirty="0"/>
              <a:t> </a:t>
            </a:r>
            <a:r>
              <a:rPr lang="it-IT" baseline="0" dirty="0" err="1"/>
              <a:t>into</a:t>
            </a:r>
            <a:r>
              <a:rPr lang="it-IT" baseline="0" dirty="0"/>
              <a:t> the </a:t>
            </a:r>
            <a:r>
              <a:rPr lang="it-IT" baseline="0" dirty="0" err="1"/>
              <a:t>hepatic</a:t>
            </a:r>
            <a:r>
              <a:rPr lang="it-IT" baseline="0" dirty="0"/>
              <a:t> </a:t>
            </a:r>
            <a:r>
              <a:rPr lang="it-IT" baseline="0" dirty="0" err="1"/>
              <a:t>pedicle</a:t>
            </a:r>
            <a:r>
              <a:rPr lang="it-IT" baseline="0" dirty="0"/>
              <a:t> and </a:t>
            </a:r>
            <a:r>
              <a:rPr lang="it-IT" baseline="0" dirty="0" err="1"/>
              <a:t>its</a:t>
            </a:r>
            <a:r>
              <a:rPr lang="it-IT" baseline="0" dirty="0"/>
              <a:t> </a:t>
            </a:r>
            <a:r>
              <a:rPr lang="it-IT" baseline="0" dirty="0" err="1"/>
              <a:t>closeness</a:t>
            </a:r>
            <a:r>
              <a:rPr lang="it-IT" baseline="0" dirty="0"/>
              <a:t> with </a:t>
            </a:r>
            <a:r>
              <a:rPr lang="it-IT" baseline="0" dirty="0" err="1"/>
              <a:t>important</a:t>
            </a:r>
            <a:r>
              <a:rPr lang="it-IT" baseline="0" dirty="0"/>
              <a:t> </a:t>
            </a:r>
            <a:r>
              <a:rPr lang="it-IT" baseline="0" dirty="0" err="1"/>
              <a:t>vascular</a:t>
            </a:r>
            <a:r>
              <a:rPr lang="it-IT" baseline="0" dirty="0"/>
              <a:t> </a:t>
            </a:r>
            <a:r>
              <a:rPr lang="it-IT" baseline="0" dirty="0" err="1"/>
              <a:t>structures</a:t>
            </a:r>
            <a:r>
              <a:rPr lang="it-IT" baseline="0" dirty="0"/>
              <a:t> </a:t>
            </a:r>
            <a:r>
              <a:rPr lang="it-IT" baseline="0" dirty="0" err="1"/>
              <a:t>make</a:t>
            </a:r>
            <a:r>
              <a:rPr lang="it-IT" baseline="0" dirty="0"/>
              <a:t> </a:t>
            </a:r>
            <a:r>
              <a:rPr lang="it-IT" baseline="0" dirty="0" err="1"/>
              <a:t>vascolar</a:t>
            </a:r>
            <a:r>
              <a:rPr lang="it-IT" baseline="0" dirty="0"/>
              <a:t> </a:t>
            </a:r>
            <a:r>
              <a:rPr lang="it-IT" baseline="0" dirty="0" err="1"/>
              <a:t>invasion</a:t>
            </a:r>
            <a:r>
              <a:rPr lang="it-IT" baseline="0" dirty="0"/>
              <a:t> a common </a:t>
            </a:r>
            <a:r>
              <a:rPr lang="it-IT" baseline="0" dirty="0" err="1"/>
              <a:t>occurence</a:t>
            </a:r>
            <a:r>
              <a:rPr lang="it-IT" baseline="0" dirty="0"/>
              <a:t>.</a:t>
            </a:r>
          </a:p>
          <a:p>
            <a:r>
              <a:rPr lang="it-IT" baseline="0" dirty="0"/>
              <a:t>In </a:t>
            </a:r>
            <a:r>
              <a:rPr lang="it-IT" baseline="0" dirty="0" err="1"/>
              <a:t>our</a:t>
            </a:r>
            <a:r>
              <a:rPr lang="it-IT" baseline="0" dirty="0"/>
              <a:t> </a:t>
            </a:r>
            <a:r>
              <a:rPr lang="it-IT" baseline="0" dirty="0" err="1"/>
              <a:t>series</a:t>
            </a:r>
            <a:r>
              <a:rPr lang="it-IT" baseline="0" dirty="0"/>
              <a:t> </a:t>
            </a:r>
            <a:r>
              <a:rPr lang="it-IT" baseline="0" dirty="0" err="1"/>
              <a:t>almost</a:t>
            </a:r>
            <a:r>
              <a:rPr lang="it-IT" baseline="0" dirty="0"/>
              <a:t> 20% of the </a:t>
            </a:r>
            <a:r>
              <a:rPr lang="it-IT" baseline="0" dirty="0" err="1"/>
              <a:t>patients</a:t>
            </a:r>
            <a:r>
              <a:rPr lang="it-IT" baseline="0" dirty="0"/>
              <a:t> </a:t>
            </a:r>
            <a:r>
              <a:rPr lang="it-IT" baseline="0" dirty="0" err="1"/>
              <a:t>underwent</a:t>
            </a:r>
            <a:r>
              <a:rPr lang="it-IT" baseline="0" dirty="0"/>
              <a:t> </a:t>
            </a:r>
            <a:r>
              <a:rPr lang="it-IT" baseline="0" dirty="0" err="1"/>
              <a:t>portal</a:t>
            </a:r>
            <a:r>
              <a:rPr lang="it-IT" baseline="0" dirty="0"/>
              <a:t> </a:t>
            </a:r>
            <a:r>
              <a:rPr lang="it-IT" baseline="0" dirty="0" err="1"/>
              <a:t>vein</a:t>
            </a:r>
            <a:r>
              <a:rPr lang="it-IT" baseline="0" dirty="0"/>
              <a:t> </a:t>
            </a:r>
            <a:r>
              <a:rPr lang="it-IT" baseline="0" dirty="0" err="1"/>
              <a:t>resection</a:t>
            </a:r>
            <a:r>
              <a:rPr lang="it-IT" baseline="0" dirty="0"/>
              <a:t> and 4% </a:t>
            </a:r>
            <a:r>
              <a:rPr lang="it-IT" baseline="0" dirty="0" err="1"/>
              <a:t>hepatic</a:t>
            </a:r>
            <a:r>
              <a:rPr lang="it-IT" baseline="0" dirty="0"/>
              <a:t> </a:t>
            </a:r>
            <a:r>
              <a:rPr lang="it-IT" baseline="0" dirty="0" err="1"/>
              <a:t>artery</a:t>
            </a:r>
            <a:r>
              <a:rPr lang="it-IT" baseline="0" dirty="0"/>
              <a:t> </a:t>
            </a:r>
            <a:r>
              <a:rPr lang="it-IT" baseline="0" dirty="0" err="1"/>
              <a:t>resection</a:t>
            </a:r>
            <a:r>
              <a:rPr lang="it-IT" baseline="0" dirty="0"/>
              <a:t> and </a:t>
            </a:r>
            <a:r>
              <a:rPr lang="it-IT" baseline="0" dirty="0" err="1"/>
              <a:t>reconstruction</a:t>
            </a:r>
            <a:r>
              <a:rPr lang="it-IT" baseline="0" dirty="0"/>
              <a:t>.</a:t>
            </a:r>
            <a:endParaRPr lang="it-IT" dirty="0"/>
          </a:p>
        </p:txBody>
      </p:sp>
      <p:sp>
        <p:nvSpPr>
          <p:cNvPr id="4" name="Segnaposto numero diapositiva 3"/>
          <p:cNvSpPr>
            <a:spLocks noGrp="1"/>
          </p:cNvSpPr>
          <p:nvPr>
            <p:ph type="sldNum" sz="quarter" idx="10"/>
          </p:nvPr>
        </p:nvSpPr>
        <p:spPr/>
        <p:txBody>
          <a:bodyPr/>
          <a:lstStyle/>
          <a:p>
            <a:fld id="{7B369C65-2F22-5A48-891F-4EB2534AA577}" type="slidenum">
              <a:rPr lang="it-IT" smtClean="0"/>
              <a:t>39</a:t>
            </a:fld>
            <a:endParaRPr lang="it-IT"/>
          </a:p>
        </p:txBody>
      </p:sp>
    </p:spTree>
    <p:extLst>
      <p:ext uri="{BB962C8B-B14F-4D97-AF65-F5344CB8AC3E}">
        <p14:creationId xmlns:p14="http://schemas.microsoft.com/office/powerpoint/2010/main" val="1711401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47EC8B-0299-3243-8D0B-5E4D929FEFF3}" type="slidenum">
              <a:rPr lang="it-IT"/>
              <a:pPr/>
              <a:t>2</a:t>
            </a:fld>
            <a:endParaRPr lang="it-IT"/>
          </a:p>
        </p:txBody>
      </p:sp>
      <p:sp>
        <p:nvSpPr>
          <p:cNvPr id="486402" name="Rectangle 2"/>
          <p:cNvSpPr>
            <a:spLocks noGrp="1" noRot="1" noChangeAspect="1" noChangeArrowheads="1" noTextEdit="1"/>
          </p:cNvSpPr>
          <p:nvPr>
            <p:ph type="sldImg"/>
          </p:nvPr>
        </p:nvSpPr>
        <p:spPr>
          <a:ln/>
          <a:extLst>
            <a:ext uri="{FAA26D3D-D897-4be2-8F04-BA451C77F1D7}">
              <ma14:placeholderFlag xmlns:mc="http://schemas.openxmlformats.org/markup-compatibility/2006" xmlns:mv="urn:schemas-microsoft-com:mac:vml" xmlns:ma14="http://schemas.microsoft.com/office/mac/drawingml/2011/main" xmlns="" val="1"/>
            </a:ext>
          </a:extLst>
        </p:spPr>
      </p:sp>
      <p:sp>
        <p:nvSpPr>
          <p:cNvPr id="486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119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egnaposto immagine diapositiva 1"/>
          <p:cNvSpPr>
            <a:spLocks noGrp="1" noRot="1" noChangeAspect="1" noTextEdit="1"/>
          </p:cNvSpPr>
          <p:nvPr>
            <p:ph type="sldImg"/>
          </p:nvPr>
        </p:nvSpPr>
        <p:spPr/>
      </p:sp>
      <p:sp>
        <p:nvSpPr>
          <p:cNvPr id="70658" name="Segnaposto note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Togli anastomosi</a:t>
            </a:r>
          </a:p>
        </p:txBody>
      </p:sp>
      <p:sp>
        <p:nvSpPr>
          <p:cNvPr id="70659" name="Segnaposto numero diapositiva 3"/>
          <p:cNvSpPr>
            <a:spLocks noGrp="1"/>
          </p:cNvSpPr>
          <p:nvPr>
            <p:ph type="sldNum"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000">
                <a:solidFill>
                  <a:schemeClr val="tx1"/>
                </a:solidFill>
                <a:latin typeface="Arial" charset="0"/>
                <a:ea typeface="SimSun" charset="0"/>
                <a:cs typeface="SimSun" charset="0"/>
              </a:defRPr>
            </a:lvl1pPr>
            <a:lvl2pPr marL="742950" indent="-285750" eaLnBrk="0" hangingPunct="0">
              <a:tabLst>
                <a:tab pos="723900" algn="l"/>
                <a:tab pos="1447800" algn="l"/>
                <a:tab pos="2171700" algn="l"/>
                <a:tab pos="2895600" algn="l"/>
              </a:tabLst>
              <a:defRPr sz="2000">
                <a:solidFill>
                  <a:schemeClr val="tx1"/>
                </a:solidFill>
                <a:latin typeface="Arial" charset="0"/>
                <a:ea typeface="SimSun" charset="0"/>
                <a:cs typeface="SimSun" charset="0"/>
              </a:defRPr>
            </a:lvl2pPr>
            <a:lvl3pPr marL="1143000" indent="-228600" eaLnBrk="0" hangingPunct="0">
              <a:tabLst>
                <a:tab pos="723900" algn="l"/>
                <a:tab pos="1447800" algn="l"/>
                <a:tab pos="2171700" algn="l"/>
                <a:tab pos="2895600" algn="l"/>
              </a:tabLst>
              <a:defRPr sz="2000">
                <a:solidFill>
                  <a:schemeClr val="tx1"/>
                </a:solidFill>
                <a:latin typeface="Arial" charset="0"/>
                <a:ea typeface="SimSun" charset="0"/>
                <a:cs typeface="SimSun" charset="0"/>
              </a:defRPr>
            </a:lvl3pPr>
            <a:lvl4pPr marL="1600200" indent="-228600" eaLnBrk="0" hangingPunct="0">
              <a:tabLst>
                <a:tab pos="723900" algn="l"/>
                <a:tab pos="1447800" algn="l"/>
                <a:tab pos="2171700" algn="l"/>
                <a:tab pos="2895600" algn="l"/>
              </a:tabLst>
              <a:defRPr sz="2000">
                <a:solidFill>
                  <a:schemeClr val="tx1"/>
                </a:solidFill>
                <a:latin typeface="Arial" charset="0"/>
                <a:ea typeface="SimSun" charset="0"/>
                <a:cs typeface="SimSun" charset="0"/>
              </a:defRPr>
            </a:lvl4pPr>
            <a:lvl5pPr marL="2057400" indent="-228600" eaLnBrk="0" hangingPunct="0">
              <a:tabLst>
                <a:tab pos="723900" algn="l"/>
                <a:tab pos="1447800" algn="l"/>
                <a:tab pos="2171700" algn="l"/>
                <a:tab pos="2895600" algn="l"/>
              </a:tabLst>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tabLst>
                <a:tab pos="723900" algn="l"/>
                <a:tab pos="1447800" algn="l"/>
                <a:tab pos="2171700" algn="l"/>
                <a:tab pos="2895600" algn="l"/>
              </a:tabLs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tabLst>
                <a:tab pos="723900" algn="l"/>
                <a:tab pos="1447800" algn="l"/>
                <a:tab pos="2171700" algn="l"/>
                <a:tab pos="2895600" algn="l"/>
              </a:tabLs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tabLst>
                <a:tab pos="723900" algn="l"/>
                <a:tab pos="1447800" algn="l"/>
                <a:tab pos="2171700" algn="l"/>
                <a:tab pos="2895600" algn="l"/>
              </a:tabLs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tabLst>
                <a:tab pos="723900" algn="l"/>
                <a:tab pos="1447800" algn="l"/>
                <a:tab pos="2171700" algn="l"/>
                <a:tab pos="2895600" algn="l"/>
              </a:tabLst>
              <a:defRPr sz="2000">
                <a:solidFill>
                  <a:schemeClr val="tx1"/>
                </a:solidFill>
                <a:latin typeface="Arial" charset="0"/>
                <a:ea typeface="SimSun" charset="0"/>
                <a:cs typeface="SimSun" charset="0"/>
              </a:defRPr>
            </a:lvl9pPr>
          </a:lstStyle>
          <a:p>
            <a:pPr eaLnBrk="1"/>
            <a:fld id="{C50F18AC-C2F7-B944-B7B7-EDD838535FB3}" type="slidenum">
              <a:rPr lang="it-IT" sz="1400">
                <a:solidFill>
                  <a:srgbClr val="000000"/>
                </a:solidFill>
                <a:latin typeface="Times New Roman" charset="0"/>
                <a:ea typeface="MS PGothic" charset="0"/>
                <a:cs typeface="MS PGothic" charset="0"/>
              </a:rPr>
              <a:pPr eaLnBrk="1"/>
              <a:t>40</a:t>
            </a:fld>
            <a:endParaRPr lang="it-IT" sz="1400">
              <a:solidFill>
                <a:srgbClr val="000000"/>
              </a:solidFill>
              <a:latin typeface="Times New Roman" charset="0"/>
              <a:ea typeface="MS PGothic" charset="0"/>
              <a:cs typeface="MS PGothic" charset="0"/>
            </a:endParaRPr>
          </a:p>
        </p:txBody>
      </p:sp>
    </p:spTree>
    <p:extLst>
      <p:ext uri="{BB962C8B-B14F-4D97-AF65-F5344CB8AC3E}">
        <p14:creationId xmlns:p14="http://schemas.microsoft.com/office/powerpoint/2010/main" val="3134925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43</a:t>
            </a:fld>
            <a:endParaRPr lang="en-GB"/>
          </a:p>
        </p:txBody>
      </p:sp>
    </p:spTree>
    <p:extLst>
      <p:ext uri="{BB962C8B-B14F-4D97-AF65-F5344CB8AC3E}">
        <p14:creationId xmlns:p14="http://schemas.microsoft.com/office/powerpoint/2010/main" val="187182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immagine diapositiva 1"/>
          <p:cNvSpPr>
            <a:spLocks noGrp="1" noRot="1" noChangeAspect="1" noTextEdit="1"/>
          </p:cNvSpPr>
          <p:nvPr>
            <p:ph type="sldImg"/>
          </p:nvPr>
        </p:nvSpPr>
        <p:spPr/>
      </p:sp>
      <p:sp>
        <p:nvSpPr>
          <p:cNvPr id="73730" name="Segnaposto note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ヒラギノ角ゴ Pro W3" charset="0"/>
                <a:cs typeface="ヒラギノ角ゴ Pro W3" charset="0"/>
              </a:rPr>
              <a:t>Terapia di supp</a:t>
            </a:r>
          </a:p>
        </p:txBody>
      </p:sp>
      <p:sp>
        <p:nvSpPr>
          <p:cNvPr id="73731" name="Segnaposto numero diapositiva 3"/>
          <p:cNvSpPr txBox="1">
            <a:spLocks noGrp="1"/>
          </p:cNvSpPr>
          <p:nvPr/>
        </p:nvSpPr>
        <p:spPr bwMode="auto">
          <a:xfrm>
            <a:off x="4281488" y="10155238"/>
            <a:ext cx="327660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4287" tIns="52144" rIns="104287" bIns="52144" anchor="b"/>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algn="r" eaLnBrk="1" hangingPunct="1"/>
            <a:fld id="{C3A87437-D8BC-6D4D-B23C-24A4B8378E04}" type="slidenum">
              <a:rPr lang="it-IT" sz="1400"/>
              <a:pPr algn="r" eaLnBrk="1" hangingPunct="1"/>
              <a:t>44</a:t>
            </a:fld>
            <a:endParaRPr lang="it-IT" sz="1400"/>
          </a:p>
        </p:txBody>
      </p:sp>
    </p:spTree>
    <p:extLst>
      <p:ext uri="{BB962C8B-B14F-4D97-AF65-F5344CB8AC3E}">
        <p14:creationId xmlns:p14="http://schemas.microsoft.com/office/powerpoint/2010/main" val="3529039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CD86A-FAB4-0F4B-AEDE-CE943C37EB4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27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48</a:t>
            </a:fld>
            <a:endParaRPr lang="en-GB"/>
          </a:p>
        </p:txBody>
      </p:sp>
    </p:spTree>
    <p:extLst>
      <p:ext uri="{BB962C8B-B14F-4D97-AF65-F5344CB8AC3E}">
        <p14:creationId xmlns:p14="http://schemas.microsoft.com/office/powerpoint/2010/main" val="2257174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49</a:t>
            </a:fld>
            <a:endParaRPr lang="en-GB"/>
          </a:p>
        </p:txBody>
      </p:sp>
    </p:spTree>
    <p:extLst>
      <p:ext uri="{BB962C8B-B14F-4D97-AF65-F5344CB8AC3E}">
        <p14:creationId xmlns:p14="http://schemas.microsoft.com/office/powerpoint/2010/main" val="381649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3</a:t>
            </a:fld>
            <a:endParaRPr lang="en-GB"/>
          </a:p>
        </p:txBody>
      </p:sp>
    </p:spTree>
    <p:extLst>
      <p:ext uri="{BB962C8B-B14F-4D97-AF65-F5344CB8AC3E}">
        <p14:creationId xmlns:p14="http://schemas.microsoft.com/office/powerpoint/2010/main" val="67206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Peri-</a:t>
            </a:r>
            <a:r>
              <a:rPr lang="it-IT" dirty="0" err="1"/>
              <a:t>hilar</a:t>
            </a:r>
            <a:r>
              <a:rPr lang="it-IT" dirty="0"/>
              <a:t> cholangiocarcinoma </a:t>
            </a:r>
            <a:r>
              <a:rPr lang="it-IT" dirty="0" err="1"/>
              <a:t>is</a:t>
            </a:r>
            <a:r>
              <a:rPr lang="it-IT" dirty="0"/>
              <a:t> a rare</a:t>
            </a:r>
            <a:r>
              <a:rPr lang="it-IT" baseline="0" dirty="0"/>
              <a:t> and </a:t>
            </a:r>
            <a:r>
              <a:rPr lang="it-IT" baseline="0" dirty="0" err="1"/>
              <a:t>challenging</a:t>
            </a:r>
            <a:r>
              <a:rPr lang="it-IT" baseline="0" dirty="0"/>
              <a:t> </a:t>
            </a:r>
            <a:r>
              <a:rPr lang="it-IT" baseline="0" dirty="0" err="1"/>
              <a:t>disease</a:t>
            </a:r>
            <a:r>
              <a:rPr lang="it-IT" baseline="0" dirty="0"/>
              <a:t>. Here </a:t>
            </a:r>
            <a:r>
              <a:rPr lang="it-IT" baseline="0" dirty="0" err="1"/>
              <a:t>you</a:t>
            </a:r>
            <a:r>
              <a:rPr lang="it-IT" baseline="0" dirty="0"/>
              <a:t> can </a:t>
            </a:r>
            <a:r>
              <a:rPr lang="it-IT" baseline="0" dirty="0" err="1"/>
              <a:t>see</a:t>
            </a:r>
            <a:r>
              <a:rPr lang="it-IT" baseline="0" dirty="0"/>
              <a:t> the </a:t>
            </a:r>
            <a:r>
              <a:rPr lang="it-IT" baseline="0" dirty="0" err="1"/>
              <a:t>increasing</a:t>
            </a:r>
            <a:r>
              <a:rPr lang="it-IT" baseline="0" dirty="0"/>
              <a:t> </a:t>
            </a:r>
            <a:r>
              <a:rPr lang="it-IT" baseline="0" dirty="0" err="1"/>
              <a:t>number</a:t>
            </a:r>
            <a:r>
              <a:rPr lang="it-IT" baseline="0" dirty="0"/>
              <a:t> of </a:t>
            </a:r>
            <a:r>
              <a:rPr lang="it-IT" baseline="0" dirty="0" err="1"/>
              <a:t>patients</a:t>
            </a:r>
            <a:r>
              <a:rPr lang="it-IT" baseline="0" dirty="0"/>
              <a:t> with </a:t>
            </a:r>
            <a:r>
              <a:rPr lang="it-IT" baseline="0" dirty="0" err="1"/>
              <a:t>biliary</a:t>
            </a:r>
            <a:r>
              <a:rPr lang="it-IT" baseline="0" dirty="0"/>
              <a:t> </a:t>
            </a:r>
            <a:r>
              <a:rPr lang="it-IT" baseline="0" dirty="0" err="1"/>
              <a:t>tract</a:t>
            </a:r>
            <a:r>
              <a:rPr lang="it-IT" baseline="0" dirty="0"/>
              <a:t> </a:t>
            </a:r>
            <a:r>
              <a:rPr lang="it-IT" baseline="0" dirty="0" err="1"/>
              <a:t>cancer</a:t>
            </a:r>
            <a:r>
              <a:rPr lang="it-IT" baseline="0" dirty="0"/>
              <a:t>, in </a:t>
            </a:r>
            <a:r>
              <a:rPr lang="it-IT" baseline="0" dirty="0" err="1"/>
              <a:t>particular</a:t>
            </a:r>
            <a:r>
              <a:rPr lang="it-IT" baseline="0" dirty="0"/>
              <a:t> with Peri-</a:t>
            </a:r>
            <a:r>
              <a:rPr lang="it-IT" baseline="0" dirty="0" err="1"/>
              <a:t>hilar</a:t>
            </a:r>
            <a:r>
              <a:rPr lang="it-IT" baseline="0" dirty="0"/>
              <a:t> </a:t>
            </a:r>
            <a:r>
              <a:rPr lang="it-IT" baseline="0" dirty="0" err="1"/>
              <a:t>choalngiocarcinoma</a:t>
            </a:r>
            <a:r>
              <a:rPr lang="it-IT" baseline="0" dirty="0"/>
              <a:t> (</a:t>
            </a:r>
            <a:r>
              <a:rPr lang="it-IT" baseline="0" dirty="0" err="1"/>
              <a:t>red</a:t>
            </a:r>
            <a:r>
              <a:rPr lang="it-IT" baseline="0" dirty="0"/>
              <a:t> </a:t>
            </a:r>
            <a:r>
              <a:rPr lang="it-IT" baseline="0" dirty="0" err="1"/>
              <a:t>column</a:t>
            </a:r>
            <a:r>
              <a:rPr lang="it-IT" baseline="0" dirty="0"/>
              <a:t>) </a:t>
            </a:r>
            <a:r>
              <a:rPr lang="it-IT" baseline="0" dirty="0" err="1"/>
              <a:t>submitted</a:t>
            </a:r>
            <a:r>
              <a:rPr lang="it-IT" baseline="0" dirty="0"/>
              <a:t> to </a:t>
            </a:r>
            <a:r>
              <a:rPr lang="it-IT" baseline="0" dirty="0" err="1"/>
              <a:t>surgery</a:t>
            </a:r>
            <a:r>
              <a:rPr lang="it-IT" baseline="0" dirty="0"/>
              <a:t> </a:t>
            </a:r>
            <a:r>
              <a:rPr lang="it-IT" baseline="0" dirty="0" err="1"/>
              <a:t>during</a:t>
            </a:r>
            <a:r>
              <a:rPr lang="it-IT" baseline="0" dirty="0"/>
              <a:t> </a:t>
            </a:r>
            <a:r>
              <a:rPr lang="it-IT" baseline="0" dirty="0" err="1"/>
              <a:t>our</a:t>
            </a:r>
            <a:r>
              <a:rPr lang="it-IT" baseline="0" dirty="0"/>
              <a:t> </a:t>
            </a:r>
            <a:r>
              <a:rPr lang="it-IT" baseline="0" dirty="0" err="1"/>
              <a:t>experience</a:t>
            </a:r>
            <a:endParaRPr lang="en-GB" dirty="0"/>
          </a:p>
        </p:txBody>
      </p:sp>
      <p:sp>
        <p:nvSpPr>
          <p:cNvPr id="4" name="Segnaposto numero diapositiva 3"/>
          <p:cNvSpPr>
            <a:spLocks noGrp="1"/>
          </p:cNvSpPr>
          <p:nvPr>
            <p:ph type="sldNum" sz="quarter" idx="10"/>
          </p:nvPr>
        </p:nvSpPr>
        <p:spPr/>
        <p:txBody>
          <a:bodyPr/>
          <a:lstStyle/>
          <a:p>
            <a:fld id="{7B369C65-2F22-5A48-891F-4EB2534AA577}" type="slidenum">
              <a:rPr lang="it-IT" smtClean="0"/>
              <a:t>4</a:t>
            </a:fld>
            <a:endParaRPr lang="it-IT"/>
          </a:p>
        </p:txBody>
      </p:sp>
    </p:spTree>
    <p:extLst>
      <p:ext uri="{BB962C8B-B14F-4D97-AF65-F5344CB8AC3E}">
        <p14:creationId xmlns:p14="http://schemas.microsoft.com/office/powerpoint/2010/main" val="355992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600" dirty="0" err="1"/>
              <a:t>Infact</a:t>
            </a:r>
            <a:r>
              <a:rPr lang="en-GB" sz="1600" dirty="0"/>
              <a:t>, often required a first step of preoperative preparation with biliary drainage or portal vein embolization to increase the safety of the second step: the surgery.</a:t>
            </a:r>
          </a:p>
          <a:p>
            <a:r>
              <a:rPr lang="en-GB" sz="1600" dirty="0"/>
              <a:t>The Preoperative management has been discussed by professor </a:t>
            </a:r>
            <a:r>
              <a:rPr lang="en-GB" sz="1600" dirty="0" err="1"/>
              <a:t>Nagino</a:t>
            </a:r>
            <a:r>
              <a:rPr lang="en-GB" sz="1600" dirty="0"/>
              <a:t>.</a:t>
            </a:r>
          </a:p>
          <a:p>
            <a:r>
              <a:rPr lang="en-GB" sz="1600" dirty="0"/>
              <a:t>My talk will focused on the intraoperative management</a:t>
            </a:r>
          </a:p>
        </p:txBody>
      </p:sp>
      <p:sp>
        <p:nvSpPr>
          <p:cNvPr id="4" name="Segnaposto numero diapositiva 3"/>
          <p:cNvSpPr>
            <a:spLocks noGrp="1"/>
          </p:cNvSpPr>
          <p:nvPr>
            <p:ph type="sldNum" sz="quarter" idx="5"/>
          </p:nvPr>
        </p:nvSpPr>
        <p:spPr/>
        <p:txBody>
          <a:bodyPr/>
          <a:lstStyle/>
          <a:p>
            <a:fld id="{CAC3D538-C1CB-2248-AF74-A5FC19B47A9A}" type="slidenum">
              <a:rPr lang="en-GB" smtClean="0"/>
              <a:t>5</a:t>
            </a:fld>
            <a:endParaRPr lang="en-GB"/>
          </a:p>
        </p:txBody>
      </p:sp>
    </p:spTree>
    <p:extLst>
      <p:ext uri="{BB962C8B-B14F-4D97-AF65-F5344CB8AC3E}">
        <p14:creationId xmlns:p14="http://schemas.microsoft.com/office/powerpoint/2010/main" val="2576201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CAC3D538-C1CB-2248-AF74-A5FC19B47A9A}" type="slidenum">
              <a:rPr lang="en-GB" smtClean="0"/>
              <a:t>6</a:t>
            </a:fld>
            <a:endParaRPr lang="en-GB"/>
          </a:p>
        </p:txBody>
      </p:sp>
    </p:spTree>
    <p:extLst>
      <p:ext uri="{BB962C8B-B14F-4D97-AF65-F5344CB8AC3E}">
        <p14:creationId xmlns:p14="http://schemas.microsoft.com/office/powerpoint/2010/main" val="184979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a:noFill/>
          <a:ln/>
        </p:spPr>
      </p:sp>
      <p:sp>
        <p:nvSpPr>
          <p:cNvPr id="68611" name="Segnaposto note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spcBef>
                <a:spcPct val="0"/>
              </a:spcBef>
            </a:pPr>
            <a:endParaRPr lang="en-US"/>
          </a:p>
        </p:txBody>
      </p:sp>
      <p:sp>
        <p:nvSpPr>
          <p:cNvPr id="68612"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5B8DED7-0D70-744F-8CEC-7BB882EB0349}" type="slidenum">
              <a:rPr lang="it-IT" sz="1200">
                <a:solidFill>
                  <a:srgbClr val="FFFFFF"/>
                </a:solidFill>
                <a:latin typeface="Gill Sans" charset="0"/>
                <a:ea typeface="ヒラギノ角ゴ ProN W3" charset="0"/>
                <a:cs typeface="ヒラギノ角ゴ ProN W3" charset="0"/>
                <a:sym typeface="Gill Sans" charset="0"/>
              </a:rPr>
              <a:pPr algn="r" eaLnBrk="1" hangingPunct="1"/>
              <a:t>10</a:t>
            </a:fld>
            <a:endParaRPr lang="it-IT" sz="1200">
              <a:solidFill>
                <a:srgbClr val="FFFFFF"/>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16753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CB9D0C-E2B8-473B-8711-CAE71C3A5F6B}" type="slidenum">
              <a:rPr kumimoji="0" lang="it-IT"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1949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22883" name="Segnaposto note 2"/>
          <p:cNvSpPr>
            <a:spLocks noGrp="1"/>
          </p:cNvSpPr>
          <p:nvPr>
            <p:ph type="body" idx="1"/>
          </p:nvPr>
        </p:nvSpPr>
        <p:spPr bwMode="auto">
          <a:noFill/>
        </p:spPr>
        <p:txBody>
          <a:bodyPr wrap="square" numCol="1" anchor="t" anchorCtr="0" compatLnSpc="1">
            <a:prstTxWarp prst="textNoShape">
              <a:avLst/>
            </a:prstTxWarp>
          </a:bodyPr>
          <a:lstStyle/>
          <a:p>
            <a:r>
              <a:rPr lang="en-US" sz="2000"/>
              <a:t> ……. To calculate Liver  volume  with 3D CT imaging software:   the regions of interest are selected in every CT slices and thereafter calculated with integrated software.  This calculation precisely predict liver volume. This methods have some bias when multiple lesion are presentr or in patients with dilated intrahepatic bile ducts.</a:t>
            </a:r>
          </a:p>
        </p:txBody>
      </p:sp>
      <p:sp>
        <p:nvSpPr>
          <p:cNvPr id="122884"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438FB15-634E-4660-AD17-51E5A14E58E9}" type="slidenum">
              <a:rPr lang="it-IT" sz="1200" smtClean="0">
                <a:solidFill>
                  <a:srgbClr val="FFFFFF"/>
                </a:solidFill>
                <a:latin typeface="Gill Sans"/>
                <a:ea typeface="ヒラギノ角ゴ ProN W3"/>
                <a:cs typeface="ヒラギノ角ゴ ProN W3"/>
                <a:sym typeface="Gill Sans"/>
              </a:rPr>
              <a:pPr algn="r"/>
              <a:t>15</a:t>
            </a:fld>
            <a:endParaRPr lang="it-IT" sz="1200">
              <a:solidFill>
                <a:srgbClr val="FFFFFF"/>
              </a:solidFill>
              <a:latin typeface="Gill Sans"/>
              <a:ea typeface="ヒラギノ角ゴ ProN W3"/>
              <a:cs typeface="ヒラギノ角ゴ ProN W3"/>
              <a:sym typeface="Gill Sans"/>
            </a:endParaRPr>
          </a:p>
        </p:txBody>
      </p:sp>
    </p:spTree>
    <p:extLst>
      <p:ext uri="{BB962C8B-B14F-4D97-AF65-F5344CB8AC3E}">
        <p14:creationId xmlns:p14="http://schemas.microsoft.com/office/powerpoint/2010/main" val="2893073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EA98932-39F7-9545-A957-6855C2756F57}"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1323057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EA98932-39F7-9545-A957-6855C2756F57}"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384949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EA98932-39F7-9545-A957-6855C2756F57}"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1041531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it-IT"/>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6" name="Rectangle 4"/>
          <p:cNvSpPr>
            <a:spLocks noGrp="1" noChangeArrowheads="1"/>
          </p:cNvSpPr>
          <p:nvPr>
            <p:ph type="dt" sz="half" idx="10"/>
          </p:nvPr>
        </p:nvSpPr>
        <p:spPr/>
        <p:txBody>
          <a:bodyPr/>
          <a:lstStyle>
            <a:lvl1pPr>
              <a:defRPr/>
            </a:lvl1pPr>
          </a:lstStyle>
          <a:p>
            <a:pPr>
              <a:defRPr/>
            </a:pPr>
            <a:endParaRPr lang="it-IT"/>
          </a:p>
        </p:txBody>
      </p:sp>
      <p:sp>
        <p:nvSpPr>
          <p:cNvPr id="7" name="Rectangle 5"/>
          <p:cNvSpPr>
            <a:spLocks noGrp="1" noChangeArrowheads="1"/>
          </p:cNvSpPr>
          <p:nvPr>
            <p:ph type="ftr" sz="quarter" idx="11"/>
          </p:nvPr>
        </p:nvSpPr>
        <p:spPr/>
        <p:txBody>
          <a:bodyPr/>
          <a:lstStyle>
            <a:lvl1pPr>
              <a:defRPr/>
            </a:lvl1pPr>
          </a:lstStyle>
          <a:p>
            <a:pPr>
              <a:defRPr/>
            </a:pPr>
            <a:endParaRPr lang="it-IT"/>
          </a:p>
        </p:txBody>
      </p:sp>
      <p:sp>
        <p:nvSpPr>
          <p:cNvPr id="8" name="Rectangle 6"/>
          <p:cNvSpPr>
            <a:spLocks noGrp="1" noChangeArrowheads="1"/>
          </p:cNvSpPr>
          <p:nvPr>
            <p:ph type="sldNum" sz="quarter" idx="12"/>
          </p:nvPr>
        </p:nvSpPr>
        <p:spPr/>
        <p:txBody>
          <a:bodyPr/>
          <a:lstStyle>
            <a:lvl1pPr>
              <a:defRPr/>
            </a:lvl1pPr>
          </a:lstStyle>
          <a:p>
            <a:pPr>
              <a:defRPr/>
            </a:pPr>
            <a:fld id="{2BCE5117-9AEA-465C-BF12-BC88CD31C27D}" type="slidenum">
              <a:rPr lang="it-IT"/>
              <a:pPr>
                <a:defRPr/>
              </a:pPr>
              <a:t>‹N›</a:t>
            </a:fld>
            <a:endParaRPr lang="it-IT"/>
          </a:p>
        </p:txBody>
      </p:sp>
    </p:spTree>
    <p:extLst>
      <p:ext uri="{BB962C8B-B14F-4D97-AF65-F5344CB8AC3E}">
        <p14:creationId xmlns:p14="http://schemas.microsoft.com/office/powerpoint/2010/main" val="24855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9"/>
            <a:ext cx="82296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3" name="Segnaposto data 3"/>
          <p:cNvSpPr>
            <a:spLocks noGrp="1"/>
          </p:cNvSpPr>
          <p:nvPr>
            <p:ph type="dt" sz="half" idx="10"/>
          </p:nvPr>
        </p:nvSpPr>
        <p:spPr/>
        <p:txBody>
          <a:bodyPr/>
          <a:lstStyle>
            <a:lvl1pPr>
              <a:defRPr/>
            </a:lvl1pPr>
          </a:lstStyle>
          <a:p>
            <a:endParaRPr lang="en-US"/>
          </a:p>
        </p:txBody>
      </p:sp>
      <p:sp>
        <p:nvSpPr>
          <p:cNvPr id="4" name="Segnaposto piè di pagina 4"/>
          <p:cNvSpPr>
            <a:spLocks noGrp="1"/>
          </p:cNvSpPr>
          <p:nvPr>
            <p:ph type="ftr" sz="quarter" idx="11"/>
          </p:nvPr>
        </p:nvSpPr>
        <p:spPr/>
        <p:txBody>
          <a:bodyPr/>
          <a:lstStyle>
            <a:lvl1pPr>
              <a:defRPr/>
            </a:lvl1pPr>
          </a:lstStyle>
          <a:p>
            <a:endParaRPr lang="en-US"/>
          </a:p>
        </p:txBody>
      </p:sp>
      <p:sp>
        <p:nvSpPr>
          <p:cNvPr id="5" name="Segnaposto numero diapositiva 5"/>
          <p:cNvSpPr>
            <a:spLocks noGrp="1"/>
          </p:cNvSpPr>
          <p:nvPr>
            <p:ph type="sldNum" sz="quarter" idx="12"/>
          </p:nvPr>
        </p:nvSpPr>
        <p:spPr/>
        <p:txBody>
          <a:bodyPr/>
          <a:lstStyle>
            <a:lvl1pPr>
              <a:defRPr/>
            </a:lvl1pPr>
          </a:lstStyle>
          <a:p>
            <a:fld id="{488C18FA-284B-4DDD-BB00-36E6CEFCDA4D}" type="slidenum">
              <a:rPr lang="it-IT"/>
              <a:pPr/>
              <a:t>‹N›</a:t>
            </a:fld>
            <a:endParaRPr lang="it-IT"/>
          </a:p>
        </p:txBody>
      </p:sp>
    </p:spTree>
    <p:extLst>
      <p:ext uri="{BB962C8B-B14F-4D97-AF65-F5344CB8AC3E}">
        <p14:creationId xmlns:p14="http://schemas.microsoft.com/office/powerpoint/2010/main" val="12287842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EA98932-39F7-9545-A957-6855C2756F57}"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3255502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0EA98932-39F7-9545-A957-6855C2756F57}" type="datetimeFigureOut">
              <a:rPr lang="en-GB" smtClean="0"/>
              <a:t>27/06/2019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387423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0EA98932-39F7-9545-A957-6855C2756F57}"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269335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0EA98932-39F7-9545-A957-6855C2756F57}" type="datetimeFigureOut">
              <a:rPr lang="en-GB" smtClean="0"/>
              <a:t>27/06/2019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2846543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EA98932-39F7-9545-A957-6855C2756F57}" type="datetimeFigureOut">
              <a:rPr lang="en-GB" smtClean="0"/>
              <a:t>27/06/2019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319904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98932-39F7-9545-A957-6855C2756F57}" type="datetimeFigureOut">
              <a:rPr lang="en-GB" smtClean="0"/>
              <a:t>27/06/2019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3816202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0EA98932-39F7-9545-A957-6855C2756F57}"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2643407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0EA98932-39F7-9545-A957-6855C2756F57}" type="datetimeFigureOut">
              <a:rPr lang="en-GB" smtClean="0"/>
              <a:t>27/06/2019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69D706-9F68-3241-9ECB-1734A3AEF0EC}" type="slidenum">
              <a:rPr lang="en-GB" smtClean="0"/>
              <a:t>‹N›</a:t>
            </a:fld>
            <a:endParaRPr lang="en-GB"/>
          </a:p>
        </p:txBody>
      </p:sp>
    </p:spTree>
    <p:extLst>
      <p:ext uri="{BB962C8B-B14F-4D97-AF65-F5344CB8AC3E}">
        <p14:creationId xmlns:p14="http://schemas.microsoft.com/office/powerpoint/2010/main" val="1309759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9000">
              <a:schemeClr val="bg1"/>
            </a:gs>
            <a:gs pos="65000">
              <a:schemeClr val="accent6">
                <a:lumMod val="20000"/>
                <a:lumOff val="80000"/>
              </a:schemeClr>
            </a:gs>
            <a:gs pos="100000">
              <a:schemeClr val="accent5">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98932-39F7-9545-A957-6855C2756F57}" type="datetimeFigureOut">
              <a:rPr lang="en-GB" smtClean="0"/>
              <a:t>27/06/2019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9D706-9F68-3241-9ECB-1734A3AEF0EC}" type="slidenum">
              <a:rPr lang="en-GB" smtClean="0"/>
              <a:t>‹N›</a:t>
            </a:fld>
            <a:endParaRPr lang="en-GB"/>
          </a:p>
        </p:txBody>
      </p:sp>
    </p:spTree>
    <p:extLst>
      <p:ext uri="{BB962C8B-B14F-4D97-AF65-F5344CB8AC3E}">
        <p14:creationId xmlns:p14="http://schemas.microsoft.com/office/powerpoint/2010/main" val="2009244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oleObject" Target="../embeddings/oleObject1.bin"/><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4"/><Relationship Id="rId7" Type="http://schemas.openxmlformats.org/officeDocument/2006/relationships/image" Target="../media/image26.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oleObject" Target="../embeddings/oleObject3.bin"/><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t.wikipedia.org/wiki/Nicolas-S%C3%A9bastien_Adam" TargetMode="External"/><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hyperlink" Target="https://it.wikipedia.org/wiki/Louvre" TargetMode="External"/><Relationship Id="rId4" Type="http://schemas.openxmlformats.org/officeDocument/2006/relationships/hyperlink" Target="https://it.wikipedia.org/wiki/Parig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jpeg"/><Relationship Id="rId4" Type="http://schemas.openxmlformats.org/officeDocument/2006/relationships/image" Target="../media/image63.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chart" Target="../charts/char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notesSlide" Target="../notesSlides/notesSlide19.xml"/><Relationship Id="rId7" Type="http://schemas.openxmlformats.org/officeDocument/2006/relationships/image" Target="../media/image91.ti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chart" Target="../charts/chart3.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9.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4.tif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45A36DBE-30E3-8B4D-8920-6C093192085E}"/>
              </a:ext>
            </a:extLst>
          </p:cNvPr>
          <p:cNvSpPr txBox="1"/>
          <p:nvPr/>
        </p:nvSpPr>
        <p:spPr>
          <a:xfrm>
            <a:off x="1014252" y="3433468"/>
            <a:ext cx="7243755" cy="1261884"/>
          </a:xfrm>
          <a:prstGeom prst="rect">
            <a:avLst/>
          </a:prstGeom>
          <a:noFill/>
        </p:spPr>
        <p:txBody>
          <a:bodyPr wrap="square" rtlCol="0">
            <a:spAutoFit/>
          </a:bodyPr>
          <a:lstStyle/>
          <a:p>
            <a:pPr algn="ctr"/>
            <a:r>
              <a:rPr lang="en-GB" sz="2800" dirty="0">
                <a:solidFill>
                  <a:srgbClr val="009193"/>
                </a:solidFill>
              </a:rPr>
              <a:t>I PROGRESSI DELLA CHIRURGIA NELLA CURA DEL</a:t>
            </a:r>
          </a:p>
          <a:p>
            <a:pPr algn="ctr"/>
            <a:r>
              <a:rPr lang="en-GB" sz="4800" b="1" dirty="0">
                <a:solidFill>
                  <a:srgbClr val="009193"/>
                </a:solidFill>
              </a:rPr>
              <a:t>COLANGIOCARCINOMA</a:t>
            </a:r>
          </a:p>
        </p:txBody>
      </p:sp>
      <p:graphicFrame>
        <p:nvGraphicFramePr>
          <p:cNvPr id="14" name="Object 2">
            <a:extLst>
              <a:ext uri="{FF2B5EF4-FFF2-40B4-BE49-F238E27FC236}">
                <a16:creationId xmlns:a16="http://schemas.microsoft.com/office/drawing/2014/main" id="{054DEC72-CF51-F246-A0FB-7E0F20F33FB4}"/>
              </a:ext>
            </a:extLst>
          </p:cNvPr>
          <p:cNvGraphicFramePr>
            <a:graphicFrameLocks noChangeAspect="1"/>
          </p:cNvGraphicFramePr>
          <p:nvPr>
            <p:extLst>
              <p:ext uri="{D42A27DB-BD31-4B8C-83A1-F6EECF244321}">
                <p14:modId xmlns:p14="http://schemas.microsoft.com/office/powerpoint/2010/main" val="1453454362"/>
              </p:ext>
            </p:extLst>
          </p:nvPr>
        </p:nvGraphicFramePr>
        <p:xfrm>
          <a:off x="7348812" y="139085"/>
          <a:ext cx="1520070" cy="1422287"/>
        </p:xfrm>
        <a:graphic>
          <a:graphicData uri="http://schemas.openxmlformats.org/presentationml/2006/ole">
            <mc:AlternateContent xmlns:mc="http://schemas.openxmlformats.org/markup-compatibility/2006">
              <mc:Choice xmlns:v="urn:schemas-microsoft-com:vml" Requires="v">
                <p:oleObj spid="_x0000_s64619" name="Fotografia di Photo Editor " r:id="rId4" imgW="1895238" imgH="1914286" progId="">
                  <p:embed/>
                </p:oleObj>
              </mc:Choice>
              <mc:Fallback>
                <p:oleObj name="Fotografia di Photo Editor " r:id="rId4" imgW="1895238" imgH="1914286" progId="">
                  <p:embed/>
                  <p:pic>
                    <p:nvPicPr>
                      <p:cNvPr id="10" name="Object 2">
                        <a:extLst>
                          <a:ext uri="{FF2B5EF4-FFF2-40B4-BE49-F238E27FC236}">
                            <a16:creationId xmlns:a16="http://schemas.microsoft.com/office/drawing/2014/main" id="{28975D52-91AD-7E4C-AD3D-E5ACA8E38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8812" y="139085"/>
                        <a:ext cx="1520070" cy="1422287"/>
                      </a:xfrm>
                      <a:prstGeom prst="rect">
                        <a:avLst/>
                      </a:prstGeom>
                      <a:noFill/>
                      <a:ln>
                        <a:noFill/>
                      </a:ln>
                      <a:effectLst/>
                    </p:spPr>
                  </p:pic>
                </p:oleObj>
              </mc:Fallback>
            </mc:AlternateContent>
          </a:graphicData>
        </a:graphic>
      </p:graphicFrame>
      <p:sp>
        <p:nvSpPr>
          <p:cNvPr id="15" name="Rectangle 10">
            <a:extLst>
              <a:ext uri="{FF2B5EF4-FFF2-40B4-BE49-F238E27FC236}">
                <a16:creationId xmlns:a16="http://schemas.microsoft.com/office/drawing/2014/main" id="{9C78BB59-5DAE-BA43-8FD2-591D6A172704}"/>
              </a:ext>
            </a:extLst>
          </p:cNvPr>
          <p:cNvSpPr>
            <a:spLocks noChangeArrowheads="1"/>
          </p:cNvSpPr>
          <p:nvPr/>
        </p:nvSpPr>
        <p:spPr bwMode="auto">
          <a:xfrm>
            <a:off x="2663225" y="173013"/>
            <a:ext cx="3868419" cy="154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it-IT" altLang="it-IT" sz="2000" dirty="0">
                <a:latin typeface="+mn-lt"/>
                <a:ea typeface="Arial Narrow" charset="0"/>
                <a:cs typeface="Arial Narrow" charset="0"/>
              </a:rPr>
              <a:t>Università degli Studi di Verona</a:t>
            </a:r>
          </a:p>
          <a:p>
            <a:pPr algn="ctr" eaLnBrk="1" hangingPunct="1"/>
            <a:r>
              <a:rPr lang="it-IT" altLang="it-IT" sz="2000" dirty="0">
                <a:latin typeface="+mn-lt"/>
                <a:ea typeface="Arial Narrow" charset="0"/>
                <a:cs typeface="Arial Narrow" charset="0"/>
              </a:rPr>
              <a:t>Dipartimento di Chirurgia</a:t>
            </a:r>
          </a:p>
          <a:p>
            <a:pPr algn="ctr" eaLnBrk="1" hangingPunct="1"/>
            <a:r>
              <a:rPr lang="it-IT" altLang="it-IT" sz="2000" dirty="0">
                <a:latin typeface="+mn-lt"/>
                <a:ea typeface="Arial Narrow" charset="0"/>
                <a:cs typeface="Arial Narrow" charset="0"/>
              </a:rPr>
              <a:t>Chirurgia Generale ed Epatobiliare</a:t>
            </a:r>
          </a:p>
          <a:p>
            <a:pPr algn="ctr" eaLnBrk="1" hangingPunct="1"/>
            <a:r>
              <a:rPr lang="it-IT" altLang="it-IT" sz="2000" dirty="0">
                <a:latin typeface="+mn-lt"/>
                <a:ea typeface="Arial Narrow" charset="0"/>
                <a:cs typeface="Arial Narrow" charset="0"/>
              </a:rPr>
              <a:t>Policlinico G.B. Rossi</a:t>
            </a:r>
          </a:p>
          <a:p>
            <a:pPr algn="ctr" eaLnBrk="1" hangingPunct="1"/>
            <a:r>
              <a:rPr lang="it-IT" altLang="it-IT" sz="1600" dirty="0">
                <a:latin typeface="+mn-lt"/>
                <a:ea typeface="Arial Narrow" charset="0"/>
                <a:cs typeface="Arial Narrow" charset="0"/>
              </a:rPr>
              <a:t>Direttore Prof. Alfredo Guglielmi</a:t>
            </a:r>
          </a:p>
        </p:txBody>
      </p:sp>
      <p:sp>
        <p:nvSpPr>
          <p:cNvPr id="18" name="CasellaDiTesto 17">
            <a:extLst>
              <a:ext uri="{FF2B5EF4-FFF2-40B4-BE49-F238E27FC236}">
                <a16:creationId xmlns:a16="http://schemas.microsoft.com/office/drawing/2014/main" id="{CDCFB005-1CA6-B44F-A1AD-C3CEF1BA6CCD}"/>
              </a:ext>
            </a:extLst>
          </p:cNvPr>
          <p:cNvSpPr txBox="1"/>
          <p:nvPr/>
        </p:nvSpPr>
        <p:spPr>
          <a:xfrm>
            <a:off x="3074894" y="5581195"/>
            <a:ext cx="3083152" cy="461665"/>
          </a:xfrm>
          <a:prstGeom prst="rect">
            <a:avLst/>
          </a:prstGeom>
          <a:noFill/>
        </p:spPr>
        <p:txBody>
          <a:bodyPr wrap="none" rtlCol="0">
            <a:spAutoFit/>
          </a:bodyPr>
          <a:lstStyle/>
          <a:p>
            <a:pPr algn="ctr"/>
            <a:r>
              <a:rPr lang="en-GB" sz="2400" b="1" dirty="0" err="1"/>
              <a:t>Prof.</a:t>
            </a:r>
            <a:r>
              <a:rPr lang="en-GB" sz="2400" b="1" dirty="0"/>
              <a:t> Alfredo </a:t>
            </a:r>
            <a:r>
              <a:rPr lang="en-GB" sz="2400" b="1" dirty="0" err="1"/>
              <a:t>Guglielmi</a:t>
            </a:r>
            <a:endParaRPr lang="en-GB" sz="2400" b="1" dirty="0"/>
          </a:p>
        </p:txBody>
      </p:sp>
      <p:sp>
        <p:nvSpPr>
          <p:cNvPr id="19" name="CasellaDiTesto 18">
            <a:extLst>
              <a:ext uri="{FF2B5EF4-FFF2-40B4-BE49-F238E27FC236}">
                <a16:creationId xmlns:a16="http://schemas.microsoft.com/office/drawing/2014/main" id="{029811F1-8233-524F-9189-1A2C28DC3868}"/>
              </a:ext>
            </a:extLst>
          </p:cNvPr>
          <p:cNvSpPr txBox="1"/>
          <p:nvPr/>
        </p:nvSpPr>
        <p:spPr>
          <a:xfrm>
            <a:off x="2801205" y="6042860"/>
            <a:ext cx="3592458" cy="707886"/>
          </a:xfrm>
          <a:prstGeom prst="rect">
            <a:avLst/>
          </a:prstGeom>
          <a:noFill/>
        </p:spPr>
        <p:txBody>
          <a:bodyPr wrap="none" rtlCol="0">
            <a:spAutoFit/>
          </a:bodyPr>
          <a:lstStyle/>
          <a:p>
            <a:pPr algn="ctr"/>
            <a:r>
              <a:rPr lang="en-GB" sz="2000" b="1" dirty="0"/>
              <a:t>Roma – </a:t>
            </a:r>
            <a:r>
              <a:rPr lang="en-GB" sz="2000" b="1" dirty="0" err="1"/>
              <a:t>Senato</a:t>
            </a:r>
            <a:r>
              <a:rPr lang="en-GB" sz="2000" b="1" dirty="0"/>
              <a:t> </a:t>
            </a:r>
            <a:r>
              <a:rPr lang="en-GB" sz="2000" b="1" dirty="0" err="1"/>
              <a:t>della</a:t>
            </a:r>
            <a:r>
              <a:rPr lang="en-GB" sz="2000" b="1" dirty="0"/>
              <a:t> Repubblica</a:t>
            </a:r>
          </a:p>
          <a:p>
            <a:pPr algn="ctr"/>
            <a:r>
              <a:rPr lang="en-GB" sz="2000" b="1" dirty="0"/>
              <a:t>27 </a:t>
            </a:r>
            <a:r>
              <a:rPr lang="en-GB" sz="2000" b="1" dirty="0" err="1"/>
              <a:t>Giugno</a:t>
            </a:r>
            <a:r>
              <a:rPr lang="en-GB" sz="2000" b="1" dirty="0"/>
              <a:t> 2019</a:t>
            </a:r>
          </a:p>
        </p:txBody>
      </p:sp>
      <p:sp>
        <p:nvSpPr>
          <p:cNvPr id="2" name="Rettangolo 1">
            <a:extLst>
              <a:ext uri="{FF2B5EF4-FFF2-40B4-BE49-F238E27FC236}">
                <a16:creationId xmlns:a16="http://schemas.microsoft.com/office/drawing/2014/main" id="{FED2F1CB-81B0-B442-B0D9-8E9F9C374DCB}"/>
              </a:ext>
            </a:extLst>
          </p:cNvPr>
          <p:cNvSpPr/>
          <p:nvPr/>
        </p:nvSpPr>
        <p:spPr>
          <a:xfrm>
            <a:off x="1140668" y="2052478"/>
            <a:ext cx="7052016" cy="1077218"/>
          </a:xfrm>
          <a:prstGeom prst="rect">
            <a:avLst/>
          </a:prstGeom>
        </p:spPr>
        <p:txBody>
          <a:bodyPr wrap="square">
            <a:spAutoFit/>
          </a:bodyPr>
          <a:lstStyle/>
          <a:p>
            <a:pPr algn="ctr"/>
            <a:r>
              <a:rPr lang="it-IT" sz="3200" dirty="0">
                <a:solidFill>
                  <a:srgbClr val="FF0000"/>
                </a:solidFill>
                <a:latin typeface="Times New Roman,Bold" pitchFamily="2" charset="0"/>
              </a:rPr>
              <a:t>Workshop </a:t>
            </a:r>
            <a:endParaRPr lang="it-IT" sz="3200" dirty="0"/>
          </a:p>
          <a:p>
            <a:pPr algn="ctr"/>
            <a:r>
              <a:rPr lang="it-IT" sz="3200" dirty="0">
                <a:solidFill>
                  <a:srgbClr val="4F7FBA"/>
                </a:solidFill>
                <a:latin typeface="Times New Roman,Bold" pitchFamily="2" charset="0"/>
              </a:rPr>
              <a:t>Nuove prospettive per i tumori rari </a:t>
            </a:r>
            <a:endParaRPr lang="it-IT" sz="3200" dirty="0"/>
          </a:p>
        </p:txBody>
      </p:sp>
      <p:pic>
        <p:nvPicPr>
          <p:cNvPr id="10" name="Immagine 9">
            <a:extLst>
              <a:ext uri="{FF2B5EF4-FFF2-40B4-BE49-F238E27FC236}">
                <a16:creationId xmlns:a16="http://schemas.microsoft.com/office/drawing/2014/main" id="{84475ADE-B70A-AA4D-91EF-59E4D969F9E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2128" y="1917273"/>
            <a:ext cx="1384300" cy="1308100"/>
          </a:xfrm>
          <a:prstGeom prst="rect">
            <a:avLst/>
          </a:prstGeom>
          <a:noFill/>
          <a:ln>
            <a:noFill/>
          </a:ln>
        </p:spPr>
      </p:pic>
      <p:pic>
        <p:nvPicPr>
          <p:cNvPr id="13" name="Picture 11" descr="fegato_gussian_3d">
            <a:extLst>
              <a:ext uri="{FF2B5EF4-FFF2-40B4-BE49-F238E27FC236}">
                <a16:creationId xmlns:a16="http://schemas.microsoft.com/office/drawing/2014/main" id="{BF9206C6-FE4D-A649-944B-C5E1ACC92E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59" y="4896046"/>
            <a:ext cx="2770146" cy="1662522"/>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7ED712E9-6206-0246-9580-5860D09F3A2A}"/>
              </a:ext>
            </a:extLst>
          </p:cNvPr>
          <p:cNvSpPr txBox="1"/>
          <p:nvPr/>
        </p:nvSpPr>
        <p:spPr>
          <a:xfrm>
            <a:off x="0" y="6558568"/>
            <a:ext cx="2028504" cy="276999"/>
          </a:xfrm>
          <a:prstGeom prst="rect">
            <a:avLst/>
          </a:prstGeom>
          <a:noFill/>
        </p:spPr>
        <p:txBody>
          <a:bodyPr wrap="none" rtlCol="0">
            <a:spAutoFit/>
          </a:bodyPr>
          <a:lstStyle/>
          <a:p>
            <a:r>
              <a:rPr lang="en-GB" sz="1200" i="1" dirty="0" err="1"/>
              <a:t>Fegato</a:t>
            </a:r>
            <a:r>
              <a:rPr lang="en-GB" sz="1200" i="1" dirty="0"/>
              <a:t> di Piacenza – I sec </a:t>
            </a:r>
            <a:r>
              <a:rPr lang="en-GB" sz="1200" i="1" dirty="0" err="1"/>
              <a:t>a.C</a:t>
            </a:r>
            <a:r>
              <a:rPr lang="en-GB" sz="1200" i="1" dirty="0"/>
              <a:t>.</a:t>
            </a:r>
          </a:p>
        </p:txBody>
      </p:sp>
      <p:pic>
        <p:nvPicPr>
          <p:cNvPr id="8" name="Immagine 7">
            <a:extLst>
              <a:ext uri="{FF2B5EF4-FFF2-40B4-BE49-F238E27FC236}">
                <a16:creationId xmlns:a16="http://schemas.microsoft.com/office/drawing/2014/main" id="{9B125C97-4D9D-954F-A907-B5A600AB26C7}"/>
              </a:ext>
            </a:extLst>
          </p:cNvPr>
          <p:cNvPicPr>
            <a:picLocks noChangeAspect="1"/>
          </p:cNvPicPr>
          <p:nvPr/>
        </p:nvPicPr>
        <p:blipFill rotWithShape="1">
          <a:blip r:embed="rId8"/>
          <a:srcRect l="8533" t="8924" r="9114"/>
          <a:stretch/>
        </p:blipFill>
        <p:spPr>
          <a:xfrm>
            <a:off x="6796815" y="4663452"/>
            <a:ext cx="2347185" cy="2152123"/>
          </a:xfrm>
          <a:prstGeom prst="rect">
            <a:avLst/>
          </a:prstGeom>
          <a:effectLst>
            <a:softEdge rad="101600"/>
          </a:effectLst>
        </p:spPr>
      </p:pic>
      <p:pic>
        <p:nvPicPr>
          <p:cNvPr id="16" name="Immagine 15">
            <a:extLst>
              <a:ext uri="{FF2B5EF4-FFF2-40B4-BE49-F238E27FC236}">
                <a16:creationId xmlns:a16="http://schemas.microsoft.com/office/drawing/2014/main" id="{77E1FDA6-F4AA-8B42-AF2B-9918E3B589CE}"/>
              </a:ext>
            </a:extLst>
          </p:cNvPr>
          <p:cNvPicPr>
            <a:picLocks noChangeAspect="1"/>
          </p:cNvPicPr>
          <p:nvPr/>
        </p:nvPicPr>
        <p:blipFill>
          <a:blip r:embed="rId9"/>
          <a:stretch>
            <a:fillRect/>
          </a:stretch>
        </p:blipFill>
        <p:spPr>
          <a:xfrm>
            <a:off x="1" y="0"/>
            <a:ext cx="2628796" cy="1453019"/>
          </a:xfrm>
          <a:prstGeom prst="rect">
            <a:avLst/>
          </a:prstGeom>
        </p:spPr>
      </p:pic>
      <p:sp>
        <p:nvSpPr>
          <p:cNvPr id="17" name="Rettangolo 16">
            <a:extLst>
              <a:ext uri="{FF2B5EF4-FFF2-40B4-BE49-F238E27FC236}">
                <a16:creationId xmlns:a16="http://schemas.microsoft.com/office/drawing/2014/main" id="{66C4C311-CC49-6648-B15C-3F0FB3E4FD64}"/>
              </a:ext>
            </a:extLst>
          </p:cNvPr>
          <p:cNvSpPr/>
          <p:nvPr/>
        </p:nvSpPr>
        <p:spPr>
          <a:xfrm>
            <a:off x="102128" y="1871816"/>
            <a:ext cx="8941664" cy="136022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4968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mmagine 1" descr="immagine3.jpg"/>
          <p:cNvPicPr>
            <a:picLocks noChangeAspect="1"/>
          </p:cNvPicPr>
          <p:nvPr/>
        </p:nvPicPr>
        <p:blipFill>
          <a:blip r:embed="rId3" cstate="print">
            <a:extLst>
              <a:ext uri="{28A0092B-C50C-407E-A947-70E740481C1C}">
                <a14:useLocalDpi xmlns:a14="http://schemas.microsoft.com/office/drawing/2010/main" val="0"/>
              </a:ext>
            </a:extLst>
          </a:blip>
          <a:srcRect l="13055" t="8064" r="14584" b="533"/>
          <a:stretch>
            <a:fillRect/>
          </a:stretch>
        </p:blipFill>
        <p:spPr bwMode="auto">
          <a:xfrm>
            <a:off x="6005513" y="4007472"/>
            <a:ext cx="3138487" cy="225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Titolo 1"/>
          <p:cNvSpPr>
            <a:spLocks noGrp="1"/>
          </p:cNvSpPr>
          <p:nvPr>
            <p:ph type="title" idx="4294967295"/>
          </p:nvPr>
        </p:nvSpPr>
        <p:spPr>
          <a:xfrm>
            <a:off x="1292352" y="-131762"/>
            <a:ext cx="6315456" cy="990600"/>
          </a:xfrm>
        </p:spPr>
        <p:txBody>
          <a:bodyPr/>
          <a:lstStyle/>
          <a:p>
            <a:pPr marL="0" indent="0" eaLnBrk="1" hangingPunct="1">
              <a:buNone/>
            </a:pPr>
            <a:r>
              <a:rPr lang="it-IT" dirty="0">
                <a:solidFill>
                  <a:srgbClr val="009900"/>
                </a:solidFill>
                <a:latin typeface="Gill Sans" charset="0"/>
                <a:ea typeface="ヒラギノ角ゴ ProN W3" charset="0"/>
                <a:cs typeface="ヒラギノ角ゴ ProN W3" charset="0"/>
              </a:rPr>
              <a:t>3D </a:t>
            </a:r>
            <a:r>
              <a:rPr lang="it-IT" dirty="0" err="1">
                <a:solidFill>
                  <a:srgbClr val="009900"/>
                </a:solidFill>
                <a:latin typeface="Gill Sans" charset="0"/>
                <a:ea typeface="ヒラギノ角ゴ ProN W3" charset="0"/>
                <a:cs typeface="ヒラギノ角ゴ ProN W3" charset="0"/>
              </a:rPr>
              <a:t>Surgical</a:t>
            </a:r>
            <a:r>
              <a:rPr lang="it-IT" dirty="0">
                <a:solidFill>
                  <a:srgbClr val="009900"/>
                </a:solidFill>
                <a:latin typeface="Gill Sans" charset="0"/>
                <a:ea typeface="ヒラギノ角ゴ ProN W3" charset="0"/>
                <a:cs typeface="ヒラギノ角ゴ ProN W3" charset="0"/>
              </a:rPr>
              <a:t> Planning</a:t>
            </a:r>
          </a:p>
        </p:txBody>
      </p:sp>
      <p:pic>
        <p:nvPicPr>
          <p:cNvPr id="3" name="Immagine 2" descr="3D VR Image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7863"/>
            <a:ext cx="6159500" cy="618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magine 4" descr="3D VR Image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65163"/>
            <a:ext cx="6172200"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magine 5" descr="3D VR Image7.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91" y="593587"/>
            <a:ext cx="6164263" cy="618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e 8"/>
          <p:cNvSpPr>
            <a:spLocks noChangeArrowheads="1"/>
          </p:cNvSpPr>
          <p:nvPr/>
        </p:nvSpPr>
        <p:spPr bwMode="auto">
          <a:xfrm>
            <a:off x="2806700" y="1130300"/>
            <a:ext cx="939800" cy="1079500"/>
          </a:xfrm>
          <a:prstGeom prst="ellipse">
            <a:avLst/>
          </a:prstGeom>
          <a:noFill/>
          <a:ln w="5715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solidFill>
                <a:srgbClr val="000000"/>
              </a:solidFill>
            </a:endParaRPr>
          </a:p>
        </p:txBody>
      </p:sp>
    </p:spTree>
    <p:extLst>
      <p:ext uri="{BB962C8B-B14F-4D97-AF65-F5344CB8AC3E}">
        <p14:creationId xmlns:p14="http://schemas.microsoft.com/office/powerpoint/2010/main" val="30035302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nodeType="afterGroup">
                            <p:stCondLst>
                              <p:cond delay="3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par>
                          <p:cTn id="18" fill="hold" nodeType="afterGroup">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chinococco">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508654" y="0"/>
            <a:ext cx="8287381" cy="6772589"/>
          </a:xfrm>
        </p:spPr>
      </p:pic>
    </p:spTree>
    <p:extLst>
      <p:ext uri="{BB962C8B-B14F-4D97-AF65-F5344CB8AC3E}">
        <p14:creationId xmlns:p14="http://schemas.microsoft.com/office/powerpoint/2010/main" val="13922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61C2B2B-4FE4-B54C-B0DA-3A4E7913EC5F}"/>
              </a:ext>
            </a:extLst>
          </p:cNvPr>
          <p:cNvSpPr txBox="1"/>
          <p:nvPr/>
        </p:nvSpPr>
        <p:spPr>
          <a:xfrm>
            <a:off x="205634" y="833880"/>
            <a:ext cx="8750596" cy="400110"/>
          </a:xfrm>
          <a:prstGeom prst="rect">
            <a:avLst/>
          </a:prstGeom>
          <a:noFill/>
        </p:spPr>
        <p:txBody>
          <a:bodyPr wrap="square" rtlCol="0">
            <a:spAutoFit/>
          </a:bodyPr>
          <a:lstStyle/>
          <a:p>
            <a:pPr algn="ctr"/>
            <a:r>
              <a:rPr lang="en-GB" sz="2000" b="1" dirty="0">
                <a:solidFill>
                  <a:srgbClr val="009193"/>
                </a:solidFill>
              </a:rPr>
              <a:t>IMAGING PREOPERATORIO, RICOSTRUZIONI 3D E PLANNING CHIRURGICO</a:t>
            </a:r>
          </a:p>
        </p:txBody>
      </p:sp>
      <p:sp>
        <p:nvSpPr>
          <p:cNvPr id="6" name="CasellaDiTesto 5">
            <a:extLst>
              <a:ext uri="{FF2B5EF4-FFF2-40B4-BE49-F238E27FC236}">
                <a16:creationId xmlns:a16="http://schemas.microsoft.com/office/drawing/2014/main" id="{C62577D0-BC7C-604D-ADE7-1D771854DF39}"/>
              </a:ext>
            </a:extLst>
          </p:cNvPr>
          <p:cNvSpPr txBox="1"/>
          <p:nvPr/>
        </p:nvSpPr>
        <p:spPr>
          <a:xfrm>
            <a:off x="500229" y="1925740"/>
            <a:ext cx="2115644" cy="461665"/>
          </a:xfrm>
          <a:prstGeom prst="rect">
            <a:avLst/>
          </a:prstGeom>
          <a:noFill/>
        </p:spPr>
        <p:txBody>
          <a:bodyPr wrap="none" rtlCol="0">
            <a:spAutoFit/>
          </a:bodyPr>
          <a:lstStyle/>
          <a:p>
            <a:r>
              <a:rPr lang="en-GB" sz="2400" b="1" dirty="0"/>
              <a:t>TC </a:t>
            </a:r>
            <a:r>
              <a:rPr lang="en-GB" sz="2400" b="1" dirty="0" err="1"/>
              <a:t>Fase</a:t>
            </a:r>
            <a:r>
              <a:rPr lang="en-GB" sz="2400" b="1" dirty="0"/>
              <a:t> </a:t>
            </a:r>
            <a:r>
              <a:rPr lang="en-GB" sz="2400" b="1" dirty="0" err="1"/>
              <a:t>Portale</a:t>
            </a:r>
            <a:endParaRPr lang="en-GB" sz="2400" b="1" dirty="0"/>
          </a:p>
        </p:txBody>
      </p:sp>
      <p:pic>
        <p:nvPicPr>
          <p:cNvPr id="8" name="D'EGIDIO VIDEO TC2.mov">
            <a:hlinkClick r:id="" action="ppaction://media"/>
            <a:extLst>
              <a:ext uri="{FF2B5EF4-FFF2-40B4-BE49-F238E27FC236}">
                <a16:creationId xmlns:a16="http://schemas.microsoft.com/office/drawing/2014/main" id="{5E9A3C76-5E43-CD43-AAFC-DC1B5150615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819" r="3564"/>
          <a:stretch/>
        </p:blipFill>
        <p:spPr>
          <a:xfrm>
            <a:off x="205634" y="2631967"/>
            <a:ext cx="2704834" cy="2334435"/>
          </a:xfrm>
          <a:prstGeom prst="rect">
            <a:avLst/>
          </a:prstGeom>
        </p:spPr>
      </p:pic>
      <p:sp>
        <p:nvSpPr>
          <p:cNvPr id="9" name="CasellaDiTesto 8">
            <a:extLst>
              <a:ext uri="{FF2B5EF4-FFF2-40B4-BE49-F238E27FC236}">
                <a16:creationId xmlns:a16="http://schemas.microsoft.com/office/drawing/2014/main" id="{828B928D-35ED-4E42-BD53-F8F6C3C0E6C8}"/>
              </a:ext>
            </a:extLst>
          </p:cNvPr>
          <p:cNvSpPr txBox="1"/>
          <p:nvPr/>
        </p:nvSpPr>
        <p:spPr>
          <a:xfrm>
            <a:off x="1106823" y="5806295"/>
            <a:ext cx="2327753" cy="461665"/>
          </a:xfrm>
          <a:prstGeom prst="rect">
            <a:avLst/>
          </a:prstGeom>
          <a:noFill/>
        </p:spPr>
        <p:txBody>
          <a:bodyPr wrap="none" rtlCol="0">
            <a:spAutoFit/>
          </a:bodyPr>
          <a:lstStyle/>
          <a:p>
            <a:r>
              <a:rPr lang="en-GB" sz="2400" b="1" dirty="0" err="1"/>
              <a:t>Ricostruzione</a:t>
            </a:r>
            <a:r>
              <a:rPr lang="en-GB" sz="2400" b="1" dirty="0"/>
              <a:t> 3D</a:t>
            </a:r>
          </a:p>
        </p:txBody>
      </p:sp>
      <p:pic>
        <p:nvPicPr>
          <p:cNvPr id="2" name="Animazione Fegato 2.0.mp4">
            <a:hlinkClick r:id="" action="ppaction://media"/>
            <a:extLst>
              <a:ext uri="{FF2B5EF4-FFF2-40B4-BE49-F238E27FC236}">
                <a16:creationId xmlns:a16="http://schemas.microsoft.com/office/drawing/2014/main" id="{D36EA3DC-FF09-E849-AAC4-C22B33CED9B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9609" r="19277"/>
          <a:stretch/>
        </p:blipFill>
        <p:spPr>
          <a:xfrm>
            <a:off x="3434576" y="1248877"/>
            <a:ext cx="5502160" cy="4981763"/>
          </a:xfrm>
          <a:prstGeom prst="rect">
            <a:avLst/>
          </a:prstGeom>
        </p:spPr>
      </p:pic>
      <p:pic>
        <p:nvPicPr>
          <p:cNvPr id="5" name="Immagine 4">
            <a:extLst>
              <a:ext uri="{FF2B5EF4-FFF2-40B4-BE49-F238E27FC236}">
                <a16:creationId xmlns:a16="http://schemas.microsoft.com/office/drawing/2014/main" id="{DE9D5A5F-56FA-D84E-ACDF-A7ED1BBDDEFD}"/>
              </a:ext>
            </a:extLst>
          </p:cNvPr>
          <p:cNvPicPr>
            <a:picLocks noChangeAspect="1"/>
          </p:cNvPicPr>
          <p:nvPr/>
        </p:nvPicPr>
        <p:blipFill>
          <a:blip r:embed="rId8"/>
          <a:stretch>
            <a:fillRect/>
          </a:stretch>
        </p:blipFill>
        <p:spPr>
          <a:xfrm>
            <a:off x="7093458" y="6267960"/>
            <a:ext cx="2050542" cy="593380"/>
          </a:xfrm>
          <a:prstGeom prst="rect">
            <a:avLst/>
          </a:prstGeom>
        </p:spPr>
      </p:pic>
      <p:sp>
        <p:nvSpPr>
          <p:cNvPr id="10" name="CasellaDiTesto 9">
            <a:extLst>
              <a:ext uri="{FF2B5EF4-FFF2-40B4-BE49-F238E27FC236}">
                <a16:creationId xmlns:a16="http://schemas.microsoft.com/office/drawing/2014/main" id="{7FF3F8FF-6EE8-D742-A793-F02469F4E1CF}"/>
              </a:ext>
            </a:extLst>
          </p:cNvPr>
          <p:cNvSpPr txBox="1"/>
          <p:nvPr/>
        </p:nvSpPr>
        <p:spPr>
          <a:xfrm>
            <a:off x="969077" y="25136"/>
            <a:ext cx="7223709" cy="830997"/>
          </a:xfrm>
          <a:prstGeom prst="rect">
            <a:avLst/>
          </a:prstGeom>
          <a:noFill/>
        </p:spPr>
        <p:txBody>
          <a:bodyPr wrap="none" rtlCol="0">
            <a:spAutoFit/>
          </a:bodyPr>
          <a:lstStyle/>
          <a:p>
            <a:pPr algn="ctr"/>
            <a:r>
              <a:rPr lang="en-GB" sz="4800" b="1" dirty="0" err="1">
                <a:solidFill>
                  <a:srgbClr val="009193"/>
                </a:solidFill>
              </a:rPr>
              <a:t>Preparazione</a:t>
            </a:r>
            <a:r>
              <a:rPr lang="en-GB" sz="4800" b="1" dirty="0">
                <a:solidFill>
                  <a:srgbClr val="009193"/>
                </a:solidFill>
              </a:rPr>
              <a:t> </a:t>
            </a:r>
            <a:r>
              <a:rPr lang="en-GB" sz="4800" b="1" dirty="0" err="1">
                <a:solidFill>
                  <a:srgbClr val="009193"/>
                </a:solidFill>
              </a:rPr>
              <a:t>preoperatoria</a:t>
            </a:r>
            <a:endParaRPr lang="en-GB" sz="6600" b="1" dirty="0">
              <a:solidFill>
                <a:srgbClr val="009193"/>
              </a:solidFill>
            </a:endParaRPr>
          </a:p>
        </p:txBody>
      </p:sp>
    </p:spTree>
    <p:extLst>
      <p:ext uri="{BB962C8B-B14F-4D97-AF65-F5344CB8AC3E}">
        <p14:creationId xmlns:p14="http://schemas.microsoft.com/office/powerpoint/2010/main" val="40331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7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1010023">
            <a:extLst>
              <a:ext uri="{FF2B5EF4-FFF2-40B4-BE49-F238E27FC236}">
                <a16:creationId xmlns:a16="http://schemas.microsoft.com/office/drawing/2014/main" id="{2F9C5545-3914-6642-8520-8AE517B7A198}"/>
              </a:ext>
            </a:extLst>
          </p:cNvPr>
          <p:cNvPicPr>
            <a:picLocks noChangeAspect="1" noChangeArrowheads="1"/>
          </p:cNvPicPr>
          <p:nvPr/>
        </p:nvPicPr>
        <p:blipFill>
          <a:blip r:embed="rId2"/>
          <a:srcRect r="16955"/>
          <a:stretch>
            <a:fillRect/>
          </a:stretch>
        </p:blipFill>
        <p:spPr bwMode="auto">
          <a:xfrm>
            <a:off x="6316157" y="2163429"/>
            <a:ext cx="2827843" cy="2707550"/>
          </a:xfrm>
          <a:prstGeom prst="rect">
            <a:avLst/>
          </a:prstGeom>
          <a:ln>
            <a:noFill/>
          </a:ln>
          <a:effectLst>
            <a:softEdge rad="112500"/>
          </a:effectLst>
        </p:spPr>
      </p:pic>
      <p:pic>
        <p:nvPicPr>
          <p:cNvPr id="12" name="Segnaposto contenuto 4" descr="Immagine fegato 5.jpg">
            <a:extLst>
              <a:ext uri="{FF2B5EF4-FFF2-40B4-BE49-F238E27FC236}">
                <a16:creationId xmlns:a16="http://schemas.microsoft.com/office/drawing/2014/main" id="{D75FE7A5-BA2C-D64C-8633-C5405B968C01}"/>
              </a:ext>
            </a:extLst>
          </p:cNvPr>
          <p:cNvPicPr>
            <a:picLocks noGrp="1" noChangeAspect="1"/>
          </p:cNvPicPr>
          <p:nvPr>
            <p:ph idx="1"/>
          </p:nvPr>
        </p:nvPicPr>
        <p:blipFill>
          <a:blip r:embed="rId3"/>
          <a:srcRect l="-668" r="-475"/>
          <a:stretch>
            <a:fillRect/>
          </a:stretch>
        </p:blipFill>
        <p:spPr>
          <a:xfrm>
            <a:off x="0" y="2017106"/>
            <a:ext cx="3293912" cy="2853873"/>
          </a:xfrm>
          <a:effectLst>
            <a:softEdge rad="112500"/>
          </a:effectLst>
        </p:spPr>
      </p:pic>
      <p:grpSp>
        <p:nvGrpSpPr>
          <p:cNvPr id="37891" name="Gruppo 10">
            <a:extLst>
              <a:ext uri="{FF2B5EF4-FFF2-40B4-BE49-F238E27FC236}">
                <a16:creationId xmlns:a16="http://schemas.microsoft.com/office/drawing/2014/main" id="{645B6092-3D9A-6749-9746-41430A36F30B}"/>
              </a:ext>
            </a:extLst>
          </p:cNvPr>
          <p:cNvGrpSpPr>
            <a:grpSpLocks/>
          </p:cNvGrpSpPr>
          <p:nvPr/>
        </p:nvGrpSpPr>
        <p:grpSpPr bwMode="auto">
          <a:xfrm>
            <a:off x="369888" y="1003300"/>
            <a:ext cx="8774112" cy="4030663"/>
            <a:chOff x="369888" y="2273300"/>
            <a:chExt cx="8774112" cy="4030663"/>
          </a:xfrm>
        </p:grpSpPr>
        <p:sp>
          <p:nvSpPr>
            <p:cNvPr id="4" name="Esplosione 1 3">
              <a:extLst>
                <a:ext uri="{FF2B5EF4-FFF2-40B4-BE49-F238E27FC236}">
                  <a16:creationId xmlns:a16="http://schemas.microsoft.com/office/drawing/2014/main" id="{EC114CB6-BE38-A34F-976F-D827454CF31B}"/>
                </a:ext>
              </a:extLst>
            </p:cNvPr>
            <p:cNvSpPr>
              <a:spLocks noChangeArrowheads="1"/>
            </p:cNvSpPr>
            <p:nvPr/>
          </p:nvSpPr>
          <p:spPr bwMode="auto">
            <a:xfrm>
              <a:off x="2236788" y="3979863"/>
              <a:ext cx="4670425" cy="2324100"/>
            </a:xfrm>
            <a:prstGeom prst="irregularSeal1">
              <a:avLst/>
            </a:prstGeom>
            <a:gradFill rotWithShape="1">
              <a:gsLst>
                <a:gs pos="0">
                  <a:srgbClr val="FF0000"/>
                </a:gs>
                <a:gs pos="100000">
                  <a:srgbClr val="FFFF00"/>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it-IT" sz="2400" b="1" dirty="0">
                  <a:solidFill>
                    <a:schemeClr val="bg2">
                      <a:lumMod val="50000"/>
                    </a:schemeClr>
                  </a:solidFill>
                  <a:effectLst>
                    <a:outerShdw blurRad="38100" dist="38100" dir="2700000" algn="tl">
                      <a:srgbClr val="000000"/>
                    </a:outerShdw>
                  </a:effectLst>
                  <a:latin typeface="+mn-lt"/>
                  <a:ea typeface="Arial" pitchFamily="-1" charset="0"/>
                  <a:cs typeface="Arial" pitchFamily="-1" charset="0"/>
                </a:rPr>
                <a:t>INSUFFICIENZA EPATICA POSTOPERATORIA</a:t>
              </a:r>
            </a:p>
          </p:txBody>
        </p:sp>
        <p:sp>
          <p:nvSpPr>
            <p:cNvPr id="5" name="Freccia destra 4">
              <a:extLst>
                <a:ext uri="{FF2B5EF4-FFF2-40B4-BE49-F238E27FC236}">
                  <a16:creationId xmlns:a16="http://schemas.microsoft.com/office/drawing/2014/main" id="{FD5644AF-453C-9B4E-A7C5-108732236F50}"/>
                </a:ext>
              </a:extLst>
            </p:cNvPr>
            <p:cNvSpPr>
              <a:spLocks noChangeArrowheads="1"/>
            </p:cNvSpPr>
            <p:nvPr/>
          </p:nvSpPr>
          <p:spPr bwMode="auto">
            <a:xfrm rot="2919687">
              <a:off x="2526507" y="3255168"/>
              <a:ext cx="1454150" cy="957263"/>
            </a:xfrm>
            <a:prstGeom prst="right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lgn="ctr">
                <a:defRPr>
                  <a:solidFill>
                    <a:schemeClr val="tx1"/>
                  </a:solidFill>
                  <a:latin typeface="Arial" panose="020B0604020202020204" pitchFamily="34" charset="0"/>
                  <a:ea typeface="ＭＳ Ｐゴシック" panose="020B0600070205080204" pitchFamily="34" charset="-128"/>
                </a:defRPr>
              </a:lvl1pPr>
              <a:lvl2pPr marL="742950" indent="-285750" algn="ctr">
                <a:defRPr>
                  <a:solidFill>
                    <a:schemeClr val="tx1"/>
                  </a:solidFill>
                  <a:latin typeface="Arial" panose="020B0604020202020204" pitchFamily="34" charset="0"/>
                  <a:ea typeface="ＭＳ Ｐゴシック" panose="020B0600070205080204" pitchFamily="34" charset="-128"/>
                </a:defRPr>
              </a:lvl2pPr>
              <a:lvl3pPr marL="1143000" indent="-228600" algn="ctr">
                <a:defRPr>
                  <a:solidFill>
                    <a:schemeClr val="tx1"/>
                  </a:solidFill>
                  <a:latin typeface="Arial" panose="020B0604020202020204" pitchFamily="34" charset="0"/>
                  <a:ea typeface="ＭＳ Ｐゴシック" panose="020B0600070205080204" pitchFamily="34" charset="-128"/>
                </a:defRPr>
              </a:lvl3pPr>
              <a:lvl4pPr marL="1600200" indent="-228600" algn="ctr">
                <a:defRPr>
                  <a:solidFill>
                    <a:schemeClr val="tx1"/>
                  </a:solidFill>
                  <a:latin typeface="Arial" panose="020B0604020202020204" pitchFamily="34" charset="0"/>
                  <a:ea typeface="ＭＳ Ｐゴシック" panose="020B0600070205080204" pitchFamily="34" charset="-128"/>
                </a:defRPr>
              </a:lvl4pPr>
              <a:lvl5pPr marL="2057400" indent="-228600" algn="ctr">
                <a:defRPr>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a:solidFill>
                  <a:srgbClr val="FFFFFF"/>
                </a:solidFill>
                <a:latin typeface="Calibri" panose="020F0502020204030204" pitchFamily="34" charset="0"/>
              </a:endParaRPr>
            </a:p>
          </p:txBody>
        </p:sp>
        <p:sp>
          <p:nvSpPr>
            <p:cNvPr id="6" name="Freccia destra 5">
              <a:extLst>
                <a:ext uri="{FF2B5EF4-FFF2-40B4-BE49-F238E27FC236}">
                  <a16:creationId xmlns:a16="http://schemas.microsoft.com/office/drawing/2014/main" id="{46655254-F966-1C49-9CA6-1755730B784B}"/>
                </a:ext>
              </a:extLst>
            </p:cNvPr>
            <p:cNvSpPr>
              <a:spLocks noChangeArrowheads="1"/>
            </p:cNvSpPr>
            <p:nvPr/>
          </p:nvSpPr>
          <p:spPr bwMode="auto">
            <a:xfrm rot="7660757">
              <a:off x="5146675" y="3230563"/>
              <a:ext cx="1454150" cy="958850"/>
            </a:xfrm>
            <a:prstGeom prst="rightArrow">
              <a:avLst>
                <a:gd name="adj1" fmla="val 50000"/>
                <a:gd name="adj2" fmla="val 49997"/>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lgn="ctr">
                <a:defRPr>
                  <a:solidFill>
                    <a:schemeClr val="tx1"/>
                  </a:solidFill>
                  <a:latin typeface="Arial" panose="020B0604020202020204" pitchFamily="34" charset="0"/>
                  <a:ea typeface="ＭＳ Ｐゴシック" panose="020B0600070205080204" pitchFamily="34" charset="-128"/>
                </a:defRPr>
              </a:lvl1pPr>
              <a:lvl2pPr marL="742950" indent="-285750" algn="ctr">
                <a:defRPr>
                  <a:solidFill>
                    <a:schemeClr val="tx1"/>
                  </a:solidFill>
                  <a:latin typeface="Arial" panose="020B0604020202020204" pitchFamily="34" charset="0"/>
                  <a:ea typeface="ＭＳ Ｐゴシック" panose="020B0600070205080204" pitchFamily="34" charset="-128"/>
                </a:defRPr>
              </a:lvl2pPr>
              <a:lvl3pPr marL="1143000" indent="-228600" algn="ctr">
                <a:defRPr>
                  <a:solidFill>
                    <a:schemeClr val="tx1"/>
                  </a:solidFill>
                  <a:latin typeface="Arial" panose="020B0604020202020204" pitchFamily="34" charset="0"/>
                  <a:ea typeface="ＭＳ Ｐゴシック" panose="020B0600070205080204" pitchFamily="34" charset="-128"/>
                </a:defRPr>
              </a:lvl3pPr>
              <a:lvl4pPr marL="1600200" indent="-228600" algn="ctr">
                <a:defRPr>
                  <a:solidFill>
                    <a:schemeClr val="tx1"/>
                  </a:solidFill>
                  <a:latin typeface="Arial" panose="020B0604020202020204" pitchFamily="34" charset="0"/>
                  <a:ea typeface="ＭＳ Ｐゴシック" panose="020B0600070205080204" pitchFamily="34" charset="-128"/>
                </a:defRPr>
              </a:lvl4pPr>
              <a:lvl5pPr marL="2057400" indent="-228600" algn="ctr">
                <a:defRPr>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a:solidFill>
                  <a:srgbClr val="FFFFFF"/>
                </a:solidFill>
                <a:latin typeface="Calibri" panose="020F0502020204030204" pitchFamily="34" charset="0"/>
              </a:endParaRPr>
            </a:p>
          </p:txBody>
        </p:sp>
        <p:sp>
          <p:nvSpPr>
            <p:cNvPr id="7" name="CasellaDiTesto 6">
              <a:extLst>
                <a:ext uri="{FF2B5EF4-FFF2-40B4-BE49-F238E27FC236}">
                  <a16:creationId xmlns:a16="http://schemas.microsoft.com/office/drawing/2014/main" id="{159F4D9F-14D9-DA4C-B49F-6226AD956FB8}"/>
                </a:ext>
              </a:extLst>
            </p:cNvPr>
            <p:cNvSpPr txBox="1"/>
            <p:nvPr/>
          </p:nvSpPr>
          <p:spPr>
            <a:xfrm>
              <a:off x="369888" y="2273300"/>
              <a:ext cx="4249737" cy="708025"/>
            </a:xfrm>
            <a:prstGeom prst="rect">
              <a:avLst/>
            </a:prstGeom>
            <a:noFill/>
          </p:spPr>
          <p:txBody>
            <a:bodyPr wrap="none">
              <a:spAutoFit/>
            </a:bodyPr>
            <a:lstStyle/>
            <a:p>
              <a:pPr eaLnBrk="1" hangingPunct="1">
                <a:defRPr/>
              </a:pPr>
              <a:r>
                <a:rPr lang="it-IT" sz="4000" dirty="0">
                  <a:latin typeface="+mj-lt"/>
                  <a:ea typeface="ＭＳ Ｐゴシック" pitchFamily="-1" charset="-128"/>
                  <a:cs typeface="ＭＳ Ｐゴシック" pitchFamily="-1" charset="-128"/>
                </a:rPr>
                <a:t>FUNZIONE EPATICA</a:t>
              </a:r>
            </a:p>
          </p:txBody>
        </p:sp>
        <p:sp>
          <p:nvSpPr>
            <p:cNvPr id="8" name="CasellaDiTesto 7">
              <a:extLst>
                <a:ext uri="{FF2B5EF4-FFF2-40B4-BE49-F238E27FC236}">
                  <a16:creationId xmlns:a16="http://schemas.microsoft.com/office/drawing/2014/main" id="{A6DD0A62-7895-7C4D-9EA8-ECB531B8560C}"/>
                </a:ext>
              </a:extLst>
            </p:cNvPr>
            <p:cNvSpPr txBox="1"/>
            <p:nvPr/>
          </p:nvSpPr>
          <p:spPr>
            <a:xfrm>
              <a:off x="5100638" y="2273300"/>
              <a:ext cx="4043362" cy="708025"/>
            </a:xfrm>
            <a:prstGeom prst="rect">
              <a:avLst/>
            </a:prstGeom>
            <a:noFill/>
          </p:spPr>
          <p:txBody>
            <a:bodyPr wrap="none">
              <a:spAutoFit/>
            </a:bodyPr>
            <a:lstStyle/>
            <a:p>
              <a:pPr eaLnBrk="1" hangingPunct="1">
                <a:defRPr/>
              </a:pPr>
              <a:r>
                <a:rPr lang="it-IT" sz="4000" dirty="0">
                  <a:latin typeface="+mj-lt"/>
                  <a:ea typeface="ＭＳ Ｐゴシック" pitchFamily="-1" charset="-128"/>
                  <a:cs typeface="ＭＳ Ｐゴシック" pitchFamily="-1" charset="-128"/>
                </a:rPr>
                <a:t>VOLUME RESIDUO</a:t>
              </a:r>
            </a:p>
          </p:txBody>
        </p:sp>
      </p:grpSp>
      <p:sp>
        <p:nvSpPr>
          <p:cNvPr id="37892" name="Text Box 17">
            <a:extLst>
              <a:ext uri="{FF2B5EF4-FFF2-40B4-BE49-F238E27FC236}">
                <a16:creationId xmlns:a16="http://schemas.microsoft.com/office/drawing/2014/main" id="{841210A1-8CDF-8949-9FD8-E1421C2825D3}"/>
              </a:ext>
            </a:extLst>
          </p:cNvPr>
          <p:cNvSpPr txBox="1">
            <a:spLocks noChangeArrowheads="1"/>
          </p:cNvSpPr>
          <p:nvPr/>
        </p:nvSpPr>
        <p:spPr bwMode="auto">
          <a:xfrm>
            <a:off x="1291663" y="4762029"/>
            <a:ext cx="6557501" cy="1815882"/>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spcBef>
                <a:spcPct val="0"/>
              </a:spcBef>
              <a:buFontTx/>
              <a:buNone/>
            </a:pPr>
            <a:r>
              <a:rPr lang="it-IT" altLang="it-IT" sz="2800" dirty="0"/>
              <a:t>10-15% Insufficienza epatica postoperatoria</a:t>
            </a:r>
          </a:p>
          <a:p>
            <a:pPr algn="ctr" defTabSz="914400" eaLnBrk="1" hangingPunct="1">
              <a:spcBef>
                <a:spcPct val="0"/>
              </a:spcBef>
              <a:buFontTx/>
              <a:buNone/>
            </a:pPr>
            <a:endParaRPr lang="it-IT" altLang="it-IT" sz="2800" dirty="0"/>
          </a:p>
          <a:p>
            <a:pPr algn="ctr" defTabSz="914400" eaLnBrk="1" hangingPunct="1">
              <a:spcBef>
                <a:spcPct val="0"/>
              </a:spcBef>
              <a:buFontTx/>
              <a:buNone/>
            </a:pPr>
            <a:r>
              <a:rPr lang="it-IT" altLang="it-IT" sz="2800" dirty="0"/>
              <a:t>60% di mortalità</a:t>
            </a:r>
          </a:p>
          <a:p>
            <a:pPr algn="ctr" defTabSz="914400" eaLnBrk="1" hangingPunct="1">
              <a:spcBef>
                <a:spcPct val="0"/>
              </a:spcBef>
              <a:buFontTx/>
              <a:buNone/>
            </a:pPr>
            <a:r>
              <a:rPr lang="it-IT" altLang="it-IT" sz="2800" dirty="0"/>
              <a:t>&gt; 50% rischio di complicanze settiche</a:t>
            </a:r>
          </a:p>
        </p:txBody>
      </p:sp>
      <p:sp>
        <p:nvSpPr>
          <p:cNvPr id="37893" name="CasellaDiTesto 13">
            <a:extLst>
              <a:ext uri="{FF2B5EF4-FFF2-40B4-BE49-F238E27FC236}">
                <a16:creationId xmlns:a16="http://schemas.microsoft.com/office/drawing/2014/main" id="{01947F04-204E-1D45-A821-D973440DBA08}"/>
              </a:ext>
            </a:extLst>
          </p:cNvPr>
          <p:cNvSpPr txBox="1">
            <a:spLocks noChangeArrowheads="1"/>
          </p:cNvSpPr>
          <p:nvPr/>
        </p:nvSpPr>
        <p:spPr bwMode="auto">
          <a:xfrm>
            <a:off x="5981392" y="6577911"/>
            <a:ext cx="3281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dirty="0" err="1"/>
              <a:t>Belghiti</a:t>
            </a:r>
            <a:r>
              <a:rPr lang="it-IT" altLang="it-IT" sz="1800" dirty="0"/>
              <a:t> </a:t>
            </a:r>
            <a:r>
              <a:rPr lang="it-IT" altLang="it-IT" sz="1800" dirty="0" err="1"/>
              <a:t>J</a:t>
            </a:r>
            <a:r>
              <a:rPr lang="it-IT" altLang="it-IT" sz="1800" dirty="0"/>
              <a:t>, 2000; </a:t>
            </a:r>
            <a:r>
              <a:rPr lang="it-IT" altLang="it-IT" sz="1800" dirty="0" err="1"/>
              <a:t>Schindl</a:t>
            </a:r>
            <a:r>
              <a:rPr lang="it-IT" altLang="it-IT" sz="1800" dirty="0"/>
              <a:t> MJ, 2005</a:t>
            </a:r>
          </a:p>
        </p:txBody>
      </p:sp>
      <p:sp>
        <p:nvSpPr>
          <p:cNvPr id="37894" name="CasellaDiTesto 3">
            <a:extLst>
              <a:ext uri="{FF2B5EF4-FFF2-40B4-BE49-F238E27FC236}">
                <a16:creationId xmlns:a16="http://schemas.microsoft.com/office/drawing/2014/main" id="{2A50A2F8-93CC-E347-9051-F3ACC72F44D8}"/>
              </a:ext>
            </a:extLst>
          </p:cNvPr>
          <p:cNvSpPr txBox="1">
            <a:spLocks noChangeArrowheads="1"/>
          </p:cNvSpPr>
          <p:nvPr/>
        </p:nvSpPr>
        <p:spPr bwMode="auto">
          <a:xfrm>
            <a:off x="2017695" y="0"/>
            <a:ext cx="5105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400" b="1" dirty="0">
                <a:solidFill>
                  <a:srgbClr val="009193"/>
                </a:solidFill>
              </a:rPr>
              <a:t>Insufficienza </a:t>
            </a:r>
            <a:r>
              <a:rPr lang="it-IT" altLang="it-IT" sz="4800" b="1" dirty="0">
                <a:solidFill>
                  <a:srgbClr val="009193"/>
                </a:solidFill>
              </a:rPr>
              <a:t>epatica</a:t>
            </a:r>
            <a:endParaRPr lang="it-IT" altLang="it-IT" sz="4400" b="1" dirty="0">
              <a:solidFill>
                <a:srgbClr val="009193"/>
              </a:solidFill>
            </a:endParaRPr>
          </a:p>
        </p:txBody>
      </p:sp>
      <p:sp>
        <p:nvSpPr>
          <p:cNvPr id="2" name="Freccia giù 1">
            <a:extLst>
              <a:ext uri="{FF2B5EF4-FFF2-40B4-BE49-F238E27FC236}">
                <a16:creationId xmlns:a16="http://schemas.microsoft.com/office/drawing/2014/main" id="{A7746736-6F91-C24E-813E-94B2647C1E4D}"/>
              </a:ext>
            </a:extLst>
          </p:cNvPr>
          <p:cNvSpPr/>
          <p:nvPr/>
        </p:nvSpPr>
        <p:spPr>
          <a:xfrm>
            <a:off x="4446392" y="5269138"/>
            <a:ext cx="248041" cy="4008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08841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4" descr="Schermata 05-2456422 alle 16.02.23.png">
            <a:extLst>
              <a:ext uri="{FF2B5EF4-FFF2-40B4-BE49-F238E27FC236}">
                <a16:creationId xmlns:a16="http://schemas.microsoft.com/office/drawing/2014/main" id="{7BE5E1E1-BD29-304A-ACE1-3E505CBBEB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1032" y="2108200"/>
            <a:ext cx="63119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Immagine 5" descr="Schermata 05-2456422 alle 16.02.03.png">
            <a:extLst>
              <a:ext uri="{FF2B5EF4-FFF2-40B4-BE49-F238E27FC236}">
                <a16:creationId xmlns:a16="http://schemas.microsoft.com/office/drawing/2014/main" id="{3D3B1BE6-2A79-6D46-9299-053C1858E2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6194" y="0"/>
            <a:ext cx="652621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Immagine 6" descr="Schermata 05-2456422 alle 16.04.01.png">
            <a:extLst>
              <a:ext uri="{FF2B5EF4-FFF2-40B4-BE49-F238E27FC236}">
                <a16:creationId xmlns:a16="http://schemas.microsoft.com/office/drawing/2014/main" id="{5D6F5AB4-39A2-794A-967A-192293E391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37400" y="6527800"/>
            <a:ext cx="2006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146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21858" name="Titolo 1"/>
          <p:cNvSpPr>
            <a:spLocks noGrp="1"/>
          </p:cNvSpPr>
          <p:nvPr>
            <p:ph type="title" idx="4294967295"/>
          </p:nvPr>
        </p:nvSpPr>
        <p:spPr>
          <a:xfrm>
            <a:off x="290513" y="71438"/>
            <a:ext cx="8458200" cy="1196975"/>
          </a:xfrm>
        </p:spPr>
        <p:txBody>
          <a:bodyPr/>
          <a:lstStyle/>
          <a:p>
            <a:pPr algn="ctr"/>
            <a:r>
              <a:rPr lang="it-IT" sz="3600" dirty="0">
                <a:solidFill>
                  <a:schemeClr val="bg1"/>
                </a:solidFill>
                <a:effectLst>
                  <a:outerShdw blurRad="38100" dist="38100" dir="2700000" algn="tl">
                    <a:srgbClr val="000000"/>
                  </a:outerShdw>
                </a:effectLst>
              </a:rPr>
              <a:t>Volume </a:t>
            </a:r>
            <a:r>
              <a:rPr lang="it-IT" sz="3600" dirty="0" err="1">
                <a:solidFill>
                  <a:schemeClr val="bg1"/>
                </a:solidFill>
                <a:effectLst>
                  <a:outerShdw blurRad="38100" dist="38100" dir="2700000" algn="tl">
                    <a:srgbClr val="000000"/>
                  </a:outerShdw>
                </a:effectLst>
              </a:rPr>
              <a:t>Calculation</a:t>
            </a:r>
            <a:br>
              <a:rPr lang="it-IT" sz="3600" dirty="0">
                <a:solidFill>
                  <a:schemeClr val="bg1"/>
                </a:solidFill>
                <a:effectLst>
                  <a:outerShdw blurRad="38100" dist="38100" dir="2700000" algn="tl">
                    <a:srgbClr val="000000"/>
                  </a:outerShdw>
                </a:effectLst>
              </a:rPr>
            </a:br>
            <a:r>
              <a:rPr lang="it-IT" sz="3600" dirty="0">
                <a:solidFill>
                  <a:schemeClr val="bg1"/>
                </a:solidFill>
                <a:effectLst>
                  <a:outerShdw blurRad="38100" dist="38100" dir="2700000" algn="tl">
                    <a:srgbClr val="000000"/>
                  </a:outerShdw>
                </a:effectLst>
              </a:rPr>
              <a:t> 3D - CT </a:t>
            </a:r>
            <a:r>
              <a:rPr lang="it-IT" sz="3600" dirty="0" err="1">
                <a:solidFill>
                  <a:schemeClr val="bg1"/>
                </a:solidFill>
                <a:effectLst>
                  <a:outerShdw blurRad="38100" dist="38100" dir="2700000" algn="tl">
                    <a:srgbClr val="000000"/>
                  </a:outerShdw>
                </a:effectLst>
              </a:rPr>
              <a:t>Measured</a:t>
            </a:r>
            <a:r>
              <a:rPr lang="it-IT" sz="3600" dirty="0">
                <a:solidFill>
                  <a:schemeClr val="bg1"/>
                </a:solidFill>
                <a:effectLst>
                  <a:outerShdw blurRad="38100" dist="38100" dir="2700000" algn="tl">
                    <a:srgbClr val="000000"/>
                  </a:outerShdw>
                </a:effectLst>
              </a:rPr>
              <a:t> Volume</a:t>
            </a:r>
          </a:p>
        </p:txBody>
      </p:sp>
      <p:pic>
        <p:nvPicPr>
          <p:cNvPr id="3" name="Immagine 2" descr="Fase P 3.0 B30f.0001.jpg"/>
          <p:cNvPicPr>
            <a:picLocks noChangeAspect="1"/>
          </p:cNvPicPr>
          <p:nvPr/>
        </p:nvPicPr>
        <p:blipFill>
          <a:blip r:embed="rId3" cstate="print"/>
          <a:srcRect l="5556" t="14445" r="11111" b="18889"/>
          <a:stretch>
            <a:fillRect/>
          </a:stretch>
        </p:blipFill>
        <p:spPr>
          <a:xfrm>
            <a:off x="657992" y="4407743"/>
            <a:ext cx="2934180" cy="2347344"/>
          </a:xfrm>
          <a:prstGeom prst="rect">
            <a:avLst/>
          </a:prstGeom>
          <a:scene3d>
            <a:camera prst="orthographicFront">
              <a:rot lat="1800000" lon="1800000" rev="1800000"/>
            </a:camera>
            <a:lightRig rig="threePt" dir="t"/>
          </a:scene3d>
        </p:spPr>
      </p:pic>
      <p:pic>
        <p:nvPicPr>
          <p:cNvPr id="5" name="Immagine 4" descr="Fase P 3.0 B30f_2.0001.jpg"/>
          <p:cNvPicPr>
            <a:picLocks noChangeAspect="1"/>
          </p:cNvPicPr>
          <p:nvPr/>
        </p:nvPicPr>
        <p:blipFill>
          <a:blip r:embed="rId4" cstate="print"/>
          <a:srcRect l="10583" t="18521" r="15333" b="17979"/>
          <a:stretch>
            <a:fillRect/>
          </a:stretch>
        </p:blipFill>
        <p:spPr>
          <a:xfrm>
            <a:off x="461204" y="3082181"/>
            <a:ext cx="2738568" cy="2347344"/>
          </a:xfrm>
          <a:prstGeom prst="rect">
            <a:avLst/>
          </a:prstGeom>
          <a:scene3d>
            <a:camera prst="orthographicFront">
              <a:rot lat="1800000" lon="1800000" rev="1800000"/>
            </a:camera>
            <a:lightRig rig="threePt" dir="t"/>
          </a:scene3d>
        </p:spPr>
      </p:pic>
      <p:pic>
        <p:nvPicPr>
          <p:cNvPr id="4" name="Immagine 3" descr="Fase P 3.0 B30f_1.0001.jpg"/>
          <p:cNvPicPr>
            <a:picLocks noChangeAspect="1"/>
          </p:cNvPicPr>
          <p:nvPr/>
        </p:nvPicPr>
        <p:blipFill>
          <a:blip r:embed="rId5" cstate="print"/>
          <a:srcRect l="11111" t="20000" r="15556" b="17777"/>
          <a:stretch>
            <a:fillRect/>
          </a:stretch>
        </p:blipFill>
        <p:spPr>
          <a:xfrm>
            <a:off x="467544" y="1796306"/>
            <a:ext cx="2766513" cy="2347344"/>
          </a:xfrm>
          <a:prstGeom prst="rect">
            <a:avLst/>
          </a:prstGeom>
          <a:scene3d>
            <a:camera prst="orthographicFront">
              <a:rot lat="1800000" lon="1800000" rev="1800000"/>
            </a:camera>
            <a:lightRig rig="threePt" dir="t"/>
          </a:scene3d>
        </p:spPr>
      </p:pic>
      <p:pic>
        <p:nvPicPr>
          <p:cNvPr id="6" name="Immagine 5" descr="1_5.jpg"/>
          <p:cNvPicPr>
            <a:picLocks noChangeAspect="1"/>
          </p:cNvPicPr>
          <p:nvPr/>
        </p:nvPicPr>
        <p:blipFill>
          <a:blip r:embed="rId6" cstate="print"/>
          <a:srcRect l="15556" t="13333" b="22223"/>
          <a:stretch>
            <a:fillRect/>
          </a:stretch>
        </p:blipFill>
        <p:spPr bwMode="auto">
          <a:xfrm>
            <a:off x="4932363" y="2565400"/>
            <a:ext cx="3494087" cy="2667000"/>
          </a:xfrm>
          <a:prstGeom prst="rect">
            <a:avLst/>
          </a:prstGeom>
          <a:noFill/>
          <a:ln w="9525">
            <a:noFill/>
            <a:miter lim="800000"/>
            <a:headEnd/>
            <a:tailEnd/>
          </a:ln>
        </p:spPr>
      </p:pic>
      <p:sp>
        <p:nvSpPr>
          <p:cNvPr id="121863" name="Freccia circolare in giù 6"/>
          <p:cNvSpPr>
            <a:spLocks noChangeArrowheads="1"/>
          </p:cNvSpPr>
          <p:nvPr/>
        </p:nvSpPr>
        <p:spPr bwMode="auto">
          <a:xfrm>
            <a:off x="3132138" y="2062163"/>
            <a:ext cx="1773237" cy="719137"/>
          </a:xfrm>
          <a:prstGeom prst="curvedDownArrow">
            <a:avLst>
              <a:gd name="adj1" fmla="val 26427"/>
              <a:gd name="adj2" fmla="val 52843"/>
              <a:gd name="adj3" fmla="val 25000"/>
            </a:avLst>
          </a:prstGeom>
          <a:blipFill dpi="0" rotWithShape="0">
            <a:blip r:embed="rId7" cstate="print"/>
            <a:srcRect/>
            <a:tile tx="0" ty="0" sx="100000" sy="100000" flip="none" algn="tl"/>
          </a:blipFill>
          <a:ln w="25400">
            <a:noFill/>
            <a:round/>
            <a:headEnd/>
            <a:tailEnd/>
          </a:ln>
        </p:spPr>
        <p:txBody>
          <a:bodyPr/>
          <a:lstStyle/>
          <a:p>
            <a:pPr algn="ctr"/>
            <a:endParaRPr lang="it-IT" sz="4200">
              <a:solidFill>
                <a:srgbClr val="FFFFFF"/>
              </a:solidFill>
              <a:latin typeface="Gill Sans"/>
              <a:sym typeface="Gill Sans"/>
            </a:endParaRPr>
          </a:p>
        </p:txBody>
      </p:sp>
      <p:sp>
        <p:nvSpPr>
          <p:cNvPr id="8" name="Callout con freccia sinistra 7"/>
          <p:cNvSpPr/>
          <p:nvPr/>
        </p:nvSpPr>
        <p:spPr bwMode="auto">
          <a:xfrm>
            <a:off x="4716463" y="5616575"/>
            <a:ext cx="4316412" cy="1196975"/>
          </a:xfrm>
          <a:prstGeom prst="leftArrowCallout">
            <a:avLst>
              <a:gd name="adj1" fmla="val 44258"/>
              <a:gd name="adj2" fmla="val 22129"/>
              <a:gd name="adj3" fmla="val 0"/>
              <a:gd name="adj4" fmla="val 100000"/>
            </a:avLst>
          </a:prstGeom>
          <a:solidFill>
            <a:schemeClr val="accent3">
              <a:lumMod val="75000"/>
            </a:schemeClr>
          </a:solidFill>
          <a:ln w="25400" cap="flat" cmpd="sng" algn="ctr">
            <a:noFill/>
            <a:prstDash val="solid"/>
            <a:round/>
            <a:headEnd type="none" w="med" len="med"/>
            <a:tailEnd type="none" w="med" len="med"/>
          </a:ln>
          <a:effectLst/>
        </p:spPr>
        <p:txBody>
          <a:bodyPr/>
          <a:lstStyle/>
          <a:p>
            <a:r>
              <a:rPr lang="en-US" sz="2400">
                <a:solidFill>
                  <a:srgbClr val="FFFF00"/>
                </a:solidFill>
                <a:latin typeface="Gill Sans"/>
                <a:sym typeface="Gill Sans"/>
              </a:rPr>
              <a:t>Bias: </a:t>
            </a:r>
          </a:p>
          <a:p>
            <a:r>
              <a:rPr lang="en-US" sz="2400">
                <a:solidFill>
                  <a:srgbClr val="FFFFFF"/>
                </a:solidFill>
                <a:latin typeface="Gill Sans"/>
                <a:sym typeface="Gill Sans"/>
              </a:rPr>
              <a:t>Multiple lesions</a:t>
            </a:r>
          </a:p>
          <a:p>
            <a:r>
              <a:rPr lang="en-US" sz="2400">
                <a:solidFill>
                  <a:srgbClr val="FFFFFF"/>
                </a:solidFill>
                <a:latin typeface="Gill Sans"/>
                <a:sym typeface="Gill Sans"/>
              </a:rPr>
              <a:t>Dilated intrahepatic bile ducts</a:t>
            </a:r>
          </a:p>
        </p:txBody>
      </p:sp>
      <p:sp>
        <p:nvSpPr>
          <p:cNvPr id="121865" name="CasellaDiTesto 1"/>
          <p:cNvSpPr txBox="1">
            <a:spLocks noChangeArrowheads="1"/>
          </p:cNvSpPr>
          <p:nvPr/>
        </p:nvSpPr>
        <p:spPr bwMode="auto">
          <a:xfrm>
            <a:off x="611188" y="1236663"/>
            <a:ext cx="8064500" cy="679450"/>
          </a:xfrm>
          <a:prstGeom prst="rect">
            <a:avLst/>
          </a:prstGeom>
          <a:noFill/>
          <a:ln w="9525">
            <a:noFill/>
            <a:miter lim="800000"/>
            <a:headEnd/>
            <a:tailEnd/>
          </a:ln>
        </p:spPr>
        <p:txBody>
          <a:bodyPr>
            <a:spAutoFit/>
          </a:bodyPr>
          <a:lstStyle/>
          <a:p>
            <a:pPr>
              <a:lnSpc>
                <a:spcPct val="120000"/>
              </a:lnSpc>
            </a:pPr>
            <a:r>
              <a:rPr lang="it-IT" sz="1600" dirty="0">
                <a:solidFill>
                  <a:srgbClr val="FFFFFF"/>
                </a:solidFill>
                <a:latin typeface="Gill Sans"/>
                <a:sym typeface="Gill Sans"/>
              </a:rPr>
              <a:t>% </a:t>
            </a:r>
            <a:r>
              <a:rPr lang="it-IT" sz="1600" dirty="0" err="1">
                <a:solidFill>
                  <a:srgbClr val="FFFFFF"/>
                </a:solidFill>
                <a:latin typeface="Gill Sans"/>
                <a:sym typeface="Gill Sans"/>
              </a:rPr>
              <a:t>Remnant</a:t>
            </a:r>
            <a:r>
              <a:rPr lang="it-IT" sz="1600" dirty="0">
                <a:solidFill>
                  <a:srgbClr val="FFFFFF"/>
                </a:solidFill>
                <a:latin typeface="Gill Sans"/>
                <a:sym typeface="Gill Sans"/>
              </a:rPr>
              <a:t> </a:t>
            </a:r>
            <a:r>
              <a:rPr lang="it-IT" sz="1600" dirty="0" err="1">
                <a:solidFill>
                  <a:srgbClr val="FFFFFF"/>
                </a:solidFill>
                <a:latin typeface="Gill Sans"/>
                <a:sym typeface="Gill Sans"/>
              </a:rPr>
              <a:t>liver</a:t>
            </a:r>
            <a:r>
              <a:rPr lang="it-IT" sz="1600" dirty="0">
                <a:solidFill>
                  <a:srgbClr val="FFFFFF"/>
                </a:solidFill>
                <a:latin typeface="Gill Sans"/>
                <a:sym typeface="Gill Sans"/>
              </a:rPr>
              <a:t> volume (%FRL/TVL) =       Future </a:t>
            </a:r>
            <a:r>
              <a:rPr lang="it-IT" sz="1600" dirty="0" err="1">
                <a:solidFill>
                  <a:srgbClr val="FFFFFF"/>
                </a:solidFill>
                <a:latin typeface="Gill Sans"/>
                <a:sym typeface="Gill Sans"/>
              </a:rPr>
              <a:t>Remnant</a:t>
            </a:r>
            <a:r>
              <a:rPr lang="it-IT" sz="1600" dirty="0">
                <a:solidFill>
                  <a:srgbClr val="FFFFFF"/>
                </a:solidFill>
                <a:latin typeface="Gill Sans"/>
                <a:sym typeface="Gill Sans"/>
              </a:rPr>
              <a:t> </a:t>
            </a:r>
            <a:r>
              <a:rPr lang="it-IT" sz="1600" dirty="0" err="1">
                <a:solidFill>
                  <a:srgbClr val="FFFFFF"/>
                </a:solidFill>
                <a:latin typeface="Gill Sans"/>
                <a:sym typeface="Gill Sans"/>
              </a:rPr>
              <a:t>Liver</a:t>
            </a:r>
            <a:r>
              <a:rPr lang="it-IT" sz="1600" dirty="0">
                <a:solidFill>
                  <a:srgbClr val="FFFFFF"/>
                </a:solidFill>
                <a:latin typeface="Gill Sans"/>
                <a:sym typeface="Gill Sans"/>
              </a:rPr>
              <a:t> volume (FRL)</a:t>
            </a:r>
          </a:p>
          <a:p>
            <a:pPr marL="320675" lvl="1" indent="136525">
              <a:lnSpc>
                <a:spcPct val="120000"/>
              </a:lnSpc>
            </a:pPr>
            <a:r>
              <a:rPr lang="it-IT" sz="1600" dirty="0">
                <a:solidFill>
                  <a:srgbClr val="FFFFFF"/>
                </a:solidFill>
                <a:latin typeface="Gill Sans"/>
                <a:sym typeface="Gill Sans"/>
              </a:rPr>
              <a:t>			                  Total </a:t>
            </a:r>
            <a:r>
              <a:rPr lang="it-IT" sz="1600" dirty="0" err="1">
                <a:solidFill>
                  <a:srgbClr val="FFFFFF"/>
                </a:solidFill>
                <a:latin typeface="Gill Sans"/>
                <a:sym typeface="Gill Sans"/>
              </a:rPr>
              <a:t>liver</a:t>
            </a:r>
            <a:r>
              <a:rPr lang="it-IT" sz="1600" dirty="0">
                <a:solidFill>
                  <a:srgbClr val="FFFFFF"/>
                </a:solidFill>
                <a:latin typeface="Gill Sans"/>
                <a:sym typeface="Gill Sans"/>
              </a:rPr>
              <a:t> volume (TVL)-</a:t>
            </a:r>
            <a:r>
              <a:rPr lang="it-IT" sz="1600" dirty="0" err="1">
                <a:solidFill>
                  <a:srgbClr val="FFFFFF"/>
                </a:solidFill>
                <a:latin typeface="Gill Sans"/>
                <a:sym typeface="Gill Sans"/>
              </a:rPr>
              <a:t>Tumor</a:t>
            </a:r>
            <a:r>
              <a:rPr lang="it-IT" sz="1600" dirty="0">
                <a:solidFill>
                  <a:srgbClr val="FFFFFF"/>
                </a:solidFill>
                <a:latin typeface="Gill Sans"/>
                <a:sym typeface="Gill Sans"/>
              </a:rPr>
              <a:t> volume (TV)</a:t>
            </a:r>
          </a:p>
        </p:txBody>
      </p:sp>
      <p:cxnSp>
        <p:nvCxnSpPr>
          <p:cNvPr id="7" name="Connettore 1 6"/>
          <p:cNvCxnSpPr/>
          <p:nvPr/>
        </p:nvCxnSpPr>
        <p:spPr bwMode="auto">
          <a:xfrm>
            <a:off x="4356100" y="1628775"/>
            <a:ext cx="4103688" cy="0"/>
          </a:xfrm>
          <a:prstGeom prst="line">
            <a:avLst/>
          </a:prstGeom>
          <a:blipFill dpi="0" rotWithShape="0">
            <a:blip r:embed="rId7" cstate="print"/>
            <a:srcRect/>
            <a:tile tx="0" ty="0" sx="100000" sy="100000" flip="none" algn="tl"/>
          </a:blipFill>
          <a:ln w="25400" cap="flat" cmpd="sng" algn="ctr">
            <a:solidFill>
              <a:schemeClr val="accent6">
                <a:lumMod val="20000"/>
                <a:lumOff val="80000"/>
              </a:schemeClr>
            </a:solidFill>
            <a:prstDash val="solid"/>
            <a:round/>
            <a:headEnd type="none" w="med" len="med"/>
            <a:tailEnd type="none" w="med" len="med"/>
          </a:ln>
          <a:effectLst/>
        </p:spPr>
      </p:cxnSp>
      <p:pic>
        <p:nvPicPr>
          <p:cNvPr id="121867" name="Picture 11"/>
          <p:cNvPicPr>
            <a:picLocks noChangeAspect="1" noChangeArrowheads="1"/>
          </p:cNvPicPr>
          <p:nvPr/>
        </p:nvPicPr>
        <p:blipFill>
          <a:blip r:embed="rId8" cstate="print"/>
          <a:srcRect l="35318" t="27728" r="20647" b="17967"/>
          <a:stretch>
            <a:fillRect/>
          </a:stretch>
        </p:blipFill>
        <p:spPr bwMode="auto">
          <a:xfrm>
            <a:off x="4859338" y="2166938"/>
            <a:ext cx="3894137" cy="3349625"/>
          </a:xfrm>
          <a:prstGeom prst="rect">
            <a:avLst/>
          </a:prstGeom>
          <a:noFill/>
          <a:ln w="12700">
            <a:noFill/>
            <a:miter lim="800000"/>
            <a:headEnd/>
            <a:tailEnd/>
          </a:ln>
        </p:spPr>
      </p:pic>
    </p:spTree>
    <p:extLst>
      <p:ext uri="{BB962C8B-B14F-4D97-AF65-F5344CB8AC3E}">
        <p14:creationId xmlns:p14="http://schemas.microsoft.com/office/powerpoint/2010/main" val="3334680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asellaDiTesto 9">
            <a:extLst>
              <a:ext uri="{FF2B5EF4-FFF2-40B4-BE49-F238E27FC236}">
                <a16:creationId xmlns:a16="http://schemas.microsoft.com/office/drawing/2014/main" id="{DF1F51EA-0E86-DB48-917A-3DA127C0D46B}"/>
              </a:ext>
            </a:extLst>
          </p:cNvPr>
          <p:cNvSpPr txBox="1">
            <a:spLocks noChangeArrowheads="1"/>
          </p:cNvSpPr>
          <p:nvPr/>
        </p:nvSpPr>
        <p:spPr bwMode="auto">
          <a:xfrm>
            <a:off x="2188330" y="0"/>
            <a:ext cx="47419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000" b="1" dirty="0">
                <a:solidFill>
                  <a:srgbClr val="009193"/>
                </a:solidFill>
              </a:rPr>
              <a:t>Studio Volumetrico:</a:t>
            </a:r>
          </a:p>
          <a:p>
            <a:pPr algn="ctr" eaLnBrk="1" hangingPunct="1">
              <a:spcBef>
                <a:spcPct val="0"/>
              </a:spcBef>
              <a:buFontTx/>
              <a:buNone/>
            </a:pPr>
            <a:r>
              <a:rPr lang="it-IT" altLang="it-IT" sz="4000" b="1" dirty="0">
                <a:solidFill>
                  <a:srgbClr val="009193"/>
                </a:solidFill>
              </a:rPr>
              <a:t>Elaborazione </a:t>
            </a:r>
            <a:r>
              <a:rPr lang="it-IT" altLang="it-IT" sz="4000" b="1" dirty="0" err="1">
                <a:solidFill>
                  <a:srgbClr val="009193"/>
                </a:solidFill>
              </a:rPr>
              <a:t>Imaging</a:t>
            </a:r>
            <a:endParaRPr lang="it-IT" altLang="it-IT" sz="4000" b="1" dirty="0">
              <a:solidFill>
                <a:srgbClr val="009193"/>
              </a:solidFill>
            </a:endParaRPr>
          </a:p>
        </p:txBody>
      </p:sp>
      <p:grpSp>
        <p:nvGrpSpPr>
          <p:cNvPr id="45058" name="Gruppo 7">
            <a:extLst>
              <a:ext uri="{FF2B5EF4-FFF2-40B4-BE49-F238E27FC236}">
                <a16:creationId xmlns:a16="http://schemas.microsoft.com/office/drawing/2014/main" id="{82158D06-7B82-794F-B43E-849072ADB19F}"/>
              </a:ext>
            </a:extLst>
          </p:cNvPr>
          <p:cNvGrpSpPr>
            <a:grpSpLocks/>
          </p:cNvGrpSpPr>
          <p:nvPr/>
        </p:nvGrpSpPr>
        <p:grpSpPr bwMode="auto">
          <a:xfrm>
            <a:off x="0" y="2400300"/>
            <a:ext cx="9144000" cy="3211513"/>
            <a:chOff x="0" y="1417638"/>
            <a:chExt cx="9144000" cy="3211512"/>
          </a:xfrm>
        </p:grpSpPr>
        <p:pic>
          <p:nvPicPr>
            <p:cNvPr id="11" name="Immagine 10" descr=" Progetto 3D.png">
              <a:extLst>
                <a:ext uri="{FF2B5EF4-FFF2-40B4-BE49-F238E27FC236}">
                  <a16:creationId xmlns:a16="http://schemas.microsoft.com/office/drawing/2014/main" id="{70FE56C5-356A-2640-9188-97D67D7D8DEF}"/>
                </a:ext>
              </a:extLst>
            </p:cNvPr>
            <p:cNvPicPr>
              <a:picLocks noChangeAspect="1"/>
            </p:cNvPicPr>
            <p:nvPr/>
          </p:nvPicPr>
          <p:blipFill>
            <a:blip r:embed="rId2"/>
            <a:stretch>
              <a:fillRect/>
            </a:stretch>
          </p:blipFill>
          <p:spPr>
            <a:xfrm>
              <a:off x="5256213" y="1417638"/>
              <a:ext cx="3887787" cy="3211512"/>
            </a:xfrm>
            <a:prstGeom prst="rect">
              <a:avLst/>
            </a:prstGeom>
            <a:ln w="25400">
              <a:solidFill>
                <a:schemeClr val="accent6">
                  <a:lumMod val="50000"/>
                </a:schemeClr>
              </a:solidFill>
            </a:ln>
          </p:spPr>
        </p:pic>
        <p:pic>
          <p:nvPicPr>
            <p:cNvPr id="45062" name="Immagine 12" descr="Volumetrie RM1.png">
              <a:extLst>
                <a:ext uri="{FF2B5EF4-FFF2-40B4-BE49-F238E27FC236}">
                  <a16:creationId xmlns:a16="http://schemas.microsoft.com/office/drawing/2014/main" id="{AD045AB6-1CE7-8D49-AFCC-F0D7530DB244}"/>
                </a:ext>
              </a:extLst>
            </p:cNvPr>
            <p:cNvPicPr>
              <a:picLocks noChangeAspect="1"/>
            </p:cNvPicPr>
            <p:nvPr/>
          </p:nvPicPr>
          <p:blipFill>
            <a:blip r:embed="rId3">
              <a:extLst>
                <a:ext uri="{28A0092B-C50C-407E-A947-70E740481C1C}">
                  <a14:useLocalDpi xmlns:a14="http://schemas.microsoft.com/office/drawing/2010/main" val="0"/>
                </a:ext>
              </a:extLst>
            </a:blip>
            <a:srcRect l="14912" t="9471" r="7455"/>
            <a:stretch>
              <a:fillRect/>
            </a:stretch>
          </p:blipFill>
          <p:spPr bwMode="auto">
            <a:xfrm>
              <a:off x="0" y="1417638"/>
              <a:ext cx="4232275" cy="3211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Freccia destra 14">
              <a:extLst>
                <a:ext uri="{FF2B5EF4-FFF2-40B4-BE49-F238E27FC236}">
                  <a16:creationId xmlns:a16="http://schemas.microsoft.com/office/drawing/2014/main" id="{61F4770E-9386-FB42-8D3F-9FA2E0858099}"/>
                </a:ext>
              </a:extLst>
            </p:cNvPr>
            <p:cNvSpPr>
              <a:spLocks noChangeArrowheads="1"/>
            </p:cNvSpPr>
            <p:nvPr/>
          </p:nvSpPr>
          <p:spPr bwMode="auto">
            <a:xfrm>
              <a:off x="3854450" y="2665413"/>
              <a:ext cx="1889125" cy="812800"/>
            </a:xfrm>
            <a:prstGeom prst="right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lgn="ctr">
                <a:defRPr>
                  <a:solidFill>
                    <a:schemeClr val="tx1"/>
                  </a:solidFill>
                  <a:latin typeface="Arial" panose="020B0604020202020204" pitchFamily="34" charset="0"/>
                  <a:ea typeface="ＭＳ Ｐゴシック" panose="020B0600070205080204" pitchFamily="34" charset="-128"/>
                </a:defRPr>
              </a:lvl1pPr>
              <a:lvl2pPr marL="742950" indent="-285750" algn="ctr">
                <a:defRPr>
                  <a:solidFill>
                    <a:schemeClr val="tx1"/>
                  </a:solidFill>
                  <a:latin typeface="Arial" panose="020B0604020202020204" pitchFamily="34" charset="0"/>
                  <a:ea typeface="ＭＳ Ｐゴシック" panose="020B0600070205080204" pitchFamily="34" charset="-128"/>
                </a:defRPr>
              </a:lvl2pPr>
              <a:lvl3pPr marL="1143000" indent="-228600" algn="ctr">
                <a:defRPr>
                  <a:solidFill>
                    <a:schemeClr val="tx1"/>
                  </a:solidFill>
                  <a:latin typeface="Arial" panose="020B0604020202020204" pitchFamily="34" charset="0"/>
                  <a:ea typeface="ＭＳ Ｐゴシック" panose="020B0600070205080204" pitchFamily="34" charset="-128"/>
                </a:defRPr>
              </a:lvl3pPr>
              <a:lvl4pPr marL="1600200" indent="-228600" algn="ctr">
                <a:defRPr>
                  <a:solidFill>
                    <a:schemeClr val="tx1"/>
                  </a:solidFill>
                  <a:latin typeface="Arial" panose="020B0604020202020204" pitchFamily="34" charset="0"/>
                  <a:ea typeface="ＭＳ Ｐゴシック" panose="020B0600070205080204" pitchFamily="34" charset="-128"/>
                </a:defRPr>
              </a:lvl4pPr>
              <a:lvl5pPr marL="2057400" indent="-228600" algn="ctr">
                <a:defRPr>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a:solidFill>
                  <a:srgbClr val="FFFFFF"/>
                </a:solidFill>
                <a:latin typeface="Calibri" panose="020F0502020204030204" pitchFamily="34" charset="0"/>
              </a:endParaRPr>
            </a:p>
          </p:txBody>
        </p:sp>
      </p:grpSp>
      <p:sp>
        <p:nvSpPr>
          <p:cNvPr id="45059" name="CasellaDiTesto 16">
            <a:extLst>
              <a:ext uri="{FF2B5EF4-FFF2-40B4-BE49-F238E27FC236}">
                <a16:creationId xmlns:a16="http://schemas.microsoft.com/office/drawing/2014/main" id="{96D6A406-1047-1A48-9110-9E3A2A74A761}"/>
              </a:ext>
            </a:extLst>
          </p:cNvPr>
          <p:cNvSpPr txBox="1">
            <a:spLocks noChangeArrowheads="1"/>
          </p:cNvSpPr>
          <p:nvPr/>
        </p:nvSpPr>
        <p:spPr bwMode="auto">
          <a:xfrm>
            <a:off x="1822450" y="1323975"/>
            <a:ext cx="55356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400" dirty="0"/>
              <a:t>CCC lobo epatico destro</a:t>
            </a:r>
          </a:p>
          <a:p>
            <a:pPr algn="ctr" eaLnBrk="1" hangingPunct="1">
              <a:spcBef>
                <a:spcPct val="0"/>
              </a:spcBef>
              <a:buFontTx/>
              <a:buNone/>
            </a:pPr>
            <a:r>
              <a:rPr lang="it-IT" altLang="it-IT" sz="2400" dirty="0" err="1"/>
              <a:t>Epatectomia</a:t>
            </a:r>
            <a:r>
              <a:rPr lang="it-IT" altLang="it-IT" sz="2400" dirty="0"/>
              <a:t> destra allargata a S4b</a:t>
            </a:r>
          </a:p>
        </p:txBody>
      </p:sp>
      <p:sp>
        <p:nvSpPr>
          <p:cNvPr id="45060" name="CasellaDiTesto 9">
            <a:extLst>
              <a:ext uri="{FF2B5EF4-FFF2-40B4-BE49-F238E27FC236}">
                <a16:creationId xmlns:a16="http://schemas.microsoft.com/office/drawing/2014/main" id="{44986F23-7E28-1C47-A541-3780E2051303}"/>
              </a:ext>
            </a:extLst>
          </p:cNvPr>
          <p:cNvSpPr txBox="1">
            <a:spLocks noChangeArrowheads="1"/>
          </p:cNvSpPr>
          <p:nvPr/>
        </p:nvSpPr>
        <p:spPr bwMode="auto">
          <a:xfrm>
            <a:off x="7938" y="5773738"/>
            <a:ext cx="91281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a:t>Volume Totale (Total Liver Volume - TLV) 1218cc</a:t>
            </a:r>
          </a:p>
          <a:p>
            <a:pPr algn="ctr" eaLnBrk="1" hangingPunct="1">
              <a:spcBef>
                <a:spcPct val="0"/>
              </a:spcBef>
              <a:buFontTx/>
              <a:buNone/>
            </a:pPr>
            <a:r>
              <a:rPr lang="it-IT" altLang="it-IT" sz="1800"/>
              <a:t>Volume Neoplasia (Tumor Volume - TV) 31cc</a:t>
            </a:r>
          </a:p>
          <a:p>
            <a:pPr algn="ctr" eaLnBrk="1" hangingPunct="1">
              <a:spcBef>
                <a:spcPct val="0"/>
              </a:spcBef>
              <a:buFontTx/>
              <a:buNone/>
            </a:pPr>
            <a:r>
              <a:rPr lang="it-IT" altLang="it-IT" sz="1800" b="1">
                <a:solidFill>
                  <a:srgbClr val="FF0000"/>
                </a:solidFill>
              </a:rPr>
              <a:t>Volume del fegato residuo (Future Remnant Liver Volume - FRLV)</a:t>
            </a:r>
            <a:r>
              <a:rPr lang="it-IT" altLang="it-IT" sz="2400" b="1">
                <a:solidFill>
                  <a:srgbClr val="FF0000"/>
                </a:solidFill>
              </a:rPr>
              <a:t> S1-2-3-4a 401cc 33%</a:t>
            </a:r>
            <a:endParaRPr lang="it-IT" altLang="it-IT" sz="1800" b="1">
              <a:solidFill>
                <a:srgbClr val="FF0000"/>
              </a:solidFill>
            </a:endParaRPr>
          </a:p>
        </p:txBody>
      </p:sp>
    </p:spTree>
    <p:extLst>
      <p:ext uri="{BB962C8B-B14F-4D97-AF65-F5344CB8AC3E}">
        <p14:creationId xmlns:p14="http://schemas.microsoft.com/office/powerpoint/2010/main" val="388028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45A589E-3503-E646-B07B-E1B7CBD53AF1}"/>
              </a:ext>
            </a:extLst>
          </p:cNvPr>
          <p:cNvSpPr txBox="1"/>
          <p:nvPr/>
        </p:nvSpPr>
        <p:spPr>
          <a:xfrm>
            <a:off x="969077" y="25136"/>
            <a:ext cx="7223709" cy="830997"/>
          </a:xfrm>
          <a:prstGeom prst="rect">
            <a:avLst/>
          </a:prstGeom>
          <a:noFill/>
        </p:spPr>
        <p:txBody>
          <a:bodyPr wrap="none" rtlCol="0">
            <a:spAutoFit/>
          </a:bodyPr>
          <a:lstStyle/>
          <a:p>
            <a:pPr algn="ctr"/>
            <a:r>
              <a:rPr lang="en-GB" sz="4800" b="1" dirty="0" err="1">
                <a:solidFill>
                  <a:srgbClr val="009193"/>
                </a:solidFill>
              </a:rPr>
              <a:t>Preparazione</a:t>
            </a:r>
            <a:r>
              <a:rPr lang="en-GB" sz="4800" b="1" dirty="0">
                <a:solidFill>
                  <a:srgbClr val="009193"/>
                </a:solidFill>
              </a:rPr>
              <a:t> </a:t>
            </a:r>
            <a:r>
              <a:rPr lang="en-GB" sz="4800" b="1" dirty="0" err="1">
                <a:solidFill>
                  <a:srgbClr val="009193"/>
                </a:solidFill>
              </a:rPr>
              <a:t>preoperatoria</a:t>
            </a:r>
            <a:endParaRPr lang="en-GB" sz="6600" b="1" dirty="0">
              <a:solidFill>
                <a:srgbClr val="009193"/>
              </a:solidFill>
            </a:endParaRPr>
          </a:p>
        </p:txBody>
      </p:sp>
      <p:sp>
        <p:nvSpPr>
          <p:cNvPr id="5" name="CasellaDiTesto 4">
            <a:extLst>
              <a:ext uri="{FF2B5EF4-FFF2-40B4-BE49-F238E27FC236}">
                <a16:creationId xmlns:a16="http://schemas.microsoft.com/office/drawing/2014/main" id="{23954D48-BA74-B641-9AD3-0BBE7C3A62F4}"/>
              </a:ext>
            </a:extLst>
          </p:cNvPr>
          <p:cNvSpPr txBox="1"/>
          <p:nvPr/>
        </p:nvSpPr>
        <p:spPr>
          <a:xfrm>
            <a:off x="205634" y="833880"/>
            <a:ext cx="8750596" cy="584775"/>
          </a:xfrm>
          <a:prstGeom prst="rect">
            <a:avLst/>
          </a:prstGeom>
          <a:noFill/>
        </p:spPr>
        <p:txBody>
          <a:bodyPr wrap="square" rtlCol="0">
            <a:spAutoFit/>
          </a:bodyPr>
          <a:lstStyle/>
          <a:p>
            <a:pPr algn="ctr"/>
            <a:r>
              <a:rPr lang="en-GB" sz="3200" b="1" dirty="0">
                <a:solidFill>
                  <a:srgbClr val="009193"/>
                </a:solidFill>
              </a:rPr>
              <a:t>Il </a:t>
            </a:r>
            <a:r>
              <a:rPr lang="en-GB" sz="3200" b="1" dirty="0" err="1">
                <a:solidFill>
                  <a:srgbClr val="009193"/>
                </a:solidFill>
              </a:rPr>
              <a:t>drenaggio</a:t>
            </a:r>
            <a:r>
              <a:rPr lang="en-GB" sz="3200" b="1" dirty="0">
                <a:solidFill>
                  <a:srgbClr val="009193"/>
                </a:solidFill>
              </a:rPr>
              <a:t> </a:t>
            </a:r>
            <a:r>
              <a:rPr lang="en-GB" sz="3200" b="1" dirty="0" err="1">
                <a:solidFill>
                  <a:srgbClr val="009193"/>
                </a:solidFill>
              </a:rPr>
              <a:t>della</a:t>
            </a:r>
            <a:r>
              <a:rPr lang="en-GB" sz="3200" b="1" dirty="0">
                <a:solidFill>
                  <a:srgbClr val="009193"/>
                </a:solidFill>
              </a:rPr>
              <a:t>  via </a:t>
            </a:r>
            <a:r>
              <a:rPr lang="en-GB" sz="3200" b="1" dirty="0" err="1">
                <a:solidFill>
                  <a:srgbClr val="009193"/>
                </a:solidFill>
              </a:rPr>
              <a:t>biliare</a:t>
            </a:r>
            <a:endParaRPr lang="en-GB" sz="3200" b="1" dirty="0">
              <a:solidFill>
                <a:srgbClr val="009193"/>
              </a:solidFill>
            </a:endParaRPr>
          </a:p>
        </p:txBody>
      </p:sp>
      <p:sp>
        <p:nvSpPr>
          <p:cNvPr id="13" name="CasellaDiTesto 12">
            <a:extLst>
              <a:ext uri="{FF2B5EF4-FFF2-40B4-BE49-F238E27FC236}">
                <a16:creationId xmlns:a16="http://schemas.microsoft.com/office/drawing/2014/main" id="{78F18434-0BAA-134B-8C64-110FE37A69FC}"/>
              </a:ext>
            </a:extLst>
          </p:cNvPr>
          <p:cNvSpPr txBox="1"/>
          <p:nvPr/>
        </p:nvSpPr>
        <p:spPr>
          <a:xfrm>
            <a:off x="5076799" y="1682055"/>
            <a:ext cx="2732030" cy="584775"/>
          </a:xfrm>
          <a:prstGeom prst="rect">
            <a:avLst/>
          </a:prstGeom>
          <a:noFill/>
        </p:spPr>
        <p:txBody>
          <a:bodyPr wrap="none" rtlCol="0">
            <a:spAutoFit/>
          </a:bodyPr>
          <a:lstStyle/>
          <a:p>
            <a:r>
              <a:rPr lang="en-GB" sz="3200" b="1" dirty="0"/>
              <a:t>COLANGIO-RM</a:t>
            </a:r>
          </a:p>
        </p:txBody>
      </p:sp>
      <p:sp>
        <p:nvSpPr>
          <p:cNvPr id="16" name="CasellaDiTesto 15">
            <a:extLst>
              <a:ext uri="{FF2B5EF4-FFF2-40B4-BE49-F238E27FC236}">
                <a16:creationId xmlns:a16="http://schemas.microsoft.com/office/drawing/2014/main" id="{B2CB9244-9C45-6747-93E5-D6F279E0D8A2}"/>
              </a:ext>
            </a:extLst>
          </p:cNvPr>
          <p:cNvSpPr txBox="1"/>
          <p:nvPr/>
        </p:nvSpPr>
        <p:spPr>
          <a:xfrm>
            <a:off x="580393" y="1737420"/>
            <a:ext cx="3304303" cy="584775"/>
          </a:xfrm>
          <a:prstGeom prst="rect">
            <a:avLst/>
          </a:prstGeom>
          <a:noFill/>
        </p:spPr>
        <p:txBody>
          <a:bodyPr wrap="none" rtlCol="0">
            <a:spAutoFit/>
          </a:bodyPr>
          <a:lstStyle/>
          <a:p>
            <a:r>
              <a:rPr lang="en-GB" sz="3200" b="1" dirty="0"/>
              <a:t>COLANGIOGRAFIA</a:t>
            </a:r>
          </a:p>
        </p:txBody>
      </p:sp>
      <p:pic>
        <p:nvPicPr>
          <p:cNvPr id="18" name="Immagine 8" descr="I001005.JPG">
            <a:extLst>
              <a:ext uri="{FF2B5EF4-FFF2-40B4-BE49-F238E27FC236}">
                <a16:creationId xmlns:a16="http://schemas.microsoft.com/office/drawing/2014/main" id="{657341C5-B95A-6044-AAF9-EF3ACE40F6D5}"/>
              </a:ext>
            </a:extLst>
          </p:cNvPr>
          <p:cNvPicPr>
            <a:picLocks noChangeAspect="1"/>
          </p:cNvPicPr>
          <p:nvPr/>
        </p:nvPicPr>
        <p:blipFill>
          <a:blip r:embed="rId2"/>
          <a:srcRect l="74826" t="4630" r="4834" b="82339"/>
          <a:stretch>
            <a:fillRect/>
          </a:stretch>
        </p:blipFill>
        <p:spPr bwMode="auto">
          <a:xfrm>
            <a:off x="4580931" y="2322195"/>
            <a:ext cx="4496404" cy="4496404"/>
          </a:xfrm>
          <a:prstGeom prst="rect">
            <a:avLst/>
          </a:prstGeom>
          <a:noFill/>
          <a:ln w="9525">
            <a:noFill/>
            <a:miter lim="800000"/>
            <a:headEnd/>
            <a:tailEnd/>
          </a:ln>
        </p:spPr>
      </p:pic>
      <p:grpSp>
        <p:nvGrpSpPr>
          <p:cNvPr id="3" name="Gruppo 2">
            <a:extLst>
              <a:ext uri="{FF2B5EF4-FFF2-40B4-BE49-F238E27FC236}">
                <a16:creationId xmlns:a16="http://schemas.microsoft.com/office/drawing/2014/main" id="{DCF9243E-A43B-CE4E-B9E2-5394D675422E}"/>
              </a:ext>
            </a:extLst>
          </p:cNvPr>
          <p:cNvGrpSpPr/>
          <p:nvPr/>
        </p:nvGrpSpPr>
        <p:grpSpPr>
          <a:xfrm>
            <a:off x="49546" y="2322195"/>
            <a:ext cx="4476224" cy="4473700"/>
            <a:chOff x="4643438" y="1966587"/>
            <a:chExt cx="4476224" cy="4473700"/>
          </a:xfrm>
        </p:grpSpPr>
        <p:pic>
          <p:nvPicPr>
            <p:cNvPr id="17" name="Immagine 4" descr="I001001.JPG">
              <a:extLst>
                <a:ext uri="{FF2B5EF4-FFF2-40B4-BE49-F238E27FC236}">
                  <a16:creationId xmlns:a16="http://schemas.microsoft.com/office/drawing/2014/main" id="{2A6284F4-2F02-5649-A320-4A75FB76A907}"/>
                </a:ext>
              </a:extLst>
            </p:cNvPr>
            <p:cNvPicPr>
              <a:picLocks noChangeAspect="1"/>
            </p:cNvPicPr>
            <p:nvPr/>
          </p:nvPicPr>
          <p:blipFill>
            <a:blip r:embed="rId3"/>
            <a:srcRect l="4718" t="66296" r="54662" b="3149"/>
            <a:stretch>
              <a:fillRect/>
            </a:stretch>
          </p:blipFill>
          <p:spPr bwMode="auto">
            <a:xfrm>
              <a:off x="4643438" y="1966587"/>
              <a:ext cx="4476224" cy="4473700"/>
            </a:xfrm>
            <a:prstGeom prst="rect">
              <a:avLst/>
            </a:prstGeom>
            <a:noFill/>
            <a:ln w="9525">
              <a:noFill/>
              <a:miter lim="800000"/>
              <a:headEnd/>
              <a:tailEnd/>
            </a:ln>
          </p:spPr>
        </p:pic>
        <p:sp>
          <p:nvSpPr>
            <p:cNvPr id="2" name="Rettangolo 1">
              <a:extLst>
                <a:ext uri="{FF2B5EF4-FFF2-40B4-BE49-F238E27FC236}">
                  <a16:creationId xmlns:a16="http://schemas.microsoft.com/office/drawing/2014/main" id="{350137FE-EAEE-F745-85ED-929755D809E4}"/>
                </a:ext>
              </a:extLst>
            </p:cNvPr>
            <p:cNvSpPr/>
            <p:nvPr/>
          </p:nvSpPr>
          <p:spPr>
            <a:xfrm>
              <a:off x="4643439" y="1966587"/>
              <a:ext cx="880540" cy="260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769342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7055095" y="6488668"/>
            <a:ext cx="2088905" cy="369332"/>
          </a:xfrm>
          <a:prstGeom prst="rect">
            <a:avLst/>
          </a:prstGeom>
          <a:noFill/>
        </p:spPr>
        <p:txBody>
          <a:bodyPr wrap="none" rtlCol="0">
            <a:spAutoFit/>
          </a:bodyPr>
          <a:lstStyle/>
          <a:p>
            <a:r>
              <a:rPr lang="en-GB"/>
              <a:t>Lai EC, Surgery 1992</a:t>
            </a:r>
          </a:p>
        </p:txBody>
      </p:sp>
      <p:sp>
        <p:nvSpPr>
          <p:cNvPr id="8" name="CasellaDiTesto 7"/>
          <p:cNvSpPr txBox="1"/>
          <p:nvPr/>
        </p:nvSpPr>
        <p:spPr>
          <a:xfrm>
            <a:off x="1712882" y="1014871"/>
            <a:ext cx="5594417" cy="369332"/>
          </a:xfrm>
          <a:prstGeom prst="rect">
            <a:avLst/>
          </a:prstGeom>
          <a:noFill/>
        </p:spPr>
        <p:txBody>
          <a:bodyPr wrap="none" rtlCol="0">
            <a:spAutoFit/>
          </a:bodyPr>
          <a:lstStyle/>
          <a:p>
            <a:r>
              <a:rPr lang="en-GB" b="1" dirty="0" err="1"/>
              <a:t>Chirurgia</a:t>
            </a:r>
            <a:r>
              <a:rPr lang="en-GB" b="1" dirty="0"/>
              <a:t> </a:t>
            </a:r>
            <a:r>
              <a:rPr lang="en-GB" b="1" dirty="0" err="1"/>
              <a:t>epato-biliare</a:t>
            </a:r>
            <a:r>
              <a:rPr lang="en-GB" b="1" dirty="0"/>
              <a:t> </a:t>
            </a:r>
            <a:r>
              <a:rPr lang="en-GB" b="1" dirty="0" err="1"/>
              <a:t>nel</a:t>
            </a:r>
            <a:r>
              <a:rPr lang="en-GB" b="1" dirty="0"/>
              <a:t> </a:t>
            </a:r>
            <a:r>
              <a:rPr lang="en-GB" b="1" dirty="0" err="1"/>
              <a:t>paziente</a:t>
            </a:r>
            <a:r>
              <a:rPr lang="en-GB" b="1" dirty="0"/>
              <a:t> </a:t>
            </a:r>
            <a:r>
              <a:rPr lang="en-GB" b="1" dirty="0" err="1"/>
              <a:t>itterico</a:t>
            </a:r>
            <a:r>
              <a:rPr lang="en-GB" b="1" dirty="0"/>
              <a:t> (</a:t>
            </a:r>
            <a:r>
              <a:rPr lang="en-GB" b="1" dirty="0" err="1"/>
              <a:t>anni</a:t>
            </a:r>
            <a:r>
              <a:rPr lang="en-GB" b="1" dirty="0"/>
              <a:t> ‘80-‘90)</a:t>
            </a:r>
          </a:p>
        </p:txBody>
      </p:sp>
      <p:sp>
        <p:nvSpPr>
          <p:cNvPr id="9" name="CasellaDiTesto 8"/>
          <p:cNvSpPr txBox="1"/>
          <p:nvPr/>
        </p:nvSpPr>
        <p:spPr>
          <a:xfrm>
            <a:off x="1496650" y="1773044"/>
            <a:ext cx="6135206" cy="369332"/>
          </a:xfrm>
          <a:prstGeom prst="rect">
            <a:avLst/>
          </a:prstGeom>
          <a:noFill/>
          <a:ln>
            <a:solidFill>
              <a:schemeClr val="tx1"/>
            </a:solidFill>
          </a:ln>
        </p:spPr>
        <p:txBody>
          <a:bodyPr wrap="none" rtlCol="0">
            <a:spAutoFit/>
          </a:bodyPr>
          <a:lstStyle/>
          <a:p>
            <a:r>
              <a:rPr lang="en-GB" dirty="0"/>
              <a:t>120 </a:t>
            </a:r>
            <a:r>
              <a:rPr lang="en-GB" dirty="0" err="1"/>
              <a:t>pazienti</a:t>
            </a:r>
            <a:r>
              <a:rPr lang="en-GB" dirty="0"/>
              <a:t> </a:t>
            </a:r>
            <a:r>
              <a:rPr lang="en-GB" dirty="0" err="1"/>
              <a:t>ittero</a:t>
            </a:r>
            <a:r>
              <a:rPr lang="en-GB" dirty="0"/>
              <a:t> </a:t>
            </a:r>
            <a:r>
              <a:rPr lang="en-GB" dirty="0" err="1"/>
              <a:t>ostruttivo</a:t>
            </a:r>
            <a:r>
              <a:rPr lang="en-GB" dirty="0"/>
              <a:t> da neoplasia (</a:t>
            </a:r>
            <a:r>
              <a:rPr lang="en-GB" dirty="0" err="1"/>
              <a:t>bilirubina</a:t>
            </a:r>
            <a:r>
              <a:rPr lang="en-GB" dirty="0"/>
              <a:t> </a:t>
            </a:r>
            <a:r>
              <a:rPr lang="en-GB" u="sng" dirty="0"/>
              <a:t>&gt;</a:t>
            </a:r>
            <a:r>
              <a:rPr lang="en-GB" dirty="0"/>
              <a:t> 6mg/</a:t>
            </a:r>
            <a:r>
              <a:rPr lang="en-GB" dirty="0" err="1"/>
              <a:t>dL</a:t>
            </a:r>
            <a:r>
              <a:rPr lang="en-GB" dirty="0"/>
              <a:t>)</a:t>
            </a:r>
          </a:p>
        </p:txBody>
      </p:sp>
      <p:sp>
        <p:nvSpPr>
          <p:cNvPr id="13" name="Freccia giù 12"/>
          <p:cNvSpPr/>
          <p:nvPr/>
        </p:nvSpPr>
        <p:spPr>
          <a:xfrm>
            <a:off x="3986561" y="2242736"/>
            <a:ext cx="1170878"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13"/>
          <p:cNvSpPr txBox="1"/>
          <p:nvPr/>
        </p:nvSpPr>
        <p:spPr>
          <a:xfrm>
            <a:off x="1593048" y="2889507"/>
            <a:ext cx="6154955" cy="1200329"/>
          </a:xfrm>
          <a:prstGeom prst="rect">
            <a:avLst/>
          </a:prstGeom>
          <a:noFill/>
          <a:ln>
            <a:solidFill>
              <a:schemeClr val="tx1"/>
            </a:solidFill>
          </a:ln>
        </p:spPr>
        <p:txBody>
          <a:bodyPr wrap="none" rtlCol="0">
            <a:spAutoFit/>
          </a:bodyPr>
          <a:lstStyle/>
          <a:p>
            <a:r>
              <a:rPr lang="en-GB" sz="2400" dirty="0"/>
              <a:t>32 (27%) </a:t>
            </a:r>
            <a:r>
              <a:rPr lang="en-GB" sz="2400" dirty="0" err="1"/>
              <a:t>Resezione</a:t>
            </a:r>
            <a:r>
              <a:rPr lang="en-GB" sz="2400" dirty="0"/>
              <a:t> </a:t>
            </a:r>
            <a:r>
              <a:rPr lang="en-GB" sz="2400" dirty="0" err="1"/>
              <a:t>curativa</a:t>
            </a:r>
            <a:r>
              <a:rPr lang="en-GB" sz="2400" dirty="0"/>
              <a:t> con via </a:t>
            </a:r>
            <a:r>
              <a:rPr lang="en-GB" sz="2400" dirty="0" err="1"/>
              <a:t>biliare</a:t>
            </a:r>
            <a:endParaRPr lang="en-GB" sz="2400" dirty="0"/>
          </a:p>
          <a:p>
            <a:r>
              <a:rPr lang="en-GB" sz="2400" dirty="0"/>
              <a:t>73 (61%) </a:t>
            </a:r>
            <a:r>
              <a:rPr lang="en-GB" sz="2400" dirty="0" err="1"/>
              <a:t>Derivazione</a:t>
            </a:r>
            <a:r>
              <a:rPr lang="en-GB" sz="2400" dirty="0"/>
              <a:t> </a:t>
            </a:r>
            <a:r>
              <a:rPr lang="en-GB" sz="2400" dirty="0" err="1"/>
              <a:t>biliare</a:t>
            </a:r>
            <a:r>
              <a:rPr lang="en-GB" sz="2400" dirty="0"/>
              <a:t> </a:t>
            </a:r>
            <a:r>
              <a:rPr lang="en-GB" sz="2400" dirty="0" err="1"/>
              <a:t>palliativa</a:t>
            </a:r>
            <a:r>
              <a:rPr lang="en-GB" sz="2400" dirty="0"/>
              <a:t> </a:t>
            </a:r>
            <a:r>
              <a:rPr lang="en-GB" sz="2400" dirty="0" err="1"/>
              <a:t>chirurgica</a:t>
            </a:r>
            <a:endParaRPr lang="en-GB" sz="2400" dirty="0"/>
          </a:p>
          <a:p>
            <a:r>
              <a:rPr lang="en-GB" sz="2400" dirty="0"/>
              <a:t>15 (12%) </a:t>
            </a:r>
            <a:r>
              <a:rPr lang="en-GB" sz="2400" dirty="0" err="1"/>
              <a:t>Laparotomia</a:t>
            </a:r>
            <a:r>
              <a:rPr lang="en-GB" sz="2400" dirty="0"/>
              <a:t> </a:t>
            </a:r>
            <a:r>
              <a:rPr lang="en-GB" sz="2400" dirty="0" err="1"/>
              <a:t>esplorativa</a:t>
            </a:r>
            <a:endParaRPr lang="en-GB" sz="2400" dirty="0"/>
          </a:p>
        </p:txBody>
      </p:sp>
      <p:sp>
        <p:nvSpPr>
          <p:cNvPr id="15" name="Freccia giù 14"/>
          <p:cNvSpPr/>
          <p:nvPr/>
        </p:nvSpPr>
        <p:spPr>
          <a:xfrm>
            <a:off x="3986561" y="4337843"/>
            <a:ext cx="1170878"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p:cNvSpPr txBox="1"/>
          <p:nvPr/>
        </p:nvSpPr>
        <p:spPr>
          <a:xfrm>
            <a:off x="1830030" y="5043050"/>
            <a:ext cx="5360122" cy="1323439"/>
          </a:xfrm>
          <a:prstGeom prst="rect">
            <a:avLst/>
          </a:prstGeom>
          <a:noFill/>
          <a:ln w="69850">
            <a:solidFill>
              <a:srgbClr val="FF0000"/>
            </a:solidFill>
          </a:ln>
        </p:spPr>
        <p:txBody>
          <a:bodyPr wrap="none" rtlCol="0">
            <a:spAutoFit/>
          </a:bodyPr>
          <a:lstStyle/>
          <a:p>
            <a:pPr algn="ctr"/>
            <a:r>
              <a:rPr lang="en-GB" sz="4000" dirty="0" err="1"/>
              <a:t>Complicanze</a:t>
            </a:r>
            <a:r>
              <a:rPr lang="en-GB" sz="4000" dirty="0"/>
              <a:t> Postop 45%</a:t>
            </a:r>
          </a:p>
          <a:p>
            <a:pPr algn="ctr"/>
            <a:r>
              <a:rPr lang="en-GB" sz="4000" b="1" dirty="0" err="1"/>
              <a:t>Mortalità</a:t>
            </a:r>
            <a:r>
              <a:rPr lang="en-GB" sz="4000" b="1" dirty="0"/>
              <a:t> Postop 27%</a:t>
            </a:r>
          </a:p>
        </p:txBody>
      </p:sp>
      <p:sp>
        <p:nvSpPr>
          <p:cNvPr id="10" name="Rettangolo 9">
            <a:extLst>
              <a:ext uri="{FF2B5EF4-FFF2-40B4-BE49-F238E27FC236}">
                <a16:creationId xmlns:a16="http://schemas.microsoft.com/office/drawing/2014/main" id="{619FC0AC-A330-FA44-AFDC-A5E7ABCF99C0}"/>
              </a:ext>
            </a:extLst>
          </p:cNvPr>
          <p:cNvSpPr/>
          <p:nvPr/>
        </p:nvSpPr>
        <p:spPr>
          <a:xfrm>
            <a:off x="0" y="1"/>
            <a:ext cx="9144000" cy="1046480"/>
          </a:xfrm>
          <a:prstGeom prst="rect">
            <a:avLst/>
          </a:prstGeom>
          <a:gradFill>
            <a:gsLst>
              <a:gs pos="0">
                <a:srgbClr val="FFFFFF"/>
              </a:gs>
              <a:gs pos="75000">
                <a:srgbClr val="B17DB9"/>
              </a:gs>
              <a:gs pos="50000">
                <a:srgbClr val="CBA8D0"/>
              </a:gs>
              <a:gs pos="100000">
                <a:srgbClr val="9751A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olo 1">
            <a:extLst>
              <a:ext uri="{FF2B5EF4-FFF2-40B4-BE49-F238E27FC236}">
                <a16:creationId xmlns:a16="http://schemas.microsoft.com/office/drawing/2014/main" id="{7C70D7E1-8CA1-C64B-B5ED-F6972C1B8508}"/>
              </a:ext>
            </a:extLst>
          </p:cNvPr>
          <p:cNvSpPr txBox="1">
            <a:spLocks/>
          </p:cNvSpPr>
          <p:nvPr/>
        </p:nvSpPr>
        <p:spPr>
          <a:xfrm>
            <a:off x="71438" y="-129577"/>
            <a:ext cx="9144000" cy="1329114"/>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3600" kern="1200">
                <a:solidFill>
                  <a:schemeClr val="bg1"/>
                </a:solidFill>
                <a:latin typeface="+mj-lt"/>
                <a:ea typeface="+mj-ea"/>
                <a:cs typeface="+mj-cs"/>
              </a:defRPr>
            </a:lvl1pPr>
          </a:lstStyle>
          <a:p>
            <a:r>
              <a:rPr lang="it-IT" sz="4400" b="1" dirty="0">
                <a:solidFill>
                  <a:schemeClr val="tx1"/>
                </a:solidFill>
                <a:latin typeface="+mn-lt"/>
                <a:ea typeface="Century Gothic" charset="0"/>
                <a:cs typeface="Century Gothic" charset="0"/>
              </a:rPr>
              <a:t>NO DRENAGGIO BILIARE – anni ‘80-‘90</a:t>
            </a:r>
          </a:p>
        </p:txBody>
      </p:sp>
    </p:spTree>
    <p:extLst>
      <p:ext uri="{BB962C8B-B14F-4D97-AF65-F5344CB8AC3E}">
        <p14:creationId xmlns:p14="http://schemas.microsoft.com/office/powerpoint/2010/main" val="3670189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805" y="0"/>
            <a:ext cx="6241369" cy="1819604"/>
          </a:xfrm>
          <a:prstGeom prst="rect">
            <a:avLst/>
          </a:prstGeom>
        </p:spPr>
      </p:pic>
      <p:sp>
        <p:nvSpPr>
          <p:cNvPr id="3" name="CasellaDiTesto 2"/>
          <p:cNvSpPr txBox="1"/>
          <p:nvPr/>
        </p:nvSpPr>
        <p:spPr>
          <a:xfrm>
            <a:off x="7594986" y="1450272"/>
            <a:ext cx="1549014" cy="369332"/>
          </a:xfrm>
          <a:prstGeom prst="rect">
            <a:avLst/>
          </a:prstGeom>
          <a:noFill/>
        </p:spPr>
        <p:txBody>
          <a:bodyPr wrap="none" rtlCol="0">
            <a:spAutoFit/>
          </a:bodyPr>
          <a:lstStyle/>
          <a:p>
            <a:r>
              <a:rPr lang="it-IT" i="1" dirty="0" err="1"/>
              <a:t>Ann</a:t>
            </a:r>
            <a:r>
              <a:rPr lang="it-IT" i="1" dirty="0"/>
              <a:t> </a:t>
            </a:r>
            <a:r>
              <a:rPr lang="it-IT" i="1" dirty="0" err="1"/>
              <a:t>Surg</a:t>
            </a:r>
            <a:r>
              <a:rPr lang="it-IT" i="1" dirty="0"/>
              <a:t> 2013</a:t>
            </a:r>
          </a:p>
        </p:txBody>
      </p:sp>
      <p:sp>
        <p:nvSpPr>
          <p:cNvPr id="4" name="CasellaDiTesto 3"/>
          <p:cNvSpPr txBox="1"/>
          <p:nvPr/>
        </p:nvSpPr>
        <p:spPr>
          <a:xfrm>
            <a:off x="4643438" y="2440689"/>
            <a:ext cx="2957669" cy="523220"/>
          </a:xfrm>
          <a:prstGeom prst="rect">
            <a:avLst/>
          </a:prstGeom>
          <a:solidFill>
            <a:schemeClr val="accent6">
              <a:lumMod val="40000"/>
              <a:lumOff val="60000"/>
            </a:schemeClr>
          </a:solidFill>
        </p:spPr>
        <p:txBody>
          <a:bodyPr wrap="none" rtlCol="0">
            <a:spAutoFit/>
          </a:bodyPr>
          <a:lstStyle/>
          <a:p>
            <a:r>
              <a:rPr lang="it-IT" sz="2800" dirty="0"/>
              <a:t>Colangiocarcinoma</a:t>
            </a:r>
          </a:p>
        </p:txBody>
      </p:sp>
      <p:graphicFrame>
        <p:nvGraphicFramePr>
          <p:cNvPr id="5" name="Tabella 4"/>
          <p:cNvGraphicFramePr>
            <a:graphicFrameLocks noGrp="1"/>
          </p:cNvGraphicFramePr>
          <p:nvPr>
            <p:extLst/>
          </p:nvPr>
        </p:nvGraphicFramePr>
        <p:xfrm>
          <a:off x="209673" y="3584995"/>
          <a:ext cx="8651631" cy="2743200"/>
        </p:xfrm>
        <a:graphic>
          <a:graphicData uri="http://schemas.openxmlformats.org/drawingml/2006/table">
            <a:tbl>
              <a:tblPr firstRow="1" bandRow="1">
                <a:tableStyleId>{2D5ABB26-0587-4C30-8999-92F81FD0307C}</a:tableStyleId>
              </a:tblPr>
              <a:tblGrid>
                <a:gridCol w="4069583">
                  <a:extLst>
                    <a:ext uri="{9D8B030D-6E8A-4147-A177-3AD203B41FA5}">
                      <a16:colId xmlns:a16="http://schemas.microsoft.com/office/drawing/2014/main" val="20000"/>
                    </a:ext>
                  </a:extLst>
                </a:gridCol>
                <a:gridCol w="1617784">
                  <a:extLst>
                    <a:ext uri="{9D8B030D-6E8A-4147-A177-3AD203B41FA5}">
                      <a16:colId xmlns:a16="http://schemas.microsoft.com/office/drawing/2014/main" val="20001"/>
                    </a:ext>
                  </a:extLst>
                </a:gridCol>
                <a:gridCol w="1487156">
                  <a:extLst>
                    <a:ext uri="{9D8B030D-6E8A-4147-A177-3AD203B41FA5}">
                      <a16:colId xmlns:a16="http://schemas.microsoft.com/office/drawing/2014/main" val="20002"/>
                    </a:ext>
                  </a:extLst>
                </a:gridCol>
                <a:gridCol w="1477108">
                  <a:extLst>
                    <a:ext uri="{9D8B030D-6E8A-4147-A177-3AD203B41FA5}">
                      <a16:colId xmlns:a16="http://schemas.microsoft.com/office/drawing/2014/main" val="20003"/>
                    </a:ext>
                  </a:extLst>
                </a:gridCol>
              </a:tblGrid>
              <a:tr h="442122">
                <a:tc>
                  <a:txBody>
                    <a:bodyPr/>
                    <a:lstStyle/>
                    <a:p>
                      <a:endParaRPr lang="it-IT" b="1"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it-IT" b="1" dirty="0"/>
                        <a:t>No</a:t>
                      </a:r>
                      <a:r>
                        <a:rPr lang="it-IT" b="1" baseline="0" dirty="0"/>
                        <a:t> Drenaggio Biliare</a:t>
                      </a:r>
                      <a:endParaRPr lang="it-IT" b="1"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it-IT" b="1" dirty="0"/>
                        <a:t>Fegato Residuo</a:t>
                      </a:r>
                    </a:p>
                  </a:txBody>
                  <a:tcPr anchor="ctr">
                    <a:lnB w="12700" cap="flat" cmpd="sng" algn="ctr">
                      <a:solidFill>
                        <a:schemeClr val="tx1"/>
                      </a:solidFill>
                      <a:prstDash val="solid"/>
                      <a:round/>
                      <a:headEnd type="none" w="med" len="med"/>
                      <a:tailEnd type="none" w="med" len="med"/>
                    </a:lnB>
                  </a:tcPr>
                </a:tc>
                <a:tc>
                  <a:txBody>
                    <a:bodyPr/>
                    <a:lstStyle/>
                    <a:p>
                      <a:pPr algn="ctr"/>
                      <a:r>
                        <a:rPr lang="it-IT" b="1" dirty="0"/>
                        <a:t>Bilaterale</a:t>
                      </a:r>
                      <a:r>
                        <a:rPr lang="it-IT" b="1" baseline="0" dirty="0"/>
                        <a:t> </a:t>
                      </a:r>
                      <a:endParaRPr lang="it-IT" b="1"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4798">
                <a:tc>
                  <a:txBody>
                    <a:bodyPr/>
                    <a:lstStyle/>
                    <a:p>
                      <a:r>
                        <a:rPr lang="it-IT" b="0" dirty="0" err="1"/>
                        <a:t>Epatectomie</a:t>
                      </a:r>
                      <a:r>
                        <a:rPr lang="it-IT" b="0" dirty="0"/>
                        <a:t> minori o sinistre</a:t>
                      </a:r>
                    </a:p>
                    <a:p>
                      <a:r>
                        <a:rPr lang="it-IT" b="0" baseline="0" dirty="0"/>
                        <a:t>(Volume fegato residuo &gt; 40%)</a:t>
                      </a:r>
                      <a:endParaRPr lang="it-IT" b="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EE1D5"/>
                    </a:solidFill>
                  </a:tcPr>
                </a:tc>
                <a:tc>
                  <a:txBody>
                    <a:bodyPr/>
                    <a:lstStyle/>
                    <a:p>
                      <a:pPr algn="ctr"/>
                      <a:r>
                        <a:rPr lang="it-IT" sz="3200" dirty="0"/>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4000" dirty="0"/>
                        <a:t>-</a:t>
                      </a:r>
                    </a:p>
                  </a:txBody>
                  <a:tcPr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4000" dirty="0"/>
                        <a:t>-</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28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a:t>Epatectomie</a:t>
                      </a:r>
                      <a:r>
                        <a:rPr lang="it-IT" baseline="0" dirty="0"/>
                        <a:t> maggiori destre o estese</a:t>
                      </a: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a:t>(Volume fegato residuo &lt; 40%)</a:t>
                      </a:r>
                      <a:endParaRPr lang="it-IT" dirty="0"/>
                    </a:p>
                  </a:txBody>
                  <a:tcPr anchor="ctr">
                    <a:lnR w="12700" cap="flat" cmpd="sng" algn="ctr">
                      <a:solidFill>
                        <a:schemeClr val="tx1"/>
                      </a:solidFill>
                      <a:prstDash val="solid"/>
                      <a:round/>
                      <a:headEnd type="none" w="med" len="med"/>
                      <a:tailEnd type="none" w="med" len="med"/>
                    </a:lnR>
                    <a:solidFill>
                      <a:srgbClr val="FEE1D5"/>
                    </a:solidFill>
                  </a:tcPr>
                </a:tc>
                <a:tc>
                  <a:txBody>
                    <a:bodyPr/>
                    <a:lstStyle/>
                    <a:p>
                      <a:pPr algn="ctr"/>
                      <a:r>
                        <a:rPr lang="it-IT" sz="4000" dirty="0"/>
                        <a:t>-</a:t>
                      </a:r>
                    </a:p>
                  </a:txBody>
                  <a:tcPr anchor="ct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3200"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4000" dirty="0"/>
                        <a:t>-</a:t>
                      </a:r>
                    </a:p>
                  </a:txBody>
                  <a:tcPr anchor="ctr"/>
                </a:tc>
                <a:extLst>
                  <a:ext uri="{0D108BD9-81ED-4DB2-BD59-A6C34878D82A}">
                    <a16:rowId xmlns:a16="http://schemas.microsoft.com/office/drawing/2014/main" val="10002"/>
                  </a:ext>
                </a:extLst>
              </a:tr>
              <a:tr h="328064">
                <a:tc>
                  <a:txBody>
                    <a:bodyPr/>
                    <a:lstStyle/>
                    <a:p>
                      <a:r>
                        <a:rPr lang="it-IT" dirty="0"/>
                        <a:t>Colangiti</a:t>
                      </a:r>
                    </a:p>
                  </a:txBody>
                  <a:tcPr anchor="ctr">
                    <a:lnR w="12700" cap="flat" cmpd="sng" algn="ctr">
                      <a:solidFill>
                        <a:schemeClr val="tx1"/>
                      </a:solidFill>
                      <a:prstDash val="solid"/>
                      <a:round/>
                      <a:headEnd type="none" w="med" len="med"/>
                      <a:tailEnd type="none" w="med" len="med"/>
                    </a:lnR>
                    <a:solidFill>
                      <a:srgbClr val="FEE1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4000" dirty="0"/>
                        <a:t>-</a:t>
                      </a:r>
                    </a:p>
                  </a:txBody>
                  <a:tcPr anchor="ctr">
                    <a:lnL w="127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4000" dirty="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3200" dirty="0"/>
                        <a:t>✔</a:t>
                      </a:r>
                    </a:p>
                  </a:txBody>
                  <a:tcPr anchor="ctr"/>
                </a:tc>
                <a:extLst>
                  <a:ext uri="{0D108BD9-81ED-4DB2-BD59-A6C34878D82A}">
                    <a16:rowId xmlns:a16="http://schemas.microsoft.com/office/drawing/2014/main" val="10003"/>
                  </a:ext>
                </a:extLst>
              </a:tr>
            </a:tbl>
          </a:graphicData>
        </a:graphic>
      </p:graphicFrame>
      <p:graphicFrame>
        <p:nvGraphicFramePr>
          <p:cNvPr id="6" name="Object 2"/>
          <p:cNvGraphicFramePr>
            <a:graphicFrameLocks noChangeAspect="1"/>
          </p:cNvGraphicFramePr>
          <p:nvPr>
            <p:extLst/>
          </p:nvPr>
        </p:nvGraphicFramePr>
        <p:xfrm>
          <a:off x="8202885" y="88718"/>
          <a:ext cx="941115" cy="915188"/>
        </p:xfrm>
        <a:graphic>
          <a:graphicData uri="http://schemas.openxmlformats.org/presentationml/2006/ole">
            <mc:AlternateContent xmlns:mc="http://schemas.openxmlformats.org/markup-compatibility/2006">
              <mc:Choice xmlns:v="urn:schemas-microsoft-com:vml" Requires="v">
                <p:oleObj spid="_x0000_s172072" name="Fotografia di Photo Editor " r:id="rId5" imgW="1895238" imgH="1914286" progId="">
                  <p:embed/>
                </p:oleObj>
              </mc:Choice>
              <mc:Fallback>
                <p:oleObj name="Fotografia di Photo Editor " r:id="rId5" imgW="1895238" imgH="1914286" progId="">
                  <p:embed/>
                  <p:pic>
                    <p:nvPicPr>
                      <p:cNvPr id="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2885" y="88718"/>
                        <a:ext cx="941115" cy="915188"/>
                      </a:xfrm>
                      <a:prstGeom prst="rect">
                        <a:avLst/>
                      </a:prstGeom>
                      <a:noFill/>
                      <a:ln>
                        <a:noFill/>
                      </a:ln>
                      <a:effectLst/>
                    </p:spPr>
                  </p:pic>
                </p:oleObj>
              </mc:Fallback>
            </mc:AlternateContent>
          </a:graphicData>
        </a:graphic>
      </p:graphicFrame>
      <p:pic>
        <p:nvPicPr>
          <p:cNvPr id="7" name="Immagine 4" descr="I001001.JPG"/>
          <p:cNvPicPr>
            <a:picLocks noChangeAspect="1"/>
          </p:cNvPicPr>
          <p:nvPr/>
        </p:nvPicPr>
        <p:blipFill>
          <a:blip r:embed="rId7"/>
          <a:srcRect l="4718" t="66296" r="54662" b="3149"/>
          <a:stretch>
            <a:fillRect/>
          </a:stretch>
        </p:blipFill>
        <p:spPr bwMode="auto">
          <a:xfrm>
            <a:off x="249279" y="1634938"/>
            <a:ext cx="2331052" cy="2329738"/>
          </a:xfrm>
          <a:prstGeom prst="rect">
            <a:avLst/>
          </a:prstGeom>
          <a:noFill/>
          <a:ln w="9525">
            <a:noFill/>
            <a:miter lim="800000"/>
            <a:headEnd/>
            <a:tailEnd/>
          </a:ln>
        </p:spPr>
      </p:pic>
    </p:spTree>
    <p:extLst>
      <p:ext uri="{BB962C8B-B14F-4D97-AF65-F5344CB8AC3E}">
        <p14:creationId xmlns:p14="http://schemas.microsoft.com/office/powerpoint/2010/main" val="2154306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r="19092"/>
          <a:stretch>
            <a:fillRect/>
          </a:stretch>
        </p:blipFill>
        <p:spPr bwMode="auto">
          <a:xfrm>
            <a:off x="1258889" y="836614"/>
            <a:ext cx="4937125" cy="5473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485378" name="Text Box 2"/>
          <p:cNvSpPr txBox="1">
            <a:spLocks noChangeArrowheads="1"/>
          </p:cNvSpPr>
          <p:nvPr/>
        </p:nvSpPr>
        <p:spPr bwMode="auto">
          <a:xfrm>
            <a:off x="1729927" y="-46267"/>
            <a:ext cx="6442769" cy="707876"/>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lIns="91430" tIns="45715" rIns="91430" bIns="45715">
            <a:spAutoFit/>
          </a:bodyPr>
          <a:lstStyle/>
          <a:p>
            <a:pPr algn="l" eaLnBrk="1" hangingPunct="1"/>
            <a:r>
              <a:rPr lang="it-IT" sz="4000" b="1" dirty="0">
                <a:solidFill>
                  <a:schemeClr val="accent2">
                    <a:lumMod val="75000"/>
                  </a:schemeClr>
                </a:solidFill>
                <a:effectLst>
                  <a:outerShdw blurRad="38100" dist="38100" dir="2700000" algn="tl">
                    <a:srgbClr val="DDDDDD"/>
                  </a:outerShdw>
                </a:effectLst>
                <a:latin typeface="Arial Narrow" charset="0"/>
              </a:rPr>
              <a:t>Definizione </a:t>
            </a:r>
            <a:r>
              <a:rPr lang="it-IT" sz="4000" b="1" dirty="0" err="1">
                <a:solidFill>
                  <a:schemeClr val="accent2">
                    <a:lumMod val="75000"/>
                  </a:schemeClr>
                </a:solidFill>
                <a:effectLst>
                  <a:outerShdw blurRad="38100" dist="38100" dir="2700000" algn="tl">
                    <a:srgbClr val="DDDDDD"/>
                  </a:outerShdw>
                </a:effectLst>
                <a:latin typeface="Arial Narrow" charset="0"/>
              </a:rPr>
              <a:t>Colangiocarcinoma</a:t>
            </a:r>
            <a:endParaRPr lang="it-IT" sz="4000" b="1" dirty="0">
              <a:solidFill>
                <a:schemeClr val="accent2">
                  <a:lumMod val="75000"/>
                </a:schemeClr>
              </a:solidFill>
              <a:effectLst>
                <a:outerShdw blurRad="38100" dist="38100" dir="2700000" algn="tl">
                  <a:srgbClr val="DDDDDD"/>
                </a:outerShdw>
              </a:effectLst>
              <a:latin typeface="Arial Narrow" charset="0"/>
            </a:endParaRPr>
          </a:p>
        </p:txBody>
      </p:sp>
      <p:sp>
        <p:nvSpPr>
          <p:cNvPr id="485380" name="Line 4"/>
          <p:cNvSpPr>
            <a:spLocks noChangeShapeType="1"/>
          </p:cNvSpPr>
          <p:nvPr/>
        </p:nvSpPr>
        <p:spPr bwMode="auto">
          <a:xfrm flipV="1">
            <a:off x="0" y="614363"/>
            <a:ext cx="9144000" cy="11112"/>
          </a:xfrm>
          <a:prstGeom prst="line">
            <a:avLst/>
          </a:prstGeom>
          <a:noFill/>
          <a:ln w="19050">
            <a:solidFill>
              <a:schemeClr val="bg1"/>
            </a:solidFill>
            <a:round/>
            <a:headEnd/>
            <a:tailEnd/>
          </a:ln>
          <a:effectLst/>
          <a:extLst>
            <a:ext uri="{909E8E84-426E-40dd-AFC4-6F175D3DCCD1}">
              <a14:hiddenFill xmlns:mc="http://schemas.openxmlformats.org/markup-compatibility/2006" xmlns:mv="urn:schemas-microsoft-com:mac:vml" xmlns:a14="http://schemas.microsoft.com/office/drawing/2010/main" xmlns="">
                <a:noFill/>
              </a14:hiddenFill>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lIns="91430" tIns="45715" rIns="91430" bIns="45715"/>
          <a:lstStyle/>
          <a:p>
            <a:endParaRPr lang="en-US"/>
          </a:p>
        </p:txBody>
      </p:sp>
      <p:sp>
        <p:nvSpPr>
          <p:cNvPr id="485381" name="Line 5"/>
          <p:cNvSpPr>
            <a:spLocks noChangeShapeType="1"/>
          </p:cNvSpPr>
          <p:nvPr/>
        </p:nvSpPr>
        <p:spPr bwMode="auto">
          <a:xfrm>
            <a:off x="0" y="692150"/>
            <a:ext cx="9144000" cy="0"/>
          </a:xfrm>
          <a:prstGeom prst="line">
            <a:avLst/>
          </a:prstGeom>
          <a:noFill/>
          <a:ln w="9525">
            <a:solidFill>
              <a:schemeClr val="tx1"/>
            </a:solidFill>
            <a:round/>
            <a:headEnd/>
            <a:tailEnd/>
          </a:ln>
          <a:effectLst/>
          <a:extLst>
            <a:ext uri="{909E8E84-426E-40dd-AFC4-6F175D3DCCD1}">
              <a14:hiddenFill xmlns:mc="http://schemas.openxmlformats.org/markup-compatibility/2006" xmlns:mv="urn:schemas-microsoft-com:mac:vml" xmlns:a14="http://schemas.microsoft.com/office/drawing/2010/main" xmlns="">
                <a:noFill/>
              </a14:hiddenFill>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lIns="91430" tIns="45715" rIns="91430" bIns="45715"/>
          <a:lstStyle/>
          <a:p>
            <a:endParaRPr lang="en-US"/>
          </a:p>
        </p:txBody>
      </p:sp>
      <p:sp>
        <p:nvSpPr>
          <p:cNvPr id="485383" name="Text Box 12"/>
          <p:cNvSpPr txBox="1">
            <a:spLocks noChangeArrowheads="1"/>
          </p:cNvSpPr>
          <p:nvPr/>
        </p:nvSpPr>
        <p:spPr bwMode="auto">
          <a:xfrm>
            <a:off x="6096000" y="6067426"/>
            <a:ext cx="2895600" cy="72986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lIns="91430" tIns="45715" rIns="91430" bIns="45715">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70000"/>
              </a:lnSpc>
              <a:spcBef>
                <a:spcPct val="50000"/>
              </a:spcBef>
              <a:spcAft>
                <a:spcPts val="600"/>
              </a:spcAft>
            </a:pPr>
            <a:r>
              <a:rPr lang="it-IT" sz="1000" b="1">
                <a:ea typeface="ヒラギノ角ゴ Pro W3" charset="0"/>
                <a:cs typeface="ヒラギノ角ゴ Pro W3" charset="0"/>
              </a:rPr>
              <a:t>Nakeeb AnnSurg 1996;224(6):463-75</a:t>
            </a:r>
          </a:p>
          <a:p>
            <a:pPr>
              <a:lnSpc>
                <a:spcPct val="70000"/>
              </a:lnSpc>
              <a:spcBef>
                <a:spcPct val="50000"/>
              </a:spcBef>
              <a:spcAft>
                <a:spcPts val="600"/>
              </a:spcAft>
            </a:pPr>
            <a:r>
              <a:rPr lang="it-IT" sz="1000" b="1">
                <a:solidFill>
                  <a:srgbClr val="101030"/>
                </a:solidFill>
                <a:effectLst>
                  <a:outerShdw blurRad="38100" dist="38100" dir="2700000" algn="tl">
                    <a:srgbClr val="DDDDDD"/>
                  </a:outerShdw>
                </a:effectLst>
              </a:rPr>
              <a:t>Khan Gut 2002; 51(suppl VI):vi1-vi9</a:t>
            </a:r>
            <a:endParaRPr lang="it-IT" sz="1000" b="1">
              <a:ea typeface="ヒラギノ角ゴ Pro W3" charset="0"/>
              <a:cs typeface="ヒラギノ角ゴ Pro W3" charset="0"/>
            </a:endParaRPr>
          </a:p>
          <a:p>
            <a:pPr>
              <a:lnSpc>
                <a:spcPct val="70000"/>
              </a:lnSpc>
              <a:spcBef>
                <a:spcPct val="50000"/>
              </a:spcBef>
              <a:spcAft>
                <a:spcPts val="600"/>
              </a:spcAft>
            </a:pPr>
            <a:r>
              <a:rPr lang="it-IT" sz="1000" b="1">
                <a:ea typeface="ヒラギノ角ゴ Pro W3" charset="0"/>
                <a:cs typeface="ヒラギノ角ゴ Pro W3" charset="0"/>
              </a:rPr>
              <a:t>Sandhu CurrGastroenterolRep 2008;10:43-52</a:t>
            </a:r>
          </a:p>
        </p:txBody>
      </p:sp>
      <p:sp>
        <p:nvSpPr>
          <p:cNvPr id="10" name="Rectangle 9"/>
          <p:cNvSpPr/>
          <p:nvPr/>
        </p:nvSpPr>
        <p:spPr>
          <a:xfrm>
            <a:off x="6326188" y="3422650"/>
            <a:ext cx="533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eaLnBrk="1" hangingPunct="1"/>
            <a:r>
              <a:rPr lang="it-IT">
                <a:solidFill>
                  <a:srgbClr val="FFFFFF"/>
                </a:solidFill>
                <a:latin typeface="Arial" charset="0"/>
                <a:ea typeface="ヒラギノ角ゴ Pro W3" charset="0"/>
                <a:cs typeface="ヒラギノ角ゴ Pro W3" charset="0"/>
              </a:rPr>
              <a:t>©√</a:t>
            </a:r>
          </a:p>
        </p:txBody>
      </p:sp>
      <p:sp>
        <p:nvSpPr>
          <p:cNvPr id="11" name="Rectangle 10"/>
          <p:cNvSpPr/>
          <p:nvPr/>
        </p:nvSpPr>
        <p:spPr>
          <a:xfrm>
            <a:off x="6326188" y="4794250"/>
            <a:ext cx="533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eaLnBrk="1" hangingPunct="1"/>
            <a:r>
              <a:rPr lang="it-IT">
                <a:solidFill>
                  <a:srgbClr val="FFFFFF"/>
                </a:solidFill>
                <a:latin typeface="Arial" charset="0"/>
                <a:ea typeface="ヒラギノ角ゴ Pro W3" charset="0"/>
                <a:cs typeface="ヒラギノ角ゴ Pro W3" charset="0"/>
              </a:rPr>
              <a:t>©√</a:t>
            </a:r>
          </a:p>
        </p:txBody>
      </p:sp>
      <p:sp>
        <p:nvSpPr>
          <p:cNvPr id="485399" name="Text Box 23"/>
          <p:cNvSpPr txBox="1">
            <a:spLocks noChangeArrowheads="1"/>
          </p:cNvSpPr>
          <p:nvPr/>
        </p:nvSpPr>
        <p:spPr bwMode="auto">
          <a:xfrm>
            <a:off x="6227764" y="1700213"/>
            <a:ext cx="2232025" cy="525106"/>
          </a:xfrm>
          <a:prstGeom prst="rect">
            <a:avLst/>
          </a:prstGeom>
          <a:solidFill>
            <a:schemeClr val="accent6">
              <a:lumMod val="40000"/>
              <a:lumOff val="60000"/>
            </a:schemeClr>
          </a:solidFill>
          <a:ln>
            <a:noFill/>
          </a:ln>
          <a:effectLst/>
        </p:spPr>
        <p:txBody>
          <a:bodyPr lIns="91430" tIns="45715" rIns="91430" bIns="45715">
            <a:spAutoFit/>
          </a:bodyPr>
          <a:lstStyle/>
          <a:p>
            <a:pPr>
              <a:spcBef>
                <a:spcPct val="50000"/>
              </a:spcBef>
            </a:pPr>
            <a:r>
              <a:rPr lang="it-IT" sz="2800" b="1" dirty="0"/>
              <a:t>Intraepatico</a:t>
            </a:r>
          </a:p>
        </p:txBody>
      </p:sp>
      <p:sp>
        <p:nvSpPr>
          <p:cNvPr id="485400" name="Text Box 24"/>
          <p:cNvSpPr txBox="1">
            <a:spLocks noChangeArrowheads="1"/>
          </p:cNvSpPr>
          <p:nvPr/>
        </p:nvSpPr>
        <p:spPr bwMode="auto">
          <a:xfrm>
            <a:off x="6227764" y="3213100"/>
            <a:ext cx="2232025" cy="525106"/>
          </a:xfrm>
          <a:prstGeom prst="rect">
            <a:avLst/>
          </a:prstGeom>
          <a:solidFill>
            <a:schemeClr val="accent6">
              <a:lumMod val="40000"/>
              <a:lumOff val="60000"/>
            </a:schemeClr>
          </a:solidFill>
          <a:ln>
            <a:noFill/>
          </a:ln>
          <a:effectLst/>
        </p:spPr>
        <p:txBody>
          <a:bodyPr lIns="91430" tIns="45715" rIns="91430" bIns="45715">
            <a:spAutoFit/>
          </a:bodyPr>
          <a:lstStyle/>
          <a:p>
            <a:pPr>
              <a:spcBef>
                <a:spcPct val="50000"/>
              </a:spcBef>
            </a:pPr>
            <a:r>
              <a:rPr lang="it-IT" sz="2800" b="1" dirty="0"/>
              <a:t>Peri-ilare</a:t>
            </a:r>
          </a:p>
        </p:txBody>
      </p:sp>
      <p:sp>
        <p:nvSpPr>
          <p:cNvPr id="485401" name="Text Box 25"/>
          <p:cNvSpPr txBox="1">
            <a:spLocks noChangeArrowheads="1"/>
          </p:cNvSpPr>
          <p:nvPr/>
        </p:nvSpPr>
        <p:spPr bwMode="auto">
          <a:xfrm>
            <a:off x="6227764" y="4781550"/>
            <a:ext cx="2232025" cy="525106"/>
          </a:xfrm>
          <a:prstGeom prst="rect">
            <a:avLst/>
          </a:prstGeom>
          <a:solidFill>
            <a:schemeClr val="accent6">
              <a:lumMod val="40000"/>
              <a:lumOff val="60000"/>
            </a:schemeClr>
          </a:solidFill>
          <a:ln>
            <a:noFill/>
          </a:ln>
          <a:effectLst/>
        </p:spPr>
        <p:txBody>
          <a:bodyPr lIns="91430" tIns="45715" rIns="91430" bIns="45715">
            <a:spAutoFit/>
          </a:bodyPr>
          <a:lstStyle/>
          <a:p>
            <a:pPr>
              <a:spcBef>
                <a:spcPct val="50000"/>
              </a:spcBef>
            </a:pPr>
            <a:r>
              <a:rPr lang="it-IT" sz="2800" b="1" dirty="0"/>
              <a:t>Distale</a:t>
            </a:r>
          </a:p>
        </p:txBody>
      </p:sp>
      <p:sp>
        <p:nvSpPr>
          <p:cNvPr id="485403" name="Oval 27"/>
          <p:cNvSpPr>
            <a:spLocks noChangeArrowheads="1"/>
          </p:cNvSpPr>
          <p:nvPr/>
        </p:nvSpPr>
        <p:spPr bwMode="auto">
          <a:xfrm>
            <a:off x="1835151" y="1125538"/>
            <a:ext cx="1655763" cy="1295400"/>
          </a:xfrm>
          <a:prstGeom prst="ellipse">
            <a:avLst/>
          </a:prstGeom>
          <a:solidFill>
            <a:srgbClr val="800000">
              <a:alpha val="75000"/>
            </a:srgbClr>
          </a:solidFill>
          <a:ln w="57150">
            <a:solidFill>
              <a:srgbClr val="99CC00"/>
            </a:solidFill>
            <a:prstDash val="dash"/>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rgbClr val="000000">
                      <a:alpha val="74998"/>
                    </a:srgbClr>
                  </a:outerShdw>
                </a:effectLst>
              </a14:hiddenEffects>
            </a:ext>
          </a:extLst>
        </p:spPr>
        <p:txBody>
          <a:bodyPr wrap="none" lIns="91430" tIns="45715" rIns="91430" bIns="45715" anchor="ctr"/>
          <a:lstStyle/>
          <a:p>
            <a:endParaRPr lang="en-US"/>
          </a:p>
        </p:txBody>
      </p:sp>
      <p:sp>
        <p:nvSpPr>
          <p:cNvPr id="485408" name="Freeform 32"/>
          <p:cNvSpPr>
            <a:spLocks/>
          </p:cNvSpPr>
          <p:nvPr/>
        </p:nvSpPr>
        <p:spPr bwMode="auto">
          <a:xfrm>
            <a:off x="3203575" y="2852739"/>
            <a:ext cx="647700" cy="647700"/>
          </a:xfrm>
          <a:custGeom>
            <a:avLst/>
            <a:gdLst>
              <a:gd name="T0" fmla="*/ 0 w 408"/>
              <a:gd name="T1" fmla="*/ 45 h 408"/>
              <a:gd name="T2" fmla="*/ 91 w 408"/>
              <a:gd name="T3" fmla="*/ 136 h 408"/>
              <a:gd name="T4" fmla="*/ 0 w 408"/>
              <a:gd name="T5" fmla="*/ 136 h 408"/>
              <a:gd name="T6" fmla="*/ 46 w 408"/>
              <a:gd name="T7" fmla="*/ 227 h 408"/>
              <a:gd name="T8" fmla="*/ 182 w 408"/>
              <a:gd name="T9" fmla="*/ 227 h 408"/>
              <a:gd name="T10" fmla="*/ 272 w 408"/>
              <a:gd name="T11" fmla="*/ 408 h 408"/>
              <a:gd name="T12" fmla="*/ 363 w 408"/>
              <a:gd name="T13" fmla="*/ 363 h 408"/>
              <a:gd name="T14" fmla="*/ 363 w 408"/>
              <a:gd name="T15" fmla="*/ 227 h 408"/>
              <a:gd name="T16" fmla="*/ 363 w 408"/>
              <a:gd name="T17" fmla="*/ 136 h 408"/>
              <a:gd name="T18" fmla="*/ 408 w 408"/>
              <a:gd name="T19" fmla="*/ 91 h 408"/>
              <a:gd name="T20" fmla="*/ 363 w 408"/>
              <a:gd name="T21" fmla="*/ 45 h 408"/>
              <a:gd name="T22" fmla="*/ 227 w 408"/>
              <a:gd name="T23" fmla="*/ 136 h 408"/>
              <a:gd name="T24" fmla="*/ 46 w 408"/>
              <a:gd name="T25" fmla="*/ 0 h 408"/>
              <a:gd name="T26" fmla="*/ 0 w 408"/>
              <a:gd name="T27" fmla="*/ 4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8" h="408">
                <a:moveTo>
                  <a:pt x="0" y="45"/>
                </a:moveTo>
                <a:lnTo>
                  <a:pt x="91" y="136"/>
                </a:lnTo>
                <a:lnTo>
                  <a:pt x="0" y="136"/>
                </a:lnTo>
                <a:lnTo>
                  <a:pt x="46" y="227"/>
                </a:lnTo>
                <a:lnTo>
                  <a:pt x="182" y="227"/>
                </a:lnTo>
                <a:lnTo>
                  <a:pt x="272" y="408"/>
                </a:lnTo>
                <a:lnTo>
                  <a:pt x="363" y="363"/>
                </a:lnTo>
                <a:lnTo>
                  <a:pt x="363" y="227"/>
                </a:lnTo>
                <a:lnTo>
                  <a:pt x="363" y="136"/>
                </a:lnTo>
                <a:lnTo>
                  <a:pt x="408" y="91"/>
                </a:lnTo>
                <a:lnTo>
                  <a:pt x="363" y="45"/>
                </a:lnTo>
                <a:lnTo>
                  <a:pt x="227" y="136"/>
                </a:lnTo>
                <a:lnTo>
                  <a:pt x="46" y="0"/>
                </a:lnTo>
                <a:lnTo>
                  <a:pt x="0" y="45"/>
                </a:lnTo>
                <a:close/>
              </a:path>
            </a:pathLst>
          </a:custGeom>
          <a:solidFill>
            <a:srgbClr val="008000"/>
          </a:solidFill>
          <a:ln w="41275" cap="flat" cmpd="sng">
            <a:solidFill>
              <a:srgbClr val="008000"/>
            </a:solidFill>
            <a:prstDash val="solid"/>
            <a:round/>
            <a:headEnd/>
            <a:tailEnd/>
          </a:ln>
          <a:effectLst/>
          <a:extLst>
            <a:ext uri="{AF507438-7753-43e0-B8FC-AC1667EBCBE1}">
              <a14:hiddenEffects xmlns:mc="http://schemas.openxmlformats.org/markup-compatibility/2006" xmlns:mv="urn:schemas-microsoft-com:mac:vml" xmlns:a14="http://schemas.microsoft.com/office/drawing/2010/main" xmlns="">
                <a:effectLst>
                  <a:outerShdw blurRad="63500" dist="35921" dir="2700000" algn="ctr" rotWithShape="0">
                    <a:srgbClr val="808080"/>
                  </a:outerShdw>
                </a:effectLst>
              </a14:hiddenEffects>
            </a:ext>
          </a:extLst>
        </p:spPr>
        <p:txBody>
          <a:bodyPr lIns="91430" tIns="45715" rIns="91430" bIns="45715"/>
          <a:lstStyle/>
          <a:p>
            <a:endParaRPr lang="en-US"/>
          </a:p>
        </p:txBody>
      </p:sp>
    </p:spTree>
    <p:extLst>
      <p:ext uri="{BB962C8B-B14F-4D97-AF65-F5344CB8AC3E}">
        <p14:creationId xmlns:p14="http://schemas.microsoft.com/office/powerpoint/2010/main" val="285244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asellaDiTesto 4">
            <a:extLst>
              <a:ext uri="{FF2B5EF4-FFF2-40B4-BE49-F238E27FC236}">
                <a16:creationId xmlns:a16="http://schemas.microsoft.com/office/drawing/2014/main" id="{F040175F-1A67-1949-9792-3C0E4B3F0AF1}"/>
              </a:ext>
            </a:extLst>
          </p:cNvPr>
          <p:cNvSpPr txBox="1">
            <a:spLocks noChangeArrowheads="1"/>
          </p:cNvSpPr>
          <p:nvPr/>
        </p:nvSpPr>
        <p:spPr bwMode="auto">
          <a:xfrm>
            <a:off x="1616671" y="0"/>
            <a:ext cx="58979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800" b="1" dirty="0">
                <a:solidFill>
                  <a:srgbClr val="009193"/>
                </a:solidFill>
              </a:rPr>
              <a:t>…Se il volume residuo </a:t>
            </a:r>
          </a:p>
          <a:p>
            <a:pPr algn="ctr" eaLnBrk="1" hangingPunct="1">
              <a:spcBef>
                <a:spcPct val="0"/>
              </a:spcBef>
              <a:buFontTx/>
              <a:buNone/>
            </a:pPr>
            <a:r>
              <a:rPr lang="it-IT" altLang="it-IT" sz="4800" b="1" dirty="0">
                <a:solidFill>
                  <a:srgbClr val="009193"/>
                </a:solidFill>
              </a:rPr>
              <a:t>non è sufficiente???</a:t>
            </a:r>
          </a:p>
        </p:txBody>
      </p:sp>
      <p:sp>
        <p:nvSpPr>
          <p:cNvPr id="5" name="CasellaDiTesto 4">
            <a:extLst>
              <a:ext uri="{FF2B5EF4-FFF2-40B4-BE49-F238E27FC236}">
                <a16:creationId xmlns:a16="http://schemas.microsoft.com/office/drawing/2014/main" id="{2B82141D-A80E-C74E-88B2-8DEEF0F572C9}"/>
              </a:ext>
            </a:extLst>
          </p:cNvPr>
          <p:cNvSpPr txBox="1"/>
          <p:nvPr/>
        </p:nvSpPr>
        <p:spPr>
          <a:xfrm>
            <a:off x="684213" y="1968500"/>
            <a:ext cx="7775575" cy="4216400"/>
          </a:xfrm>
          <a:prstGeom prst="rect">
            <a:avLst/>
          </a:prstGeom>
          <a:solidFill>
            <a:schemeClr val="accent2">
              <a:lumMod val="60000"/>
              <a:lumOff val="40000"/>
            </a:schemeClr>
          </a:solidFill>
        </p:spPr>
        <p:txBody>
          <a:bodyPr wrap="none">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Aft>
                <a:spcPts val="600"/>
              </a:spcAft>
              <a:buFont typeface="Arial" charset="0"/>
              <a:buChar char="•"/>
              <a:defRPr/>
            </a:pPr>
            <a:r>
              <a:rPr lang="it-IT" altLang="it-IT" sz="4400" dirty="0">
                <a:latin typeface="Calibri" charset="0"/>
              </a:rPr>
              <a:t> Modulazione in vivo del volume</a:t>
            </a:r>
          </a:p>
          <a:p>
            <a:pPr lvl="1" algn="ctr" eaLnBrk="1" hangingPunct="1">
              <a:defRPr/>
            </a:pPr>
            <a:r>
              <a:rPr lang="it-IT" altLang="it-IT" dirty="0">
                <a:latin typeface="Calibri" charset="0"/>
              </a:rPr>
              <a:t>Legatura portale (PVL)</a:t>
            </a:r>
          </a:p>
          <a:p>
            <a:pPr lvl="1" algn="ctr" eaLnBrk="1" hangingPunct="1">
              <a:spcAft>
                <a:spcPts val="6000"/>
              </a:spcAft>
              <a:defRPr/>
            </a:pPr>
            <a:r>
              <a:rPr lang="it-IT" altLang="it-IT" dirty="0">
                <a:latin typeface="Calibri" charset="0"/>
              </a:rPr>
              <a:t>Embolizzazione portale (PVE)</a:t>
            </a:r>
          </a:p>
          <a:p>
            <a:pPr lvl="1" algn="ctr" eaLnBrk="1" hangingPunct="1">
              <a:spcAft>
                <a:spcPts val="600"/>
              </a:spcAft>
              <a:buFont typeface="Arial" charset="0"/>
              <a:buChar char="•"/>
              <a:defRPr/>
            </a:pPr>
            <a:r>
              <a:rPr lang="it-IT" altLang="it-IT" sz="4400" dirty="0">
                <a:latin typeface="Calibri" charset="0"/>
              </a:rPr>
              <a:t> Nuovi approcci chirurgici</a:t>
            </a:r>
          </a:p>
          <a:p>
            <a:pPr lvl="1" algn="ctr" eaLnBrk="1" hangingPunct="1">
              <a:defRPr/>
            </a:pPr>
            <a:r>
              <a:rPr lang="it-IT" altLang="it-IT" dirty="0">
                <a:latin typeface="Calibri" charset="0"/>
              </a:rPr>
              <a:t> </a:t>
            </a:r>
            <a:r>
              <a:rPr lang="it-IT" altLang="it-IT" dirty="0" err="1">
                <a:latin typeface="Calibri" charset="0"/>
              </a:rPr>
              <a:t>Two</a:t>
            </a:r>
            <a:r>
              <a:rPr lang="it-IT" altLang="it-IT" dirty="0">
                <a:latin typeface="Calibri" charset="0"/>
              </a:rPr>
              <a:t> Stage Hepatectomy (TSH)</a:t>
            </a:r>
          </a:p>
          <a:p>
            <a:pPr lvl="1" algn="ctr" eaLnBrk="1" hangingPunct="1">
              <a:defRPr/>
            </a:pPr>
            <a:r>
              <a:rPr lang="it-IT" altLang="it-IT" dirty="0" err="1">
                <a:latin typeface="Calibri" charset="0"/>
              </a:rPr>
              <a:t>Association</a:t>
            </a:r>
            <a:r>
              <a:rPr lang="it-IT" altLang="it-IT" dirty="0">
                <a:latin typeface="Calibri" charset="0"/>
              </a:rPr>
              <a:t> </a:t>
            </a:r>
            <a:r>
              <a:rPr lang="it-IT" altLang="it-IT" dirty="0" err="1">
                <a:latin typeface="Calibri" charset="0"/>
              </a:rPr>
              <a:t>Liver</a:t>
            </a:r>
            <a:r>
              <a:rPr lang="it-IT" altLang="it-IT" dirty="0">
                <a:latin typeface="Calibri" charset="0"/>
              </a:rPr>
              <a:t> </a:t>
            </a:r>
            <a:r>
              <a:rPr lang="it-IT" altLang="it-IT" dirty="0" err="1">
                <a:latin typeface="Calibri" charset="0"/>
              </a:rPr>
              <a:t>Partition</a:t>
            </a:r>
            <a:r>
              <a:rPr lang="it-IT" altLang="it-IT" dirty="0">
                <a:latin typeface="Calibri" charset="0"/>
              </a:rPr>
              <a:t> with Portal </a:t>
            </a:r>
            <a:r>
              <a:rPr lang="it-IT" altLang="it-IT" dirty="0" err="1">
                <a:latin typeface="Calibri" charset="0"/>
              </a:rPr>
              <a:t>vein</a:t>
            </a:r>
            <a:r>
              <a:rPr lang="it-IT" altLang="it-IT" dirty="0">
                <a:latin typeface="Calibri" charset="0"/>
              </a:rPr>
              <a:t> </a:t>
            </a:r>
            <a:r>
              <a:rPr lang="it-IT" altLang="it-IT" dirty="0" err="1">
                <a:latin typeface="Calibri" charset="0"/>
              </a:rPr>
              <a:t>Ligation</a:t>
            </a:r>
            <a:r>
              <a:rPr lang="it-IT" altLang="it-IT" dirty="0">
                <a:latin typeface="Calibri" charset="0"/>
              </a:rPr>
              <a:t> for </a:t>
            </a:r>
          </a:p>
          <a:p>
            <a:pPr lvl="1" algn="ctr" eaLnBrk="1" hangingPunct="1">
              <a:spcAft>
                <a:spcPts val="3000"/>
              </a:spcAft>
              <a:defRPr/>
            </a:pPr>
            <a:r>
              <a:rPr lang="it-IT" altLang="it-IT" dirty="0" err="1">
                <a:latin typeface="Calibri" charset="0"/>
              </a:rPr>
              <a:t>Staged</a:t>
            </a:r>
            <a:r>
              <a:rPr lang="it-IT" altLang="it-IT" dirty="0">
                <a:latin typeface="Calibri" charset="0"/>
              </a:rPr>
              <a:t> Hepatectomy (ALPPS)</a:t>
            </a:r>
          </a:p>
        </p:txBody>
      </p:sp>
    </p:spTree>
    <p:extLst>
      <p:ext uri="{BB962C8B-B14F-4D97-AF65-F5344CB8AC3E}">
        <p14:creationId xmlns:p14="http://schemas.microsoft.com/office/powerpoint/2010/main" val="1465821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olo rettangolo 4"/>
          <p:cNvSpPr/>
          <p:nvPr/>
        </p:nvSpPr>
        <p:spPr>
          <a:xfrm>
            <a:off x="0" y="4041422"/>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riangolo rettangolo 5"/>
          <p:cNvSpPr/>
          <p:nvPr/>
        </p:nvSpPr>
        <p:spPr>
          <a:xfrm rot="10800000">
            <a:off x="8692444" y="0"/>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ttangolo 8"/>
          <p:cNvSpPr/>
          <p:nvPr/>
        </p:nvSpPr>
        <p:spPr>
          <a:xfrm>
            <a:off x="0" y="0"/>
            <a:ext cx="8692444" cy="646331"/>
          </a:xfrm>
          <a:prstGeom prst="rect">
            <a:avLst/>
          </a:prstGeom>
          <a:noFill/>
        </p:spPr>
        <p:txBody>
          <a:bodyPr wrap="square" lIns="91440" tIns="45720" rIns="91440" bIns="45720">
            <a:spAutoFit/>
          </a:bodyPr>
          <a:lstStyle/>
          <a:p>
            <a:pPr algn="ctr"/>
            <a:r>
              <a:rPr lang="it-IT" sz="3600" b="1" dirty="0">
                <a:ln w="12700">
                  <a:solidFill>
                    <a:schemeClr val="accent1"/>
                  </a:solidFill>
                  <a:prstDash val="solid"/>
                </a:ln>
                <a:solidFill>
                  <a:schemeClr val="accent2">
                    <a:lumMod val="75000"/>
                  </a:schemeClr>
                </a:solidFill>
                <a:effectLst>
                  <a:outerShdw dist="38100" dir="2640000" algn="bl" rotWithShape="0">
                    <a:schemeClr val="accent1"/>
                  </a:outerShdw>
                </a:effectLst>
              </a:rPr>
              <a:t>Tecniche per Aumentare la </a:t>
            </a:r>
            <a:r>
              <a:rPr lang="it-IT" sz="3600" b="1" dirty="0" err="1">
                <a:ln w="12700">
                  <a:solidFill>
                    <a:schemeClr val="accent1"/>
                  </a:solidFill>
                  <a:prstDash val="solid"/>
                </a:ln>
                <a:solidFill>
                  <a:schemeClr val="accent2">
                    <a:lumMod val="75000"/>
                  </a:schemeClr>
                </a:solidFill>
                <a:effectLst>
                  <a:outerShdw dist="38100" dir="2640000" algn="bl" rotWithShape="0">
                    <a:schemeClr val="accent1"/>
                  </a:outerShdw>
                </a:effectLst>
              </a:rPr>
              <a:t>Resecabilità</a:t>
            </a:r>
            <a:endParaRPr lang="it-IT" sz="3600" b="1" cap="none" spc="0" dirty="0">
              <a:ln w="12700">
                <a:solidFill>
                  <a:schemeClr val="accent1"/>
                </a:solidFill>
                <a:prstDash val="solid"/>
              </a:ln>
              <a:solidFill>
                <a:schemeClr val="accent2">
                  <a:lumMod val="75000"/>
                </a:schemeClr>
              </a:solidFill>
              <a:effectLst>
                <a:outerShdw dist="38100" dir="2640000" algn="bl" rotWithShape="0">
                  <a:schemeClr val="accent1"/>
                </a:outerShdw>
              </a:effectLst>
            </a:endParaRPr>
          </a:p>
        </p:txBody>
      </p:sp>
      <p:sp>
        <p:nvSpPr>
          <p:cNvPr id="2" name="CasellaDiTesto 1"/>
          <p:cNvSpPr txBox="1"/>
          <p:nvPr/>
        </p:nvSpPr>
        <p:spPr>
          <a:xfrm>
            <a:off x="6010507" y="1694985"/>
            <a:ext cx="184731" cy="369332"/>
          </a:xfrm>
          <a:prstGeom prst="rect">
            <a:avLst/>
          </a:prstGeom>
          <a:noFill/>
        </p:spPr>
        <p:txBody>
          <a:bodyPr wrap="none" rtlCol="0">
            <a:spAutoFit/>
          </a:bodyPr>
          <a:lstStyle/>
          <a:p>
            <a:endParaRPr lang="en-GB"/>
          </a:p>
        </p:txBody>
      </p:sp>
      <p:sp>
        <p:nvSpPr>
          <p:cNvPr id="8" name="CasellaDiTesto 7"/>
          <p:cNvSpPr txBox="1"/>
          <p:nvPr/>
        </p:nvSpPr>
        <p:spPr>
          <a:xfrm>
            <a:off x="4479635" y="5244841"/>
            <a:ext cx="184730" cy="497508"/>
          </a:xfrm>
          <a:prstGeom prst="rect">
            <a:avLst/>
          </a:prstGeom>
          <a:solidFill>
            <a:schemeClr val="accent1">
              <a:lumMod val="40000"/>
              <a:lumOff val="60000"/>
            </a:schemeClr>
          </a:solidFill>
        </p:spPr>
        <p:txBody>
          <a:bodyPr wrap="none" rtlCol="0">
            <a:spAutoFit/>
          </a:bodyPr>
          <a:lstStyle/>
          <a:p>
            <a:pPr algn="ctr">
              <a:lnSpc>
                <a:spcPct val="150000"/>
              </a:lnSpc>
            </a:pPr>
            <a:endParaRPr lang="en-GB" sz="2000" b="1" dirty="0"/>
          </a:p>
        </p:txBody>
      </p:sp>
      <p:sp>
        <p:nvSpPr>
          <p:cNvPr id="14" name="Rettangolo 13"/>
          <p:cNvSpPr/>
          <p:nvPr/>
        </p:nvSpPr>
        <p:spPr>
          <a:xfrm>
            <a:off x="4971303" y="1209181"/>
            <a:ext cx="3864016" cy="3970318"/>
          </a:xfrm>
          <a:prstGeom prst="rect">
            <a:avLst/>
          </a:prstGeom>
          <a:noFill/>
        </p:spPr>
        <p:txBody>
          <a:bodyPr wrap="square" lIns="91440" tIns="45720" rIns="91440" bIns="45720">
            <a:spAutoFit/>
          </a:bodyPr>
          <a:lstStyle/>
          <a:p>
            <a:pPr algn="ctr"/>
            <a:r>
              <a:rPr lang="it-IT" sz="3600" b="1" dirty="0">
                <a:ln w="12700">
                  <a:solidFill>
                    <a:schemeClr val="accent1"/>
                  </a:solidFill>
                  <a:prstDash val="solid"/>
                </a:ln>
                <a:solidFill>
                  <a:schemeClr val="accent2">
                    <a:lumMod val="75000"/>
                  </a:schemeClr>
                </a:solidFill>
                <a:effectLst>
                  <a:outerShdw dist="38100" dir="2640000" algn="bl" rotWithShape="0">
                    <a:schemeClr val="accent1"/>
                  </a:outerShdw>
                </a:effectLst>
              </a:rPr>
              <a:t>L</a:t>
            </a:r>
            <a:r>
              <a:rPr lang="it-IT" sz="3600" b="1" cap="none" spc="0" dirty="0">
                <a:ln w="12700">
                  <a:solidFill>
                    <a:schemeClr val="accent1"/>
                  </a:solidFill>
                  <a:prstDash val="solid"/>
                </a:ln>
                <a:solidFill>
                  <a:schemeClr val="accent2">
                    <a:lumMod val="75000"/>
                  </a:schemeClr>
                </a:solidFill>
                <a:effectLst>
                  <a:outerShdw dist="38100" dir="2640000" algn="bl" rotWithShape="0">
                    <a:schemeClr val="accent1"/>
                  </a:outerShdw>
                </a:effectLst>
              </a:rPr>
              <a:t>a Rigenerazione del fegato</a:t>
            </a:r>
          </a:p>
          <a:p>
            <a:pPr algn="ctr"/>
            <a:endParaRPr lang="it-IT" sz="3600" b="1" dirty="0">
              <a:ln w="12700">
                <a:solidFill>
                  <a:schemeClr val="accent1"/>
                </a:solidFill>
                <a:prstDash val="solid"/>
              </a:ln>
              <a:solidFill>
                <a:schemeClr val="accent2">
                  <a:lumMod val="75000"/>
                </a:schemeClr>
              </a:solidFill>
              <a:effectLst>
                <a:outerShdw dist="38100" dir="2640000" algn="bl" rotWithShape="0">
                  <a:schemeClr val="accent1"/>
                </a:outerShdw>
              </a:effectLst>
            </a:endParaRPr>
          </a:p>
          <a:p>
            <a:pPr algn="ctr"/>
            <a:endParaRPr lang="it-IT" sz="3600" b="1" cap="none" spc="0" dirty="0">
              <a:ln w="12700">
                <a:solidFill>
                  <a:schemeClr val="accent1"/>
                </a:solidFill>
                <a:prstDash val="solid"/>
              </a:ln>
              <a:solidFill>
                <a:schemeClr val="accent2">
                  <a:lumMod val="75000"/>
                </a:schemeClr>
              </a:solidFill>
              <a:effectLst>
                <a:outerShdw dist="38100" dir="2640000" algn="bl" rotWithShape="0">
                  <a:schemeClr val="accent1"/>
                </a:outerShdw>
              </a:effectLst>
            </a:endParaRPr>
          </a:p>
          <a:p>
            <a:pPr algn="ctr"/>
            <a:r>
              <a:rPr lang="it-IT" sz="3600" b="1" dirty="0">
                <a:ln w="12700">
                  <a:solidFill>
                    <a:schemeClr val="accent1"/>
                  </a:solidFill>
                  <a:prstDash val="solid"/>
                </a:ln>
                <a:solidFill>
                  <a:schemeClr val="accent2">
                    <a:lumMod val="75000"/>
                  </a:schemeClr>
                </a:solidFill>
                <a:effectLst>
                  <a:outerShdw dist="38100" dir="2640000" algn="bl" rotWithShape="0">
                    <a:schemeClr val="accent1"/>
                  </a:outerShdw>
                </a:effectLst>
              </a:rPr>
              <a:t>Il mito di Prometeo</a:t>
            </a:r>
            <a:endParaRPr lang="it-IT" sz="3600" b="1" cap="none" spc="0" dirty="0">
              <a:ln w="12700">
                <a:solidFill>
                  <a:schemeClr val="accent1"/>
                </a:solidFill>
                <a:prstDash val="solid"/>
              </a:ln>
              <a:solidFill>
                <a:schemeClr val="accent2">
                  <a:lumMod val="75000"/>
                </a:schemeClr>
              </a:solidFill>
              <a:effectLst>
                <a:outerShdw dist="38100" dir="2640000" algn="bl" rotWithShape="0">
                  <a:schemeClr val="accent1"/>
                </a:outerShdw>
              </a:effectLst>
            </a:endParaRPr>
          </a:p>
          <a:p>
            <a:pPr algn="ctr"/>
            <a:endParaRPr lang="it-IT" sz="3600" b="1" dirty="0">
              <a:ln w="12700">
                <a:solidFill>
                  <a:schemeClr val="accent1"/>
                </a:solidFill>
                <a:prstDash val="solid"/>
              </a:ln>
              <a:solidFill>
                <a:schemeClr val="accent2">
                  <a:lumMod val="75000"/>
                </a:schemeClr>
              </a:solidFill>
              <a:effectLst>
                <a:outerShdw dist="38100" dir="2640000" algn="bl" rotWithShape="0">
                  <a:schemeClr val="accent1"/>
                </a:outerShdw>
              </a:effectLst>
            </a:endParaRPr>
          </a:p>
        </p:txBody>
      </p:sp>
      <p:sp>
        <p:nvSpPr>
          <p:cNvPr id="15" name="AutoShape 2" descr="https://upload.wikimedia.org/wikipedia/commons/thumb/0/0e/Prometheus_Adam_Louvre_MR1745_edit_atoma.jpg/310px-Prometheus_Adam_Louvre_MR1745_edit_atom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16" name="AutoShape 4" descr="https://upload.wikimedia.org/wikipedia/commons/thumb/0/0e/Prometheus_Adam_Louvre_MR1745_edit_atoma.jpg/310px-Prometheus_Adam_Louvre_MR1745_edit_atoma.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7" name="Immagine 16"/>
          <p:cNvPicPr>
            <a:picLocks noChangeAspect="1"/>
          </p:cNvPicPr>
          <p:nvPr/>
        </p:nvPicPr>
        <p:blipFill>
          <a:blip r:embed="rId2"/>
          <a:stretch>
            <a:fillRect/>
          </a:stretch>
        </p:blipFill>
        <p:spPr>
          <a:xfrm>
            <a:off x="142875" y="654267"/>
            <a:ext cx="4685553" cy="6227251"/>
          </a:xfrm>
          <a:prstGeom prst="rect">
            <a:avLst/>
          </a:prstGeom>
        </p:spPr>
      </p:pic>
      <p:sp>
        <p:nvSpPr>
          <p:cNvPr id="3" name="CasellaDiTesto 2"/>
          <p:cNvSpPr txBox="1"/>
          <p:nvPr/>
        </p:nvSpPr>
        <p:spPr>
          <a:xfrm>
            <a:off x="4971303" y="5742349"/>
            <a:ext cx="4080100" cy="923330"/>
          </a:xfrm>
          <a:prstGeom prst="rect">
            <a:avLst/>
          </a:prstGeom>
          <a:noFill/>
        </p:spPr>
        <p:txBody>
          <a:bodyPr wrap="square" rtlCol="0">
            <a:spAutoFit/>
          </a:bodyPr>
          <a:lstStyle/>
          <a:p>
            <a:pPr algn="ctr"/>
            <a:r>
              <a:rPr lang="it-IT" i="1" dirty="0">
                <a:solidFill>
                  <a:schemeClr val="accent2">
                    <a:lumMod val="50000"/>
                  </a:schemeClr>
                </a:solidFill>
              </a:rPr>
              <a:t>Prometeo incatenato</a:t>
            </a:r>
            <a:r>
              <a:rPr lang="it-IT" dirty="0">
                <a:solidFill>
                  <a:schemeClr val="accent2">
                    <a:lumMod val="50000"/>
                  </a:schemeClr>
                </a:solidFill>
              </a:rPr>
              <a:t>, marmo bianco di </a:t>
            </a:r>
            <a:r>
              <a:rPr lang="it-IT" dirty="0">
                <a:solidFill>
                  <a:schemeClr val="accent2">
                    <a:lumMod val="50000"/>
                  </a:schemeClr>
                </a:solidFill>
                <a:hlinkClick r:id="rId3" tooltip="Nicolas-Sébastien Adam"/>
              </a:rPr>
              <a:t>Nicolas-</a:t>
            </a:r>
            <a:r>
              <a:rPr lang="it-IT" dirty="0" err="1">
                <a:solidFill>
                  <a:schemeClr val="accent2">
                    <a:lumMod val="50000"/>
                  </a:schemeClr>
                </a:solidFill>
                <a:hlinkClick r:id="rId3" tooltip="Nicolas-Sébastien Adam"/>
              </a:rPr>
              <a:t>Sébastien</a:t>
            </a:r>
            <a:r>
              <a:rPr lang="it-IT" dirty="0">
                <a:solidFill>
                  <a:schemeClr val="accent2">
                    <a:lumMod val="50000"/>
                  </a:schemeClr>
                </a:solidFill>
                <a:hlinkClick r:id="rId3" tooltip="Nicolas-Sébastien Adam"/>
              </a:rPr>
              <a:t> Adam</a:t>
            </a:r>
            <a:r>
              <a:rPr lang="it-IT" dirty="0">
                <a:solidFill>
                  <a:schemeClr val="accent2">
                    <a:lumMod val="50000"/>
                  </a:schemeClr>
                </a:solidFill>
              </a:rPr>
              <a:t>, </a:t>
            </a:r>
            <a:r>
              <a:rPr lang="it-IT" dirty="0">
                <a:solidFill>
                  <a:schemeClr val="accent2">
                    <a:lumMod val="50000"/>
                  </a:schemeClr>
                </a:solidFill>
                <a:hlinkClick r:id="rId4" tooltip="Parigi"/>
              </a:rPr>
              <a:t>Parigi</a:t>
            </a:r>
            <a:r>
              <a:rPr lang="it-IT" dirty="0">
                <a:solidFill>
                  <a:schemeClr val="accent2">
                    <a:lumMod val="50000"/>
                  </a:schemeClr>
                </a:solidFill>
              </a:rPr>
              <a:t>, </a:t>
            </a:r>
            <a:r>
              <a:rPr lang="it-IT" dirty="0">
                <a:solidFill>
                  <a:schemeClr val="accent2">
                    <a:lumMod val="50000"/>
                  </a:schemeClr>
                </a:solidFill>
                <a:hlinkClick r:id="rId5" tooltip="Louvre"/>
              </a:rPr>
              <a:t>Louvre</a:t>
            </a:r>
            <a:r>
              <a:rPr lang="it-IT" dirty="0">
                <a:solidFill>
                  <a:schemeClr val="accent2">
                    <a:lumMod val="50000"/>
                  </a:schemeClr>
                </a:solidFill>
              </a:rPr>
              <a:t> 1762</a:t>
            </a:r>
          </a:p>
        </p:txBody>
      </p:sp>
    </p:spTree>
    <p:extLst>
      <p:ext uri="{BB962C8B-B14F-4D97-AF65-F5344CB8AC3E}">
        <p14:creationId xmlns:p14="http://schemas.microsoft.com/office/powerpoint/2010/main" val="2172976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ccia angolare in su 11"/>
          <p:cNvSpPr/>
          <p:nvPr/>
        </p:nvSpPr>
        <p:spPr>
          <a:xfrm rot="5400000">
            <a:off x="2012228" y="2942178"/>
            <a:ext cx="1573017" cy="2915554"/>
          </a:xfrm>
          <a:prstGeom prst="bentUp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7"/>
          <p:cNvSpPr>
            <a:spLocks noChangeArrowheads="1"/>
          </p:cNvSpPr>
          <p:nvPr/>
        </p:nvSpPr>
        <p:spPr bwMode="auto">
          <a:xfrm>
            <a:off x="5562995" y="1656501"/>
            <a:ext cx="211692" cy="212727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20124" t="17796" r="22644" b="13926"/>
          <a:stretch/>
        </p:blipFill>
        <p:spPr>
          <a:xfrm>
            <a:off x="1898978" y="4095921"/>
            <a:ext cx="1711311" cy="1635970"/>
          </a:xfrm>
          <a:prstGeom prst="rect">
            <a:avLst/>
          </a:prstGeom>
        </p:spPr>
      </p:pic>
      <p:cxnSp>
        <p:nvCxnSpPr>
          <p:cNvPr id="13" name="Connettore 1 12"/>
          <p:cNvCxnSpPr/>
          <p:nvPr/>
        </p:nvCxnSpPr>
        <p:spPr>
          <a:xfrm>
            <a:off x="1048154" y="2390660"/>
            <a:ext cx="616809" cy="506776"/>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7" name="Gruppo 16"/>
          <p:cNvGrpSpPr/>
          <p:nvPr/>
        </p:nvGrpSpPr>
        <p:grpSpPr>
          <a:xfrm>
            <a:off x="307161" y="1564619"/>
            <a:ext cx="2344283" cy="2027105"/>
            <a:chOff x="-1817783" y="1829883"/>
            <a:chExt cx="4690350" cy="3707492"/>
          </a:xfrm>
        </p:grpSpPr>
        <p:pic>
          <p:nvPicPr>
            <p:cNvPr id="19" name="Immagine 18"/>
            <p:cNvPicPr>
              <a:picLocks noChangeAspect="1"/>
            </p:cNvPicPr>
            <p:nvPr/>
          </p:nvPicPr>
          <p:blipFill rotWithShape="1">
            <a:blip r:embed="rId3">
              <a:extLst>
                <a:ext uri="{28A0092B-C50C-407E-A947-70E740481C1C}">
                  <a14:useLocalDpi xmlns:a14="http://schemas.microsoft.com/office/drawing/2010/main" val="0"/>
                </a:ext>
              </a:extLst>
            </a:blip>
            <a:srcRect l="15955" t="20504" r="16460" b="12526"/>
            <a:stretch/>
          </p:blipFill>
          <p:spPr>
            <a:xfrm>
              <a:off x="-1817783" y="1829883"/>
              <a:ext cx="4690350" cy="3707492"/>
            </a:xfrm>
            <a:prstGeom prst="rect">
              <a:avLst/>
            </a:prstGeom>
          </p:spPr>
        </p:pic>
        <p:cxnSp>
          <p:nvCxnSpPr>
            <p:cNvPr id="20" name="Connettore 1 19"/>
            <p:cNvCxnSpPr/>
            <p:nvPr/>
          </p:nvCxnSpPr>
          <p:spPr>
            <a:xfrm>
              <a:off x="-1156636" y="2805192"/>
              <a:ext cx="616809" cy="506776"/>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Figura a mano libera 20"/>
            <p:cNvSpPr/>
            <p:nvPr/>
          </p:nvSpPr>
          <p:spPr>
            <a:xfrm>
              <a:off x="-1112705" y="2243331"/>
              <a:ext cx="1432193" cy="1057620"/>
            </a:xfrm>
            <a:custGeom>
              <a:avLst/>
              <a:gdLst>
                <a:gd name="connsiteX0" fmla="*/ 0 w 1366092"/>
                <a:gd name="connsiteY0" fmla="*/ 517793 h 1013552"/>
                <a:gd name="connsiteX1" fmla="*/ 132203 w 1366092"/>
                <a:gd name="connsiteY1" fmla="*/ 341523 h 1013552"/>
                <a:gd name="connsiteX2" fmla="*/ 352540 w 1366092"/>
                <a:gd name="connsiteY2" fmla="*/ 209320 h 1013552"/>
                <a:gd name="connsiteX3" fmla="*/ 495759 w 1366092"/>
                <a:gd name="connsiteY3" fmla="*/ 110169 h 1013552"/>
                <a:gd name="connsiteX4" fmla="*/ 683046 w 1366092"/>
                <a:gd name="connsiteY4" fmla="*/ 77118 h 1013552"/>
                <a:gd name="connsiteX5" fmla="*/ 837282 w 1366092"/>
                <a:gd name="connsiteY5" fmla="*/ 11017 h 1013552"/>
                <a:gd name="connsiteX6" fmla="*/ 837282 w 1366092"/>
                <a:gd name="connsiteY6" fmla="*/ 11017 h 1013552"/>
                <a:gd name="connsiteX7" fmla="*/ 991518 w 1366092"/>
                <a:gd name="connsiteY7" fmla="*/ 0 h 1013552"/>
                <a:gd name="connsiteX8" fmla="*/ 1156771 w 1366092"/>
                <a:gd name="connsiteY8" fmla="*/ 22034 h 1013552"/>
                <a:gd name="connsiteX9" fmla="*/ 1277957 w 1366092"/>
                <a:gd name="connsiteY9" fmla="*/ 22034 h 1013552"/>
                <a:gd name="connsiteX10" fmla="*/ 1134738 w 1366092"/>
                <a:gd name="connsiteY10" fmla="*/ 165253 h 1013552"/>
                <a:gd name="connsiteX11" fmla="*/ 1156771 w 1366092"/>
                <a:gd name="connsiteY11" fmla="*/ 418641 h 1013552"/>
                <a:gd name="connsiteX12" fmla="*/ 1288974 w 1366092"/>
                <a:gd name="connsiteY12" fmla="*/ 649995 h 1013552"/>
                <a:gd name="connsiteX13" fmla="*/ 1288974 w 1366092"/>
                <a:gd name="connsiteY13" fmla="*/ 649995 h 1013552"/>
                <a:gd name="connsiteX14" fmla="*/ 1266940 w 1366092"/>
                <a:gd name="connsiteY14" fmla="*/ 760164 h 1013552"/>
                <a:gd name="connsiteX15" fmla="*/ 1366092 w 1366092"/>
                <a:gd name="connsiteY15" fmla="*/ 848299 h 1013552"/>
                <a:gd name="connsiteX16" fmla="*/ 1366092 w 1366092"/>
                <a:gd name="connsiteY16" fmla="*/ 848299 h 1013552"/>
                <a:gd name="connsiteX17" fmla="*/ 1200839 w 1366092"/>
                <a:gd name="connsiteY17" fmla="*/ 980501 h 1013552"/>
                <a:gd name="connsiteX18" fmla="*/ 1002535 w 1366092"/>
                <a:gd name="connsiteY18" fmla="*/ 958467 h 1013552"/>
                <a:gd name="connsiteX19" fmla="*/ 848299 w 1366092"/>
                <a:gd name="connsiteY19" fmla="*/ 892366 h 1013552"/>
                <a:gd name="connsiteX20" fmla="*/ 716097 w 1366092"/>
                <a:gd name="connsiteY20" fmla="*/ 947451 h 1013552"/>
                <a:gd name="connsiteX21" fmla="*/ 638979 w 1366092"/>
                <a:gd name="connsiteY21" fmla="*/ 1013552 h 1013552"/>
                <a:gd name="connsiteX22" fmla="*/ 451692 w 1366092"/>
                <a:gd name="connsiteY22" fmla="*/ 903383 h 1013552"/>
                <a:gd name="connsiteX23" fmla="*/ 308473 w 1366092"/>
                <a:gd name="connsiteY23" fmla="*/ 771181 h 1013552"/>
                <a:gd name="connsiteX24" fmla="*/ 176270 w 1366092"/>
                <a:gd name="connsiteY24" fmla="*/ 672029 h 1013552"/>
                <a:gd name="connsiteX25" fmla="*/ 66101 w 1366092"/>
                <a:gd name="connsiteY25" fmla="*/ 572877 h 1013552"/>
                <a:gd name="connsiteX26" fmla="*/ 0 w 1366092"/>
                <a:gd name="connsiteY26" fmla="*/ 517793 h 101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6092" h="1013552">
                  <a:moveTo>
                    <a:pt x="0" y="517793"/>
                  </a:moveTo>
                  <a:lnTo>
                    <a:pt x="132203" y="341523"/>
                  </a:lnTo>
                  <a:lnTo>
                    <a:pt x="352540" y="209320"/>
                  </a:lnTo>
                  <a:lnTo>
                    <a:pt x="495759" y="110169"/>
                  </a:lnTo>
                  <a:lnTo>
                    <a:pt x="683046" y="77118"/>
                  </a:lnTo>
                  <a:lnTo>
                    <a:pt x="837282" y="11017"/>
                  </a:lnTo>
                  <a:lnTo>
                    <a:pt x="837282" y="11017"/>
                  </a:lnTo>
                  <a:lnTo>
                    <a:pt x="991518" y="0"/>
                  </a:lnTo>
                  <a:lnTo>
                    <a:pt x="1156771" y="22034"/>
                  </a:lnTo>
                  <a:lnTo>
                    <a:pt x="1277957" y="22034"/>
                  </a:lnTo>
                  <a:lnTo>
                    <a:pt x="1134738" y="165253"/>
                  </a:lnTo>
                  <a:lnTo>
                    <a:pt x="1156771" y="418641"/>
                  </a:lnTo>
                  <a:lnTo>
                    <a:pt x="1288974" y="649995"/>
                  </a:lnTo>
                  <a:lnTo>
                    <a:pt x="1288974" y="649995"/>
                  </a:lnTo>
                  <a:lnTo>
                    <a:pt x="1266940" y="760164"/>
                  </a:lnTo>
                  <a:lnTo>
                    <a:pt x="1366092" y="848299"/>
                  </a:lnTo>
                  <a:lnTo>
                    <a:pt x="1366092" y="848299"/>
                  </a:lnTo>
                  <a:lnTo>
                    <a:pt x="1200839" y="980501"/>
                  </a:lnTo>
                  <a:lnTo>
                    <a:pt x="1002535" y="958467"/>
                  </a:lnTo>
                  <a:lnTo>
                    <a:pt x="848299" y="892366"/>
                  </a:lnTo>
                  <a:lnTo>
                    <a:pt x="716097" y="947451"/>
                  </a:lnTo>
                  <a:lnTo>
                    <a:pt x="638979" y="1013552"/>
                  </a:lnTo>
                  <a:lnTo>
                    <a:pt x="451692" y="903383"/>
                  </a:lnTo>
                  <a:lnTo>
                    <a:pt x="308473" y="771181"/>
                  </a:lnTo>
                  <a:lnTo>
                    <a:pt x="176270" y="672029"/>
                  </a:lnTo>
                  <a:lnTo>
                    <a:pt x="66101" y="572877"/>
                  </a:lnTo>
                  <a:lnTo>
                    <a:pt x="0" y="517793"/>
                  </a:lnTo>
                  <a:close/>
                </a:path>
              </a:pathLst>
            </a:cu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CasellaDiTesto 4"/>
          <p:cNvSpPr txBox="1"/>
          <p:nvPr/>
        </p:nvSpPr>
        <p:spPr>
          <a:xfrm>
            <a:off x="-158728" y="3707457"/>
            <a:ext cx="1718643" cy="1384995"/>
          </a:xfrm>
          <a:prstGeom prst="rect">
            <a:avLst/>
          </a:prstGeom>
          <a:noFill/>
        </p:spPr>
        <p:txBody>
          <a:bodyPr wrap="square" rtlCol="0">
            <a:spAutoFit/>
          </a:bodyPr>
          <a:lstStyle/>
          <a:p>
            <a:pPr algn="ctr"/>
            <a:r>
              <a:rPr lang="en-GB" dirty="0" err="1"/>
              <a:t>Sg</a:t>
            </a:r>
            <a:r>
              <a:rPr lang="en-GB" dirty="0"/>
              <a:t> 2-3-4    </a:t>
            </a:r>
          </a:p>
          <a:p>
            <a:pPr algn="ctr"/>
            <a:r>
              <a:rPr lang="en-GB" dirty="0"/>
              <a:t>325cc</a:t>
            </a:r>
          </a:p>
          <a:p>
            <a:pPr algn="ctr"/>
            <a:r>
              <a:rPr lang="en-GB" sz="4800" dirty="0">
                <a:solidFill>
                  <a:srgbClr val="FF0000"/>
                </a:solidFill>
              </a:rPr>
              <a:t>27%</a:t>
            </a:r>
          </a:p>
        </p:txBody>
      </p:sp>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l="14906" t="19830" r="13465" b="12750"/>
          <a:stretch/>
        </p:blipFill>
        <p:spPr>
          <a:xfrm>
            <a:off x="4288415" y="2578171"/>
            <a:ext cx="4855585" cy="3659989"/>
          </a:xfrm>
          <a:prstGeom prst="rect">
            <a:avLst/>
          </a:prstGeom>
        </p:spPr>
      </p:pic>
      <p:cxnSp>
        <p:nvCxnSpPr>
          <p:cNvPr id="22" name="Connettore 1 21"/>
          <p:cNvCxnSpPr/>
          <p:nvPr/>
        </p:nvCxnSpPr>
        <p:spPr>
          <a:xfrm>
            <a:off x="4966541" y="3591724"/>
            <a:ext cx="808146" cy="57572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Figura a mano libera 10"/>
          <p:cNvSpPr/>
          <p:nvPr/>
        </p:nvSpPr>
        <p:spPr>
          <a:xfrm>
            <a:off x="4957590" y="2919470"/>
            <a:ext cx="2192357" cy="1244906"/>
          </a:xfrm>
          <a:custGeom>
            <a:avLst/>
            <a:gdLst>
              <a:gd name="connsiteX0" fmla="*/ 0 w 2192357"/>
              <a:gd name="connsiteY0" fmla="*/ 605928 h 1244906"/>
              <a:gd name="connsiteX1" fmla="*/ 132203 w 2192357"/>
              <a:gd name="connsiteY1" fmla="*/ 451691 h 1244906"/>
              <a:gd name="connsiteX2" fmla="*/ 330506 w 2192357"/>
              <a:gd name="connsiteY2" fmla="*/ 286438 h 1244906"/>
              <a:gd name="connsiteX3" fmla="*/ 528810 w 2192357"/>
              <a:gd name="connsiteY3" fmla="*/ 110169 h 1244906"/>
              <a:gd name="connsiteX4" fmla="*/ 716097 w 2192357"/>
              <a:gd name="connsiteY4" fmla="*/ 22034 h 1244906"/>
              <a:gd name="connsiteX5" fmla="*/ 969485 w 2192357"/>
              <a:gd name="connsiteY5" fmla="*/ 0 h 1244906"/>
              <a:gd name="connsiteX6" fmla="*/ 1233890 w 2192357"/>
              <a:gd name="connsiteY6" fmla="*/ 22034 h 1244906"/>
              <a:gd name="connsiteX7" fmla="*/ 1487277 w 2192357"/>
              <a:gd name="connsiteY7" fmla="*/ 55084 h 1244906"/>
              <a:gd name="connsiteX8" fmla="*/ 1740665 w 2192357"/>
              <a:gd name="connsiteY8" fmla="*/ 33050 h 1244906"/>
              <a:gd name="connsiteX9" fmla="*/ 1961003 w 2192357"/>
              <a:gd name="connsiteY9" fmla="*/ 11017 h 1244906"/>
              <a:gd name="connsiteX10" fmla="*/ 2192357 w 2192357"/>
              <a:gd name="connsiteY10" fmla="*/ 22034 h 1244906"/>
              <a:gd name="connsiteX11" fmla="*/ 2126256 w 2192357"/>
              <a:gd name="connsiteY11" fmla="*/ 165253 h 1244906"/>
              <a:gd name="connsiteX12" fmla="*/ 1983037 w 2192357"/>
              <a:gd name="connsiteY12" fmla="*/ 396607 h 1244906"/>
              <a:gd name="connsiteX13" fmla="*/ 1994053 w 2192357"/>
              <a:gd name="connsiteY13" fmla="*/ 672029 h 1244906"/>
              <a:gd name="connsiteX14" fmla="*/ 2005070 w 2192357"/>
              <a:gd name="connsiteY14" fmla="*/ 892366 h 1244906"/>
              <a:gd name="connsiteX15" fmla="*/ 2016087 w 2192357"/>
              <a:gd name="connsiteY15" fmla="*/ 1123720 h 1244906"/>
              <a:gd name="connsiteX16" fmla="*/ 1916935 w 2192357"/>
              <a:gd name="connsiteY16" fmla="*/ 1200838 h 1244906"/>
              <a:gd name="connsiteX17" fmla="*/ 1674564 w 2192357"/>
              <a:gd name="connsiteY17" fmla="*/ 1222872 h 1244906"/>
              <a:gd name="connsiteX18" fmla="*/ 1366092 w 2192357"/>
              <a:gd name="connsiteY18" fmla="*/ 1167788 h 1244906"/>
              <a:gd name="connsiteX19" fmla="*/ 1145755 w 2192357"/>
              <a:gd name="connsiteY19" fmla="*/ 1134737 h 1244906"/>
              <a:gd name="connsiteX20" fmla="*/ 969485 w 2192357"/>
              <a:gd name="connsiteY20" fmla="*/ 1189822 h 1244906"/>
              <a:gd name="connsiteX21" fmla="*/ 969485 w 2192357"/>
              <a:gd name="connsiteY21" fmla="*/ 1189822 h 1244906"/>
              <a:gd name="connsiteX22" fmla="*/ 826265 w 2192357"/>
              <a:gd name="connsiteY22" fmla="*/ 1244906 h 1244906"/>
              <a:gd name="connsiteX23" fmla="*/ 661012 w 2192357"/>
              <a:gd name="connsiteY23" fmla="*/ 1101687 h 1244906"/>
              <a:gd name="connsiteX24" fmla="*/ 451692 w 2192357"/>
              <a:gd name="connsiteY24" fmla="*/ 969484 h 1244906"/>
              <a:gd name="connsiteX25" fmla="*/ 275422 w 2192357"/>
              <a:gd name="connsiteY25" fmla="*/ 859316 h 1244906"/>
              <a:gd name="connsiteX26" fmla="*/ 187287 w 2192357"/>
              <a:gd name="connsiteY26" fmla="*/ 760164 h 1244906"/>
              <a:gd name="connsiteX27" fmla="*/ 0 w 2192357"/>
              <a:gd name="connsiteY27" fmla="*/ 605928 h 124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92357" h="1244906">
                <a:moveTo>
                  <a:pt x="0" y="605928"/>
                </a:moveTo>
                <a:lnTo>
                  <a:pt x="132203" y="451691"/>
                </a:lnTo>
                <a:lnTo>
                  <a:pt x="330506" y="286438"/>
                </a:lnTo>
                <a:lnTo>
                  <a:pt x="528810" y="110169"/>
                </a:lnTo>
                <a:lnTo>
                  <a:pt x="716097" y="22034"/>
                </a:lnTo>
                <a:lnTo>
                  <a:pt x="969485" y="0"/>
                </a:lnTo>
                <a:lnTo>
                  <a:pt x="1233890" y="22034"/>
                </a:lnTo>
                <a:lnTo>
                  <a:pt x="1487277" y="55084"/>
                </a:lnTo>
                <a:lnTo>
                  <a:pt x="1740665" y="33050"/>
                </a:lnTo>
                <a:lnTo>
                  <a:pt x="1961003" y="11017"/>
                </a:lnTo>
                <a:lnTo>
                  <a:pt x="2192357" y="22034"/>
                </a:lnTo>
                <a:lnTo>
                  <a:pt x="2126256" y="165253"/>
                </a:lnTo>
                <a:lnTo>
                  <a:pt x="1983037" y="396607"/>
                </a:lnTo>
                <a:lnTo>
                  <a:pt x="1994053" y="672029"/>
                </a:lnTo>
                <a:lnTo>
                  <a:pt x="2005070" y="892366"/>
                </a:lnTo>
                <a:lnTo>
                  <a:pt x="2016087" y="1123720"/>
                </a:lnTo>
                <a:lnTo>
                  <a:pt x="1916935" y="1200838"/>
                </a:lnTo>
                <a:lnTo>
                  <a:pt x="1674564" y="1222872"/>
                </a:lnTo>
                <a:lnTo>
                  <a:pt x="1366092" y="1167788"/>
                </a:lnTo>
                <a:lnTo>
                  <a:pt x="1145755" y="1134737"/>
                </a:lnTo>
                <a:lnTo>
                  <a:pt x="969485" y="1189822"/>
                </a:lnTo>
                <a:lnTo>
                  <a:pt x="969485" y="1189822"/>
                </a:lnTo>
                <a:lnTo>
                  <a:pt x="826265" y="1244906"/>
                </a:lnTo>
                <a:lnTo>
                  <a:pt x="661012" y="1101687"/>
                </a:lnTo>
                <a:lnTo>
                  <a:pt x="451692" y="969484"/>
                </a:lnTo>
                <a:lnTo>
                  <a:pt x="275422" y="859316"/>
                </a:lnTo>
                <a:lnTo>
                  <a:pt x="187287" y="760164"/>
                </a:lnTo>
                <a:lnTo>
                  <a:pt x="0" y="605928"/>
                </a:lnTo>
                <a:close/>
              </a:path>
            </a:pathLst>
          </a:cu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sellaDiTesto 26"/>
          <p:cNvSpPr txBox="1"/>
          <p:nvPr/>
        </p:nvSpPr>
        <p:spPr>
          <a:xfrm>
            <a:off x="5362525" y="2987925"/>
            <a:ext cx="1718643" cy="1107996"/>
          </a:xfrm>
          <a:prstGeom prst="rect">
            <a:avLst/>
          </a:prstGeom>
          <a:noFill/>
        </p:spPr>
        <p:txBody>
          <a:bodyPr wrap="square" rtlCol="0">
            <a:spAutoFit/>
          </a:bodyPr>
          <a:lstStyle/>
          <a:p>
            <a:pPr algn="ctr"/>
            <a:r>
              <a:rPr lang="en-GB" dirty="0" err="1"/>
              <a:t>Sg</a:t>
            </a:r>
            <a:r>
              <a:rPr lang="en-GB" dirty="0"/>
              <a:t> 2-3-4    556cc</a:t>
            </a:r>
          </a:p>
          <a:p>
            <a:pPr algn="ctr"/>
            <a:r>
              <a:rPr lang="en-GB" sz="4800" b="1" dirty="0">
                <a:solidFill>
                  <a:srgbClr val="FF0000"/>
                </a:solidFill>
              </a:rPr>
              <a:t>44%</a:t>
            </a:r>
          </a:p>
        </p:txBody>
      </p:sp>
      <p:sp>
        <p:nvSpPr>
          <p:cNvPr id="18" name="CasellaDiTesto 14">
            <a:extLst>
              <a:ext uri="{FF2B5EF4-FFF2-40B4-BE49-F238E27FC236}">
                <a16:creationId xmlns:a16="http://schemas.microsoft.com/office/drawing/2014/main" id="{F11222DE-2C01-4446-A541-E180AC8AD9E1}"/>
              </a:ext>
            </a:extLst>
          </p:cNvPr>
          <p:cNvSpPr txBox="1">
            <a:spLocks noChangeArrowheads="1"/>
          </p:cNvSpPr>
          <p:nvPr/>
        </p:nvSpPr>
        <p:spPr bwMode="auto">
          <a:xfrm>
            <a:off x="198438" y="0"/>
            <a:ext cx="88963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400" b="1" dirty="0">
                <a:solidFill>
                  <a:srgbClr val="009193"/>
                </a:solidFill>
              </a:rPr>
              <a:t>Modulazione del volume</a:t>
            </a:r>
          </a:p>
          <a:p>
            <a:pPr algn="ctr" eaLnBrk="1" hangingPunct="1">
              <a:spcBef>
                <a:spcPct val="0"/>
              </a:spcBef>
              <a:buFontTx/>
              <a:buNone/>
            </a:pPr>
            <a:r>
              <a:rPr lang="it-IT" altLang="it-IT" sz="4400" b="1" dirty="0">
                <a:solidFill>
                  <a:srgbClr val="009193"/>
                </a:solidFill>
              </a:rPr>
              <a:t>EMBOLIZZAZIONE PORTALE (PVE)</a:t>
            </a:r>
          </a:p>
        </p:txBody>
      </p:sp>
    </p:spTree>
    <p:extLst>
      <p:ext uri="{BB962C8B-B14F-4D97-AF65-F5344CB8AC3E}">
        <p14:creationId xmlns:p14="http://schemas.microsoft.com/office/powerpoint/2010/main" val="991012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asellaDiTesto 4">
            <a:extLst>
              <a:ext uri="{FF2B5EF4-FFF2-40B4-BE49-F238E27FC236}">
                <a16:creationId xmlns:a16="http://schemas.microsoft.com/office/drawing/2014/main" id="{B0B936CB-B8D6-7945-984F-2E504AA7316B}"/>
              </a:ext>
            </a:extLst>
          </p:cNvPr>
          <p:cNvSpPr txBox="1">
            <a:spLocks noChangeArrowheads="1"/>
          </p:cNvSpPr>
          <p:nvPr/>
        </p:nvSpPr>
        <p:spPr bwMode="auto">
          <a:xfrm>
            <a:off x="1704709" y="0"/>
            <a:ext cx="57345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400" b="1" dirty="0" err="1">
                <a:solidFill>
                  <a:srgbClr val="009193"/>
                </a:solidFill>
              </a:rPr>
              <a:t>Two</a:t>
            </a:r>
            <a:r>
              <a:rPr lang="it-IT" altLang="it-IT" sz="4400" b="1" dirty="0">
                <a:solidFill>
                  <a:srgbClr val="009193"/>
                </a:solidFill>
              </a:rPr>
              <a:t> stage hepatectomy</a:t>
            </a:r>
          </a:p>
        </p:txBody>
      </p:sp>
      <p:sp>
        <p:nvSpPr>
          <p:cNvPr id="6" name="CasellaDiTesto 9">
            <a:extLst>
              <a:ext uri="{FF2B5EF4-FFF2-40B4-BE49-F238E27FC236}">
                <a16:creationId xmlns:a16="http://schemas.microsoft.com/office/drawing/2014/main" id="{90664DDF-F6F8-4D42-99E1-ED463BC33EEF}"/>
              </a:ext>
            </a:extLst>
          </p:cNvPr>
          <p:cNvSpPr txBox="1">
            <a:spLocks noChangeArrowheads="1"/>
          </p:cNvSpPr>
          <p:nvPr/>
        </p:nvSpPr>
        <p:spPr bwMode="auto">
          <a:xfrm>
            <a:off x="6800850" y="6457950"/>
            <a:ext cx="3581400" cy="400050"/>
          </a:xfrm>
          <a:prstGeom prst="rect">
            <a:avLst/>
          </a:prstGeom>
          <a:noFill/>
          <a:ln w="9525">
            <a:noFill/>
            <a:miter lim="800000"/>
            <a:headEnd/>
            <a:tailEnd/>
          </a:ln>
        </p:spPr>
        <p:txBody>
          <a:bodyPr>
            <a:spAutoFit/>
          </a:bodyPr>
          <a:lstStyle/>
          <a:p>
            <a:pPr eaLnBrk="1" hangingPunct="1">
              <a:defRPr/>
            </a:pPr>
            <a:r>
              <a:rPr lang="it-IT" sz="2000" dirty="0" err="1">
                <a:latin typeface="+mn-lt"/>
                <a:ea typeface="ＭＳ Ｐゴシック" pitchFamily="-1" charset="-128"/>
                <a:cs typeface="ＭＳ Ｐゴシック" pitchFamily="-1" charset="-128"/>
              </a:rPr>
              <a:t>Jaeck</a:t>
            </a:r>
            <a:r>
              <a:rPr lang="it-IT" sz="2000" dirty="0">
                <a:latin typeface="+mn-lt"/>
                <a:ea typeface="ＭＳ Ｐゴシック" pitchFamily="-1" charset="-128"/>
                <a:cs typeface="ＭＳ Ｐゴシック" pitchFamily="-1" charset="-128"/>
              </a:rPr>
              <a:t>, </a:t>
            </a:r>
            <a:r>
              <a:rPr lang="it-IT" sz="2000" dirty="0" err="1">
                <a:latin typeface="+mn-lt"/>
                <a:ea typeface="ＭＳ Ｐゴシック" pitchFamily="-1" charset="-128"/>
                <a:cs typeface="ＭＳ Ｐゴシック" pitchFamily="-1" charset="-128"/>
              </a:rPr>
              <a:t>Ann</a:t>
            </a:r>
            <a:r>
              <a:rPr lang="it-IT" sz="2000" dirty="0">
                <a:latin typeface="+mn-lt"/>
                <a:ea typeface="ＭＳ Ｐゴシック" pitchFamily="-1" charset="-128"/>
                <a:cs typeface="ＭＳ Ｐゴシック" pitchFamily="-1" charset="-128"/>
              </a:rPr>
              <a:t> </a:t>
            </a:r>
            <a:r>
              <a:rPr lang="it-IT" sz="2000" dirty="0" err="1">
                <a:latin typeface="+mn-lt"/>
                <a:ea typeface="ＭＳ Ｐゴシック" pitchFamily="-1" charset="-128"/>
                <a:cs typeface="ＭＳ Ｐゴシック" pitchFamily="-1" charset="-128"/>
              </a:rPr>
              <a:t>Surg</a:t>
            </a:r>
            <a:r>
              <a:rPr lang="it-IT" sz="2000" dirty="0">
                <a:latin typeface="+mn-lt"/>
                <a:ea typeface="ＭＳ Ｐゴシック" pitchFamily="-1" charset="-128"/>
                <a:cs typeface="ＭＳ Ｐゴシック" pitchFamily="-1" charset="-128"/>
              </a:rPr>
              <a:t> 2004</a:t>
            </a:r>
          </a:p>
        </p:txBody>
      </p:sp>
      <p:grpSp>
        <p:nvGrpSpPr>
          <p:cNvPr id="2" name="Gruppo 23">
            <a:extLst>
              <a:ext uri="{FF2B5EF4-FFF2-40B4-BE49-F238E27FC236}">
                <a16:creationId xmlns:a16="http://schemas.microsoft.com/office/drawing/2014/main" id="{86175DBA-DCB5-FC49-9DA6-A3166DFC70EB}"/>
              </a:ext>
            </a:extLst>
          </p:cNvPr>
          <p:cNvGrpSpPr>
            <a:grpSpLocks/>
          </p:cNvGrpSpPr>
          <p:nvPr/>
        </p:nvGrpSpPr>
        <p:grpSpPr bwMode="auto">
          <a:xfrm>
            <a:off x="2222500" y="1241425"/>
            <a:ext cx="4699000" cy="3514725"/>
            <a:chOff x="2222265" y="1205161"/>
            <a:chExt cx="4699470" cy="3515012"/>
          </a:xfrm>
        </p:grpSpPr>
        <p:grpSp>
          <p:nvGrpSpPr>
            <p:cNvPr id="52241" name="Gruppo 7">
              <a:extLst>
                <a:ext uri="{FF2B5EF4-FFF2-40B4-BE49-F238E27FC236}">
                  <a16:creationId xmlns:a16="http://schemas.microsoft.com/office/drawing/2014/main" id="{AD92A811-ADA6-984E-B9B4-53F09498A271}"/>
                </a:ext>
              </a:extLst>
            </p:cNvPr>
            <p:cNvGrpSpPr>
              <a:grpSpLocks/>
            </p:cNvGrpSpPr>
            <p:nvPr/>
          </p:nvGrpSpPr>
          <p:grpSpPr bwMode="auto">
            <a:xfrm>
              <a:off x="2222265" y="1205161"/>
              <a:ext cx="4699470" cy="3515012"/>
              <a:chOff x="398686" y="1067288"/>
              <a:chExt cx="4173314" cy="2944882"/>
            </a:xfrm>
          </p:grpSpPr>
          <p:pic>
            <p:nvPicPr>
              <p:cNvPr id="52248" name="Immagine 4" descr="human-liver.jpg">
                <a:extLst>
                  <a:ext uri="{FF2B5EF4-FFF2-40B4-BE49-F238E27FC236}">
                    <a16:creationId xmlns:a16="http://schemas.microsoft.com/office/drawing/2014/main" id="{21631CAD-6970-1A46-9CD1-B6FF5BF70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8686" y="1067288"/>
                <a:ext cx="4173314" cy="294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B2CE2398-04B5-4D4E-9877-566BECB39EC1}"/>
                  </a:ext>
                </a:extLst>
              </p:cNvPr>
              <p:cNvSpPr/>
              <p:nvPr/>
            </p:nvSpPr>
            <p:spPr>
              <a:xfrm>
                <a:off x="3669662" y="3724864"/>
                <a:ext cx="902338" cy="287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p>
            </p:txBody>
          </p:sp>
        </p:grpSp>
        <p:sp>
          <p:nvSpPr>
            <p:cNvPr id="10" name="Nuvola 9">
              <a:extLst>
                <a:ext uri="{FF2B5EF4-FFF2-40B4-BE49-F238E27FC236}">
                  <a16:creationId xmlns:a16="http://schemas.microsoft.com/office/drawing/2014/main" id="{82656424-75D4-524C-A9F1-8E7875F3F879}"/>
                </a:ext>
              </a:extLst>
            </p:cNvPr>
            <p:cNvSpPr>
              <a:spLocks/>
            </p:cNvSpPr>
            <p:nvPr/>
          </p:nvSpPr>
          <p:spPr bwMode="auto">
            <a:xfrm>
              <a:off x="2527095" y="2075182"/>
              <a:ext cx="604898" cy="596949"/>
            </a:xfrm>
            <a:custGeom>
              <a:avLst/>
              <a:gdLst>
                <a:gd name="T0" fmla="*/ 65713 w 43200"/>
                <a:gd name="T1" fmla="*/ 361721 h 43200"/>
                <a:gd name="T2" fmla="*/ 30245 w 43200"/>
                <a:gd name="T3" fmla="*/ 350708 h 43200"/>
                <a:gd name="T4" fmla="*/ 97008 w 43200"/>
                <a:gd name="T5" fmla="*/ 482244 h 43200"/>
                <a:gd name="T6" fmla="*/ 81493 w 43200"/>
                <a:gd name="T7" fmla="*/ 487508 h 43200"/>
                <a:gd name="T8" fmla="*/ 230729 w 43200"/>
                <a:gd name="T9" fmla="*/ 540156 h 43200"/>
                <a:gd name="T10" fmla="*/ 221376 w 43200"/>
                <a:gd name="T11" fmla="*/ 516112 h 43200"/>
                <a:gd name="T12" fmla="*/ 403643 w 43200"/>
                <a:gd name="T13" fmla="*/ 480198 h 43200"/>
                <a:gd name="T14" fmla="*/ 399905 w 43200"/>
                <a:gd name="T15" fmla="*/ 506578 h 43200"/>
                <a:gd name="T16" fmla="*/ 477883 w 43200"/>
                <a:gd name="T17" fmla="*/ 317184 h 43200"/>
                <a:gd name="T18" fmla="*/ 523405 w 43200"/>
                <a:gd name="T19" fmla="*/ 415792 h 43200"/>
                <a:gd name="T20" fmla="*/ 585267 w 43200"/>
                <a:gd name="T21" fmla="*/ 212166 h 43200"/>
                <a:gd name="T22" fmla="*/ 564992 w 43200"/>
                <a:gd name="T23" fmla="*/ 249143 h 43200"/>
                <a:gd name="T24" fmla="*/ 536623 w 43200"/>
                <a:gd name="T25" fmla="*/ 74978 h 43200"/>
                <a:gd name="T26" fmla="*/ 537687 w 43200"/>
                <a:gd name="T27" fmla="*/ 92444 h 43200"/>
                <a:gd name="T28" fmla="*/ 407158 w 43200"/>
                <a:gd name="T29" fmla="*/ 54610 h 43200"/>
                <a:gd name="T30" fmla="*/ 417548 w 43200"/>
                <a:gd name="T31" fmla="*/ 32335 h 43200"/>
                <a:gd name="T32" fmla="*/ 310024 w 43200"/>
                <a:gd name="T33" fmla="*/ 65222 h 43200"/>
                <a:gd name="T34" fmla="*/ 315051 w 43200"/>
                <a:gd name="T35" fmla="*/ 46015 h 43200"/>
                <a:gd name="T36" fmla="*/ 196032 w 43200"/>
                <a:gd name="T37" fmla="*/ 71744 h 43200"/>
                <a:gd name="T38" fmla="*/ 214235 w 43200"/>
                <a:gd name="T39" fmla="*/ 90371 h 43200"/>
                <a:gd name="T40" fmla="*/ 57787 w 43200"/>
                <a:gd name="T41" fmla="*/ 218177 h 43200"/>
                <a:gd name="T42" fmla="*/ 54609 w 43200"/>
                <a:gd name="T43" fmla="*/ 198568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
          <p:nvSpPr>
            <p:cNvPr id="12" name="Nuvola 11">
              <a:extLst>
                <a:ext uri="{FF2B5EF4-FFF2-40B4-BE49-F238E27FC236}">
                  <a16:creationId xmlns:a16="http://schemas.microsoft.com/office/drawing/2014/main" id="{8C7FA2FC-2EF1-7547-9844-8EFE24C05576}"/>
                </a:ext>
              </a:extLst>
            </p:cNvPr>
            <p:cNvSpPr>
              <a:spLocks/>
            </p:cNvSpPr>
            <p:nvPr/>
          </p:nvSpPr>
          <p:spPr bwMode="auto">
            <a:xfrm>
              <a:off x="2527095" y="3115080"/>
              <a:ext cx="269902" cy="306412"/>
            </a:xfrm>
            <a:custGeom>
              <a:avLst/>
              <a:gdLst>
                <a:gd name="T0" fmla="*/ 29321 w 43200"/>
                <a:gd name="T1" fmla="*/ 185670 h 43200"/>
                <a:gd name="T2" fmla="*/ 13495 w 43200"/>
                <a:gd name="T3" fmla="*/ 180017 h 43200"/>
                <a:gd name="T4" fmla="*/ 43284 w 43200"/>
                <a:gd name="T5" fmla="*/ 247534 h 43200"/>
                <a:gd name="T6" fmla="*/ 36362 w 43200"/>
                <a:gd name="T7" fmla="*/ 250236 h 43200"/>
                <a:gd name="T8" fmla="*/ 102950 w 43200"/>
                <a:gd name="T9" fmla="*/ 277260 h 43200"/>
                <a:gd name="T10" fmla="*/ 98777 w 43200"/>
                <a:gd name="T11" fmla="*/ 264919 h 43200"/>
                <a:gd name="T12" fmla="*/ 180103 w 43200"/>
                <a:gd name="T13" fmla="*/ 246484 h 43200"/>
                <a:gd name="T14" fmla="*/ 178435 w 43200"/>
                <a:gd name="T15" fmla="*/ 260025 h 43200"/>
                <a:gd name="T16" fmla="*/ 213229 w 43200"/>
                <a:gd name="T17" fmla="*/ 162810 h 43200"/>
                <a:gd name="T18" fmla="*/ 233540 w 43200"/>
                <a:gd name="T19" fmla="*/ 213424 h 43200"/>
                <a:gd name="T20" fmla="*/ 261143 w 43200"/>
                <a:gd name="T21" fmla="*/ 108904 h 43200"/>
                <a:gd name="T22" fmla="*/ 252096 w 43200"/>
                <a:gd name="T23" fmla="*/ 127884 h 43200"/>
                <a:gd name="T24" fmla="*/ 239438 w 43200"/>
                <a:gd name="T25" fmla="*/ 38486 h 43200"/>
                <a:gd name="T26" fmla="*/ 239913 w 43200"/>
                <a:gd name="T27" fmla="*/ 47451 h 43200"/>
                <a:gd name="T28" fmla="*/ 181672 w 43200"/>
                <a:gd name="T29" fmla="*/ 28031 h 43200"/>
                <a:gd name="T30" fmla="*/ 186307 w 43200"/>
                <a:gd name="T31" fmla="*/ 16597 h 43200"/>
                <a:gd name="T32" fmla="*/ 138331 w 43200"/>
                <a:gd name="T33" fmla="*/ 33478 h 43200"/>
                <a:gd name="T34" fmla="*/ 140574 w 43200"/>
                <a:gd name="T35" fmla="*/ 23619 h 43200"/>
                <a:gd name="T36" fmla="*/ 87468 w 43200"/>
                <a:gd name="T37" fmla="*/ 36826 h 43200"/>
                <a:gd name="T38" fmla="*/ 95590 w 43200"/>
                <a:gd name="T39" fmla="*/ 46387 h 43200"/>
                <a:gd name="T40" fmla="*/ 25784 w 43200"/>
                <a:gd name="T41" fmla="*/ 111989 h 43200"/>
                <a:gd name="T42" fmla="*/ 24366 w 43200"/>
                <a:gd name="T43" fmla="*/ 10192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
          <p:nvSpPr>
            <p:cNvPr id="13" name="Nuvola 12">
              <a:extLst>
                <a:ext uri="{FF2B5EF4-FFF2-40B4-BE49-F238E27FC236}">
                  <a16:creationId xmlns:a16="http://schemas.microsoft.com/office/drawing/2014/main" id="{F3357A84-4370-3244-9DED-33BF3B2AA4E5}"/>
                </a:ext>
              </a:extLst>
            </p:cNvPr>
            <p:cNvSpPr>
              <a:spLocks/>
            </p:cNvSpPr>
            <p:nvPr/>
          </p:nvSpPr>
          <p:spPr bwMode="auto">
            <a:xfrm>
              <a:off x="3768645" y="2853121"/>
              <a:ext cx="803355" cy="660454"/>
            </a:xfrm>
            <a:custGeom>
              <a:avLst/>
              <a:gdLst>
                <a:gd name="T0" fmla="*/ 87272 w 43200"/>
                <a:gd name="T1" fmla="*/ 400201 h 43200"/>
                <a:gd name="T2" fmla="*/ 40168 w 43200"/>
                <a:gd name="T3" fmla="*/ 388017 h 43200"/>
                <a:gd name="T4" fmla="*/ 128834 w 43200"/>
                <a:gd name="T5" fmla="*/ 533546 h 43200"/>
                <a:gd name="T6" fmla="*/ 108230 w 43200"/>
                <a:gd name="T7" fmla="*/ 539371 h 43200"/>
                <a:gd name="T8" fmla="*/ 306428 w 43200"/>
                <a:gd name="T9" fmla="*/ 597619 h 43200"/>
                <a:gd name="T10" fmla="*/ 294006 w 43200"/>
                <a:gd name="T11" fmla="*/ 571018 h 43200"/>
                <a:gd name="T12" fmla="*/ 536072 w 43200"/>
                <a:gd name="T13" fmla="*/ 531283 h 43200"/>
                <a:gd name="T14" fmla="*/ 531107 w 43200"/>
                <a:gd name="T15" fmla="*/ 560469 h 43200"/>
                <a:gd name="T16" fmla="*/ 634669 w 43200"/>
                <a:gd name="T17" fmla="*/ 350927 h 43200"/>
                <a:gd name="T18" fmla="*/ 695125 w 43200"/>
                <a:gd name="T19" fmla="*/ 460025 h 43200"/>
                <a:gd name="T20" fmla="*/ 777283 w 43200"/>
                <a:gd name="T21" fmla="*/ 234736 h 43200"/>
                <a:gd name="T22" fmla="*/ 750356 w 43200"/>
                <a:gd name="T23" fmla="*/ 275648 h 43200"/>
                <a:gd name="T24" fmla="*/ 712680 w 43200"/>
                <a:gd name="T25" fmla="*/ 82954 h 43200"/>
                <a:gd name="T26" fmla="*/ 714093 w 43200"/>
                <a:gd name="T27" fmla="*/ 102279 h 43200"/>
                <a:gd name="T28" fmla="*/ 540740 w 43200"/>
                <a:gd name="T29" fmla="*/ 60419 h 43200"/>
                <a:gd name="T30" fmla="*/ 554538 w 43200"/>
                <a:gd name="T31" fmla="*/ 35775 h 43200"/>
                <a:gd name="T32" fmla="*/ 411738 w 43200"/>
                <a:gd name="T33" fmla="*/ 72161 h 43200"/>
                <a:gd name="T34" fmla="*/ 418414 w 43200"/>
                <a:gd name="T35" fmla="*/ 50910 h 43200"/>
                <a:gd name="T36" fmla="*/ 260347 w 43200"/>
                <a:gd name="T37" fmla="*/ 79377 h 43200"/>
                <a:gd name="T38" fmla="*/ 284522 w 43200"/>
                <a:gd name="T39" fmla="*/ 99985 h 43200"/>
                <a:gd name="T40" fmla="*/ 76746 w 43200"/>
                <a:gd name="T41" fmla="*/ 241387 h 43200"/>
                <a:gd name="T42" fmla="*/ 72525 w 43200"/>
                <a:gd name="T43" fmla="*/ 21969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
          <p:nvSpPr>
            <p:cNvPr id="14" name="Nuvola 13">
              <a:extLst>
                <a:ext uri="{FF2B5EF4-FFF2-40B4-BE49-F238E27FC236}">
                  <a16:creationId xmlns:a16="http://schemas.microsoft.com/office/drawing/2014/main" id="{D30A1240-868F-994D-9CDF-179093F75E19}"/>
                </a:ext>
              </a:extLst>
            </p:cNvPr>
            <p:cNvSpPr>
              <a:spLocks/>
            </p:cNvSpPr>
            <p:nvPr/>
          </p:nvSpPr>
          <p:spPr bwMode="auto">
            <a:xfrm>
              <a:off x="3246305" y="1394089"/>
              <a:ext cx="1030390" cy="971629"/>
            </a:xfrm>
            <a:custGeom>
              <a:avLst/>
              <a:gdLst>
                <a:gd name="T0" fmla="*/ 111936 w 43200"/>
                <a:gd name="T1" fmla="*/ 588758 h 43200"/>
                <a:gd name="T2" fmla="*/ 51520 w 43200"/>
                <a:gd name="T3" fmla="*/ 570832 h 43200"/>
                <a:gd name="T4" fmla="*/ 165244 w 43200"/>
                <a:gd name="T5" fmla="*/ 784928 h 43200"/>
                <a:gd name="T6" fmla="*/ 138816 w 43200"/>
                <a:gd name="T7" fmla="*/ 793497 h 43200"/>
                <a:gd name="T8" fmla="*/ 393027 w 43200"/>
                <a:gd name="T9" fmla="*/ 879189 h 43200"/>
                <a:gd name="T10" fmla="*/ 377094 w 43200"/>
                <a:gd name="T11" fmla="*/ 840054 h 43200"/>
                <a:gd name="T12" fmla="*/ 687571 w 43200"/>
                <a:gd name="T13" fmla="*/ 781599 h 43200"/>
                <a:gd name="T14" fmla="*/ 681202 w 43200"/>
                <a:gd name="T15" fmla="*/ 824535 h 43200"/>
                <a:gd name="T16" fmla="*/ 814032 w 43200"/>
                <a:gd name="T17" fmla="*/ 516268 h 43200"/>
                <a:gd name="T18" fmla="*/ 891574 w 43200"/>
                <a:gd name="T19" fmla="*/ 676767 h 43200"/>
                <a:gd name="T20" fmla="*/ 996950 w 43200"/>
                <a:gd name="T21" fmla="*/ 345333 h 43200"/>
                <a:gd name="T22" fmla="*/ 962413 w 43200"/>
                <a:gd name="T23" fmla="*/ 405520 h 43200"/>
                <a:gd name="T24" fmla="*/ 914089 w 43200"/>
                <a:gd name="T25" fmla="*/ 122038 h 43200"/>
                <a:gd name="T26" fmla="*/ 915902 w 43200"/>
                <a:gd name="T27" fmla="*/ 150468 h 43200"/>
                <a:gd name="T28" fmla="*/ 693557 w 43200"/>
                <a:gd name="T29" fmla="*/ 88886 h 43200"/>
                <a:gd name="T30" fmla="*/ 711255 w 43200"/>
                <a:gd name="T31" fmla="*/ 52630 h 43200"/>
                <a:gd name="T32" fmla="*/ 528099 w 43200"/>
                <a:gd name="T33" fmla="*/ 106159 h 43200"/>
                <a:gd name="T34" fmla="*/ 536661 w 43200"/>
                <a:gd name="T35" fmla="*/ 74896 h 43200"/>
                <a:gd name="T36" fmla="*/ 333923 w 43200"/>
                <a:gd name="T37" fmla="*/ 116775 h 43200"/>
                <a:gd name="T38" fmla="*/ 364930 w 43200"/>
                <a:gd name="T39" fmla="*/ 147094 h 43200"/>
                <a:gd name="T40" fmla="*/ 98436 w 43200"/>
                <a:gd name="T41" fmla="*/ 355117 h 43200"/>
                <a:gd name="T42" fmla="*/ 93021 w 43200"/>
                <a:gd name="T43" fmla="*/ 323202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
          <p:nvSpPr>
            <p:cNvPr id="15" name="Nuvola 14">
              <a:extLst>
                <a:ext uri="{FF2B5EF4-FFF2-40B4-BE49-F238E27FC236}">
                  <a16:creationId xmlns:a16="http://schemas.microsoft.com/office/drawing/2014/main" id="{8408F83C-DC2B-8346-BE33-6C5F8876386A}"/>
                </a:ext>
              </a:extLst>
            </p:cNvPr>
            <p:cNvSpPr>
              <a:spLocks/>
            </p:cNvSpPr>
            <p:nvPr/>
          </p:nvSpPr>
          <p:spPr bwMode="auto">
            <a:xfrm>
              <a:off x="2527095" y="3513574"/>
              <a:ext cx="1004989" cy="971629"/>
            </a:xfrm>
            <a:custGeom>
              <a:avLst/>
              <a:gdLst>
                <a:gd name="T0" fmla="*/ 109176 w 43200"/>
                <a:gd name="T1" fmla="*/ 588758 h 43200"/>
                <a:gd name="T2" fmla="*/ 50249 w 43200"/>
                <a:gd name="T3" fmla="*/ 570832 h 43200"/>
                <a:gd name="T4" fmla="*/ 161170 w 43200"/>
                <a:gd name="T5" fmla="*/ 784928 h 43200"/>
                <a:gd name="T6" fmla="*/ 135394 w 43200"/>
                <a:gd name="T7" fmla="*/ 793497 h 43200"/>
                <a:gd name="T8" fmla="*/ 383338 w 43200"/>
                <a:gd name="T9" fmla="*/ 879189 h 43200"/>
                <a:gd name="T10" fmla="*/ 367798 w 43200"/>
                <a:gd name="T11" fmla="*/ 840054 h 43200"/>
                <a:gd name="T12" fmla="*/ 670621 w 43200"/>
                <a:gd name="T13" fmla="*/ 781599 h 43200"/>
                <a:gd name="T14" fmla="*/ 664409 w 43200"/>
                <a:gd name="T15" fmla="*/ 824535 h 43200"/>
                <a:gd name="T16" fmla="*/ 793965 w 43200"/>
                <a:gd name="T17" fmla="*/ 516268 h 43200"/>
                <a:gd name="T18" fmla="*/ 869595 w 43200"/>
                <a:gd name="T19" fmla="*/ 676767 h 43200"/>
                <a:gd name="T20" fmla="*/ 972373 w 43200"/>
                <a:gd name="T21" fmla="*/ 345333 h 43200"/>
                <a:gd name="T22" fmla="*/ 938688 w 43200"/>
                <a:gd name="T23" fmla="*/ 405520 h 43200"/>
                <a:gd name="T24" fmla="*/ 891556 w 43200"/>
                <a:gd name="T25" fmla="*/ 122038 h 43200"/>
                <a:gd name="T26" fmla="*/ 893324 w 43200"/>
                <a:gd name="T27" fmla="*/ 150468 h 43200"/>
                <a:gd name="T28" fmla="*/ 676460 w 43200"/>
                <a:gd name="T29" fmla="*/ 88886 h 43200"/>
                <a:gd name="T30" fmla="*/ 693722 w 43200"/>
                <a:gd name="T31" fmla="*/ 52630 h 43200"/>
                <a:gd name="T32" fmla="*/ 515080 w 43200"/>
                <a:gd name="T33" fmla="*/ 106159 h 43200"/>
                <a:gd name="T34" fmla="*/ 523432 w 43200"/>
                <a:gd name="T35" fmla="*/ 74896 h 43200"/>
                <a:gd name="T36" fmla="*/ 325691 w 43200"/>
                <a:gd name="T37" fmla="*/ 116775 h 43200"/>
                <a:gd name="T38" fmla="*/ 355934 w 43200"/>
                <a:gd name="T39" fmla="*/ 147094 h 43200"/>
                <a:gd name="T40" fmla="*/ 96009 w 43200"/>
                <a:gd name="T41" fmla="*/ 355117 h 43200"/>
                <a:gd name="T42" fmla="*/ 90728 w 43200"/>
                <a:gd name="T43" fmla="*/ 323202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
          <p:nvSpPr>
            <p:cNvPr id="16" name="Nuvola 15">
              <a:extLst>
                <a:ext uri="{FF2B5EF4-FFF2-40B4-BE49-F238E27FC236}">
                  <a16:creationId xmlns:a16="http://schemas.microsoft.com/office/drawing/2014/main" id="{5FADE4AF-D0A5-5545-85F9-4438D3AD782D}"/>
                </a:ext>
              </a:extLst>
            </p:cNvPr>
            <p:cNvSpPr>
              <a:spLocks/>
            </p:cNvSpPr>
            <p:nvPr/>
          </p:nvSpPr>
          <p:spPr bwMode="auto">
            <a:xfrm>
              <a:off x="3262182" y="2962668"/>
              <a:ext cx="269902" cy="306412"/>
            </a:xfrm>
            <a:custGeom>
              <a:avLst/>
              <a:gdLst>
                <a:gd name="T0" fmla="*/ 29321 w 43200"/>
                <a:gd name="T1" fmla="*/ 185670 h 43200"/>
                <a:gd name="T2" fmla="*/ 13495 w 43200"/>
                <a:gd name="T3" fmla="*/ 180017 h 43200"/>
                <a:gd name="T4" fmla="*/ 43284 w 43200"/>
                <a:gd name="T5" fmla="*/ 247534 h 43200"/>
                <a:gd name="T6" fmla="*/ 36362 w 43200"/>
                <a:gd name="T7" fmla="*/ 250236 h 43200"/>
                <a:gd name="T8" fmla="*/ 102950 w 43200"/>
                <a:gd name="T9" fmla="*/ 277260 h 43200"/>
                <a:gd name="T10" fmla="*/ 98777 w 43200"/>
                <a:gd name="T11" fmla="*/ 264919 h 43200"/>
                <a:gd name="T12" fmla="*/ 180103 w 43200"/>
                <a:gd name="T13" fmla="*/ 246484 h 43200"/>
                <a:gd name="T14" fmla="*/ 178435 w 43200"/>
                <a:gd name="T15" fmla="*/ 260025 h 43200"/>
                <a:gd name="T16" fmla="*/ 213229 w 43200"/>
                <a:gd name="T17" fmla="*/ 162810 h 43200"/>
                <a:gd name="T18" fmla="*/ 233540 w 43200"/>
                <a:gd name="T19" fmla="*/ 213424 h 43200"/>
                <a:gd name="T20" fmla="*/ 261143 w 43200"/>
                <a:gd name="T21" fmla="*/ 108904 h 43200"/>
                <a:gd name="T22" fmla="*/ 252096 w 43200"/>
                <a:gd name="T23" fmla="*/ 127884 h 43200"/>
                <a:gd name="T24" fmla="*/ 239438 w 43200"/>
                <a:gd name="T25" fmla="*/ 38486 h 43200"/>
                <a:gd name="T26" fmla="*/ 239913 w 43200"/>
                <a:gd name="T27" fmla="*/ 47451 h 43200"/>
                <a:gd name="T28" fmla="*/ 181672 w 43200"/>
                <a:gd name="T29" fmla="*/ 28031 h 43200"/>
                <a:gd name="T30" fmla="*/ 186307 w 43200"/>
                <a:gd name="T31" fmla="*/ 16597 h 43200"/>
                <a:gd name="T32" fmla="*/ 138331 w 43200"/>
                <a:gd name="T33" fmla="*/ 33478 h 43200"/>
                <a:gd name="T34" fmla="*/ 140574 w 43200"/>
                <a:gd name="T35" fmla="*/ 23619 h 43200"/>
                <a:gd name="T36" fmla="*/ 87468 w 43200"/>
                <a:gd name="T37" fmla="*/ 36826 h 43200"/>
                <a:gd name="T38" fmla="*/ 95590 w 43200"/>
                <a:gd name="T39" fmla="*/ 46387 h 43200"/>
                <a:gd name="T40" fmla="*/ 25784 w 43200"/>
                <a:gd name="T41" fmla="*/ 111989 h 43200"/>
                <a:gd name="T42" fmla="*/ 24366 w 43200"/>
                <a:gd name="T43" fmla="*/ 10192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grpSp>
      <p:sp>
        <p:nvSpPr>
          <p:cNvPr id="9" name="Nuvola 8">
            <a:extLst>
              <a:ext uri="{FF2B5EF4-FFF2-40B4-BE49-F238E27FC236}">
                <a16:creationId xmlns:a16="http://schemas.microsoft.com/office/drawing/2014/main" id="{4918C0ED-EFD7-E84C-B433-BE8CF41C8031}"/>
              </a:ext>
            </a:extLst>
          </p:cNvPr>
          <p:cNvSpPr>
            <a:spLocks/>
          </p:cNvSpPr>
          <p:nvPr/>
        </p:nvSpPr>
        <p:spPr bwMode="auto">
          <a:xfrm>
            <a:off x="5486400" y="1830388"/>
            <a:ext cx="365125" cy="306387"/>
          </a:xfrm>
          <a:custGeom>
            <a:avLst/>
            <a:gdLst>
              <a:gd name="T0" fmla="*/ 39665 w 43200"/>
              <a:gd name="T1" fmla="*/ 185655 h 43200"/>
              <a:gd name="T2" fmla="*/ 18256 w 43200"/>
              <a:gd name="T3" fmla="*/ 180002 h 43200"/>
              <a:gd name="T4" fmla="*/ 58555 w 43200"/>
              <a:gd name="T5" fmla="*/ 247514 h 43200"/>
              <a:gd name="T6" fmla="*/ 49190 w 43200"/>
              <a:gd name="T7" fmla="*/ 250216 h 43200"/>
              <a:gd name="T8" fmla="*/ 139272 w 43200"/>
              <a:gd name="T9" fmla="*/ 277238 h 43200"/>
              <a:gd name="T10" fmla="*/ 133626 w 43200"/>
              <a:gd name="T11" fmla="*/ 264897 h 43200"/>
              <a:gd name="T12" fmla="*/ 243645 w 43200"/>
              <a:gd name="T13" fmla="*/ 246464 h 43200"/>
              <a:gd name="T14" fmla="*/ 241388 w 43200"/>
              <a:gd name="T15" fmla="*/ 260003 h 43200"/>
              <a:gd name="T16" fmla="*/ 288457 w 43200"/>
              <a:gd name="T17" fmla="*/ 162796 h 43200"/>
              <a:gd name="T18" fmla="*/ 315935 w 43200"/>
              <a:gd name="T19" fmla="*/ 213407 h 43200"/>
              <a:gd name="T20" fmla="*/ 353275 w 43200"/>
              <a:gd name="T21" fmla="*/ 108895 h 43200"/>
              <a:gd name="T22" fmla="*/ 341037 w 43200"/>
              <a:gd name="T23" fmla="*/ 127874 h 43200"/>
              <a:gd name="T24" fmla="*/ 323913 w 43200"/>
              <a:gd name="T25" fmla="*/ 38483 h 43200"/>
              <a:gd name="T26" fmla="*/ 324556 w 43200"/>
              <a:gd name="T27" fmla="*/ 47447 h 43200"/>
              <a:gd name="T28" fmla="*/ 245766 w 43200"/>
              <a:gd name="T29" fmla="*/ 28029 h 43200"/>
              <a:gd name="T30" fmla="*/ 252038 w 43200"/>
              <a:gd name="T31" fmla="*/ 16596 h 43200"/>
              <a:gd name="T32" fmla="*/ 187135 w 43200"/>
              <a:gd name="T33" fmla="*/ 33476 h 43200"/>
              <a:gd name="T34" fmla="*/ 190169 w 43200"/>
              <a:gd name="T35" fmla="*/ 23617 h 43200"/>
              <a:gd name="T36" fmla="*/ 118328 w 43200"/>
              <a:gd name="T37" fmla="*/ 36823 h 43200"/>
              <a:gd name="T38" fmla="*/ 129315 w 43200"/>
              <a:gd name="T39" fmla="*/ 46384 h 43200"/>
              <a:gd name="T40" fmla="*/ 34881 w 43200"/>
              <a:gd name="T41" fmla="*/ 111980 h 43200"/>
              <a:gd name="T42" fmla="*/ 32963 w 43200"/>
              <a:gd name="T43" fmla="*/ 10191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
        <p:nvSpPr>
          <p:cNvPr id="11" name="Nuvola 10">
            <a:extLst>
              <a:ext uri="{FF2B5EF4-FFF2-40B4-BE49-F238E27FC236}">
                <a16:creationId xmlns:a16="http://schemas.microsoft.com/office/drawing/2014/main" id="{A4B27DE3-EA1B-DE41-96FE-87EDE021CB6B}"/>
              </a:ext>
            </a:extLst>
          </p:cNvPr>
          <p:cNvSpPr>
            <a:spLocks/>
          </p:cNvSpPr>
          <p:nvPr/>
        </p:nvSpPr>
        <p:spPr bwMode="auto">
          <a:xfrm>
            <a:off x="6161088" y="2401888"/>
            <a:ext cx="269875" cy="306387"/>
          </a:xfrm>
          <a:custGeom>
            <a:avLst/>
            <a:gdLst>
              <a:gd name="T0" fmla="*/ 29318 w 43200"/>
              <a:gd name="T1" fmla="*/ 185655 h 43200"/>
              <a:gd name="T2" fmla="*/ 13494 w 43200"/>
              <a:gd name="T3" fmla="*/ 180002 h 43200"/>
              <a:gd name="T4" fmla="*/ 43280 w 43200"/>
              <a:gd name="T5" fmla="*/ 247514 h 43200"/>
              <a:gd name="T6" fmla="*/ 36358 w 43200"/>
              <a:gd name="T7" fmla="*/ 250216 h 43200"/>
              <a:gd name="T8" fmla="*/ 102940 w 43200"/>
              <a:gd name="T9" fmla="*/ 277238 h 43200"/>
              <a:gd name="T10" fmla="*/ 98767 w 43200"/>
              <a:gd name="T11" fmla="*/ 264897 h 43200"/>
              <a:gd name="T12" fmla="*/ 180085 w 43200"/>
              <a:gd name="T13" fmla="*/ 246464 h 43200"/>
              <a:gd name="T14" fmla="*/ 178417 w 43200"/>
              <a:gd name="T15" fmla="*/ 260003 h 43200"/>
              <a:gd name="T16" fmla="*/ 213207 w 43200"/>
              <a:gd name="T17" fmla="*/ 162796 h 43200"/>
              <a:gd name="T18" fmla="*/ 233517 w 43200"/>
              <a:gd name="T19" fmla="*/ 213407 h 43200"/>
              <a:gd name="T20" fmla="*/ 261117 w 43200"/>
              <a:gd name="T21" fmla="*/ 108895 h 43200"/>
              <a:gd name="T22" fmla="*/ 252071 w 43200"/>
              <a:gd name="T23" fmla="*/ 127874 h 43200"/>
              <a:gd name="T24" fmla="*/ 239414 w 43200"/>
              <a:gd name="T25" fmla="*/ 38483 h 43200"/>
              <a:gd name="T26" fmla="*/ 239889 w 43200"/>
              <a:gd name="T27" fmla="*/ 47447 h 43200"/>
              <a:gd name="T28" fmla="*/ 181653 w 43200"/>
              <a:gd name="T29" fmla="*/ 28029 h 43200"/>
              <a:gd name="T30" fmla="*/ 186289 w 43200"/>
              <a:gd name="T31" fmla="*/ 16596 h 43200"/>
              <a:gd name="T32" fmla="*/ 138317 w 43200"/>
              <a:gd name="T33" fmla="*/ 33476 h 43200"/>
              <a:gd name="T34" fmla="*/ 140560 w 43200"/>
              <a:gd name="T35" fmla="*/ 23617 h 43200"/>
              <a:gd name="T36" fmla="*/ 87459 w 43200"/>
              <a:gd name="T37" fmla="*/ 36823 h 43200"/>
              <a:gd name="T38" fmla="*/ 95581 w 43200"/>
              <a:gd name="T39" fmla="*/ 46384 h 43200"/>
              <a:gd name="T40" fmla="*/ 25782 w 43200"/>
              <a:gd name="T41" fmla="*/ 111980 h 43200"/>
              <a:gd name="T42" fmla="*/ 24364 w 43200"/>
              <a:gd name="T43" fmla="*/ 10191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bg2"/>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
        <p:nvSpPr>
          <p:cNvPr id="19" name="CasellaDiTesto 18">
            <a:extLst>
              <a:ext uri="{FF2B5EF4-FFF2-40B4-BE49-F238E27FC236}">
                <a16:creationId xmlns:a16="http://schemas.microsoft.com/office/drawing/2014/main" id="{09476CD3-A860-D345-888D-F7834BCBE15B}"/>
              </a:ext>
            </a:extLst>
          </p:cNvPr>
          <p:cNvSpPr txBox="1">
            <a:spLocks noChangeArrowheads="1"/>
          </p:cNvSpPr>
          <p:nvPr/>
        </p:nvSpPr>
        <p:spPr bwMode="auto">
          <a:xfrm>
            <a:off x="2384425" y="5121275"/>
            <a:ext cx="436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400" b="1"/>
              <a:t>I Tempo Chirurgico:</a:t>
            </a:r>
          </a:p>
          <a:p>
            <a:pPr algn="ctr" eaLnBrk="1" hangingPunct="1">
              <a:spcBef>
                <a:spcPct val="0"/>
              </a:spcBef>
              <a:buFontTx/>
              <a:buNone/>
            </a:pPr>
            <a:r>
              <a:rPr lang="it-IT" altLang="it-IT" sz="2400"/>
              <a:t>Bonifica di un emifegato</a:t>
            </a:r>
          </a:p>
          <a:p>
            <a:pPr algn="ctr" eaLnBrk="1" hangingPunct="1">
              <a:spcBef>
                <a:spcPct val="0"/>
              </a:spcBef>
              <a:buFontTx/>
              <a:buNone/>
            </a:pPr>
            <a:r>
              <a:rPr lang="it-IT" altLang="it-IT" sz="2400"/>
              <a:t>Resezioni epatiche atipiche ± RFA </a:t>
            </a:r>
          </a:p>
        </p:txBody>
      </p:sp>
      <p:grpSp>
        <p:nvGrpSpPr>
          <p:cNvPr id="4" name="Gruppo 25">
            <a:extLst>
              <a:ext uri="{FF2B5EF4-FFF2-40B4-BE49-F238E27FC236}">
                <a16:creationId xmlns:a16="http://schemas.microsoft.com/office/drawing/2014/main" id="{C9734654-1F7F-924E-B471-9ABD27F89D1D}"/>
              </a:ext>
            </a:extLst>
          </p:cNvPr>
          <p:cNvGrpSpPr>
            <a:grpSpLocks/>
          </p:cNvGrpSpPr>
          <p:nvPr/>
        </p:nvGrpSpPr>
        <p:grpSpPr bwMode="auto">
          <a:xfrm>
            <a:off x="5454650" y="1687513"/>
            <a:ext cx="1104900" cy="1457325"/>
            <a:chOff x="5454362" y="1687838"/>
            <a:chExt cx="1105601" cy="1456388"/>
          </a:xfrm>
        </p:grpSpPr>
        <p:sp>
          <p:nvSpPr>
            <p:cNvPr id="23" name="Corda 22">
              <a:extLst>
                <a:ext uri="{FF2B5EF4-FFF2-40B4-BE49-F238E27FC236}">
                  <a16:creationId xmlns:a16="http://schemas.microsoft.com/office/drawing/2014/main" id="{3F8223BB-326F-6948-99DA-21E12EF04234}"/>
                </a:ext>
              </a:extLst>
            </p:cNvPr>
            <p:cNvSpPr/>
            <p:nvPr/>
          </p:nvSpPr>
          <p:spPr>
            <a:xfrm rot="19027610">
              <a:off x="5454362" y="1687838"/>
              <a:ext cx="565509" cy="480703"/>
            </a:xfrm>
            <a:prstGeom prst="chord">
              <a:avLst>
                <a:gd name="adj1" fmla="val 2306534"/>
                <a:gd name="adj2" fmla="val 162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p>
          </p:txBody>
        </p:sp>
        <p:sp>
          <p:nvSpPr>
            <p:cNvPr id="21" name="Corda 20">
              <a:extLst>
                <a:ext uri="{FF2B5EF4-FFF2-40B4-BE49-F238E27FC236}">
                  <a16:creationId xmlns:a16="http://schemas.microsoft.com/office/drawing/2014/main" id="{8B826104-E292-2E4D-9239-F094727752ED}"/>
                </a:ext>
              </a:extLst>
            </p:cNvPr>
            <p:cNvSpPr/>
            <p:nvPr/>
          </p:nvSpPr>
          <p:spPr>
            <a:xfrm rot="4856057">
              <a:off x="5883022" y="2467286"/>
              <a:ext cx="872564" cy="481317"/>
            </a:xfrm>
            <a:prstGeom prst="chord">
              <a:avLst>
                <a:gd name="adj1" fmla="val 2306534"/>
                <a:gd name="adj2" fmla="val 1807774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p>
          </p:txBody>
        </p:sp>
      </p:grpSp>
      <p:sp>
        <p:nvSpPr>
          <p:cNvPr id="27" name="CasellaDiTesto 26">
            <a:extLst>
              <a:ext uri="{FF2B5EF4-FFF2-40B4-BE49-F238E27FC236}">
                <a16:creationId xmlns:a16="http://schemas.microsoft.com/office/drawing/2014/main" id="{AABBA784-353C-184E-80E9-F3DA79E59F26}"/>
              </a:ext>
            </a:extLst>
          </p:cNvPr>
          <p:cNvSpPr txBox="1">
            <a:spLocks noChangeArrowheads="1"/>
          </p:cNvSpPr>
          <p:nvPr/>
        </p:nvSpPr>
        <p:spPr bwMode="auto">
          <a:xfrm>
            <a:off x="3644900" y="5295900"/>
            <a:ext cx="1841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3600" b="1"/>
              <a:t>PVL/PVE</a:t>
            </a:r>
          </a:p>
          <a:p>
            <a:pPr eaLnBrk="1" hangingPunct="1">
              <a:spcBef>
                <a:spcPct val="0"/>
              </a:spcBef>
              <a:buFontTx/>
              <a:buNone/>
            </a:pPr>
            <a:endParaRPr lang="it-IT" altLang="it-IT" sz="3600" b="1"/>
          </a:p>
        </p:txBody>
      </p:sp>
      <p:sp>
        <p:nvSpPr>
          <p:cNvPr id="28" name="CasellaDiTesto 27">
            <a:extLst>
              <a:ext uri="{FF2B5EF4-FFF2-40B4-BE49-F238E27FC236}">
                <a16:creationId xmlns:a16="http://schemas.microsoft.com/office/drawing/2014/main" id="{D6E9ED68-BF49-A246-ABC4-3D7D8ED3A5FB}"/>
              </a:ext>
            </a:extLst>
          </p:cNvPr>
          <p:cNvSpPr txBox="1">
            <a:spLocks noChangeArrowheads="1"/>
          </p:cNvSpPr>
          <p:nvPr/>
        </p:nvSpPr>
        <p:spPr bwMode="auto">
          <a:xfrm>
            <a:off x="3200400" y="6116638"/>
            <a:ext cx="2813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3600" b="1"/>
              <a:t>4-8 settimane</a:t>
            </a:r>
          </a:p>
          <a:p>
            <a:pPr eaLnBrk="1" hangingPunct="1">
              <a:spcBef>
                <a:spcPct val="0"/>
              </a:spcBef>
              <a:buFontTx/>
              <a:buNone/>
            </a:pPr>
            <a:endParaRPr lang="it-IT" altLang="it-IT" sz="3600" b="1"/>
          </a:p>
        </p:txBody>
      </p:sp>
      <p:pic>
        <p:nvPicPr>
          <p:cNvPr id="30" name="Immagine 29" descr="Schermata 05-2456428 alle 21.26.15.png">
            <a:extLst>
              <a:ext uri="{FF2B5EF4-FFF2-40B4-BE49-F238E27FC236}">
                <a16:creationId xmlns:a16="http://schemas.microsoft.com/office/drawing/2014/main" id="{C839BE34-5A50-CB43-B80A-C9E1D0D3C8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1277938"/>
            <a:ext cx="223678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magine 28" descr="Schermata 05-2456428 alle 21.25.41.png">
            <a:extLst>
              <a:ext uri="{FF2B5EF4-FFF2-40B4-BE49-F238E27FC236}">
                <a16:creationId xmlns:a16="http://schemas.microsoft.com/office/drawing/2014/main" id="{B1705BFF-63DD-DA4A-B833-2BA37015F4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8663" y="1290638"/>
            <a:ext cx="2366962"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asellaDiTesto 30">
            <a:extLst>
              <a:ext uri="{FF2B5EF4-FFF2-40B4-BE49-F238E27FC236}">
                <a16:creationId xmlns:a16="http://schemas.microsoft.com/office/drawing/2014/main" id="{28C8B272-2319-4647-B8B0-D334782342A1}"/>
              </a:ext>
            </a:extLst>
          </p:cNvPr>
          <p:cNvSpPr txBox="1"/>
          <p:nvPr/>
        </p:nvSpPr>
        <p:spPr>
          <a:xfrm>
            <a:off x="2481263" y="5121275"/>
            <a:ext cx="4079875" cy="831850"/>
          </a:xfrm>
          <a:prstGeom prst="rect">
            <a:avLst/>
          </a:prstGeom>
          <a:noFill/>
        </p:spPr>
        <p:txBody>
          <a:bodyPr wrap="none">
            <a:spAutoFit/>
          </a:bodyPr>
          <a:lstStyle/>
          <a:p>
            <a:pPr algn="ctr" eaLnBrk="1" hangingPunct="1">
              <a:defRPr/>
            </a:pPr>
            <a:r>
              <a:rPr lang="it-IT" sz="2400" b="1" dirty="0">
                <a:latin typeface="+mn-lt"/>
                <a:ea typeface="ＭＳ Ｐゴシック" pitchFamily="-65" charset="-128"/>
                <a:cs typeface="ＭＳ Ｐゴシック" pitchFamily="-65" charset="-128"/>
              </a:rPr>
              <a:t>II Tempo Chirurgico:</a:t>
            </a:r>
          </a:p>
          <a:p>
            <a:pPr algn="ctr" eaLnBrk="1" hangingPunct="1">
              <a:defRPr/>
            </a:pPr>
            <a:r>
              <a:rPr lang="it-IT" sz="2400" dirty="0" err="1">
                <a:latin typeface="+mn-lt"/>
                <a:ea typeface="ＭＳ Ｐゴシック" pitchFamily="-65" charset="-128"/>
                <a:cs typeface="ＭＳ Ｐゴシック" pitchFamily="-65" charset="-128"/>
              </a:rPr>
              <a:t>Emiepatectomia</a:t>
            </a:r>
            <a:r>
              <a:rPr lang="it-IT" sz="2400" dirty="0">
                <a:latin typeface="+mn-lt"/>
                <a:ea typeface="ＭＳ Ｐゴシック" pitchFamily="-65" charset="-128"/>
                <a:cs typeface="ＭＳ Ｐゴシック" pitchFamily="-65" charset="-128"/>
              </a:rPr>
              <a:t> </a:t>
            </a:r>
            <a:r>
              <a:rPr lang="it-IT" sz="2400" dirty="0" err="1">
                <a:latin typeface="+mn-lt"/>
                <a:ea typeface="ＭＳ Ｐゴシック" pitchFamily="-65" charset="-128"/>
                <a:cs typeface="ＭＳ Ｐゴシック" pitchFamily="-65" charset="-128"/>
              </a:rPr>
              <a:t>controlaterale</a:t>
            </a:r>
            <a:r>
              <a:rPr lang="it-IT" sz="2400" dirty="0">
                <a:latin typeface="+mn-lt"/>
                <a:ea typeface="ＭＳ Ｐゴシック" pitchFamily="-65" charset="-128"/>
                <a:cs typeface="ＭＳ Ｐゴシック" pitchFamily="-65" charset="-128"/>
              </a:rPr>
              <a:t> </a:t>
            </a:r>
          </a:p>
        </p:txBody>
      </p:sp>
      <p:pic>
        <p:nvPicPr>
          <p:cNvPr id="33" name="Immagine 32" descr="PV.jpg">
            <a:extLst>
              <a:ext uri="{FF2B5EF4-FFF2-40B4-BE49-F238E27FC236}">
                <a16:creationId xmlns:a16="http://schemas.microsoft.com/office/drawing/2014/main" id="{8E277A62-AC2B-4E4C-89ED-5D91CA10140F}"/>
              </a:ext>
            </a:extLst>
          </p:cNvPr>
          <p:cNvPicPr>
            <a:picLocks noChangeAspect="1"/>
          </p:cNvPicPr>
          <p:nvPr/>
        </p:nvPicPr>
        <p:blipFill>
          <a:blip r:embed="rId5"/>
          <a:srcRect l="20139" t="42463" r="50365"/>
          <a:stretch>
            <a:fillRect/>
          </a:stretch>
        </p:blipFill>
        <p:spPr>
          <a:xfrm rot="20771004">
            <a:off x="4627563" y="3232150"/>
            <a:ext cx="1175996" cy="1431925"/>
          </a:xfrm>
          <a:prstGeom prst="rect">
            <a:avLst/>
          </a:prstGeom>
          <a:ln>
            <a:noFill/>
          </a:ln>
          <a:effectLst>
            <a:softEdge rad="112500"/>
          </a:effectLst>
        </p:spPr>
      </p:pic>
      <p:sp>
        <p:nvSpPr>
          <p:cNvPr id="34" name="Per 33">
            <a:extLst>
              <a:ext uri="{FF2B5EF4-FFF2-40B4-BE49-F238E27FC236}">
                <a16:creationId xmlns:a16="http://schemas.microsoft.com/office/drawing/2014/main" id="{C09BDA98-78C8-7543-B2A7-3CCEBDA7FD39}"/>
              </a:ext>
            </a:extLst>
          </p:cNvPr>
          <p:cNvSpPr>
            <a:spLocks/>
          </p:cNvSpPr>
          <p:nvPr/>
        </p:nvSpPr>
        <p:spPr bwMode="auto">
          <a:xfrm rot="938008">
            <a:off x="4537075" y="3241675"/>
            <a:ext cx="639763" cy="850900"/>
          </a:xfrm>
          <a:custGeom>
            <a:avLst/>
            <a:gdLst>
              <a:gd name="T0" fmla="*/ 93520 w 639763"/>
              <a:gd name="T1" fmla="*/ 249578 h 850900"/>
              <a:gd name="T2" fmla="*/ 213790 w 639763"/>
              <a:gd name="T3" fmla="*/ 159151 h 850900"/>
              <a:gd name="T4" fmla="*/ 319882 w 639763"/>
              <a:gd name="T5" fmla="*/ 300256 h 850900"/>
              <a:gd name="T6" fmla="*/ 425973 w 639763"/>
              <a:gd name="T7" fmla="*/ 159151 h 850900"/>
              <a:gd name="T8" fmla="*/ 546243 w 639763"/>
              <a:gd name="T9" fmla="*/ 249578 h 850900"/>
              <a:gd name="T10" fmla="*/ 414011 w 639763"/>
              <a:gd name="T11" fmla="*/ 425450 h 850900"/>
              <a:gd name="T12" fmla="*/ 546243 w 639763"/>
              <a:gd name="T13" fmla="*/ 601322 h 850900"/>
              <a:gd name="T14" fmla="*/ 425973 w 639763"/>
              <a:gd name="T15" fmla="*/ 691749 h 850900"/>
              <a:gd name="T16" fmla="*/ 319882 w 639763"/>
              <a:gd name="T17" fmla="*/ 550644 h 850900"/>
              <a:gd name="T18" fmla="*/ 213790 w 639763"/>
              <a:gd name="T19" fmla="*/ 691749 h 850900"/>
              <a:gd name="T20" fmla="*/ 93520 w 639763"/>
              <a:gd name="T21" fmla="*/ 601322 h 850900"/>
              <a:gd name="T22" fmla="*/ 225752 w 639763"/>
              <a:gd name="T23" fmla="*/ 425450 h 850900"/>
              <a:gd name="T24" fmla="*/ 93520 w 639763"/>
              <a:gd name="T25" fmla="*/ 249578 h 8509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763" h="850900">
                <a:moveTo>
                  <a:pt x="93520" y="249578"/>
                </a:moveTo>
                <a:lnTo>
                  <a:pt x="213790" y="159151"/>
                </a:lnTo>
                <a:lnTo>
                  <a:pt x="319882" y="300256"/>
                </a:lnTo>
                <a:lnTo>
                  <a:pt x="425973" y="159151"/>
                </a:lnTo>
                <a:lnTo>
                  <a:pt x="546243" y="249578"/>
                </a:lnTo>
                <a:lnTo>
                  <a:pt x="414011" y="425450"/>
                </a:lnTo>
                <a:lnTo>
                  <a:pt x="546243" y="601322"/>
                </a:lnTo>
                <a:lnTo>
                  <a:pt x="425973" y="691749"/>
                </a:lnTo>
                <a:lnTo>
                  <a:pt x="319882" y="550644"/>
                </a:lnTo>
                <a:lnTo>
                  <a:pt x="213790" y="691749"/>
                </a:lnTo>
                <a:lnTo>
                  <a:pt x="93520" y="601322"/>
                </a:lnTo>
                <a:lnTo>
                  <a:pt x="225752" y="425450"/>
                </a:lnTo>
                <a:lnTo>
                  <a:pt x="93520" y="249578"/>
                </a:lnTo>
                <a:close/>
              </a:path>
            </a:pathLst>
          </a:custGeom>
          <a:solidFill>
            <a:srgbClr val="FF0000"/>
          </a:solidFill>
          <a:ln w="9525" cap="flat" cmpd="sng">
            <a:solidFill>
              <a:schemeClr val="tx1"/>
            </a:solidFill>
            <a:prstDash val="solid"/>
            <a:round/>
            <a:headEnd/>
            <a:tailEnd/>
          </a:ln>
          <a:effectLst>
            <a:outerShdw blurRad="40000" dist="23000" dir="5400000" rotWithShape="0">
              <a:srgbClr val="000000">
                <a:alpha val="34999"/>
              </a:srgbClr>
            </a:outerShdw>
          </a:effectLst>
        </p:spPr>
        <p:txBody>
          <a:bodyPr anchor="ctr"/>
          <a:lstStyle/>
          <a:p>
            <a:endParaRPr lang="en-GB"/>
          </a:p>
        </p:txBody>
      </p:sp>
    </p:spTree>
    <p:extLst>
      <p:ext uri="{BB962C8B-B14F-4D97-AF65-F5344CB8AC3E}">
        <p14:creationId xmlns:p14="http://schemas.microsoft.com/office/powerpoint/2010/main" val="3093499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 presetClass="entr" presetSubtype="4" accel="50000" decel="5000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9"/>
                                        </p:tgtEl>
                                        <p:attrNameLst>
                                          <p:attrName>style.visibility</p:attrName>
                                        </p:attrNameLst>
                                      </p:cBhvr>
                                      <p:to>
                                        <p:strVal val="hidden"/>
                                      </p:to>
                                    </p:set>
                                  </p:childTnLst>
                                </p:cTn>
                              </p:par>
                              <p:par>
                                <p:cTn id="16" presetID="2" presetClass="entr" presetSubtype="4" accel="50000" decel="5000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000"/>
                                        <p:tgtEl>
                                          <p:spTgt spid="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6" presetClass="emph" presetSubtype="0" accel="50000" decel="50000" fill="hold" nodeType="withEffect">
                                  <p:stCondLst>
                                    <p:cond delay="0"/>
                                  </p:stCondLst>
                                  <p:childTnLst>
                                    <p:animScale>
                                      <p:cBhvr>
                                        <p:cTn id="36" dur="2000" fill="hold"/>
                                        <p:tgtEl>
                                          <p:spTgt spid="29"/>
                                        </p:tgtEl>
                                      </p:cBhvr>
                                      <p:by x="150000" y="150000"/>
                                    </p:animScale>
                                  </p:childTnLst>
                                </p:cTn>
                              </p:par>
                              <p:par>
                                <p:cTn id="37" presetID="6" presetClass="emph" presetSubtype="0" accel="50000" decel="50000" fill="hold" nodeType="withEffect">
                                  <p:stCondLst>
                                    <p:cond delay="0"/>
                                  </p:stCondLst>
                                  <p:childTnLst>
                                    <p:animScale>
                                      <p:cBhvr>
                                        <p:cTn id="38" dur="2000" fill="hold"/>
                                        <p:tgtEl>
                                          <p:spTgt spid="30"/>
                                        </p:tgtEl>
                                      </p:cBhvr>
                                      <p:by x="50000" y="5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2" presetClass="entr" presetSubtype="4" accel="50000" decel="5000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ppt_x"/>
                                          </p:val>
                                        </p:tav>
                                        <p:tav tm="100000">
                                          <p:val>
                                            <p:strVal val="#ppt_x"/>
                                          </p:val>
                                        </p:tav>
                                      </p:tavLst>
                                    </p:anim>
                                    <p:anim calcmode="lin" valueType="num">
                                      <p:cBhvr additive="base">
                                        <p:cTn id="48" dur="500" fill="hold"/>
                                        <p:tgtEl>
                                          <p:spTgt spid="31"/>
                                        </p:tgtEl>
                                        <p:attrNameLst>
                                          <p:attrName>ppt_y</p:attrName>
                                        </p:attrNameLst>
                                      </p:cBhvr>
                                      <p:tavLst>
                                        <p:tav tm="0">
                                          <p:val>
                                            <p:strVal val="1+#ppt_h/2"/>
                                          </p:val>
                                        </p:tav>
                                        <p:tav tm="100000">
                                          <p:val>
                                            <p:strVal val="#ppt_y"/>
                                          </p:val>
                                        </p:tav>
                                      </p:tavLst>
                                    </p:anim>
                                  </p:childTnLst>
                                </p:cTn>
                              </p:par>
                              <p:par>
                                <p:cTn id="49" presetID="10" presetClass="exit" presetSubtype="0" fill="hold" nodeType="withEffect">
                                  <p:stCondLst>
                                    <p:cond delay="0"/>
                                  </p:stCondLst>
                                  <p:childTnLst>
                                    <p:animEffect transition="out" filter="fade">
                                      <p:cBhvr>
                                        <p:cTn id="50" dur="2000"/>
                                        <p:tgtEl>
                                          <p:spTgt spid="30"/>
                                        </p:tgtEl>
                                      </p:cBhvr>
                                    </p:animEffect>
                                    <p:set>
                                      <p:cBhvr>
                                        <p:cTn id="51"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7" grpId="0"/>
      <p:bldP spid="27" grpId="1"/>
      <p:bldP spid="28" grpId="0"/>
      <p:bldP spid="28" grpId="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asellaDiTesto 4">
            <a:extLst>
              <a:ext uri="{FF2B5EF4-FFF2-40B4-BE49-F238E27FC236}">
                <a16:creationId xmlns:a16="http://schemas.microsoft.com/office/drawing/2014/main" id="{4B45A817-0035-2C44-802F-A8566C57F1F0}"/>
              </a:ext>
            </a:extLst>
          </p:cNvPr>
          <p:cNvSpPr txBox="1">
            <a:spLocks noChangeArrowheads="1"/>
          </p:cNvSpPr>
          <p:nvPr/>
        </p:nvSpPr>
        <p:spPr bwMode="auto">
          <a:xfrm>
            <a:off x="1704709" y="0"/>
            <a:ext cx="57345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400" b="1" dirty="0" err="1">
                <a:solidFill>
                  <a:srgbClr val="009193"/>
                </a:solidFill>
              </a:rPr>
              <a:t>Two</a:t>
            </a:r>
            <a:r>
              <a:rPr lang="it-IT" altLang="it-IT" sz="4400" b="1" dirty="0">
                <a:solidFill>
                  <a:srgbClr val="009193"/>
                </a:solidFill>
              </a:rPr>
              <a:t> stage hepatectomy</a:t>
            </a:r>
          </a:p>
        </p:txBody>
      </p:sp>
      <p:sp>
        <p:nvSpPr>
          <p:cNvPr id="4" name="CasellaDiTesto 3">
            <a:extLst>
              <a:ext uri="{FF2B5EF4-FFF2-40B4-BE49-F238E27FC236}">
                <a16:creationId xmlns:a16="http://schemas.microsoft.com/office/drawing/2014/main" id="{EDDCF03C-4C7C-3540-A095-A76203C98C01}"/>
              </a:ext>
            </a:extLst>
          </p:cNvPr>
          <p:cNvSpPr txBox="1"/>
          <p:nvPr/>
        </p:nvSpPr>
        <p:spPr>
          <a:xfrm>
            <a:off x="3833813" y="849313"/>
            <a:ext cx="1476375" cy="708025"/>
          </a:xfrm>
          <a:prstGeom prst="rect">
            <a:avLst/>
          </a:prstGeom>
          <a:noFill/>
        </p:spPr>
        <p:txBody>
          <a:bodyPr wrap="none">
            <a:spAutoFit/>
          </a:bodyPr>
          <a:lstStyle/>
          <a:p>
            <a:pPr eaLnBrk="1" hangingPunct="1">
              <a:defRPr/>
            </a:pPr>
            <a:r>
              <a:rPr lang="it-IT" sz="4000" dirty="0">
                <a:solidFill>
                  <a:srgbClr val="FF0000"/>
                </a:solidFill>
                <a:latin typeface="+mn-lt"/>
                <a:ea typeface="ＭＳ Ｐゴシック" pitchFamily="-1" charset="-128"/>
                <a:cs typeface="ＭＳ Ｐゴシック" pitchFamily="-1" charset="-128"/>
              </a:rPr>
              <a:t>LIMITI</a:t>
            </a:r>
          </a:p>
        </p:txBody>
      </p:sp>
      <p:sp>
        <p:nvSpPr>
          <p:cNvPr id="53251" name="CasellaDiTesto 4">
            <a:extLst>
              <a:ext uri="{FF2B5EF4-FFF2-40B4-BE49-F238E27FC236}">
                <a16:creationId xmlns:a16="http://schemas.microsoft.com/office/drawing/2014/main" id="{11D1471D-EDB1-1B4F-94B7-AC04126A011C}"/>
              </a:ext>
            </a:extLst>
          </p:cNvPr>
          <p:cNvSpPr txBox="1">
            <a:spLocks noChangeArrowheads="1"/>
          </p:cNvSpPr>
          <p:nvPr/>
        </p:nvSpPr>
        <p:spPr bwMode="auto">
          <a:xfrm>
            <a:off x="0" y="1819275"/>
            <a:ext cx="89820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800"/>
              </a:spcAft>
            </a:pPr>
            <a:r>
              <a:rPr lang="it-IT" altLang="it-IT" sz="2800" dirty="0"/>
              <a:t> Riservata a pochi pazienti selezionati (circa 5-10%)</a:t>
            </a:r>
          </a:p>
          <a:p>
            <a:pPr eaLnBrk="1" hangingPunct="1">
              <a:spcBef>
                <a:spcPct val="0"/>
              </a:spcBef>
              <a:spcAft>
                <a:spcPts val="1800"/>
              </a:spcAft>
            </a:pPr>
            <a:r>
              <a:rPr lang="it-IT" altLang="it-IT" sz="2800" dirty="0"/>
              <a:t> Ipertrofia compensatoria non sufficiente nel 20% dei casi</a:t>
            </a:r>
          </a:p>
          <a:p>
            <a:pPr eaLnBrk="1" hangingPunct="1">
              <a:spcBef>
                <a:spcPct val="0"/>
              </a:spcBef>
              <a:spcAft>
                <a:spcPts val="1800"/>
              </a:spcAft>
            </a:pPr>
            <a:r>
              <a:rPr lang="it-IT" altLang="it-IT" sz="2800" dirty="0"/>
              <a:t> Progressione di malattia fra I e II tempo nel 60-80% dei casi</a:t>
            </a:r>
          </a:p>
          <a:p>
            <a:pPr eaLnBrk="1" hangingPunct="1">
              <a:spcBef>
                <a:spcPct val="0"/>
              </a:spcBef>
              <a:spcAft>
                <a:spcPts val="1800"/>
              </a:spcAft>
              <a:buFontTx/>
              <a:buNone/>
            </a:pPr>
            <a:endParaRPr lang="it-IT" altLang="it-IT" sz="2800" dirty="0"/>
          </a:p>
        </p:txBody>
      </p:sp>
      <p:sp>
        <p:nvSpPr>
          <p:cNvPr id="6" name="Freccia giù 5">
            <a:extLst>
              <a:ext uri="{FF2B5EF4-FFF2-40B4-BE49-F238E27FC236}">
                <a16:creationId xmlns:a16="http://schemas.microsoft.com/office/drawing/2014/main" id="{82B2D083-D925-4E46-A73D-DCF87A042669}"/>
              </a:ext>
            </a:extLst>
          </p:cNvPr>
          <p:cNvSpPr>
            <a:spLocks noChangeArrowheads="1"/>
          </p:cNvSpPr>
          <p:nvPr/>
        </p:nvSpPr>
        <p:spPr bwMode="auto">
          <a:xfrm>
            <a:off x="3581400" y="4394200"/>
            <a:ext cx="1981200" cy="1120775"/>
          </a:xfrm>
          <a:prstGeom prst="down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lgn="ctr">
              <a:defRPr>
                <a:solidFill>
                  <a:schemeClr val="tx1"/>
                </a:solidFill>
                <a:latin typeface="Arial" panose="020B0604020202020204" pitchFamily="34" charset="0"/>
                <a:ea typeface="ＭＳ Ｐゴシック" panose="020B0600070205080204" pitchFamily="34" charset="-128"/>
              </a:defRPr>
            </a:lvl1pPr>
            <a:lvl2pPr marL="742950" indent="-285750" algn="ctr">
              <a:defRPr>
                <a:solidFill>
                  <a:schemeClr val="tx1"/>
                </a:solidFill>
                <a:latin typeface="Arial" panose="020B0604020202020204" pitchFamily="34" charset="0"/>
                <a:ea typeface="ＭＳ Ｐゴシック" panose="020B0600070205080204" pitchFamily="34" charset="-128"/>
              </a:defRPr>
            </a:lvl2pPr>
            <a:lvl3pPr marL="1143000" indent="-228600" algn="ctr">
              <a:defRPr>
                <a:solidFill>
                  <a:schemeClr val="tx1"/>
                </a:solidFill>
                <a:latin typeface="Arial" panose="020B0604020202020204" pitchFamily="34" charset="0"/>
                <a:ea typeface="ＭＳ Ｐゴシック" panose="020B0600070205080204" pitchFamily="34" charset="-128"/>
              </a:defRPr>
            </a:lvl3pPr>
            <a:lvl4pPr marL="1600200" indent="-228600" algn="ctr">
              <a:defRPr>
                <a:solidFill>
                  <a:schemeClr val="tx1"/>
                </a:solidFill>
                <a:latin typeface="Arial" panose="020B0604020202020204" pitchFamily="34" charset="0"/>
                <a:ea typeface="ＭＳ Ｐゴシック" panose="020B0600070205080204" pitchFamily="34" charset="-128"/>
              </a:defRPr>
            </a:lvl4pPr>
            <a:lvl5pPr marL="2057400" indent="-228600" algn="ctr">
              <a:defRPr>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a:solidFill>
                <a:srgbClr val="FFFFFF"/>
              </a:solidFill>
              <a:latin typeface="Calibri" panose="020F0502020204030204" pitchFamily="34" charset="0"/>
            </a:endParaRPr>
          </a:p>
        </p:txBody>
      </p:sp>
      <p:sp>
        <p:nvSpPr>
          <p:cNvPr id="7" name="CasellaDiTesto 6">
            <a:extLst>
              <a:ext uri="{FF2B5EF4-FFF2-40B4-BE49-F238E27FC236}">
                <a16:creationId xmlns:a16="http://schemas.microsoft.com/office/drawing/2014/main" id="{4EEA0001-41C9-044F-B33C-142B7329AD25}"/>
              </a:ext>
            </a:extLst>
          </p:cNvPr>
          <p:cNvSpPr txBox="1"/>
          <p:nvPr/>
        </p:nvSpPr>
        <p:spPr>
          <a:xfrm>
            <a:off x="1174750" y="5514975"/>
            <a:ext cx="6805613" cy="708025"/>
          </a:xfrm>
          <a:prstGeom prst="rect">
            <a:avLst/>
          </a:prstGeom>
          <a:noFill/>
        </p:spPr>
        <p:txBody>
          <a:bodyPr wrap="none">
            <a:spAutoFit/>
          </a:bodyPr>
          <a:lstStyle/>
          <a:p>
            <a:pPr eaLnBrk="1" hangingPunct="1">
              <a:defRPr/>
            </a:pPr>
            <a:r>
              <a:rPr lang="it-IT" sz="4000" b="1" cap="all" dirty="0">
                <a:solidFill>
                  <a:srgbClr val="FF0000"/>
                </a:solidFill>
                <a:latin typeface="Arial" pitchFamily="-65" charset="0"/>
                <a:ea typeface="ＭＳ Ｐゴシック" pitchFamily="-65" charset="-128"/>
                <a:cs typeface="ＭＳ Ｐゴシック" pitchFamily="-65" charset="-128"/>
              </a:rPr>
              <a:t>13-36% non completata </a:t>
            </a:r>
          </a:p>
        </p:txBody>
      </p:sp>
      <p:sp>
        <p:nvSpPr>
          <p:cNvPr id="9" name="CasellaDiTesto 9">
            <a:extLst>
              <a:ext uri="{FF2B5EF4-FFF2-40B4-BE49-F238E27FC236}">
                <a16:creationId xmlns:a16="http://schemas.microsoft.com/office/drawing/2014/main" id="{ECF098C9-0D69-7B43-B8F4-9496A2576859}"/>
              </a:ext>
            </a:extLst>
          </p:cNvPr>
          <p:cNvSpPr txBox="1">
            <a:spLocks noChangeArrowheads="1"/>
          </p:cNvSpPr>
          <p:nvPr/>
        </p:nvSpPr>
        <p:spPr bwMode="auto">
          <a:xfrm>
            <a:off x="6210300" y="6459538"/>
            <a:ext cx="3581400" cy="400050"/>
          </a:xfrm>
          <a:prstGeom prst="rect">
            <a:avLst/>
          </a:prstGeom>
          <a:noFill/>
          <a:ln w="9525">
            <a:noFill/>
            <a:miter lim="800000"/>
            <a:headEnd/>
            <a:tailEnd/>
          </a:ln>
        </p:spPr>
        <p:txBody>
          <a:bodyPr>
            <a:spAutoFit/>
          </a:bodyPr>
          <a:lstStyle/>
          <a:p>
            <a:pPr eaLnBrk="1" hangingPunct="1">
              <a:defRPr/>
            </a:pPr>
            <a:r>
              <a:rPr lang="it-IT" sz="2000" dirty="0" err="1">
                <a:latin typeface="+mn-lt"/>
                <a:ea typeface="ＭＳ Ｐゴシック" pitchFamily="-1" charset="-128"/>
                <a:cs typeface="ＭＳ Ｐゴシック" pitchFamily="-1" charset="-128"/>
              </a:rPr>
              <a:t>Choa</a:t>
            </a:r>
            <a:r>
              <a:rPr lang="it-IT" sz="2000" dirty="0">
                <a:latin typeface="+mn-lt"/>
                <a:ea typeface="ＭＳ Ｐゴシック" pitchFamily="-1" charset="-128"/>
                <a:cs typeface="ＭＳ Ｐゴシック" pitchFamily="-1" charset="-128"/>
              </a:rPr>
              <a:t> TC, </a:t>
            </a:r>
            <a:r>
              <a:rPr lang="it-IT" sz="2000" dirty="0" err="1">
                <a:latin typeface="+mn-lt"/>
                <a:ea typeface="ＭＳ Ｐゴシック" pitchFamily="-1" charset="-128"/>
                <a:cs typeface="ＭＳ Ｐゴシック" pitchFamily="-1" charset="-128"/>
              </a:rPr>
              <a:t>J</a:t>
            </a:r>
            <a:r>
              <a:rPr lang="it-IT" sz="2000" dirty="0">
                <a:latin typeface="+mn-lt"/>
                <a:ea typeface="ＭＳ Ｐゴシック" pitchFamily="-1" charset="-128"/>
                <a:cs typeface="ＭＳ Ｐゴシック" pitchFamily="-1" charset="-128"/>
              </a:rPr>
              <a:t> </a:t>
            </a:r>
            <a:r>
              <a:rPr lang="it-IT" sz="2000" dirty="0" err="1">
                <a:latin typeface="+mn-lt"/>
                <a:ea typeface="ＭＳ Ｐゴシック" pitchFamily="-1" charset="-128"/>
                <a:cs typeface="ＭＳ Ｐゴシック" pitchFamily="-1" charset="-128"/>
              </a:rPr>
              <a:t>Surg</a:t>
            </a:r>
            <a:r>
              <a:rPr lang="it-IT" sz="2000" dirty="0">
                <a:latin typeface="+mn-lt"/>
                <a:ea typeface="ＭＳ Ｐゴシック" pitchFamily="-1" charset="-128"/>
                <a:cs typeface="ＭＳ Ｐゴシック" pitchFamily="-1" charset="-128"/>
              </a:rPr>
              <a:t> </a:t>
            </a:r>
            <a:r>
              <a:rPr lang="it-IT" sz="2000" dirty="0" err="1">
                <a:latin typeface="+mn-lt"/>
                <a:ea typeface="ＭＳ Ｐゴシック" pitchFamily="-1" charset="-128"/>
                <a:cs typeface="ＭＳ Ｐゴシック" pitchFamily="-1" charset="-128"/>
              </a:rPr>
              <a:t>Oncol</a:t>
            </a:r>
            <a:r>
              <a:rPr lang="it-IT" sz="2000" dirty="0">
                <a:latin typeface="+mn-lt"/>
                <a:ea typeface="ＭＳ Ｐゴシック" pitchFamily="-1" charset="-128"/>
                <a:cs typeface="ＭＳ Ｐゴシック" pitchFamily="-1" charset="-128"/>
              </a:rPr>
              <a:t> 2013</a:t>
            </a:r>
          </a:p>
        </p:txBody>
      </p:sp>
    </p:spTree>
    <p:extLst>
      <p:ext uri="{BB962C8B-B14F-4D97-AF65-F5344CB8AC3E}">
        <p14:creationId xmlns:p14="http://schemas.microsoft.com/office/powerpoint/2010/main" val="242831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uppo 12"/>
          <p:cNvGrpSpPr>
            <a:grpSpLocks/>
          </p:cNvGrpSpPr>
          <p:nvPr/>
        </p:nvGrpSpPr>
        <p:grpSpPr bwMode="auto">
          <a:xfrm>
            <a:off x="0" y="484201"/>
            <a:ext cx="9013589" cy="6415230"/>
            <a:chOff x="1" y="0"/>
            <a:chExt cx="9936632" cy="7072925"/>
          </a:xfrm>
        </p:grpSpPr>
        <p:pic>
          <p:nvPicPr>
            <p:cNvPr id="47107" name="Immagine 1" descr="Schermata 2013-09-25 alle 15.28.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572490" cy="2915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8" name="Immagine 2" descr="Schermata 2013-09-25 alle 15.28.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6734" y="0"/>
              <a:ext cx="3376122" cy="2915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Immagine 3" descr="Schermata 2013-09-25 alle 15.28.3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2440" y="1"/>
              <a:ext cx="3528392" cy="2923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0" name="Immagine 4" descr="Schermata 2013-09-25 alle 15.31.27.png"/>
            <p:cNvPicPr>
              <a:picLocks noChangeAspect="1"/>
            </p:cNvPicPr>
            <p:nvPr/>
          </p:nvPicPr>
          <p:blipFill>
            <a:blip r:embed="rId5">
              <a:extLst>
                <a:ext uri="{28A0092B-C50C-407E-A947-70E740481C1C}">
                  <a14:useLocalDpi xmlns:a14="http://schemas.microsoft.com/office/drawing/2010/main" val="0"/>
                </a:ext>
              </a:extLst>
            </a:blip>
            <a:srcRect l="6535" t="7681" r="25983" b="12022"/>
            <a:stretch>
              <a:fillRect/>
            </a:stretch>
          </p:blipFill>
          <p:spPr bwMode="auto">
            <a:xfrm>
              <a:off x="143768" y="3318929"/>
              <a:ext cx="3175740" cy="25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1" name="Immagine 7" descr="Schermata 2013-09-25 alle 18.35.09.png"/>
            <p:cNvPicPr>
              <a:picLocks noChangeAspect="1"/>
            </p:cNvPicPr>
            <p:nvPr/>
          </p:nvPicPr>
          <p:blipFill>
            <a:blip r:embed="rId6">
              <a:extLst>
                <a:ext uri="{28A0092B-C50C-407E-A947-70E740481C1C}">
                  <a14:useLocalDpi xmlns:a14="http://schemas.microsoft.com/office/drawing/2010/main" val="0"/>
                </a:ext>
              </a:extLst>
            </a:blip>
            <a:srcRect l="10818" t="6770" r="11432" b="10071"/>
            <a:stretch>
              <a:fillRect/>
            </a:stretch>
          </p:blipFill>
          <p:spPr bwMode="auto">
            <a:xfrm>
              <a:off x="3023840" y="3318929"/>
              <a:ext cx="3724446" cy="25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2" name="Immagine 6" descr="Schermata 2013-09-25 alle 15.32.06.png"/>
            <p:cNvPicPr>
              <a:picLocks noChangeAspect="1"/>
            </p:cNvPicPr>
            <p:nvPr/>
          </p:nvPicPr>
          <p:blipFill>
            <a:blip r:embed="rId7">
              <a:extLst>
                <a:ext uri="{28A0092B-C50C-407E-A947-70E740481C1C}">
                  <a14:useLocalDpi xmlns:a14="http://schemas.microsoft.com/office/drawing/2010/main" val="0"/>
                </a:ext>
              </a:extLst>
            </a:blip>
            <a:srcRect t="10413" r="9132" b="9488"/>
            <a:stretch>
              <a:fillRect/>
            </a:stretch>
          </p:blipFill>
          <p:spPr bwMode="auto">
            <a:xfrm>
              <a:off x="6009970" y="3318929"/>
              <a:ext cx="3914857" cy="25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3" name="CasellaDiTesto 8"/>
            <p:cNvSpPr txBox="1">
              <a:spLocks noChangeArrowheads="1"/>
            </p:cNvSpPr>
            <p:nvPr/>
          </p:nvSpPr>
          <p:spPr bwMode="auto">
            <a:xfrm>
              <a:off x="2303957" y="2915644"/>
              <a:ext cx="5241750" cy="4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r>
                <a:rPr lang="en-US" sz="1814" b="1" dirty="0">
                  <a:solidFill>
                    <a:srgbClr val="FF0000"/>
                  </a:solidFill>
                </a:rPr>
                <a:t>GEM-CIS x 4 </a:t>
              </a:r>
              <a:r>
                <a:rPr lang="en-US" sz="1814" b="1" dirty="0" err="1">
                  <a:solidFill>
                    <a:srgbClr val="FF0000"/>
                  </a:solidFill>
                </a:rPr>
                <a:t>cicli</a:t>
              </a:r>
              <a:r>
                <a:rPr lang="en-US" sz="1814" b="1" dirty="0">
                  <a:solidFill>
                    <a:srgbClr val="FF0000"/>
                  </a:solidFill>
                  <a:sym typeface="Wingdings" charset="0"/>
                </a:rPr>
                <a:t> </a:t>
              </a:r>
              <a:r>
                <a:rPr lang="en-US" sz="1814" b="1" dirty="0">
                  <a:solidFill>
                    <a:srgbClr val="FF0000"/>
                  </a:solidFill>
                </a:rPr>
                <a:t>FOLFIRINOX x 5 </a:t>
              </a:r>
              <a:r>
                <a:rPr lang="en-US" sz="1814" b="1" dirty="0" err="1">
                  <a:solidFill>
                    <a:srgbClr val="FF0000"/>
                  </a:solidFill>
                </a:rPr>
                <a:t>cicli</a:t>
              </a:r>
              <a:r>
                <a:rPr lang="en-US" sz="1814" b="1" dirty="0">
                  <a:solidFill>
                    <a:srgbClr val="FF0000"/>
                  </a:solidFill>
                </a:rPr>
                <a:t> </a:t>
              </a:r>
            </a:p>
          </p:txBody>
        </p:sp>
        <p:sp>
          <p:nvSpPr>
            <p:cNvPr id="47114" name="CasellaDiTesto 10"/>
            <p:cNvSpPr txBox="1">
              <a:spLocks noChangeArrowheads="1"/>
            </p:cNvSpPr>
            <p:nvPr/>
          </p:nvSpPr>
          <p:spPr bwMode="auto">
            <a:xfrm>
              <a:off x="1511920" y="5839204"/>
              <a:ext cx="7337600" cy="409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r>
                <a:rPr lang="en-US" sz="1814" dirty="0"/>
                <a:t>Follow up a 6 </a:t>
              </a:r>
              <a:r>
                <a:rPr lang="en-US" sz="1814" dirty="0" err="1"/>
                <a:t>mesi</a:t>
              </a:r>
              <a:r>
                <a:rPr lang="en-US" sz="1814" dirty="0"/>
                <a:t> </a:t>
              </a:r>
              <a:r>
                <a:rPr lang="en-US" sz="1814" dirty="0" err="1"/>
                <a:t>dalla</a:t>
              </a:r>
              <a:r>
                <a:rPr lang="en-US" sz="1814" dirty="0"/>
                <a:t> </a:t>
              </a:r>
              <a:r>
                <a:rPr lang="en-US" sz="1814" dirty="0" err="1"/>
                <a:t>iniziale</a:t>
              </a:r>
              <a:r>
                <a:rPr lang="en-US" sz="1814" dirty="0"/>
                <a:t> </a:t>
              </a:r>
              <a:r>
                <a:rPr lang="en-US" sz="1814" dirty="0" err="1"/>
                <a:t>diagnosi</a:t>
              </a:r>
              <a:r>
                <a:rPr lang="en-US" sz="1814" dirty="0"/>
                <a:t> con </a:t>
              </a:r>
              <a:r>
                <a:rPr lang="en-US" sz="1814" dirty="0" err="1"/>
                <a:t>risposta</a:t>
              </a:r>
              <a:r>
                <a:rPr lang="en-US" sz="1814" dirty="0"/>
                <a:t> </a:t>
              </a:r>
              <a:r>
                <a:rPr lang="en-US" sz="1814" dirty="0" err="1"/>
                <a:t>parziale</a:t>
              </a:r>
              <a:r>
                <a:rPr lang="en-US" sz="1814" dirty="0"/>
                <a:t> </a:t>
              </a:r>
            </a:p>
          </p:txBody>
        </p:sp>
        <p:sp>
          <p:nvSpPr>
            <p:cNvPr id="47115" name="CasellaDiTesto 11"/>
            <p:cNvSpPr txBox="1">
              <a:spLocks noChangeArrowheads="1"/>
            </p:cNvSpPr>
            <p:nvPr/>
          </p:nvSpPr>
          <p:spPr bwMode="auto">
            <a:xfrm>
              <a:off x="143766" y="6232376"/>
              <a:ext cx="9792867" cy="840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algn="ctr" eaLnBrk="1" hangingPunct="1"/>
              <a:r>
                <a:rPr lang="en-US" sz="2177" b="1" dirty="0" err="1">
                  <a:solidFill>
                    <a:srgbClr val="FF0000"/>
                  </a:solidFill>
                </a:rPr>
                <a:t>Esplorazione</a:t>
              </a:r>
              <a:r>
                <a:rPr lang="en-US" sz="2177" b="1" dirty="0">
                  <a:solidFill>
                    <a:srgbClr val="FF0000"/>
                  </a:solidFill>
                </a:rPr>
                <a:t> </a:t>
              </a:r>
              <a:r>
                <a:rPr lang="en-US" sz="2177" b="1" dirty="0" err="1">
                  <a:solidFill>
                    <a:srgbClr val="FF0000"/>
                  </a:solidFill>
                </a:rPr>
                <a:t>chirurgica</a:t>
              </a:r>
              <a:r>
                <a:rPr lang="en-US" sz="2177" b="1" dirty="0">
                  <a:solidFill>
                    <a:srgbClr val="FF0000"/>
                  </a:solidFill>
                </a:rPr>
                <a:t> con 4 </a:t>
              </a:r>
              <a:r>
                <a:rPr lang="en-US" sz="2177" b="1" dirty="0" err="1">
                  <a:solidFill>
                    <a:srgbClr val="FF0000"/>
                  </a:solidFill>
                </a:rPr>
                <a:t>resezioni</a:t>
              </a:r>
              <a:r>
                <a:rPr lang="en-US" sz="2177" b="1" dirty="0">
                  <a:solidFill>
                    <a:srgbClr val="FF0000"/>
                  </a:solidFill>
                </a:rPr>
                <a:t> </a:t>
              </a:r>
              <a:r>
                <a:rPr lang="en-US" sz="2177" b="1" dirty="0" err="1">
                  <a:solidFill>
                    <a:srgbClr val="FF0000"/>
                  </a:solidFill>
                </a:rPr>
                <a:t>atipiche</a:t>
              </a:r>
              <a:r>
                <a:rPr lang="en-US" sz="2177" b="1" dirty="0">
                  <a:solidFill>
                    <a:srgbClr val="FF0000"/>
                  </a:solidFill>
                </a:rPr>
                <a:t> in Sg2-3-4 </a:t>
              </a:r>
            </a:p>
            <a:p>
              <a:pPr algn="ctr" eaLnBrk="1" hangingPunct="1"/>
              <a:r>
                <a:rPr lang="en-US" sz="2177" b="1" dirty="0">
                  <a:solidFill>
                    <a:srgbClr val="FF0000"/>
                  </a:solidFill>
                </a:rPr>
                <a:t>e </a:t>
              </a:r>
              <a:r>
                <a:rPr lang="en-US" sz="2177" b="1" dirty="0" err="1">
                  <a:solidFill>
                    <a:srgbClr val="FF0000"/>
                  </a:solidFill>
                </a:rPr>
                <a:t>legatura</a:t>
              </a:r>
              <a:r>
                <a:rPr lang="en-US" sz="2177" b="1" dirty="0">
                  <a:solidFill>
                    <a:srgbClr val="FF0000"/>
                  </a:solidFill>
                </a:rPr>
                <a:t> vena </a:t>
              </a:r>
              <a:r>
                <a:rPr lang="en-US" sz="2177" b="1" dirty="0" err="1">
                  <a:solidFill>
                    <a:srgbClr val="FF0000"/>
                  </a:solidFill>
                </a:rPr>
                <a:t>porta</a:t>
              </a:r>
              <a:r>
                <a:rPr lang="en-US" sz="2177" b="1" dirty="0">
                  <a:solidFill>
                    <a:srgbClr val="FF0000"/>
                  </a:solidFill>
                </a:rPr>
                <a:t> </a:t>
              </a:r>
              <a:r>
                <a:rPr lang="en-US" sz="2177" b="1" dirty="0" err="1">
                  <a:solidFill>
                    <a:srgbClr val="FF0000"/>
                  </a:solidFill>
                </a:rPr>
                <a:t>destra</a:t>
              </a:r>
              <a:endParaRPr lang="en-US" sz="2177" b="1" dirty="0">
                <a:solidFill>
                  <a:srgbClr val="FF0000"/>
                </a:solidFill>
              </a:endParaRPr>
            </a:p>
          </p:txBody>
        </p:sp>
      </p:grpSp>
      <p:sp>
        <p:nvSpPr>
          <p:cNvPr id="14" name="Rectangle 2"/>
          <p:cNvSpPr>
            <a:spLocks noChangeArrowheads="1"/>
          </p:cNvSpPr>
          <p:nvPr/>
        </p:nvSpPr>
        <p:spPr bwMode="auto">
          <a:xfrm>
            <a:off x="1" y="-96119"/>
            <a:ext cx="9144000" cy="650607"/>
          </a:xfrm>
          <a:prstGeom prst="rect">
            <a:avLst/>
          </a:prstGeom>
          <a:noFill/>
          <a:ln w="9525">
            <a:noFill/>
            <a:miter lim="800000"/>
            <a:headEnd/>
            <a:tailEnd/>
          </a:ln>
          <a:effectLst/>
        </p:spPr>
        <p:txBody>
          <a:bodyPr lIns="91419" tIns="45710" rIns="91419" bIns="45710">
            <a:spAutoFit/>
          </a:bodyPr>
          <a:lstStyle/>
          <a:p>
            <a:pPr algn="ctr">
              <a:defRPr/>
            </a:pPr>
            <a:r>
              <a:rPr lang="it-IT" sz="3628" b="1" dirty="0" err="1">
                <a:solidFill>
                  <a:srgbClr val="FF0000"/>
                </a:solidFill>
                <a:effectLst>
                  <a:outerShdw blurRad="38100" dist="38100" dir="2700000" algn="tl">
                    <a:srgbClr val="DDDDDD"/>
                  </a:outerShdw>
                </a:effectLst>
                <a:cs typeface="Arial" charset="0"/>
              </a:rPr>
              <a:t>Two</a:t>
            </a:r>
            <a:r>
              <a:rPr lang="it-IT" sz="3628" b="1" dirty="0">
                <a:solidFill>
                  <a:srgbClr val="FF0000"/>
                </a:solidFill>
                <a:effectLst>
                  <a:outerShdw blurRad="38100" dist="38100" dir="2700000" algn="tl">
                    <a:srgbClr val="DDDDDD"/>
                  </a:outerShdw>
                </a:effectLst>
                <a:cs typeface="Arial" charset="0"/>
              </a:rPr>
              <a:t> Stage Hepatectomy - ICC</a:t>
            </a:r>
          </a:p>
        </p:txBody>
      </p:sp>
    </p:spTree>
    <p:extLst>
      <p:ext uri="{BB962C8B-B14F-4D97-AF65-F5344CB8AC3E}">
        <p14:creationId xmlns:p14="http://schemas.microsoft.com/office/powerpoint/2010/main" val="432203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 descr="Schermata 2013-09-25 alle 15.38.43.png">
            <a:extLst>
              <a:ext uri="{FF2B5EF4-FFF2-40B4-BE49-F238E27FC236}">
                <a16:creationId xmlns:a16="http://schemas.microsoft.com/office/drawing/2014/main" id="{9950EA76-E489-1445-BE1A-2A0EC4944D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6678" y="3252817"/>
            <a:ext cx="3367811" cy="2945839"/>
          </a:xfrm>
          <a:prstGeom prst="rect">
            <a:avLst/>
          </a:prstGeom>
          <a:solidFill>
            <a:schemeClr val="bg2">
              <a:lumMod val="75000"/>
              <a:alpha val="39000"/>
            </a:schemeClr>
          </a:solidFill>
          <a:ln>
            <a:solidFill>
              <a:schemeClr val="accent1">
                <a:alpha val="41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Figura a mano libera 5">
            <a:extLst>
              <a:ext uri="{FF2B5EF4-FFF2-40B4-BE49-F238E27FC236}">
                <a16:creationId xmlns:a16="http://schemas.microsoft.com/office/drawing/2014/main" id="{9A588915-31A6-464B-8ED4-24599A898905}"/>
              </a:ext>
            </a:extLst>
          </p:cNvPr>
          <p:cNvSpPr/>
          <p:nvPr/>
        </p:nvSpPr>
        <p:spPr>
          <a:xfrm rot="424390">
            <a:off x="3603810" y="3608591"/>
            <a:ext cx="1532965" cy="2124647"/>
          </a:xfrm>
          <a:custGeom>
            <a:avLst/>
            <a:gdLst>
              <a:gd name="connsiteX0" fmla="*/ 1299882 w 1429630"/>
              <a:gd name="connsiteY0" fmla="*/ 8964 h 2133611"/>
              <a:gd name="connsiteX1" fmla="*/ 1317812 w 1429630"/>
              <a:gd name="connsiteY1" fmla="*/ 71717 h 2133611"/>
              <a:gd name="connsiteX2" fmla="*/ 1326777 w 1429630"/>
              <a:gd name="connsiteY2" fmla="*/ 98611 h 2133611"/>
              <a:gd name="connsiteX3" fmla="*/ 1335741 w 1429630"/>
              <a:gd name="connsiteY3" fmla="*/ 161364 h 2133611"/>
              <a:gd name="connsiteX4" fmla="*/ 1344706 w 1429630"/>
              <a:gd name="connsiteY4" fmla="*/ 394447 h 2133611"/>
              <a:gd name="connsiteX5" fmla="*/ 1362635 w 1429630"/>
              <a:gd name="connsiteY5" fmla="*/ 448235 h 2133611"/>
              <a:gd name="connsiteX6" fmla="*/ 1371600 w 1429630"/>
              <a:gd name="connsiteY6" fmla="*/ 627529 h 2133611"/>
              <a:gd name="connsiteX7" fmla="*/ 1389529 w 1429630"/>
              <a:gd name="connsiteY7" fmla="*/ 699247 h 2133611"/>
              <a:gd name="connsiteX8" fmla="*/ 1416424 w 1429630"/>
              <a:gd name="connsiteY8" fmla="*/ 824753 h 2133611"/>
              <a:gd name="connsiteX9" fmla="*/ 1416424 w 1429630"/>
              <a:gd name="connsiteY9" fmla="*/ 1147482 h 2133611"/>
              <a:gd name="connsiteX10" fmla="*/ 1398494 w 1429630"/>
              <a:gd name="connsiteY10" fmla="*/ 1201270 h 2133611"/>
              <a:gd name="connsiteX11" fmla="*/ 1326777 w 1429630"/>
              <a:gd name="connsiteY11" fmla="*/ 1237129 h 2133611"/>
              <a:gd name="connsiteX12" fmla="*/ 1299882 w 1429630"/>
              <a:gd name="connsiteY12" fmla="*/ 1246094 h 2133611"/>
              <a:gd name="connsiteX13" fmla="*/ 1272988 w 1429630"/>
              <a:gd name="connsiteY13" fmla="*/ 1255058 h 2133611"/>
              <a:gd name="connsiteX14" fmla="*/ 1255059 w 1429630"/>
              <a:gd name="connsiteY14" fmla="*/ 1272988 h 2133611"/>
              <a:gd name="connsiteX15" fmla="*/ 1228165 w 1429630"/>
              <a:gd name="connsiteY15" fmla="*/ 1281953 h 2133611"/>
              <a:gd name="connsiteX16" fmla="*/ 1219200 w 1429630"/>
              <a:gd name="connsiteY16" fmla="*/ 1308847 h 2133611"/>
              <a:gd name="connsiteX17" fmla="*/ 1228165 w 1429630"/>
              <a:gd name="connsiteY17" fmla="*/ 1380564 h 2133611"/>
              <a:gd name="connsiteX18" fmla="*/ 1219200 w 1429630"/>
              <a:gd name="connsiteY18" fmla="*/ 1425388 h 2133611"/>
              <a:gd name="connsiteX19" fmla="*/ 1237129 w 1429630"/>
              <a:gd name="connsiteY19" fmla="*/ 1488141 h 2133611"/>
              <a:gd name="connsiteX20" fmla="*/ 1272988 w 1429630"/>
              <a:gd name="connsiteY20" fmla="*/ 1524000 h 2133611"/>
              <a:gd name="connsiteX21" fmla="*/ 1290918 w 1429630"/>
              <a:gd name="connsiteY21" fmla="*/ 1541929 h 2133611"/>
              <a:gd name="connsiteX22" fmla="*/ 1308847 w 1429630"/>
              <a:gd name="connsiteY22" fmla="*/ 1595717 h 2133611"/>
              <a:gd name="connsiteX23" fmla="*/ 1317812 w 1429630"/>
              <a:gd name="connsiteY23" fmla="*/ 1622611 h 2133611"/>
              <a:gd name="connsiteX24" fmla="*/ 1299882 w 1429630"/>
              <a:gd name="connsiteY24" fmla="*/ 1721223 h 2133611"/>
              <a:gd name="connsiteX25" fmla="*/ 1281953 w 1429630"/>
              <a:gd name="connsiteY25" fmla="*/ 1739153 h 2133611"/>
              <a:gd name="connsiteX26" fmla="*/ 1264024 w 1429630"/>
              <a:gd name="connsiteY26" fmla="*/ 1792941 h 2133611"/>
              <a:gd name="connsiteX27" fmla="*/ 1255059 w 1429630"/>
              <a:gd name="connsiteY27" fmla="*/ 1819835 h 2133611"/>
              <a:gd name="connsiteX28" fmla="*/ 1219200 w 1429630"/>
              <a:gd name="connsiteY28" fmla="*/ 1873623 h 2133611"/>
              <a:gd name="connsiteX29" fmla="*/ 1165412 w 1429630"/>
              <a:gd name="connsiteY29" fmla="*/ 1936376 h 2133611"/>
              <a:gd name="connsiteX30" fmla="*/ 1147482 w 1429630"/>
              <a:gd name="connsiteY30" fmla="*/ 1954305 h 2133611"/>
              <a:gd name="connsiteX31" fmla="*/ 1129553 w 1429630"/>
              <a:gd name="connsiteY31" fmla="*/ 1981200 h 2133611"/>
              <a:gd name="connsiteX32" fmla="*/ 1102659 w 1429630"/>
              <a:gd name="connsiteY32" fmla="*/ 2034988 h 2133611"/>
              <a:gd name="connsiteX33" fmla="*/ 1039906 w 1429630"/>
              <a:gd name="connsiteY33" fmla="*/ 2088776 h 2133611"/>
              <a:gd name="connsiteX34" fmla="*/ 986118 w 1429630"/>
              <a:gd name="connsiteY34" fmla="*/ 2106705 h 2133611"/>
              <a:gd name="connsiteX35" fmla="*/ 959224 w 1429630"/>
              <a:gd name="connsiteY35" fmla="*/ 2124635 h 2133611"/>
              <a:gd name="connsiteX36" fmla="*/ 708212 w 1429630"/>
              <a:gd name="connsiteY36" fmla="*/ 2124635 h 2133611"/>
              <a:gd name="connsiteX37" fmla="*/ 618565 w 1429630"/>
              <a:gd name="connsiteY37" fmla="*/ 2106705 h 2133611"/>
              <a:gd name="connsiteX38" fmla="*/ 510988 w 1429630"/>
              <a:gd name="connsiteY38" fmla="*/ 2070847 h 2133611"/>
              <a:gd name="connsiteX39" fmla="*/ 457200 w 1429630"/>
              <a:gd name="connsiteY39" fmla="*/ 2052917 h 2133611"/>
              <a:gd name="connsiteX40" fmla="*/ 430306 w 1429630"/>
              <a:gd name="connsiteY40" fmla="*/ 2043953 h 2133611"/>
              <a:gd name="connsiteX41" fmla="*/ 394447 w 1429630"/>
              <a:gd name="connsiteY41" fmla="*/ 2008094 h 2133611"/>
              <a:gd name="connsiteX42" fmla="*/ 358588 w 1429630"/>
              <a:gd name="connsiteY42" fmla="*/ 1963270 h 2133611"/>
              <a:gd name="connsiteX43" fmla="*/ 349624 w 1429630"/>
              <a:gd name="connsiteY43" fmla="*/ 1936376 h 2133611"/>
              <a:gd name="connsiteX44" fmla="*/ 313765 w 1429630"/>
              <a:gd name="connsiteY44" fmla="*/ 1900517 h 2133611"/>
              <a:gd name="connsiteX45" fmla="*/ 313765 w 1429630"/>
              <a:gd name="connsiteY45" fmla="*/ 1801905 h 2133611"/>
              <a:gd name="connsiteX46" fmla="*/ 304800 w 1429630"/>
              <a:gd name="connsiteY46" fmla="*/ 1766047 h 2133611"/>
              <a:gd name="connsiteX47" fmla="*/ 286871 w 1429630"/>
              <a:gd name="connsiteY47" fmla="*/ 1712258 h 2133611"/>
              <a:gd name="connsiteX48" fmla="*/ 259977 w 1429630"/>
              <a:gd name="connsiteY48" fmla="*/ 1703294 h 2133611"/>
              <a:gd name="connsiteX49" fmla="*/ 179294 w 1429630"/>
              <a:gd name="connsiteY49" fmla="*/ 1712258 h 2133611"/>
              <a:gd name="connsiteX50" fmla="*/ 197224 w 1429630"/>
              <a:gd name="connsiteY50" fmla="*/ 1694329 h 2133611"/>
              <a:gd name="connsiteX51" fmla="*/ 206188 w 1429630"/>
              <a:gd name="connsiteY51" fmla="*/ 1757082 h 2133611"/>
              <a:gd name="connsiteX52" fmla="*/ 224118 w 1429630"/>
              <a:gd name="connsiteY52" fmla="*/ 1819835 h 2133611"/>
              <a:gd name="connsiteX53" fmla="*/ 259977 w 1429630"/>
              <a:gd name="connsiteY53" fmla="*/ 1900517 h 2133611"/>
              <a:gd name="connsiteX54" fmla="*/ 268941 w 1429630"/>
              <a:gd name="connsiteY54" fmla="*/ 1936376 h 2133611"/>
              <a:gd name="connsiteX55" fmla="*/ 277906 w 1429630"/>
              <a:gd name="connsiteY55" fmla="*/ 1963270 h 2133611"/>
              <a:gd name="connsiteX56" fmla="*/ 242047 w 1429630"/>
              <a:gd name="connsiteY56" fmla="*/ 1909482 h 2133611"/>
              <a:gd name="connsiteX57" fmla="*/ 215153 w 1429630"/>
              <a:gd name="connsiteY57" fmla="*/ 1846729 h 2133611"/>
              <a:gd name="connsiteX58" fmla="*/ 206188 w 1429630"/>
              <a:gd name="connsiteY58" fmla="*/ 1819835 h 2133611"/>
              <a:gd name="connsiteX59" fmla="*/ 161365 w 1429630"/>
              <a:gd name="connsiteY59" fmla="*/ 1792941 h 2133611"/>
              <a:gd name="connsiteX60" fmla="*/ 143435 w 1429630"/>
              <a:gd name="connsiteY60" fmla="*/ 1775011 h 2133611"/>
              <a:gd name="connsiteX61" fmla="*/ 107577 w 1429630"/>
              <a:gd name="connsiteY61" fmla="*/ 1721223 h 2133611"/>
              <a:gd name="connsiteX62" fmla="*/ 89647 w 1429630"/>
              <a:gd name="connsiteY62" fmla="*/ 1703294 h 2133611"/>
              <a:gd name="connsiteX63" fmla="*/ 62753 w 1429630"/>
              <a:gd name="connsiteY63" fmla="*/ 1622611 h 2133611"/>
              <a:gd name="connsiteX64" fmla="*/ 53788 w 1429630"/>
              <a:gd name="connsiteY64" fmla="*/ 1595717 h 2133611"/>
              <a:gd name="connsiteX65" fmla="*/ 44824 w 1429630"/>
              <a:gd name="connsiteY65" fmla="*/ 1568823 h 2133611"/>
              <a:gd name="connsiteX66" fmla="*/ 35859 w 1429630"/>
              <a:gd name="connsiteY66" fmla="*/ 1506070 h 2133611"/>
              <a:gd name="connsiteX67" fmla="*/ 26894 w 1429630"/>
              <a:gd name="connsiteY67" fmla="*/ 1380564 h 2133611"/>
              <a:gd name="connsiteX68" fmla="*/ 8965 w 1429630"/>
              <a:gd name="connsiteY68" fmla="*/ 1326776 h 2133611"/>
              <a:gd name="connsiteX69" fmla="*/ 0 w 1429630"/>
              <a:gd name="connsiteY69" fmla="*/ 1299882 h 2133611"/>
              <a:gd name="connsiteX70" fmla="*/ 8965 w 1429630"/>
              <a:gd name="connsiteY70" fmla="*/ 1084729 h 2133611"/>
              <a:gd name="connsiteX71" fmla="*/ 26894 w 1429630"/>
              <a:gd name="connsiteY71" fmla="*/ 1030941 h 2133611"/>
              <a:gd name="connsiteX72" fmla="*/ 44824 w 1429630"/>
              <a:gd name="connsiteY72" fmla="*/ 941294 h 2133611"/>
              <a:gd name="connsiteX73" fmla="*/ 62753 w 1429630"/>
              <a:gd name="connsiteY73" fmla="*/ 708211 h 2133611"/>
              <a:gd name="connsiteX74" fmla="*/ 80682 w 1429630"/>
              <a:gd name="connsiteY74" fmla="*/ 654423 h 2133611"/>
              <a:gd name="connsiteX75" fmla="*/ 98612 w 1429630"/>
              <a:gd name="connsiteY75" fmla="*/ 627529 h 2133611"/>
              <a:gd name="connsiteX76" fmla="*/ 125506 w 1429630"/>
              <a:gd name="connsiteY76" fmla="*/ 582705 h 2133611"/>
              <a:gd name="connsiteX77" fmla="*/ 134471 w 1429630"/>
              <a:gd name="connsiteY77" fmla="*/ 555811 h 2133611"/>
              <a:gd name="connsiteX78" fmla="*/ 188259 w 1429630"/>
              <a:gd name="connsiteY78" fmla="*/ 484094 h 2133611"/>
              <a:gd name="connsiteX79" fmla="*/ 215153 w 1429630"/>
              <a:gd name="connsiteY79" fmla="*/ 439270 h 2133611"/>
              <a:gd name="connsiteX80" fmla="*/ 224118 w 1429630"/>
              <a:gd name="connsiteY80" fmla="*/ 412376 h 2133611"/>
              <a:gd name="connsiteX81" fmla="*/ 259977 w 1429630"/>
              <a:gd name="connsiteY81" fmla="*/ 358588 h 2133611"/>
              <a:gd name="connsiteX82" fmla="*/ 286871 w 1429630"/>
              <a:gd name="connsiteY82" fmla="*/ 313764 h 2133611"/>
              <a:gd name="connsiteX83" fmla="*/ 304800 w 1429630"/>
              <a:gd name="connsiteY83" fmla="*/ 286870 h 2133611"/>
              <a:gd name="connsiteX84" fmla="*/ 331694 w 1429630"/>
              <a:gd name="connsiteY84" fmla="*/ 268941 h 2133611"/>
              <a:gd name="connsiteX85" fmla="*/ 367553 w 1429630"/>
              <a:gd name="connsiteY85" fmla="*/ 224117 h 2133611"/>
              <a:gd name="connsiteX86" fmla="*/ 394447 w 1429630"/>
              <a:gd name="connsiteY86" fmla="*/ 206188 h 2133611"/>
              <a:gd name="connsiteX87" fmla="*/ 439271 w 1429630"/>
              <a:gd name="connsiteY87" fmla="*/ 179294 h 2133611"/>
              <a:gd name="connsiteX88" fmla="*/ 484094 w 1429630"/>
              <a:gd name="connsiteY88" fmla="*/ 143435 h 2133611"/>
              <a:gd name="connsiteX89" fmla="*/ 537882 w 1429630"/>
              <a:gd name="connsiteY89" fmla="*/ 125505 h 2133611"/>
              <a:gd name="connsiteX90" fmla="*/ 609600 w 1429630"/>
              <a:gd name="connsiteY90" fmla="*/ 89647 h 2133611"/>
              <a:gd name="connsiteX91" fmla="*/ 636494 w 1429630"/>
              <a:gd name="connsiteY91" fmla="*/ 80682 h 2133611"/>
              <a:gd name="connsiteX92" fmla="*/ 663388 w 1429630"/>
              <a:gd name="connsiteY92" fmla="*/ 71717 h 2133611"/>
              <a:gd name="connsiteX93" fmla="*/ 788894 w 1429630"/>
              <a:gd name="connsiteY93" fmla="*/ 53788 h 2133611"/>
              <a:gd name="connsiteX94" fmla="*/ 878541 w 1429630"/>
              <a:gd name="connsiteY94" fmla="*/ 26894 h 2133611"/>
              <a:gd name="connsiteX95" fmla="*/ 914400 w 1429630"/>
              <a:gd name="connsiteY95" fmla="*/ 17929 h 2133611"/>
              <a:gd name="connsiteX96" fmla="*/ 941294 w 1429630"/>
              <a:gd name="connsiteY96" fmla="*/ 8964 h 2133611"/>
              <a:gd name="connsiteX97" fmla="*/ 986118 w 1429630"/>
              <a:gd name="connsiteY97" fmla="*/ 0 h 2133611"/>
              <a:gd name="connsiteX98" fmla="*/ 1201271 w 1429630"/>
              <a:gd name="connsiteY98" fmla="*/ 8964 h 2133611"/>
              <a:gd name="connsiteX99" fmla="*/ 1264024 w 1429630"/>
              <a:gd name="connsiteY99" fmla="*/ 35858 h 2133611"/>
              <a:gd name="connsiteX100" fmla="*/ 1299882 w 1429630"/>
              <a:gd name="connsiteY100" fmla="*/ 8964 h 213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429630" h="2133611">
                <a:moveTo>
                  <a:pt x="1299882" y="8964"/>
                </a:moveTo>
                <a:cubicBezTo>
                  <a:pt x="1308847" y="14941"/>
                  <a:pt x="1311561" y="50880"/>
                  <a:pt x="1317812" y="71717"/>
                </a:cubicBezTo>
                <a:cubicBezTo>
                  <a:pt x="1320527" y="80768"/>
                  <a:pt x="1324924" y="89345"/>
                  <a:pt x="1326777" y="98611"/>
                </a:cubicBezTo>
                <a:cubicBezTo>
                  <a:pt x="1330921" y="119331"/>
                  <a:pt x="1332753" y="140446"/>
                  <a:pt x="1335741" y="161364"/>
                </a:cubicBezTo>
                <a:cubicBezTo>
                  <a:pt x="1338729" y="239058"/>
                  <a:pt x="1337449" y="317035"/>
                  <a:pt x="1344706" y="394447"/>
                </a:cubicBezTo>
                <a:cubicBezTo>
                  <a:pt x="1346470" y="413264"/>
                  <a:pt x="1362635" y="448235"/>
                  <a:pt x="1362635" y="448235"/>
                </a:cubicBezTo>
                <a:cubicBezTo>
                  <a:pt x="1365623" y="508000"/>
                  <a:pt x="1365225" y="568030"/>
                  <a:pt x="1371600" y="627529"/>
                </a:cubicBezTo>
                <a:cubicBezTo>
                  <a:pt x="1374225" y="652030"/>
                  <a:pt x="1384696" y="675084"/>
                  <a:pt x="1389529" y="699247"/>
                </a:cubicBezTo>
                <a:cubicBezTo>
                  <a:pt x="1409875" y="800976"/>
                  <a:pt x="1400068" y="759330"/>
                  <a:pt x="1416424" y="824753"/>
                </a:cubicBezTo>
                <a:cubicBezTo>
                  <a:pt x="1433335" y="960049"/>
                  <a:pt x="1434717" y="940155"/>
                  <a:pt x="1416424" y="1147482"/>
                </a:cubicBezTo>
                <a:cubicBezTo>
                  <a:pt x="1414763" y="1166308"/>
                  <a:pt x="1411857" y="1187906"/>
                  <a:pt x="1398494" y="1201270"/>
                </a:cubicBezTo>
                <a:cubicBezTo>
                  <a:pt x="1367202" y="1232564"/>
                  <a:pt x="1388584" y="1216527"/>
                  <a:pt x="1326777" y="1237129"/>
                </a:cubicBezTo>
                <a:lnTo>
                  <a:pt x="1299882" y="1246094"/>
                </a:lnTo>
                <a:lnTo>
                  <a:pt x="1272988" y="1255058"/>
                </a:lnTo>
                <a:cubicBezTo>
                  <a:pt x="1267012" y="1261035"/>
                  <a:pt x="1262306" y="1268639"/>
                  <a:pt x="1255059" y="1272988"/>
                </a:cubicBezTo>
                <a:cubicBezTo>
                  <a:pt x="1246956" y="1277850"/>
                  <a:pt x="1234847" y="1275271"/>
                  <a:pt x="1228165" y="1281953"/>
                </a:cubicBezTo>
                <a:cubicBezTo>
                  <a:pt x="1221483" y="1288635"/>
                  <a:pt x="1222188" y="1299882"/>
                  <a:pt x="1219200" y="1308847"/>
                </a:cubicBezTo>
                <a:cubicBezTo>
                  <a:pt x="1222188" y="1332753"/>
                  <a:pt x="1228165" y="1356472"/>
                  <a:pt x="1228165" y="1380564"/>
                </a:cubicBezTo>
                <a:cubicBezTo>
                  <a:pt x="1228165" y="1395801"/>
                  <a:pt x="1219200" y="1410151"/>
                  <a:pt x="1219200" y="1425388"/>
                </a:cubicBezTo>
                <a:cubicBezTo>
                  <a:pt x="1219200" y="1427823"/>
                  <a:pt x="1232903" y="1482224"/>
                  <a:pt x="1237129" y="1488141"/>
                </a:cubicBezTo>
                <a:cubicBezTo>
                  <a:pt x="1246954" y="1501896"/>
                  <a:pt x="1261035" y="1512047"/>
                  <a:pt x="1272988" y="1524000"/>
                </a:cubicBezTo>
                <a:lnTo>
                  <a:pt x="1290918" y="1541929"/>
                </a:lnTo>
                <a:lnTo>
                  <a:pt x="1308847" y="1595717"/>
                </a:lnTo>
                <a:lnTo>
                  <a:pt x="1317812" y="1622611"/>
                </a:lnTo>
                <a:cubicBezTo>
                  <a:pt x="1316576" y="1632502"/>
                  <a:pt x="1312975" y="1699401"/>
                  <a:pt x="1299882" y="1721223"/>
                </a:cubicBezTo>
                <a:cubicBezTo>
                  <a:pt x="1295534" y="1728471"/>
                  <a:pt x="1287929" y="1733176"/>
                  <a:pt x="1281953" y="1739153"/>
                </a:cubicBezTo>
                <a:lnTo>
                  <a:pt x="1264024" y="1792941"/>
                </a:lnTo>
                <a:cubicBezTo>
                  <a:pt x="1261036" y="1801906"/>
                  <a:pt x="1260301" y="1811972"/>
                  <a:pt x="1255059" y="1819835"/>
                </a:cubicBezTo>
                <a:cubicBezTo>
                  <a:pt x="1243106" y="1837764"/>
                  <a:pt x="1234437" y="1858386"/>
                  <a:pt x="1219200" y="1873623"/>
                </a:cubicBezTo>
                <a:cubicBezTo>
                  <a:pt x="1132869" y="1959954"/>
                  <a:pt x="1220031" y="1868104"/>
                  <a:pt x="1165412" y="1936376"/>
                </a:cubicBezTo>
                <a:cubicBezTo>
                  <a:pt x="1160132" y="1942976"/>
                  <a:pt x="1152762" y="1947705"/>
                  <a:pt x="1147482" y="1954305"/>
                </a:cubicBezTo>
                <a:cubicBezTo>
                  <a:pt x="1140751" y="1962718"/>
                  <a:pt x="1134371" y="1971563"/>
                  <a:pt x="1129553" y="1981200"/>
                </a:cubicBezTo>
                <a:cubicBezTo>
                  <a:pt x="1110466" y="2019375"/>
                  <a:pt x="1133486" y="1999023"/>
                  <a:pt x="1102659" y="2034988"/>
                </a:cubicBezTo>
                <a:cubicBezTo>
                  <a:pt x="1088987" y="2050938"/>
                  <a:pt x="1061868" y="2079015"/>
                  <a:pt x="1039906" y="2088776"/>
                </a:cubicBezTo>
                <a:cubicBezTo>
                  <a:pt x="1022636" y="2096452"/>
                  <a:pt x="986118" y="2106705"/>
                  <a:pt x="986118" y="2106705"/>
                </a:cubicBezTo>
                <a:cubicBezTo>
                  <a:pt x="977153" y="2112682"/>
                  <a:pt x="969722" y="2122212"/>
                  <a:pt x="959224" y="2124635"/>
                </a:cubicBezTo>
                <a:cubicBezTo>
                  <a:pt x="881398" y="2142595"/>
                  <a:pt x="782200" y="2128746"/>
                  <a:pt x="708212" y="2124635"/>
                </a:cubicBezTo>
                <a:cubicBezTo>
                  <a:pt x="678330" y="2118658"/>
                  <a:pt x="647475" y="2116342"/>
                  <a:pt x="618565" y="2106705"/>
                </a:cubicBezTo>
                <a:lnTo>
                  <a:pt x="510988" y="2070847"/>
                </a:lnTo>
                <a:lnTo>
                  <a:pt x="457200" y="2052917"/>
                </a:lnTo>
                <a:lnTo>
                  <a:pt x="430306" y="2043953"/>
                </a:lnTo>
                <a:cubicBezTo>
                  <a:pt x="418353" y="2032000"/>
                  <a:pt x="403824" y="2022159"/>
                  <a:pt x="394447" y="2008094"/>
                </a:cubicBezTo>
                <a:cubicBezTo>
                  <a:pt x="371830" y="1974167"/>
                  <a:pt x="384136" y="1988818"/>
                  <a:pt x="358588" y="1963270"/>
                </a:cubicBezTo>
                <a:cubicBezTo>
                  <a:pt x="355600" y="1954305"/>
                  <a:pt x="355116" y="1944065"/>
                  <a:pt x="349624" y="1936376"/>
                </a:cubicBezTo>
                <a:cubicBezTo>
                  <a:pt x="339799" y="1922621"/>
                  <a:pt x="313765" y="1900517"/>
                  <a:pt x="313765" y="1900517"/>
                </a:cubicBezTo>
                <a:cubicBezTo>
                  <a:pt x="293205" y="1838840"/>
                  <a:pt x="313765" y="1913410"/>
                  <a:pt x="313765" y="1801905"/>
                </a:cubicBezTo>
                <a:cubicBezTo>
                  <a:pt x="313765" y="1789584"/>
                  <a:pt x="308340" y="1777848"/>
                  <a:pt x="304800" y="1766047"/>
                </a:cubicBezTo>
                <a:cubicBezTo>
                  <a:pt x="299369" y="1747945"/>
                  <a:pt x="304801" y="1718234"/>
                  <a:pt x="286871" y="1712258"/>
                </a:cubicBezTo>
                <a:lnTo>
                  <a:pt x="259977" y="1703294"/>
                </a:lnTo>
                <a:cubicBezTo>
                  <a:pt x="233083" y="1706282"/>
                  <a:pt x="206082" y="1716085"/>
                  <a:pt x="179294" y="1712258"/>
                </a:cubicBezTo>
                <a:cubicBezTo>
                  <a:pt x="170927" y="1711063"/>
                  <a:pt x="192876" y="1687081"/>
                  <a:pt x="197224" y="1694329"/>
                </a:cubicBezTo>
                <a:cubicBezTo>
                  <a:pt x="208095" y="1712448"/>
                  <a:pt x="202408" y="1736293"/>
                  <a:pt x="206188" y="1757082"/>
                </a:cubicBezTo>
                <a:cubicBezTo>
                  <a:pt x="207829" y="1766110"/>
                  <a:pt x="218631" y="1808862"/>
                  <a:pt x="224118" y="1819835"/>
                </a:cubicBezTo>
                <a:cubicBezTo>
                  <a:pt x="253548" y="1878695"/>
                  <a:pt x="236854" y="1808019"/>
                  <a:pt x="259977" y="1900517"/>
                </a:cubicBezTo>
                <a:cubicBezTo>
                  <a:pt x="262965" y="1912470"/>
                  <a:pt x="265556" y="1924529"/>
                  <a:pt x="268941" y="1936376"/>
                </a:cubicBezTo>
                <a:cubicBezTo>
                  <a:pt x="271537" y="1945462"/>
                  <a:pt x="284588" y="1969952"/>
                  <a:pt x="277906" y="1963270"/>
                </a:cubicBezTo>
                <a:cubicBezTo>
                  <a:pt x="262669" y="1948033"/>
                  <a:pt x="242047" y="1909482"/>
                  <a:pt x="242047" y="1909482"/>
                </a:cubicBezTo>
                <a:cubicBezTo>
                  <a:pt x="223389" y="1834853"/>
                  <a:pt x="246107" y="1908637"/>
                  <a:pt x="215153" y="1846729"/>
                </a:cubicBezTo>
                <a:cubicBezTo>
                  <a:pt x="210927" y="1838277"/>
                  <a:pt x="211050" y="1827938"/>
                  <a:pt x="206188" y="1819835"/>
                </a:cubicBezTo>
                <a:cubicBezTo>
                  <a:pt x="193882" y="1799324"/>
                  <a:pt x="182521" y="1799992"/>
                  <a:pt x="161365" y="1792941"/>
                </a:cubicBezTo>
                <a:cubicBezTo>
                  <a:pt x="155388" y="1786964"/>
                  <a:pt x="148506" y="1781773"/>
                  <a:pt x="143435" y="1775011"/>
                </a:cubicBezTo>
                <a:cubicBezTo>
                  <a:pt x="130506" y="1757772"/>
                  <a:pt x="122814" y="1736459"/>
                  <a:pt x="107577" y="1721223"/>
                </a:cubicBezTo>
                <a:lnTo>
                  <a:pt x="89647" y="1703294"/>
                </a:lnTo>
                <a:lnTo>
                  <a:pt x="62753" y="1622611"/>
                </a:lnTo>
                <a:lnTo>
                  <a:pt x="53788" y="1595717"/>
                </a:lnTo>
                <a:lnTo>
                  <a:pt x="44824" y="1568823"/>
                </a:lnTo>
                <a:cubicBezTo>
                  <a:pt x="41836" y="1547905"/>
                  <a:pt x="37862" y="1527105"/>
                  <a:pt x="35859" y="1506070"/>
                </a:cubicBezTo>
                <a:cubicBezTo>
                  <a:pt x="31882" y="1464317"/>
                  <a:pt x="33116" y="1422042"/>
                  <a:pt x="26894" y="1380564"/>
                </a:cubicBezTo>
                <a:cubicBezTo>
                  <a:pt x="24091" y="1361874"/>
                  <a:pt x="14941" y="1344705"/>
                  <a:pt x="8965" y="1326776"/>
                </a:cubicBezTo>
                <a:lnTo>
                  <a:pt x="0" y="1299882"/>
                </a:lnTo>
                <a:cubicBezTo>
                  <a:pt x="2988" y="1228164"/>
                  <a:pt x="1823" y="1156153"/>
                  <a:pt x="8965" y="1084729"/>
                </a:cubicBezTo>
                <a:cubicBezTo>
                  <a:pt x="10846" y="1065924"/>
                  <a:pt x="22310" y="1049276"/>
                  <a:pt x="26894" y="1030941"/>
                </a:cubicBezTo>
                <a:cubicBezTo>
                  <a:pt x="40268" y="977448"/>
                  <a:pt x="33833" y="1007235"/>
                  <a:pt x="44824" y="941294"/>
                </a:cubicBezTo>
                <a:cubicBezTo>
                  <a:pt x="46960" y="898579"/>
                  <a:pt x="46300" y="774023"/>
                  <a:pt x="62753" y="708211"/>
                </a:cubicBezTo>
                <a:cubicBezTo>
                  <a:pt x="67337" y="689876"/>
                  <a:pt x="70198" y="670148"/>
                  <a:pt x="80682" y="654423"/>
                </a:cubicBezTo>
                <a:cubicBezTo>
                  <a:pt x="86659" y="645458"/>
                  <a:pt x="93793" y="637166"/>
                  <a:pt x="98612" y="627529"/>
                </a:cubicBezTo>
                <a:cubicBezTo>
                  <a:pt x="121889" y="580977"/>
                  <a:pt x="90485" y="617728"/>
                  <a:pt x="125506" y="582705"/>
                </a:cubicBezTo>
                <a:cubicBezTo>
                  <a:pt x="128494" y="573740"/>
                  <a:pt x="129882" y="564071"/>
                  <a:pt x="134471" y="555811"/>
                </a:cubicBezTo>
                <a:cubicBezTo>
                  <a:pt x="159814" y="510192"/>
                  <a:pt x="161055" y="511297"/>
                  <a:pt x="188259" y="484094"/>
                </a:cubicBezTo>
                <a:cubicBezTo>
                  <a:pt x="213655" y="407908"/>
                  <a:pt x="178236" y="500799"/>
                  <a:pt x="215153" y="439270"/>
                </a:cubicBezTo>
                <a:cubicBezTo>
                  <a:pt x="220015" y="431167"/>
                  <a:pt x="219529" y="420636"/>
                  <a:pt x="224118" y="412376"/>
                </a:cubicBezTo>
                <a:cubicBezTo>
                  <a:pt x="234583" y="393539"/>
                  <a:pt x="259977" y="358588"/>
                  <a:pt x="259977" y="358588"/>
                </a:cubicBezTo>
                <a:cubicBezTo>
                  <a:pt x="275544" y="311883"/>
                  <a:pt x="258744" y="348924"/>
                  <a:pt x="286871" y="313764"/>
                </a:cubicBezTo>
                <a:cubicBezTo>
                  <a:pt x="293602" y="305351"/>
                  <a:pt x="297182" y="294488"/>
                  <a:pt x="304800" y="286870"/>
                </a:cubicBezTo>
                <a:cubicBezTo>
                  <a:pt x="312418" y="279252"/>
                  <a:pt x="323281" y="275672"/>
                  <a:pt x="331694" y="268941"/>
                </a:cubicBezTo>
                <a:cubicBezTo>
                  <a:pt x="376054" y="233453"/>
                  <a:pt x="320957" y="270713"/>
                  <a:pt x="367553" y="224117"/>
                </a:cubicBezTo>
                <a:cubicBezTo>
                  <a:pt x="375171" y="216499"/>
                  <a:pt x="386034" y="212919"/>
                  <a:pt x="394447" y="206188"/>
                </a:cubicBezTo>
                <a:cubicBezTo>
                  <a:pt x="429607" y="178061"/>
                  <a:pt x="392566" y="194861"/>
                  <a:pt x="439271" y="179294"/>
                </a:cubicBezTo>
                <a:cubicBezTo>
                  <a:pt x="454174" y="164390"/>
                  <a:pt x="463736" y="152483"/>
                  <a:pt x="484094" y="143435"/>
                </a:cubicBezTo>
                <a:cubicBezTo>
                  <a:pt x="501364" y="135759"/>
                  <a:pt x="537882" y="125505"/>
                  <a:pt x="537882" y="125505"/>
                </a:cubicBezTo>
                <a:cubicBezTo>
                  <a:pt x="569176" y="94212"/>
                  <a:pt x="547793" y="110249"/>
                  <a:pt x="609600" y="89647"/>
                </a:cubicBezTo>
                <a:lnTo>
                  <a:pt x="636494" y="80682"/>
                </a:lnTo>
                <a:cubicBezTo>
                  <a:pt x="645459" y="77694"/>
                  <a:pt x="654011" y="72889"/>
                  <a:pt x="663388" y="71717"/>
                </a:cubicBezTo>
                <a:cubicBezTo>
                  <a:pt x="707467" y="66208"/>
                  <a:pt x="745802" y="62407"/>
                  <a:pt x="788894" y="53788"/>
                </a:cubicBezTo>
                <a:cubicBezTo>
                  <a:pt x="860026" y="39561"/>
                  <a:pt x="787083" y="49759"/>
                  <a:pt x="878541" y="26894"/>
                </a:cubicBezTo>
                <a:cubicBezTo>
                  <a:pt x="890494" y="23906"/>
                  <a:pt x="902553" y="21314"/>
                  <a:pt x="914400" y="17929"/>
                </a:cubicBezTo>
                <a:cubicBezTo>
                  <a:pt x="923486" y="15333"/>
                  <a:pt x="932127" y="11256"/>
                  <a:pt x="941294" y="8964"/>
                </a:cubicBezTo>
                <a:cubicBezTo>
                  <a:pt x="956076" y="5269"/>
                  <a:pt x="971177" y="2988"/>
                  <a:pt x="986118" y="0"/>
                </a:cubicBezTo>
                <a:cubicBezTo>
                  <a:pt x="1057836" y="2988"/>
                  <a:pt x="1129674" y="3850"/>
                  <a:pt x="1201271" y="8964"/>
                </a:cubicBezTo>
                <a:cubicBezTo>
                  <a:pt x="1228454" y="10906"/>
                  <a:pt x="1243604" y="19522"/>
                  <a:pt x="1264024" y="35858"/>
                </a:cubicBezTo>
                <a:cubicBezTo>
                  <a:pt x="1270624" y="41138"/>
                  <a:pt x="1290917" y="2987"/>
                  <a:pt x="1299882" y="8964"/>
                </a:cubicBezTo>
                <a:close/>
              </a:path>
            </a:pathLst>
          </a:cu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 name="Gruppo 12"/>
          <p:cNvGrpSpPr>
            <a:grpSpLocks/>
          </p:cNvGrpSpPr>
          <p:nvPr/>
        </p:nvGrpSpPr>
        <p:grpSpPr bwMode="auto">
          <a:xfrm>
            <a:off x="260746" y="220232"/>
            <a:ext cx="8604685" cy="4753351"/>
            <a:chOff x="307220" y="250825"/>
            <a:chExt cx="9486068" cy="5240241"/>
          </a:xfrm>
        </p:grpSpPr>
        <p:pic>
          <p:nvPicPr>
            <p:cNvPr id="48135" name="Immagine 1" descr="Schermata 2013-09-25 alle 15.38.4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3" y="250825"/>
              <a:ext cx="3357562" cy="293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6" name="Immagine 2" descr="Schermata 2013-09-25 alle 15.39.03.png"/>
            <p:cNvPicPr>
              <a:picLocks noChangeAspect="1"/>
            </p:cNvPicPr>
            <p:nvPr/>
          </p:nvPicPr>
          <p:blipFill>
            <a:blip r:embed="rId3">
              <a:extLst>
                <a:ext uri="{28A0092B-C50C-407E-A947-70E740481C1C}">
                  <a14:useLocalDpi xmlns:a14="http://schemas.microsoft.com/office/drawing/2010/main" val="0"/>
                </a:ext>
              </a:extLst>
            </a:blip>
            <a:srcRect r="13667" b="-545"/>
            <a:stretch>
              <a:fillRect/>
            </a:stretch>
          </p:blipFill>
          <p:spPr bwMode="auto">
            <a:xfrm>
              <a:off x="3717926" y="261144"/>
              <a:ext cx="2935288"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7" name="Immagine 3" descr="Schermata 2013-09-25 alle 15.39.21.png"/>
            <p:cNvPicPr>
              <a:picLocks noChangeAspect="1"/>
            </p:cNvPicPr>
            <p:nvPr/>
          </p:nvPicPr>
          <p:blipFill>
            <a:blip r:embed="rId4">
              <a:extLst>
                <a:ext uri="{28A0092B-C50C-407E-A947-70E740481C1C}">
                  <a14:useLocalDpi xmlns:a14="http://schemas.microsoft.com/office/drawing/2010/main" val="0"/>
                </a:ext>
              </a:extLst>
            </a:blip>
            <a:srcRect r="22849" b="5624"/>
            <a:stretch>
              <a:fillRect/>
            </a:stretch>
          </p:blipFill>
          <p:spPr bwMode="auto">
            <a:xfrm>
              <a:off x="6553201" y="250825"/>
              <a:ext cx="2995613" cy="297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41" name="CasellaDiTesto 8"/>
            <p:cNvSpPr txBox="1">
              <a:spLocks noChangeArrowheads="1"/>
            </p:cNvSpPr>
            <p:nvPr/>
          </p:nvSpPr>
          <p:spPr bwMode="auto">
            <a:xfrm>
              <a:off x="360363" y="2876550"/>
              <a:ext cx="9432925" cy="37881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r>
                <a:rPr lang="en-US" sz="1633"/>
                <a:t>1 mese dopo il primo tempo della two stage hepatectomy con ipertrofia S2-3 (22%</a:t>
              </a:r>
              <a:r>
                <a:rPr lang="en-US" sz="1633">
                  <a:sym typeface="Wingdings" charset="0"/>
                </a:rPr>
                <a:t> 33%)</a:t>
              </a:r>
              <a:endParaRPr lang="en-US" sz="1633"/>
            </a:p>
          </p:txBody>
        </p:sp>
        <p:sp>
          <p:nvSpPr>
            <p:cNvPr id="48142" name="CasellaDiTesto 9"/>
            <p:cNvSpPr txBox="1">
              <a:spLocks noChangeArrowheads="1"/>
            </p:cNvSpPr>
            <p:nvPr/>
          </p:nvSpPr>
          <p:spPr bwMode="auto">
            <a:xfrm>
              <a:off x="307220" y="4574949"/>
              <a:ext cx="3296108" cy="91611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algn="ctr" eaLnBrk="1" hangingPunct="1"/>
              <a:r>
                <a:rPr lang="en-US" sz="2400" b="1" dirty="0" err="1">
                  <a:solidFill>
                    <a:schemeClr val="accent4"/>
                  </a:solidFill>
                </a:rPr>
                <a:t>Trisegmentectomia</a:t>
              </a:r>
              <a:r>
                <a:rPr lang="en-US" sz="2400" b="1" dirty="0">
                  <a:solidFill>
                    <a:schemeClr val="accent4"/>
                  </a:solidFill>
                </a:rPr>
                <a:t> </a:t>
              </a:r>
              <a:r>
                <a:rPr lang="en-US" sz="2400" b="1" dirty="0" err="1">
                  <a:solidFill>
                    <a:schemeClr val="accent4"/>
                  </a:solidFill>
                </a:rPr>
                <a:t>destra</a:t>
              </a:r>
              <a:endParaRPr lang="en-US" sz="2400" b="1" dirty="0">
                <a:solidFill>
                  <a:schemeClr val="accent4"/>
                </a:solidFill>
              </a:endParaRPr>
            </a:p>
          </p:txBody>
        </p:sp>
      </p:grpSp>
      <p:grpSp>
        <p:nvGrpSpPr>
          <p:cNvPr id="3" name="Gruppo 14"/>
          <p:cNvGrpSpPr>
            <a:grpSpLocks/>
          </p:cNvGrpSpPr>
          <p:nvPr/>
        </p:nvGrpSpPr>
        <p:grpSpPr bwMode="auto">
          <a:xfrm>
            <a:off x="1992753" y="1395145"/>
            <a:ext cx="5609490" cy="5026857"/>
            <a:chOff x="2529474" y="960438"/>
            <a:chExt cx="5267325" cy="4854579"/>
          </a:xfrm>
        </p:grpSpPr>
        <p:grpSp>
          <p:nvGrpSpPr>
            <p:cNvPr id="48131" name="Gruppo 11"/>
            <p:cNvGrpSpPr>
              <a:grpSpLocks/>
            </p:cNvGrpSpPr>
            <p:nvPr/>
          </p:nvGrpSpPr>
          <p:grpSpPr bwMode="auto">
            <a:xfrm>
              <a:off x="2529474" y="960438"/>
              <a:ext cx="5267325" cy="4524317"/>
              <a:chOff x="2399489" y="1398527"/>
              <a:chExt cx="5266944" cy="4524377"/>
            </a:xfrm>
          </p:grpSpPr>
          <p:sp>
            <p:nvSpPr>
              <p:cNvPr id="48133" name="CasellaDiTesto 28"/>
              <p:cNvSpPr txBox="1">
                <a:spLocks noChangeArrowheads="1"/>
              </p:cNvSpPr>
              <p:nvPr/>
            </p:nvSpPr>
            <p:spPr bwMode="auto">
              <a:xfrm>
                <a:off x="2399489" y="1398527"/>
                <a:ext cx="4917511" cy="35878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r>
                  <a:rPr lang="it-IT" sz="1814" b="1" dirty="0"/>
                  <a:t>       Recidiva Intraepatica multifocale a 6 mesi</a:t>
                </a:r>
              </a:p>
            </p:txBody>
          </p:sp>
          <p:pic>
            <p:nvPicPr>
              <p:cNvPr id="48134" name="Immagine 9" descr="Schermata 10-2456957 alle 21.36.27.png"/>
              <p:cNvPicPr>
                <a:picLocks noChangeAspect="1"/>
              </p:cNvPicPr>
              <p:nvPr/>
            </p:nvPicPr>
            <p:blipFill>
              <a:blip r:embed="rId5">
                <a:extLst>
                  <a:ext uri="{28A0092B-C50C-407E-A947-70E740481C1C}">
                    <a14:useLocalDpi xmlns:a14="http://schemas.microsoft.com/office/drawing/2010/main" val="0"/>
                  </a:ext>
                </a:extLst>
              </a:blip>
              <a:srcRect l="2875" t="5721" r="4523" b="5524"/>
              <a:stretch>
                <a:fillRect/>
              </a:stretch>
            </p:blipFill>
            <p:spPr bwMode="auto">
              <a:xfrm>
                <a:off x="2399489" y="1808104"/>
                <a:ext cx="5266944"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8132" name="CasellaDiTesto 13"/>
            <p:cNvSpPr txBox="1">
              <a:spLocks noChangeArrowheads="1"/>
            </p:cNvSpPr>
            <p:nvPr/>
          </p:nvSpPr>
          <p:spPr bwMode="auto">
            <a:xfrm>
              <a:off x="2780147" y="5456237"/>
              <a:ext cx="4570161" cy="35878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r>
                <a:rPr lang="it-IT" sz="1814" b="1" dirty="0"/>
                <a:t>        Sopravvivenza 20 mesi dalla diagnosi</a:t>
              </a:r>
            </a:p>
          </p:txBody>
        </p:sp>
      </p:grpSp>
    </p:spTree>
    <p:extLst>
      <p:ext uri="{BB962C8B-B14F-4D97-AF65-F5344CB8AC3E}">
        <p14:creationId xmlns:p14="http://schemas.microsoft.com/office/powerpoint/2010/main" val="2940295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850AC9D-97E1-7949-B696-F31D2FFDDF2C}"/>
              </a:ext>
            </a:extLst>
          </p:cNvPr>
          <p:cNvSpPr txBox="1"/>
          <p:nvPr/>
        </p:nvSpPr>
        <p:spPr>
          <a:xfrm>
            <a:off x="531001" y="152393"/>
            <a:ext cx="8224880" cy="830997"/>
          </a:xfrm>
          <a:prstGeom prst="rect">
            <a:avLst/>
          </a:prstGeom>
          <a:noFill/>
        </p:spPr>
        <p:txBody>
          <a:bodyPr wrap="none" rtlCol="0">
            <a:spAutoFit/>
          </a:bodyPr>
          <a:lstStyle/>
          <a:p>
            <a:pPr algn="ctr"/>
            <a:r>
              <a:rPr lang="en-GB" sz="4800" b="1" dirty="0" err="1">
                <a:solidFill>
                  <a:srgbClr val="009193"/>
                </a:solidFill>
              </a:rPr>
              <a:t>Tecniche</a:t>
            </a:r>
            <a:r>
              <a:rPr lang="en-GB" sz="4800" b="1" dirty="0">
                <a:solidFill>
                  <a:srgbClr val="009193"/>
                </a:solidFill>
              </a:rPr>
              <a:t> </a:t>
            </a:r>
            <a:r>
              <a:rPr lang="en-GB" sz="4800" b="1" dirty="0" err="1">
                <a:solidFill>
                  <a:srgbClr val="009193"/>
                </a:solidFill>
              </a:rPr>
              <a:t>chirurgiche</a:t>
            </a:r>
            <a:r>
              <a:rPr lang="en-GB" sz="4800" b="1" dirty="0">
                <a:solidFill>
                  <a:srgbClr val="009193"/>
                </a:solidFill>
              </a:rPr>
              <a:t>: </a:t>
            </a:r>
            <a:r>
              <a:rPr lang="en-GB" sz="4800" b="1" dirty="0" err="1">
                <a:solidFill>
                  <a:srgbClr val="009193"/>
                </a:solidFill>
              </a:rPr>
              <a:t>Strumenti</a:t>
            </a:r>
            <a:endParaRPr lang="en-GB" sz="6600" b="1" dirty="0">
              <a:solidFill>
                <a:srgbClr val="009193"/>
              </a:solidFill>
            </a:endParaRPr>
          </a:p>
        </p:txBody>
      </p:sp>
      <p:pic>
        <p:nvPicPr>
          <p:cNvPr id="6" name="Immagine 5">
            <a:extLst>
              <a:ext uri="{FF2B5EF4-FFF2-40B4-BE49-F238E27FC236}">
                <a16:creationId xmlns:a16="http://schemas.microsoft.com/office/drawing/2014/main" id="{DF6DF55A-BFE8-EC4F-92DD-9D1A80BB4C49}"/>
              </a:ext>
            </a:extLst>
          </p:cNvPr>
          <p:cNvPicPr>
            <a:picLocks noChangeAspect="1"/>
          </p:cNvPicPr>
          <p:nvPr/>
        </p:nvPicPr>
        <p:blipFill>
          <a:blip r:embed="rId3"/>
          <a:stretch>
            <a:fillRect/>
          </a:stretch>
        </p:blipFill>
        <p:spPr>
          <a:xfrm>
            <a:off x="7079285" y="3677843"/>
            <a:ext cx="2064715" cy="2159644"/>
          </a:xfrm>
          <a:prstGeom prst="rect">
            <a:avLst/>
          </a:prstGeom>
        </p:spPr>
      </p:pic>
      <p:pic>
        <p:nvPicPr>
          <p:cNvPr id="8" name="Immagine 7">
            <a:extLst>
              <a:ext uri="{FF2B5EF4-FFF2-40B4-BE49-F238E27FC236}">
                <a16:creationId xmlns:a16="http://schemas.microsoft.com/office/drawing/2014/main" id="{57BE9101-3D62-1D4F-B57C-1FC169846CE8}"/>
              </a:ext>
            </a:extLst>
          </p:cNvPr>
          <p:cNvPicPr>
            <a:picLocks noChangeAspect="1"/>
          </p:cNvPicPr>
          <p:nvPr/>
        </p:nvPicPr>
        <p:blipFill>
          <a:blip r:embed="rId4"/>
          <a:stretch>
            <a:fillRect/>
          </a:stretch>
        </p:blipFill>
        <p:spPr>
          <a:xfrm>
            <a:off x="4824959" y="2962372"/>
            <a:ext cx="2254326" cy="2254326"/>
          </a:xfrm>
          <a:prstGeom prst="rect">
            <a:avLst/>
          </a:prstGeom>
        </p:spPr>
      </p:pic>
      <p:pic>
        <p:nvPicPr>
          <p:cNvPr id="12" name="Immagine 11">
            <a:extLst>
              <a:ext uri="{FF2B5EF4-FFF2-40B4-BE49-F238E27FC236}">
                <a16:creationId xmlns:a16="http://schemas.microsoft.com/office/drawing/2014/main" id="{B5E4714B-C4B4-6249-893E-E0B716F43586}"/>
              </a:ext>
            </a:extLst>
          </p:cNvPr>
          <p:cNvPicPr>
            <a:picLocks noChangeAspect="1"/>
          </p:cNvPicPr>
          <p:nvPr/>
        </p:nvPicPr>
        <p:blipFill rotWithShape="1">
          <a:blip r:embed="rId5"/>
          <a:srcRect r="4083"/>
          <a:stretch/>
        </p:blipFill>
        <p:spPr>
          <a:xfrm>
            <a:off x="4827961" y="1549395"/>
            <a:ext cx="1941514" cy="1388629"/>
          </a:xfrm>
          <a:prstGeom prst="rect">
            <a:avLst/>
          </a:prstGeom>
        </p:spPr>
      </p:pic>
      <p:pic>
        <p:nvPicPr>
          <p:cNvPr id="14" name="Immagine 13">
            <a:extLst>
              <a:ext uri="{FF2B5EF4-FFF2-40B4-BE49-F238E27FC236}">
                <a16:creationId xmlns:a16="http://schemas.microsoft.com/office/drawing/2014/main" id="{E7C50423-3189-5747-89CC-44C3D7F5A6F4}"/>
              </a:ext>
            </a:extLst>
          </p:cNvPr>
          <p:cNvPicPr>
            <a:picLocks noChangeAspect="1"/>
          </p:cNvPicPr>
          <p:nvPr/>
        </p:nvPicPr>
        <p:blipFill>
          <a:blip r:embed="rId6"/>
          <a:stretch>
            <a:fillRect/>
          </a:stretch>
        </p:blipFill>
        <p:spPr>
          <a:xfrm>
            <a:off x="4824960" y="5214342"/>
            <a:ext cx="2966230" cy="1643658"/>
          </a:xfrm>
          <a:prstGeom prst="rect">
            <a:avLst/>
          </a:prstGeom>
        </p:spPr>
      </p:pic>
      <p:pic>
        <p:nvPicPr>
          <p:cNvPr id="10" name="Immagine 9">
            <a:extLst>
              <a:ext uri="{FF2B5EF4-FFF2-40B4-BE49-F238E27FC236}">
                <a16:creationId xmlns:a16="http://schemas.microsoft.com/office/drawing/2014/main" id="{CC778C05-B170-6E47-9EDF-98993CA6A4A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79" b="94713" l="3182" r="95758"/>
                    </a14:imgEffect>
                  </a14:imgLayer>
                </a14:imgProps>
              </a:ext>
            </a:extLst>
          </a:blip>
          <a:stretch>
            <a:fillRect/>
          </a:stretch>
        </p:blipFill>
        <p:spPr>
          <a:xfrm>
            <a:off x="5952122" y="1195628"/>
            <a:ext cx="3444102" cy="2269977"/>
          </a:xfrm>
          <a:prstGeom prst="rect">
            <a:avLst/>
          </a:prstGeom>
        </p:spPr>
      </p:pic>
      <p:sp>
        <p:nvSpPr>
          <p:cNvPr id="15" name="CasellaDiTesto 14">
            <a:extLst>
              <a:ext uri="{FF2B5EF4-FFF2-40B4-BE49-F238E27FC236}">
                <a16:creationId xmlns:a16="http://schemas.microsoft.com/office/drawing/2014/main" id="{48EAE4A6-F1A0-214A-BF79-D26E7F74169B}"/>
              </a:ext>
            </a:extLst>
          </p:cNvPr>
          <p:cNvSpPr txBox="1"/>
          <p:nvPr/>
        </p:nvSpPr>
        <p:spPr>
          <a:xfrm>
            <a:off x="5049769" y="918434"/>
            <a:ext cx="3595728" cy="461665"/>
          </a:xfrm>
          <a:prstGeom prst="rect">
            <a:avLst/>
          </a:prstGeom>
          <a:noFill/>
        </p:spPr>
        <p:txBody>
          <a:bodyPr wrap="none" rtlCol="0">
            <a:spAutoFit/>
          </a:bodyPr>
          <a:lstStyle/>
          <a:p>
            <a:r>
              <a:rPr lang="en-GB" sz="2400" b="1" dirty="0" err="1"/>
              <a:t>Sintesi</a:t>
            </a:r>
            <a:r>
              <a:rPr lang="en-GB" sz="2400" b="1" dirty="0"/>
              <a:t> </a:t>
            </a:r>
            <a:r>
              <a:rPr lang="en-GB" sz="2400" b="1" dirty="0" err="1"/>
              <a:t>Tissutale</a:t>
            </a:r>
            <a:r>
              <a:rPr lang="en-GB" sz="2400" b="1" dirty="0"/>
              <a:t> - </a:t>
            </a:r>
            <a:r>
              <a:rPr lang="en-GB" sz="2400" b="1" dirty="0" err="1"/>
              <a:t>Emostasi</a:t>
            </a:r>
            <a:endParaRPr lang="en-GB" sz="2400" b="1" dirty="0"/>
          </a:p>
        </p:txBody>
      </p:sp>
      <p:sp>
        <p:nvSpPr>
          <p:cNvPr id="17" name="CasellaDiTesto 16">
            <a:extLst>
              <a:ext uri="{FF2B5EF4-FFF2-40B4-BE49-F238E27FC236}">
                <a16:creationId xmlns:a16="http://schemas.microsoft.com/office/drawing/2014/main" id="{20544B42-1782-3346-9599-59DD5AFC4A4B}"/>
              </a:ext>
            </a:extLst>
          </p:cNvPr>
          <p:cNvSpPr txBox="1"/>
          <p:nvPr/>
        </p:nvSpPr>
        <p:spPr>
          <a:xfrm>
            <a:off x="329544" y="964795"/>
            <a:ext cx="3506344" cy="830997"/>
          </a:xfrm>
          <a:prstGeom prst="rect">
            <a:avLst/>
          </a:prstGeom>
          <a:noFill/>
        </p:spPr>
        <p:txBody>
          <a:bodyPr wrap="none" rtlCol="0">
            <a:spAutoFit/>
          </a:bodyPr>
          <a:lstStyle/>
          <a:p>
            <a:pPr algn="ctr"/>
            <a:r>
              <a:rPr lang="en-GB" sz="2400" b="1" dirty="0" err="1"/>
              <a:t>Transezione</a:t>
            </a:r>
            <a:r>
              <a:rPr lang="en-GB" sz="2400" b="1" dirty="0"/>
              <a:t> </a:t>
            </a:r>
            <a:r>
              <a:rPr lang="en-GB" sz="2400" b="1" dirty="0" err="1"/>
              <a:t>Parenchimale</a:t>
            </a:r>
            <a:endParaRPr lang="en-GB" sz="2400" b="1" dirty="0"/>
          </a:p>
          <a:p>
            <a:pPr algn="ctr"/>
            <a:r>
              <a:rPr lang="en-GB" sz="2400" b="1" dirty="0" err="1"/>
              <a:t>Selettiva</a:t>
            </a:r>
            <a:endParaRPr lang="en-GB" sz="2400" b="1" dirty="0"/>
          </a:p>
        </p:txBody>
      </p:sp>
      <p:grpSp>
        <p:nvGrpSpPr>
          <p:cNvPr id="21" name="Gruppo 20">
            <a:extLst>
              <a:ext uri="{FF2B5EF4-FFF2-40B4-BE49-F238E27FC236}">
                <a16:creationId xmlns:a16="http://schemas.microsoft.com/office/drawing/2014/main" id="{BEDF26FE-CBBB-5843-AC32-983600039096}"/>
              </a:ext>
            </a:extLst>
          </p:cNvPr>
          <p:cNvGrpSpPr/>
          <p:nvPr/>
        </p:nvGrpSpPr>
        <p:grpSpPr>
          <a:xfrm>
            <a:off x="951784" y="1765777"/>
            <a:ext cx="2594878" cy="2081907"/>
            <a:chOff x="432217" y="1091217"/>
            <a:chExt cx="4306024" cy="3182745"/>
          </a:xfrm>
        </p:grpSpPr>
        <p:pic>
          <p:nvPicPr>
            <p:cNvPr id="19" name="Immagine 18">
              <a:extLst>
                <a:ext uri="{FF2B5EF4-FFF2-40B4-BE49-F238E27FC236}">
                  <a16:creationId xmlns:a16="http://schemas.microsoft.com/office/drawing/2014/main" id="{D1563EB8-8124-A447-B5BA-DA5E3134A080}"/>
                </a:ext>
              </a:extLst>
            </p:cNvPr>
            <p:cNvPicPr>
              <a:picLocks noChangeAspect="1"/>
            </p:cNvPicPr>
            <p:nvPr/>
          </p:nvPicPr>
          <p:blipFill rotWithShape="1">
            <a:blip r:embed="rId9"/>
            <a:srcRect l="48303" r="1738" b="51427"/>
            <a:stretch/>
          </p:blipFill>
          <p:spPr>
            <a:xfrm>
              <a:off x="1172506" y="1091217"/>
              <a:ext cx="3565735" cy="2695786"/>
            </a:xfrm>
            <a:prstGeom prst="rect">
              <a:avLst/>
            </a:prstGeom>
          </p:spPr>
        </p:pic>
        <p:pic>
          <p:nvPicPr>
            <p:cNvPr id="20" name="Immagine 19">
              <a:extLst>
                <a:ext uri="{FF2B5EF4-FFF2-40B4-BE49-F238E27FC236}">
                  <a16:creationId xmlns:a16="http://schemas.microsoft.com/office/drawing/2014/main" id="{4492BBAE-0D7C-ED4D-B255-0C722C5EF223}"/>
                </a:ext>
              </a:extLst>
            </p:cNvPr>
            <p:cNvPicPr>
              <a:picLocks noChangeAspect="1"/>
            </p:cNvPicPr>
            <p:nvPr/>
          </p:nvPicPr>
          <p:blipFill rotWithShape="1">
            <a:blip r:embed="rId9"/>
            <a:srcRect l="37715" t="43755" r="50271" b="42496"/>
            <a:stretch/>
          </p:blipFill>
          <p:spPr>
            <a:xfrm>
              <a:off x="432217" y="3510900"/>
              <a:ext cx="857522" cy="763062"/>
            </a:xfrm>
            <a:prstGeom prst="rect">
              <a:avLst/>
            </a:prstGeom>
          </p:spPr>
        </p:pic>
      </p:grpSp>
      <p:pic>
        <p:nvPicPr>
          <p:cNvPr id="16" name="Immagine 2" descr="Da Vinci.jpg">
            <a:extLst>
              <a:ext uri="{FF2B5EF4-FFF2-40B4-BE49-F238E27FC236}">
                <a16:creationId xmlns:a16="http://schemas.microsoft.com/office/drawing/2014/main" id="{B1241D8F-43F7-8B40-AEC3-2D70FFA1032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8377" y="3829465"/>
            <a:ext cx="4585723" cy="279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317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8">
            <a:extLst>
              <a:ext uri="{FF2B5EF4-FFF2-40B4-BE49-F238E27FC236}">
                <a16:creationId xmlns:a16="http://schemas.microsoft.com/office/drawing/2014/main" id="{E20425CE-77F2-FC42-9C62-DA276C4B6B91}"/>
              </a:ext>
            </a:extLst>
          </p:cNvPr>
          <p:cNvGrpSpPr>
            <a:grpSpLocks/>
          </p:cNvGrpSpPr>
          <p:nvPr/>
        </p:nvGrpSpPr>
        <p:grpSpPr bwMode="auto">
          <a:xfrm>
            <a:off x="786172" y="-926960"/>
            <a:ext cx="8107363" cy="9156700"/>
            <a:chOff x="797238" y="-431800"/>
            <a:chExt cx="8107362" cy="9156611"/>
          </a:xfrm>
        </p:grpSpPr>
        <p:graphicFrame>
          <p:nvGraphicFramePr>
            <p:cNvPr id="11" name="Grafico 10">
              <a:extLst>
                <a:ext uri="{FF2B5EF4-FFF2-40B4-BE49-F238E27FC236}">
                  <a16:creationId xmlns:a16="http://schemas.microsoft.com/office/drawing/2014/main" id="{F2ABA48E-7C87-E74E-9FA7-FF5D4171AA90}"/>
                </a:ext>
              </a:extLst>
            </p:cNvPr>
            <p:cNvGraphicFramePr/>
            <p:nvPr/>
          </p:nvGraphicFramePr>
          <p:xfrm>
            <a:off x="797238" y="-431800"/>
            <a:ext cx="8107362" cy="9156611"/>
          </p:xfrm>
          <a:graphic>
            <a:graphicData uri="http://schemas.openxmlformats.org/drawingml/2006/chart">
              <c:chart xmlns:c="http://schemas.openxmlformats.org/drawingml/2006/chart" xmlns:r="http://schemas.openxmlformats.org/officeDocument/2006/relationships" r:id="rId3"/>
            </a:graphicData>
          </a:graphic>
        </p:graphicFrame>
        <p:sp>
          <p:nvSpPr>
            <p:cNvPr id="31755" name="CasellaDiTesto 8">
              <a:extLst>
                <a:ext uri="{FF2B5EF4-FFF2-40B4-BE49-F238E27FC236}">
                  <a16:creationId xmlns:a16="http://schemas.microsoft.com/office/drawing/2014/main" id="{92008461-877D-8A4E-BB89-BDC8F7A8F523}"/>
                </a:ext>
              </a:extLst>
            </p:cNvPr>
            <p:cNvSpPr txBox="1">
              <a:spLocks noChangeArrowheads="1"/>
            </p:cNvSpPr>
            <p:nvPr/>
          </p:nvSpPr>
          <p:spPr bwMode="auto">
            <a:xfrm>
              <a:off x="3708400" y="2917825"/>
              <a:ext cx="1250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t>Kwon 2001</a:t>
              </a:r>
            </a:p>
            <a:p>
              <a:pPr algn="ctr" eaLnBrk="1" hangingPunct="1">
                <a:spcBef>
                  <a:spcPct val="0"/>
                </a:spcBef>
                <a:buFontTx/>
                <a:buNone/>
              </a:pPr>
              <a:r>
                <a:rPr lang="it-IT" altLang="it-IT" sz="2800" b="1">
                  <a:solidFill>
                    <a:srgbClr val="FF0000"/>
                  </a:solidFill>
                </a:rPr>
                <a:t>26%</a:t>
              </a:r>
            </a:p>
          </p:txBody>
        </p:sp>
        <p:sp>
          <p:nvSpPr>
            <p:cNvPr id="10" name="CasellaDiTesto 9">
              <a:extLst>
                <a:ext uri="{FF2B5EF4-FFF2-40B4-BE49-F238E27FC236}">
                  <a16:creationId xmlns:a16="http://schemas.microsoft.com/office/drawing/2014/main" id="{4388A84F-B93E-AD4E-97CB-0067F8071FAE}"/>
                </a:ext>
              </a:extLst>
            </p:cNvPr>
            <p:cNvSpPr txBox="1"/>
            <p:nvPr/>
          </p:nvSpPr>
          <p:spPr>
            <a:xfrm>
              <a:off x="5410512" y="3532149"/>
              <a:ext cx="1195388" cy="800092"/>
            </a:xfrm>
            <a:prstGeom prst="rect">
              <a:avLst/>
            </a:prstGeom>
            <a:noFill/>
            <a:ln>
              <a:noFill/>
            </a:ln>
          </p:spPr>
          <p:txBody>
            <a:bodyPr wrap="none">
              <a:spAutoFit/>
            </a:bodyPr>
            <a:lstStyle/>
            <a:p>
              <a:pPr algn="ctr" eaLnBrk="1" hangingPunct="1">
                <a:defRPr/>
              </a:pPr>
              <a:r>
                <a:rPr lang="it-IT" b="1" dirty="0" err="1">
                  <a:latin typeface="+mn-lt"/>
                  <a:ea typeface="ＭＳ Ｐゴシック" pitchFamily="-1" charset="-128"/>
                  <a:cs typeface="ＭＳ Ｐゴシック" pitchFamily="-1" charset="-128"/>
                </a:rPr>
                <a:t>Aloia</a:t>
              </a:r>
              <a:r>
                <a:rPr lang="it-IT" b="1" dirty="0">
                  <a:latin typeface="+mn-lt"/>
                  <a:ea typeface="ＭＳ Ｐゴシック" pitchFamily="-1" charset="-128"/>
                  <a:cs typeface="ＭＳ Ｐゴシック" pitchFamily="-1" charset="-128"/>
                </a:rPr>
                <a:t> 2005</a:t>
              </a:r>
            </a:p>
            <a:p>
              <a:pPr algn="ctr" eaLnBrk="1" hangingPunct="1">
                <a:defRPr/>
              </a:pPr>
              <a:r>
                <a:rPr lang="it-IT" sz="2800" b="1" dirty="0">
                  <a:solidFill>
                    <a:srgbClr val="FF0000"/>
                  </a:solidFill>
                  <a:latin typeface="+mn-lt"/>
                  <a:ea typeface="ＭＳ Ｐゴシック" pitchFamily="-1" charset="-128"/>
                  <a:cs typeface="ＭＳ Ｐゴシック" pitchFamily="-1" charset="-128"/>
                </a:rPr>
                <a:t>10%</a:t>
              </a:r>
            </a:p>
          </p:txBody>
        </p:sp>
        <p:sp>
          <p:nvSpPr>
            <p:cNvPr id="12" name="CasellaDiTesto 11">
              <a:extLst>
                <a:ext uri="{FF2B5EF4-FFF2-40B4-BE49-F238E27FC236}">
                  <a16:creationId xmlns:a16="http://schemas.microsoft.com/office/drawing/2014/main" id="{18BB0843-DF71-C241-A737-8725747D0E47}"/>
                </a:ext>
              </a:extLst>
            </p:cNvPr>
            <p:cNvSpPr txBox="1"/>
            <p:nvPr/>
          </p:nvSpPr>
          <p:spPr>
            <a:xfrm>
              <a:off x="6977375" y="4362403"/>
              <a:ext cx="1714500" cy="800092"/>
            </a:xfrm>
            <a:prstGeom prst="rect">
              <a:avLst/>
            </a:prstGeom>
            <a:noFill/>
            <a:ln>
              <a:noFill/>
            </a:ln>
          </p:spPr>
          <p:txBody>
            <a:bodyPr wrap="none">
              <a:spAutoFit/>
            </a:bodyPr>
            <a:lstStyle/>
            <a:p>
              <a:pPr algn="ctr" eaLnBrk="1" hangingPunct="1">
                <a:defRPr/>
              </a:pPr>
              <a:r>
                <a:rPr lang="it-IT" b="1" dirty="0" err="1">
                  <a:latin typeface="+mn-lt"/>
                  <a:ea typeface="ＭＳ Ｐゴシック" pitchFamily="-1" charset="-128"/>
                  <a:cs typeface="ＭＳ Ｐゴシック" pitchFamily="-1" charset="-128"/>
                </a:rPr>
                <a:t>Kamiyama</a:t>
              </a:r>
              <a:r>
                <a:rPr lang="it-IT" b="1" dirty="0">
                  <a:latin typeface="+mn-lt"/>
                  <a:ea typeface="ＭＳ Ｐゴシック" pitchFamily="-1" charset="-128"/>
                  <a:cs typeface="ＭＳ Ｐゴシック" pitchFamily="-1" charset="-128"/>
                </a:rPr>
                <a:t> 2010</a:t>
              </a:r>
            </a:p>
            <a:p>
              <a:pPr algn="ctr" eaLnBrk="1" hangingPunct="1">
                <a:defRPr/>
              </a:pPr>
              <a:r>
                <a:rPr lang="it-IT" sz="2800" b="1" dirty="0">
                  <a:solidFill>
                    <a:srgbClr val="FF0000"/>
                  </a:solidFill>
                  <a:latin typeface="+mn-lt"/>
                  <a:ea typeface="ＭＳ Ｐゴシック" pitchFamily="-1" charset="-128"/>
                  <a:cs typeface="ＭＳ Ｐゴシック" pitchFamily="-1" charset="-128"/>
                </a:rPr>
                <a:t>6.8%</a:t>
              </a:r>
            </a:p>
          </p:txBody>
        </p:sp>
        <p:sp>
          <p:nvSpPr>
            <p:cNvPr id="31758" name="CasellaDiTesto 7">
              <a:extLst>
                <a:ext uri="{FF2B5EF4-FFF2-40B4-BE49-F238E27FC236}">
                  <a16:creationId xmlns:a16="http://schemas.microsoft.com/office/drawing/2014/main" id="{7BF87B1F-5BD2-4D43-8128-D6D84DF6F8AD}"/>
                </a:ext>
              </a:extLst>
            </p:cNvPr>
            <p:cNvSpPr txBox="1">
              <a:spLocks noChangeArrowheads="1"/>
            </p:cNvSpPr>
            <p:nvPr/>
          </p:nvSpPr>
          <p:spPr bwMode="auto">
            <a:xfrm>
              <a:off x="1422400" y="1685925"/>
              <a:ext cx="1676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t>Poon 1989-96</a:t>
              </a:r>
            </a:p>
            <a:p>
              <a:pPr algn="ctr" eaLnBrk="1" hangingPunct="1">
                <a:spcBef>
                  <a:spcPct val="0"/>
                </a:spcBef>
                <a:buFontTx/>
                <a:buNone/>
              </a:pPr>
              <a:r>
                <a:rPr lang="it-IT" altLang="it-IT" sz="2800" b="1">
                  <a:solidFill>
                    <a:srgbClr val="FF0000"/>
                  </a:solidFill>
                </a:rPr>
                <a:t>67.7%</a:t>
              </a:r>
            </a:p>
          </p:txBody>
        </p:sp>
      </p:grpSp>
      <p:sp>
        <p:nvSpPr>
          <p:cNvPr id="31746" name="CasellaDiTesto 4">
            <a:extLst>
              <a:ext uri="{FF2B5EF4-FFF2-40B4-BE49-F238E27FC236}">
                <a16:creationId xmlns:a16="http://schemas.microsoft.com/office/drawing/2014/main" id="{91A46802-CE37-1749-8F01-21D46AB1AAF0}"/>
              </a:ext>
            </a:extLst>
          </p:cNvPr>
          <p:cNvSpPr txBox="1">
            <a:spLocks noChangeArrowheads="1"/>
          </p:cNvSpPr>
          <p:nvPr/>
        </p:nvSpPr>
        <p:spPr bwMode="auto">
          <a:xfrm>
            <a:off x="786172" y="0"/>
            <a:ext cx="75494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4400" b="1" dirty="0">
                <a:solidFill>
                  <a:srgbClr val="009193"/>
                </a:solidFill>
              </a:rPr>
              <a:t>Trasfusioni e Resezione Epatica </a:t>
            </a:r>
          </a:p>
        </p:txBody>
      </p:sp>
      <p:sp>
        <p:nvSpPr>
          <p:cNvPr id="31747" name="CasellaDiTesto 6">
            <a:extLst>
              <a:ext uri="{FF2B5EF4-FFF2-40B4-BE49-F238E27FC236}">
                <a16:creationId xmlns:a16="http://schemas.microsoft.com/office/drawing/2014/main" id="{9B85B1B9-F74A-654B-952F-A222C591AE8F}"/>
              </a:ext>
            </a:extLst>
          </p:cNvPr>
          <p:cNvSpPr txBox="1">
            <a:spLocks noChangeArrowheads="1"/>
          </p:cNvSpPr>
          <p:nvPr/>
        </p:nvSpPr>
        <p:spPr bwMode="auto">
          <a:xfrm>
            <a:off x="2601951" y="769938"/>
            <a:ext cx="43258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dirty="0"/>
              <a:t>Esperienza Personale</a:t>
            </a:r>
          </a:p>
          <a:p>
            <a:pPr algn="ctr" eaLnBrk="1" hangingPunct="1">
              <a:spcBef>
                <a:spcPct val="0"/>
              </a:spcBef>
              <a:buFontTx/>
              <a:buNone/>
            </a:pPr>
            <a:r>
              <a:rPr lang="it-IT" altLang="it-IT" sz="1800" dirty="0"/>
              <a:t>2183 resezioni epatiche dal 1990 al 05/2019</a:t>
            </a:r>
          </a:p>
        </p:txBody>
      </p:sp>
      <p:sp>
        <p:nvSpPr>
          <p:cNvPr id="16" name="CasellaDiTesto 15">
            <a:extLst>
              <a:ext uri="{FF2B5EF4-FFF2-40B4-BE49-F238E27FC236}">
                <a16:creationId xmlns:a16="http://schemas.microsoft.com/office/drawing/2014/main" id="{8415B209-5D54-7C4D-A571-B4FC8DFFB5CB}"/>
              </a:ext>
            </a:extLst>
          </p:cNvPr>
          <p:cNvSpPr txBox="1"/>
          <p:nvPr/>
        </p:nvSpPr>
        <p:spPr>
          <a:xfrm>
            <a:off x="7091363" y="1782763"/>
            <a:ext cx="1039812" cy="369887"/>
          </a:xfrm>
          <a:prstGeom prst="rect">
            <a:avLst/>
          </a:prstGeom>
          <a:noFill/>
        </p:spPr>
        <p:txBody>
          <a:bodyPr wrap="none">
            <a:spAutoFit/>
          </a:bodyPr>
          <a:lstStyle/>
          <a:p>
            <a:pPr eaLnBrk="1" hangingPunct="1">
              <a:defRPr/>
            </a:pPr>
            <a:r>
              <a:rPr lang="it-IT" dirty="0" err="1">
                <a:latin typeface="+mj-lt"/>
                <a:ea typeface="ＭＳ Ｐゴシック" pitchFamily="-1" charset="-128"/>
                <a:cs typeface="ＭＳ Ｐゴシック" pitchFamily="-1" charset="-128"/>
              </a:rPr>
              <a:t>Oss.Pers</a:t>
            </a:r>
            <a:r>
              <a:rPr lang="it-IT" dirty="0">
                <a:latin typeface="+mj-lt"/>
                <a:ea typeface="ＭＳ Ｐゴシック" pitchFamily="-1" charset="-128"/>
                <a:cs typeface="ＭＳ Ｐゴシック" pitchFamily="-1" charset="-128"/>
              </a:rPr>
              <a:t>.</a:t>
            </a:r>
          </a:p>
        </p:txBody>
      </p:sp>
      <p:graphicFrame>
        <p:nvGraphicFramePr>
          <p:cNvPr id="18" name="Grafico 17">
            <a:extLst>
              <a:ext uri="{FF2B5EF4-FFF2-40B4-BE49-F238E27FC236}">
                <a16:creationId xmlns:a16="http://schemas.microsoft.com/office/drawing/2014/main" id="{5C223753-A691-9448-849D-9E333CA61F1A}"/>
              </a:ext>
            </a:extLst>
          </p:cNvPr>
          <p:cNvGraphicFramePr/>
          <p:nvPr>
            <p:extLst>
              <p:ext uri="{D42A27DB-BD31-4B8C-83A1-F6EECF244321}">
                <p14:modId xmlns:p14="http://schemas.microsoft.com/office/powerpoint/2010/main" val="2272134190"/>
              </p:ext>
            </p:extLst>
          </p:nvPr>
        </p:nvGraphicFramePr>
        <p:xfrm>
          <a:off x="-633704" y="971986"/>
          <a:ext cx="10159999" cy="5222875"/>
        </p:xfrm>
        <a:graphic>
          <a:graphicData uri="http://schemas.openxmlformats.org/drawingml/2006/chart">
            <c:chart xmlns:c="http://schemas.openxmlformats.org/drawingml/2006/chart" xmlns:r="http://schemas.openxmlformats.org/officeDocument/2006/relationships" r:id="rId4"/>
          </a:graphicData>
        </a:graphic>
      </p:graphicFrame>
      <p:grpSp>
        <p:nvGrpSpPr>
          <p:cNvPr id="31750" name="Gruppo 12">
            <a:extLst>
              <a:ext uri="{FF2B5EF4-FFF2-40B4-BE49-F238E27FC236}">
                <a16:creationId xmlns:a16="http://schemas.microsoft.com/office/drawing/2014/main" id="{695D0552-F5D5-EA49-8443-95A89435F0C0}"/>
              </a:ext>
            </a:extLst>
          </p:cNvPr>
          <p:cNvGrpSpPr>
            <a:grpSpLocks/>
          </p:cNvGrpSpPr>
          <p:nvPr/>
        </p:nvGrpSpPr>
        <p:grpSpPr bwMode="auto">
          <a:xfrm>
            <a:off x="6723063" y="1917700"/>
            <a:ext cx="254000" cy="482600"/>
            <a:chOff x="3060700" y="1752600"/>
            <a:chExt cx="254000" cy="482600"/>
          </a:xfrm>
        </p:grpSpPr>
        <p:sp>
          <p:nvSpPr>
            <p:cNvPr id="14" name="Rettangolo 13">
              <a:extLst>
                <a:ext uri="{FF2B5EF4-FFF2-40B4-BE49-F238E27FC236}">
                  <a16:creationId xmlns:a16="http://schemas.microsoft.com/office/drawing/2014/main" id="{62116F30-1C52-D64E-B382-9118C2F3DE33}"/>
                </a:ext>
              </a:extLst>
            </p:cNvPr>
            <p:cNvSpPr>
              <a:spLocks noChangeArrowheads="1"/>
            </p:cNvSpPr>
            <p:nvPr/>
          </p:nvSpPr>
          <p:spPr bwMode="auto">
            <a:xfrm>
              <a:off x="3060700" y="1752600"/>
              <a:ext cx="254000" cy="1651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lgn="ctr">
                <a:defRPr>
                  <a:solidFill>
                    <a:schemeClr val="tx1"/>
                  </a:solidFill>
                  <a:latin typeface="Arial" panose="020B0604020202020204" pitchFamily="34" charset="0"/>
                  <a:ea typeface="ＭＳ Ｐゴシック" panose="020B0600070205080204" pitchFamily="34" charset="-128"/>
                </a:defRPr>
              </a:lvl1pPr>
              <a:lvl2pPr marL="742950" indent="-285750" algn="ctr">
                <a:defRPr>
                  <a:solidFill>
                    <a:schemeClr val="tx1"/>
                  </a:solidFill>
                  <a:latin typeface="Arial" panose="020B0604020202020204" pitchFamily="34" charset="0"/>
                  <a:ea typeface="ＭＳ Ｐゴシック" panose="020B0600070205080204" pitchFamily="34" charset="-128"/>
                </a:defRPr>
              </a:lvl2pPr>
              <a:lvl3pPr marL="1143000" indent="-228600" algn="ctr">
                <a:defRPr>
                  <a:solidFill>
                    <a:schemeClr val="tx1"/>
                  </a:solidFill>
                  <a:latin typeface="Arial" panose="020B0604020202020204" pitchFamily="34" charset="0"/>
                  <a:ea typeface="ＭＳ Ｐゴシック" panose="020B0600070205080204" pitchFamily="34" charset="-128"/>
                </a:defRPr>
              </a:lvl3pPr>
              <a:lvl4pPr marL="1600200" indent="-228600" algn="ctr">
                <a:defRPr>
                  <a:solidFill>
                    <a:schemeClr val="tx1"/>
                  </a:solidFill>
                  <a:latin typeface="Arial" panose="020B0604020202020204" pitchFamily="34" charset="0"/>
                  <a:ea typeface="ＭＳ Ｐゴシック" panose="020B0600070205080204" pitchFamily="34" charset="-128"/>
                </a:defRPr>
              </a:lvl4pPr>
              <a:lvl5pPr marL="2057400" indent="-228600" algn="ctr">
                <a:defRPr>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a:solidFill>
                  <a:srgbClr val="FFFFFF"/>
                </a:solidFill>
                <a:latin typeface="Calibri" panose="020F0502020204030204" pitchFamily="34" charset="0"/>
              </a:endParaRPr>
            </a:p>
          </p:txBody>
        </p:sp>
        <p:sp>
          <p:nvSpPr>
            <p:cNvPr id="15" name="Rettangolo 14">
              <a:extLst>
                <a:ext uri="{FF2B5EF4-FFF2-40B4-BE49-F238E27FC236}">
                  <a16:creationId xmlns:a16="http://schemas.microsoft.com/office/drawing/2014/main" id="{9A9E7E99-6ED5-9F4A-ACD0-0FA2EF941967}"/>
                </a:ext>
              </a:extLst>
            </p:cNvPr>
            <p:cNvSpPr>
              <a:spLocks noChangeArrowheads="1"/>
            </p:cNvSpPr>
            <p:nvPr/>
          </p:nvSpPr>
          <p:spPr bwMode="auto">
            <a:xfrm>
              <a:off x="3060700" y="2070100"/>
              <a:ext cx="254000" cy="165100"/>
            </a:xfrm>
            <a:prstGeom prst="rect">
              <a:avLst/>
            </a:prstGeom>
            <a:gradFill rotWithShape="1">
              <a:gsLst>
                <a:gs pos="0">
                  <a:srgbClr val="E6B9B8"/>
                </a:gs>
                <a:gs pos="100000">
                  <a:srgbClr val="FF0000"/>
                </a:gs>
              </a:gsLst>
              <a:lin ang="5400000"/>
            </a:gradFill>
            <a:ln w="9525">
              <a:solidFill>
                <a:srgbClr val="FF0000"/>
              </a:solidFill>
              <a:miter lim="800000"/>
              <a:headEnd/>
              <a:tailEnd/>
            </a:ln>
            <a:effectLst>
              <a:outerShdw blurRad="40000" dist="23000" dir="5400000" rotWithShape="0">
                <a:srgbClr val="808080">
                  <a:alpha val="34999"/>
                </a:srgbClr>
              </a:outerShdw>
            </a:effectLst>
          </p:spPr>
          <p:txBody>
            <a:bodyPr anchor="ctr"/>
            <a:lstStyle>
              <a:lvl1pPr algn="ctr">
                <a:defRPr>
                  <a:solidFill>
                    <a:schemeClr val="tx1"/>
                  </a:solidFill>
                  <a:latin typeface="Arial" panose="020B0604020202020204" pitchFamily="34" charset="0"/>
                  <a:ea typeface="ＭＳ Ｐゴシック" panose="020B0600070205080204" pitchFamily="34" charset="-128"/>
                </a:defRPr>
              </a:lvl1pPr>
              <a:lvl2pPr marL="742950" indent="-285750" algn="ctr">
                <a:defRPr>
                  <a:solidFill>
                    <a:schemeClr val="tx1"/>
                  </a:solidFill>
                  <a:latin typeface="Arial" panose="020B0604020202020204" pitchFamily="34" charset="0"/>
                  <a:ea typeface="ＭＳ Ｐゴシック" panose="020B0600070205080204" pitchFamily="34" charset="-128"/>
                </a:defRPr>
              </a:lvl2pPr>
              <a:lvl3pPr marL="1143000" indent="-228600" algn="ctr">
                <a:defRPr>
                  <a:solidFill>
                    <a:schemeClr val="tx1"/>
                  </a:solidFill>
                  <a:latin typeface="Arial" panose="020B0604020202020204" pitchFamily="34" charset="0"/>
                  <a:ea typeface="ＭＳ Ｐゴシック" panose="020B0600070205080204" pitchFamily="34" charset="-128"/>
                </a:defRPr>
              </a:lvl3pPr>
              <a:lvl4pPr marL="1600200" indent="-228600" algn="ctr">
                <a:defRPr>
                  <a:solidFill>
                    <a:schemeClr val="tx1"/>
                  </a:solidFill>
                  <a:latin typeface="Arial" panose="020B0604020202020204" pitchFamily="34" charset="0"/>
                  <a:ea typeface="ＭＳ Ｐゴシック" panose="020B0600070205080204" pitchFamily="34" charset="-128"/>
                </a:defRPr>
              </a:lvl4pPr>
              <a:lvl5pPr marL="2057400" indent="-228600" algn="ctr">
                <a:defRPr>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a:solidFill>
                  <a:srgbClr val="FFFFFF"/>
                </a:solidFill>
                <a:latin typeface="Calibri" panose="020F0502020204030204" pitchFamily="34" charset="0"/>
              </a:endParaRPr>
            </a:p>
          </p:txBody>
        </p:sp>
      </p:grpSp>
      <p:sp>
        <p:nvSpPr>
          <p:cNvPr id="17" name="CasellaDiTesto 16">
            <a:extLst>
              <a:ext uri="{FF2B5EF4-FFF2-40B4-BE49-F238E27FC236}">
                <a16:creationId xmlns:a16="http://schemas.microsoft.com/office/drawing/2014/main" id="{D0019B49-A0D3-834E-ACA7-7B0BEF41A933}"/>
              </a:ext>
            </a:extLst>
          </p:cNvPr>
          <p:cNvSpPr txBox="1"/>
          <p:nvPr/>
        </p:nvSpPr>
        <p:spPr>
          <a:xfrm>
            <a:off x="7104063" y="2106613"/>
            <a:ext cx="1238250" cy="369887"/>
          </a:xfrm>
          <a:prstGeom prst="rect">
            <a:avLst/>
          </a:prstGeom>
          <a:noFill/>
        </p:spPr>
        <p:txBody>
          <a:bodyPr wrap="none">
            <a:spAutoFit/>
          </a:bodyPr>
          <a:lstStyle/>
          <a:p>
            <a:pPr eaLnBrk="1" hangingPunct="1">
              <a:defRPr/>
            </a:pPr>
            <a:r>
              <a:rPr lang="it-IT" dirty="0">
                <a:latin typeface="+mj-lt"/>
                <a:ea typeface="ＭＳ Ｐゴシック" pitchFamily="-1" charset="-128"/>
                <a:cs typeface="ＭＳ Ｐゴシック" pitchFamily="-1" charset="-128"/>
              </a:rPr>
              <a:t>Letteratura</a:t>
            </a:r>
          </a:p>
        </p:txBody>
      </p:sp>
      <p:sp>
        <p:nvSpPr>
          <p:cNvPr id="3" name="CasellaDiTesto 2">
            <a:extLst>
              <a:ext uri="{FF2B5EF4-FFF2-40B4-BE49-F238E27FC236}">
                <a16:creationId xmlns:a16="http://schemas.microsoft.com/office/drawing/2014/main" id="{5A0F98ED-707C-624A-888F-4692A42F3EAE}"/>
              </a:ext>
            </a:extLst>
          </p:cNvPr>
          <p:cNvSpPr txBox="1"/>
          <p:nvPr/>
        </p:nvSpPr>
        <p:spPr>
          <a:xfrm rot="18866561">
            <a:off x="7300601" y="5968474"/>
            <a:ext cx="498855" cy="276999"/>
          </a:xfrm>
          <a:prstGeom prst="rect">
            <a:avLst/>
          </a:prstGeom>
          <a:noFill/>
        </p:spPr>
        <p:txBody>
          <a:bodyPr wrap="none" rtlCol="0">
            <a:spAutoFit/>
          </a:bodyPr>
          <a:lstStyle/>
          <a:p>
            <a:r>
              <a:rPr lang="en-GB" sz="1200" dirty="0"/>
              <a:t>2018</a:t>
            </a:r>
          </a:p>
        </p:txBody>
      </p:sp>
      <p:sp>
        <p:nvSpPr>
          <p:cNvPr id="19" name="CasellaDiTesto 18">
            <a:extLst>
              <a:ext uri="{FF2B5EF4-FFF2-40B4-BE49-F238E27FC236}">
                <a16:creationId xmlns:a16="http://schemas.microsoft.com/office/drawing/2014/main" id="{77233A6C-23F2-0048-BF35-7F4BB2F1AC1B}"/>
              </a:ext>
            </a:extLst>
          </p:cNvPr>
          <p:cNvSpPr txBox="1"/>
          <p:nvPr/>
        </p:nvSpPr>
        <p:spPr>
          <a:xfrm rot="18866561">
            <a:off x="7689040" y="6002066"/>
            <a:ext cx="498855" cy="276999"/>
          </a:xfrm>
          <a:prstGeom prst="rect">
            <a:avLst/>
          </a:prstGeom>
          <a:noFill/>
        </p:spPr>
        <p:txBody>
          <a:bodyPr wrap="none" rtlCol="0">
            <a:spAutoFit/>
          </a:bodyPr>
          <a:lstStyle/>
          <a:p>
            <a:r>
              <a:rPr lang="en-GB" sz="1200" dirty="0"/>
              <a:t>2019</a:t>
            </a:r>
          </a:p>
        </p:txBody>
      </p:sp>
      <p:sp>
        <p:nvSpPr>
          <p:cNvPr id="20" name="CasellaDiTesto 19">
            <a:extLst>
              <a:ext uri="{FF2B5EF4-FFF2-40B4-BE49-F238E27FC236}">
                <a16:creationId xmlns:a16="http://schemas.microsoft.com/office/drawing/2014/main" id="{79B566FF-C26A-6C4A-B681-4E8E93E15CF7}"/>
              </a:ext>
            </a:extLst>
          </p:cNvPr>
          <p:cNvSpPr txBox="1"/>
          <p:nvPr/>
        </p:nvSpPr>
        <p:spPr>
          <a:xfrm rot="18866561">
            <a:off x="6911788" y="5910567"/>
            <a:ext cx="498855" cy="276999"/>
          </a:xfrm>
          <a:prstGeom prst="rect">
            <a:avLst/>
          </a:prstGeom>
          <a:noFill/>
        </p:spPr>
        <p:txBody>
          <a:bodyPr wrap="none" rtlCol="0">
            <a:spAutoFit/>
          </a:bodyPr>
          <a:lstStyle/>
          <a:p>
            <a:r>
              <a:rPr lang="en-GB" sz="1200" dirty="0"/>
              <a:t>2017</a:t>
            </a:r>
          </a:p>
        </p:txBody>
      </p:sp>
      <p:sp>
        <p:nvSpPr>
          <p:cNvPr id="21" name="CasellaDiTesto 20">
            <a:extLst>
              <a:ext uri="{FF2B5EF4-FFF2-40B4-BE49-F238E27FC236}">
                <a16:creationId xmlns:a16="http://schemas.microsoft.com/office/drawing/2014/main" id="{230592B3-28AB-D547-BF1B-D35A2B917D73}"/>
              </a:ext>
            </a:extLst>
          </p:cNvPr>
          <p:cNvSpPr txBox="1"/>
          <p:nvPr/>
        </p:nvSpPr>
        <p:spPr>
          <a:xfrm rot="18866561">
            <a:off x="6504285" y="5878212"/>
            <a:ext cx="498855" cy="276999"/>
          </a:xfrm>
          <a:prstGeom prst="rect">
            <a:avLst/>
          </a:prstGeom>
          <a:noFill/>
        </p:spPr>
        <p:txBody>
          <a:bodyPr wrap="none" rtlCol="0">
            <a:spAutoFit/>
          </a:bodyPr>
          <a:lstStyle/>
          <a:p>
            <a:r>
              <a:rPr lang="en-GB" sz="1200" dirty="0"/>
              <a:t>2016</a:t>
            </a:r>
          </a:p>
        </p:txBody>
      </p:sp>
      <p:sp>
        <p:nvSpPr>
          <p:cNvPr id="22" name="CasellaDiTesto 21">
            <a:extLst>
              <a:ext uri="{FF2B5EF4-FFF2-40B4-BE49-F238E27FC236}">
                <a16:creationId xmlns:a16="http://schemas.microsoft.com/office/drawing/2014/main" id="{84FA6046-BF30-0D40-AF1A-BE8606BC1808}"/>
              </a:ext>
            </a:extLst>
          </p:cNvPr>
          <p:cNvSpPr txBox="1"/>
          <p:nvPr/>
        </p:nvSpPr>
        <p:spPr>
          <a:xfrm rot="18866561">
            <a:off x="6115470" y="5833079"/>
            <a:ext cx="498855" cy="276999"/>
          </a:xfrm>
          <a:prstGeom prst="rect">
            <a:avLst/>
          </a:prstGeom>
          <a:noFill/>
        </p:spPr>
        <p:txBody>
          <a:bodyPr wrap="none" rtlCol="0">
            <a:spAutoFit/>
          </a:bodyPr>
          <a:lstStyle/>
          <a:p>
            <a:r>
              <a:rPr lang="en-GB" sz="1200" dirty="0"/>
              <a:t>2015</a:t>
            </a:r>
          </a:p>
        </p:txBody>
      </p:sp>
      <p:sp>
        <p:nvSpPr>
          <p:cNvPr id="23" name="CasellaDiTesto 22">
            <a:extLst>
              <a:ext uri="{FF2B5EF4-FFF2-40B4-BE49-F238E27FC236}">
                <a16:creationId xmlns:a16="http://schemas.microsoft.com/office/drawing/2014/main" id="{585CB85B-C6FE-7745-9C61-5D7B82DD874D}"/>
              </a:ext>
            </a:extLst>
          </p:cNvPr>
          <p:cNvSpPr txBox="1"/>
          <p:nvPr/>
        </p:nvSpPr>
        <p:spPr>
          <a:xfrm rot="18866561">
            <a:off x="5740651" y="5787947"/>
            <a:ext cx="498855" cy="276999"/>
          </a:xfrm>
          <a:prstGeom prst="rect">
            <a:avLst/>
          </a:prstGeom>
          <a:noFill/>
        </p:spPr>
        <p:txBody>
          <a:bodyPr wrap="none" rtlCol="0">
            <a:spAutoFit/>
          </a:bodyPr>
          <a:lstStyle/>
          <a:p>
            <a:r>
              <a:rPr lang="en-GB" sz="1200" dirty="0"/>
              <a:t>2014</a:t>
            </a:r>
          </a:p>
        </p:txBody>
      </p:sp>
      <p:sp>
        <p:nvSpPr>
          <p:cNvPr id="24" name="CasellaDiTesto 23">
            <a:extLst>
              <a:ext uri="{FF2B5EF4-FFF2-40B4-BE49-F238E27FC236}">
                <a16:creationId xmlns:a16="http://schemas.microsoft.com/office/drawing/2014/main" id="{80AA2E0A-9D35-7340-9F3A-59097288FF7F}"/>
              </a:ext>
            </a:extLst>
          </p:cNvPr>
          <p:cNvSpPr txBox="1"/>
          <p:nvPr/>
        </p:nvSpPr>
        <p:spPr>
          <a:xfrm rot="18866561">
            <a:off x="5361989" y="5727010"/>
            <a:ext cx="498855" cy="276999"/>
          </a:xfrm>
          <a:prstGeom prst="rect">
            <a:avLst/>
          </a:prstGeom>
          <a:noFill/>
        </p:spPr>
        <p:txBody>
          <a:bodyPr wrap="none" rtlCol="0">
            <a:spAutoFit/>
          </a:bodyPr>
          <a:lstStyle/>
          <a:p>
            <a:r>
              <a:rPr lang="en-GB" sz="1200" dirty="0"/>
              <a:t>2013</a:t>
            </a:r>
          </a:p>
        </p:txBody>
      </p:sp>
      <p:sp>
        <p:nvSpPr>
          <p:cNvPr id="25" name="CasellaDiTesto 24">
            <a:extLst>
              <a:ext uri="{FF2B5EF4-FFF2-40B4-BE49-F238E27FC236}">
                <a16:creationId xmlns:a16="http://schemas.microsoft.com/office/drawing/2014/main" id="{58EFEC81-BE10-5B49-BC7E-AFF369925E1F}"/>
              </a:ext>
            </a:extLst>
          </p:cNvPr>
          <p:cNvSpPr txBox="1"/>
          <p:nvPr/>
        </p:nvSpPr>
        <p:spPr>
          <a:xfrm rot="18866561">
            <a:off x="5006182" y="5672715"/>
            <a:ext cx="498855" cy="276999"/>
          </a:xfrm>
          <a:prstGeom prst="rect">
            <a:avLst/>
          </a:prstGeom>
          <a:noFill/>
        </p:spPr>
        <p:txBody>
          <a:bodyPr wrap="none" rtlCol="0">
            <a:spAutoFit/>
          </a:bodyPr>
          <a:lstStyle/>
          <a:p>
            <a:r>
              <a:rPr lang="en-GB" sz="1200" dirty="0"/>
              <a:t>2012</a:t>
            </a:r>
          </a:p>
        </p:txBody>
      </p:sp>
      <p:sp>
        <p:nvSpPr>
          <p:cNvPr id="26" name="CasellaDiTesto 25">
            <a:extLst>
              <a:ext uri="{FF2B5EF4-FFF2-40B4-BE49-F238E27FC236}">
                <a16:creationId xmlns:a16="http://schemas.microsoft.com/office/drawing/2014/main" id="{EFB7D29E-C8A7-064B-B6AD-6D1D4347190B}"/>
              </a:ext>
            </a:extLst>
          </p:cNvPr>
          <p:cNvSpPr txBox="1"/>
          <p:nvPr/>
        </p:nvSpPr>
        <p:spPr>
          <a:xfrm rot="18866561">
            <a:off x="4652009" y="5635511"/>
            <a:ext cx="498855" cy="276999"/>
          </a:xfrm>
          <a:prstGeom prst="rect">
            <a:avLst/>
          </a:prstGeom>
          <a:noFill/>
        </p:spPr>
        <p:txBody>
          <a:bodyPr wrap="none" rtlCol="0">
            <a:spAutoFit/>
          </a:bodyPr>
          <a:lstStyle/>
          <a:p>
            <a:r>
              <a:rPr lang="en-GB" sz="1200" dirty="0"/>
              <a:t>2011</a:t>
            </a:r>
          </a:p>
        </p:txBody>
      </p:sp>
      <p:sp>
        <p:nvSpPr>
          <p:cNvPr id="27" name="CasellaDiTesto 26">
            <a:extLst>
              <a:ext uri="{FF2B5EF4-FFF2-40B4-BE49-F238E27FC236}">
                <a16:creationId xmlns:a16="http://schemas.microsoft.com/office/drawing/2014/main" id="{AA1E1992-A2B6-0142-BA58-AC8221AF22D3}"/>
              </a:ext>
            </a:extLst>
          </p:cNvPr>
          <p:cNvSpPr txBox="1"/>
          <p:nvPr/>
        </p:nvSpPr>
        <p:spPr>
          <a:xfrm rot="18866561">
            <a:off x="4296433" y="5599833"/>
            <a:ext cx="498855" cy="276999"/>
          </a:xfrm>
          <a:prstGeom prst="rect">
            <a:avLst/>
          </a:prstGeom>
          <a:noFill/>
        </p:spPr>
        <p:txBody>
          <a:bodyPr wrap="none" rtlCol="0">
            <a:spAutoFit/>
          </a:bodyPr>
          <a:lstStyle/>
          <a:p>
            <a:r>
              <a:rPr lang="en-GB" sz="1200" dirty="0"/>
              <a:t>2010</a:t>
            </a:r>
          </a:p>
        </p:txBody>
      </p:sp>
      <p:sp>
        <p:nvSpPr>
          <p:cNvPr id="28" name="CasellaDiTesto 27">
            <a:extLst>
              <a:ext uri="{FF2B5EF4-FFF2-40B4-BE49-F238E27FC236}">
                <a16:creationId xmlns:a16="http://schemas.microsoft.com/office/drawing/2014/main" id="{583ED919-2D50-1941-B3DD-A786253631AF}"/>
              </a:ext>
            </a:extLst>
          </p:cNvPr>
          <p:cNvSpPr txBox="1"/>
          <p:nvPr/>
        </p:nvSpPr>
        <p:spPr>
          <a:xfrm rot="18866561">
            <a:off x="3936205" y="5548057"/>
            <a:ext cx="498855" cy="276999"/>
          </a:xfrm>
          <a:prstGeom prst="rect">
            <a:avLst/>
          </a:prstGeom>
          <a:noFill/>
        </p:spPr>
        <p:txBody>
          <a:bodyPr wrap="none" rtlCol="0">
            <a:spAutoFit/>
          </a:bodyPr>
          <a:lstStyle/>
          <a:p>
            <a:r>
              <a:rPr lang="en-GB" sz="1200" dirty="0"/>
              <a:t>2009</a:t>
            </a:r>
          </a:p>
        </p:txBody>
      </p:sp>
      <p:sp>
        <p:nvSpPr>
          <p:cNvPr id="29" name="CasellaDiTesto 28">
            <a:extLst>
              <a:ext uri="{FF2B5EF4-FFF2-40B4-BE49-F238E27FC236}">
                <a16:creationId xmlns:a16="http://schemas.microsoft.com/office/drawing/2014/main" id="{6357C95C-B2DA-5E4F-878B-6430FBC101A3}"/>
              </a:ext>
            </a:extLst>
          </p:cNvPr>
          <p:cNvSpPr txBox="1"/>
          <p:nvPr/>
        </p:nvSpPr>
        <p:spPr>
          <a:xfrm rot="18866561">
            <a:off x="3580906" y="5512890"/>
            <a:ext cx="498855" cy="276999"/>
          </a:xfrm>
          <a:prstGeom prst="rect">
            <a:avLst/>
          </a:prstGeom>
          <a:noFill/>
        </p:spPr>
        <p:txBody>
          <a:bodyPr wrap="none" rtlCol="0">
            <a:spAutoFit/>
          </a:bodyPr>
          <a:lstStyle/>
          <a:p>
            <a:r>
              <a:rPr lang="en-GB" sz="1200" dirty="0"/>
              <a:t>2008</a:t>
            </a:r>
          </a:p>
        </p:txBody>
      </p:sp>
      <p:sp>
        <p:nvSpPr>
          <p:cNvPr id="30" name="CasellaDiTesto 29">
            <a:extLst>
              <a:ext uri="{FF2B5EF4-FFF2-40B4-BE49-F238E27FC236}">
                <a16:creationId xmlns:a16="http://schemas.microsoft.com/office/drawing/2014/main" id="{FC157D9F-DA8C-8D40-A798-78AB84583E92}"/>
              </a:ext>
            </a:extLst>
          </p:cNvPr>
          <p:cNvSpPr txBox="1"/>
          <p:nvPr/>
        </p:nvSpPr>
        <p:spPr>
          <a:xfrm rot="18866561">
            <a:off x="2964348" y="5598217"/>
            <a:ext cx="859531" cy="276999"/>
          </a:xfrm>
          <a:prstGeom prst="rect">
            <a:avLst/>
          </a:prstGeom>
          <a:noFill/>
        </p:spPr>
        <p:txBody>
          <a:bodyPr wrap="none" rtlCol="0">
            <a:spAutoFit/>
          </a:bodyPr>
          <a:lstStyle/>
          <a:p>
            <a:r>
              <a:rPr lang="en-GB" sz="1200" dirty="0"/>
              <a:t>2006-2007</a:t>
            </a:r>
          </a:p>
        </p:txBody>
      </p:sp>
      <p:sp>
        <p:nvSpPr>
          <p:cNvPr id="31" name="CasellaDiTesto 30">
            <a:extLst>
              <a:ext uri="{FF2B5EF4-FFF2-40B4-BE49-F238E27FC236}">
                <a16:creationId xmlns:a16="http://schemas.microsoft.com/office/drawing/2014/main" id="{DEF3713D-4942-F745-B7E5-88C74E3D82A1}"/>
              </a:ext>
            </a:extLst>
          </p:cNvPr>
          <p:cNvSpPr txBox="1"/>
          <p:nvPr/>
        </p:nvSpPr>
        <p:spPr>
          <a:xfrm rot="18866561">
            <a:off x="2605587" y="5551608"/>
            <a:ext cx="859531" cy="276999"/>
          </a:xfrm>
          <a:prstGeom prst="rect">
            <a:avLst/>
          </a:prstGeom>
          <a:noFill/>
        </p:spPr>
        <p:txBody>
          <a:bodyPr wrap="none" rtlCol="0">
            <a:spAutoFit/>
          </a:bodyPr>
          <a:lstStyle/>
          <a:p>
            <a:r>
              <a:rPr lang="en-GB" sz="1200" dirty="0"/>
              <a:t>2004-2005</a:t>
            </a:r>
          </a:p>
        </p:txBody>
      </p:sp>
      <p:sp>
        <p:nvSpPr>
          <p:cNvPr id="32" name="CasellaDiTesto 31">
            <a:extLst>
              <a:ext uri="{FF2B5EF4-FFF2-40B4-BE49-F238E27FC236}">
                <a16:creationId xmlns:a16="http://schemas.microsoft.com/office/drawing/2014/main" id="{E5108844-BEAA-504E-9DFD-9B93841C849D}"/>
              </a:ext>
            </a:extLst>
          </p:cNvPr>
          <p:cNvSpPr txBox="1"/>
          <p:nvPr/>
        </p:nvSpPr>
        <p:spPr>
          <a:xfrm rot="18866561">
            <a:off x="2238055" y="5519789"/>
            <a:ext cx="859531" cy="276999"/>
          </a:xfrm>
          <a:prstGeom prst="rect">
            <a:avLst/>
          </a:prstGeom>
          <a:noFill/>
        </p:spPr>
        <p:txBody>
          <a:bodyPr wrap="none" rtlCol="0">
            <a:spAutoFit/>
          </a:bodyPr>
          <a:lstStyle/>
          <a:p>
            <a:r>
              <a:rPr lang="en-GB" sz="1200" dirty="0"/>
              <a:t>2002-2003</a:t>
            </a:r>
          </a:p>
        </p:txBody>
      </p:sp>
      <p:sp>
        <p:nvSpPr>
          <p:cNvPr id="33" name="CasellaDiTesto 32">
            <a:extLst>
              <a:ext uri="{FF2B5EF4-FFF2-40B4-BE49-F238E27FC236}">
                <a16:creationId xmlns:a16="http://schemas.microsoft.com/office/drawing/2014/main" id="{8DB50240-01B6-EA4B-996F-4F6C7CC4A0D5}"/>
              </a:ext>
            </a:extLst>
          </p:cNvPr>
          <p:cNvSpPr txBox="1"/>
          <p:nvPr/>
        </p:nvSpPr>
        <p:spPr>
          <a:xfrm rot="18866561">
            <a:off x="1897005" y="5455158"/>
            <a:ext cx="859531" cy="276999"/>
          </a:xfrm>
          <a:prstGeom prst="rect">
            <a:avLst/>
          </a:prstGeom>
          <a:noFill/>
        </p:spPr>
        <p:txBody>
          <a:bodyPr wrap="none" rtlCol="0">
            <a:spAutoFit/>
          </a:bodyPr>
          <a:lstStyle/>
          <a:p>
            <a:r>
              <a:rPr lang="en-GB" sz="1200" dirty="0"/>
              <a:t>2000-2001</a:t>
            </a:r>
          </a:p>
        </p:txBody>
      </p:sp>
      <p:sp>
        <p:nvSpPr>
          <p:cNvPr id="34" name="CasellaDiTesto 33">
            <a:extLst>
              <a:ext uri="{FF2B5EF4-FFF2-40B4-BE49-F238E27FC236}">
                <a16:creationId xmlns:a16="http://schemas.microsoft.com/office/drawing/2014/main" id="{F748AA2F-858E-3A4C-937A-D8ADA2E053C0}"/>
              </a:ext>
            </a:extLst>
          </p:cNvPr>
          <p:cNvSpPr txBox="1"/>
          <p:nvPr/>
        </p:nvSpPr>
        <p:spPr>
          <a:xfrm rot="18866561">
            <a:off x="1559886" y="5429270"/>
            <a:ext cx="859531" cy="276999"/>
          </a:xfrm>
          <a:prstGeom prst="rect">
            <a:avLst/>
          </a:prstGeom>
          <a:noFill/>
        </p:spPr>
        <p:txBody>
          <a:bodyPr wrap="none" rtlCol="0">
            <a:spAutoFit/>
          </a:bodyPr>
          <a:lstStyle/>
          <a:p>
            <a:r>
              <a:rPr lang="en-GB" sz="1200" dirty="0"/>
              <a:t>1998-1999</a:t>
            </a:r>
          </a:p>
        </p:txBody>
      </p:sp>
    </p:spTree>
    <p:extLst>
      <p:ext uri="{BB962C8B-B14F-4D97-AF65-F5344CB8AC3E}">
        <p14:creationId xmlns:p14="http://schemas.microsoft.com/office/powerpoint/2010/main" val="3106793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olo rettangolo 4"/>
          <p:cNvSpPr/>
          <p:nvPr/>
        </p:nvSpPr>
        <p:spPr>
          <a:xfrm>
            <a:off x="0" y="4041422"/>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p:cNvSpPr/>
          <p:nvPr/>
        </p:nvSpPr>
        <p:spPr>
          <a:xfrm>
            <a:off x="225778" y="0"/>
            <a:ext cx="8692444" cy="769441"/>
          </a:xfrm>
          <a:prstGeom prst="rect">
            <a:avLst/>
          </a:prstGeom>
          <a:noFill/>
        </p:spPr>
        <p:txBody>
          <a:bodyPr wrap="square" lIns="91440" tIns="45720" rIns="91440" bIns="45720">
            <a:spAutoFit/>
          </a:bodyPr>
          <a:lstStyle/>
          <a:p>
            <a:pPr algn="ctr"/>
            <a:r>
              <a:rPr lang="it-IT" sz="4400" b="1" dirty="0">
                <a:ln w="12700">
                  <a:solidFill>
                    <a:srgbClr val="009193"/>
                  </a:solidFill>
                  <a:prstDash val="solid"/>
                </a:ln>
                <a:pattFill prst="pct70">
                  <a:fgClr>
                    <a:srgbClr val="009051"/>
                  </a:fgClr>
                  <a:bgClr>
                    <a:schemeClr val="accent1">
                      <a:lumMod val="20000"/>
                      <a:lumOff val="80000"/>
                    </a:schemeClr>
                  </a:bgClr>
                </a:pattFill>
                <a:effectLst>
                  <a:outerShdw dist="38100" dir="2640000" algn="bl" rotWithShape="0">
                    <a:schemeClr val="accent1"/>
                  </a:outerShdw>
                </a:effectLst>
              </a:rPr>
              <a:t>Chirurgia Mini-invasiva</a:t>
            </a:r>
            <a:endParaRPr lang="it-IT" sz="4400" b="1" cap="none" spc="0" dirty="0">
              <a:ln w="12700">
                <a:solidFill>
                  <a:srgbClr val="009193"/>
                </a:solidFill>
                <a:prstDash val="solid"/>
              </a:ln>
              <a:pattFill prst="pct70">
                <a:fgClr>
                  <a:srgbClr val="009051"/>
                </a:fgClr>
                <a:bgClr>
                  <a:schemeClr val="accent1">
                    <a:lumMod val="20000"/>
                    <a:lumOff val="80000"/>
                  </a:schemeClr>
                </a:bgClr>
              </a:pattFill>
              <a:effectLst>
                <a:outerShdw dist="38100" dir="2640000" algn="bl" rotWithShape="0">
                  <a:schemeClr val="accent1"/>
                </a:outerShdw>
              </a:effectLst>
            </a:endParaRPr>
          </a:p>
        </p:txBody>
      </p:sp>
      <p:sp>
        <p:nvSpPr>
          <p:cNvPr id="2" name="CasellaDiTesto 1"/>
          <p:cNvSpPr txBox="1"/>
          <p:nvPr/>
        </p:nvSpPr>
        <p:spPr>
          <a:xfrm>
            <a:off x="3604812" y="581655"/>
            <a:ext cx="1934376" cy="646331"/>
          </a:xfrm>
          <a:prstGeom prst="rect">
            <a:avLst/>
          </a:prstGeom>
          <a:noFill/>
        </p:spPr>
        <p:txBody>
          <a:bodyPr wrap="none" rtlCol="0">
            <a:spAutoFit/>
          </a:bodyPr>
          <a:lstStyle/>
          <a:p>
            <a:r>
              <a:rPr lang="en-GB" sz="3600" dirty="0" err="1"/>
              <a:t>Vantaggi</a:t>
            </a:r>
            <a:endParaRPr lang="en-GB" sz="3600" dirty="0"/>
          </a:p>
        </p:txBody>
      </p:sp>
      <p:sp>
        <p:nvSpPr>
          <p:cNvPr id="3" name="CasellaDiTesto 2"/>
          <p:cNvSpPr txBox="1"/>
          <p:nvPr/>
        </p:nvSpPr>
        <p:spPr>
          <a:xfrm>
            <a:off x="113043" y="1080665"/>
            <a:ext cx="5661678" cy="2246769"/>
          </a:xfrm>
          <a:prstGeom prst="rect">
            <a:avLst/>
          </a:prstGeom>
          <a:noFill/>
        </p:spPr>
        <p:txBody>
          <a:bodyPr wrap="none" rtlCol="0">
            <a:spAutoFit/>
          </a:bodyPr>
          <a:lstStyle/>
          <a:p>
            <a:pPr marL="285750" indent="-285750">
              <a:buFont typeface="Arial" charset="0"/>
              <a:buChar char="•"/>
            </a:pPr>
            <a:r>
              <a:rPr lang="en-GB" sz="2000" dirty="0" err="1"/>
              <a:t>Riduzione</a:t>
            </a:r>
            <a:r>
              <a:rPr lang="en-GB" sz="2000" dirty="0"/>
              <a:t> </a:t>
            </a:r>
            <a:r>
              <a:rPr lang="en-GB" sz="2000" dirty="0" err="1"/>
              <a:t>dello</a:t>
            </a:r>
            <a:r>
              <a:rPr lang="en-GB" sz="2000" dirty="0"/>
              <a:t> stress </a:t>
            </a:r>
            <a:r>
              <a:rPr lang="en-GB" sz="2000" dirty="0" err="1"/>
              <a:t>chirurgico</a:t>
            </a:r>
            <a:endParaRPr lang="en-GB" sz="2000" dirty="0"/>
          </a:p>
          <a:p>
            <a:pPr marL="285750" indent="-285750" fontAlgn="base">
              <a:buFont typeface="Arial" charset="0"/>
              <a:buChar char="•"/>
            </a:pPr>
            <a:r>
              <a:rPr lang="en-GB" sz="2000" dirty="0" err="1"/>
              <a:t>Ridotto</a:t>
            </a:r>
            <a:r>
              <a:rPr lang="en-GB" sz="2000" dirty="0"/>
              <a:t> </a:t>
            </a:r>
            <a:r>
              <a:rPr lang="en-GB" sz="2000" dirty="0" err="1"/>
              <a:t>sanguinamento</a:t>
            </a:r>
            <a:r>
              <a:rPr lang="en-GB" sz="2000" dirty="0"/>
              <a:t> </a:t>
            </a:r>
            <a:r>
              <a:rPr lang="en-GB" sz="2000" dirty="0" err="1"/>
              <a:t>intraoperatorio</a:t>
            </a:r>
            <a:endParaRPr lang="en-GB" sz="2000" dirty="0"/>
          </a:p>
          <a:p>
            <a:pPr marL="285750" indent="-285750" fontAlgn="base">
              <a:buFont typeface="Arial" charset="0"/>
              <a:buChar char="•"/>
            </a:pPr>
            <a:r>
              <a:rPr lang="en-GB" sz="2000" dirty="0" err="1"/>
              <a:t>Ridotto</a:t>
            </a:r>
            <a:r>
              <a:rPr lang="en-GB" sz="2000" dirty="0"/>
              <a:t> dolore </a:t>
            </a:r>
            <a:r>
              <a:rPr lang="en-GB" sz="2000" dirty="0" err="1"/>
              <a:t>postoperatorio</a:t>
            </a:r>
            <a:endParaRPr lang="en-GB" sz="2000" dirty="0"/>
          </a:p>
          <a:p>
            <a:pPr marL="285750" indent="-285750" fontAlgn="base">
              <a:buFont typeface="Arial" charset="0"/>
              <a:buChar char="•"/>
            </a:pPr>
            <a:r>
              <a:rPr lang="en-GB" sz="2000" dirty="0" err="1"/>
              <a:t>Precoce</a:t>
            </a:r>
            <a:r>
              <a:rPr lang="en-GB" sz="2000" dirty="0"/>
              <a:t> </a:t>
            </a:r>
            <a:r>
              <a:rPr lang="en-GB" sz="2000" dirty="0" err="1"/>
              <a:t>mobilizzazione</a:t>
            </a:r>
            <a:endParaRPr lang="en-GB" sz="2000" dirty="0"/>
          </a:p>
          <a:p>
            <a:pPr marL="285750" indent="-285750" fontAlgn="base">
              <a:buFont typeface="Arial" charset="0"/>
              <a:buChar char="•"/>
            </a:pPr>
            <a:r>
              <a:rPr lang="en-GB" sz="2000" dirty="0" err="1"/>
              <a:t>Precoce</a:t>
            </a:r>
            <a:r>
              <a:rPr lang="en-GB" sz="2000" dirty="0"/>
              <a:t> </a:t>
            </a:r>
            <a:r>
              <a:rPr lang="en-GB" sz="2000" dirty="0" err="1"/>
              <a:t>dimissione</a:t>
            </a:r>
            <a:r>
              <a:rPr lang="en-GB" sz="2000" dirty="0"/>
              <a:t> e </a:t>
            </a:r>
            <a:r>
              <a:rPr lang="en-GB" sz="2000" dirty="0" err="1"/>
              <a:t>ripresa</a:t>
            </a:r>
            <a:r>
              <a:rPr lang="en-GB" sz="2000" dirty="0"/>
              <a:t> </a:t>
            </a:r>
            <a:r>
              <a:rPr lang="en-GB" sz="2000" dirty="0" err="1"/>
              <a:t>delle</a:t>
            </a:r>
            <a:r>
              <a:rPr lang="en-GB" sz="2000" dirty="0"/>
              <a:t> </a:t>
            </a:r>
            <a:r>
              <a:rPr lang="en-GB" sz="2000" dirty="0" err="1"/>
              <a:t>normali</a:t>
            </a:r>
            <a:r>
              <a:rPr lang="en-GB" sz="2000" dirty="0"/>
              <a:t> </a:t>
            </a:r>
            <a:r>
              <a:rPr lang="en-GB" sz="2000" dirty="0" err="1"/>
              <a:t>attività</a:t>
            </a:r>
            <a:endParaRPr lang="en-GB" sz="2000" dirty="0"/>
          </a:p>
          <a:p>
            <a:pPr marL="285750" indent="-285750" fontAlgn="base">
              <a:buFont typeface="Arial" charset="0"/>
              <a:buChar char="•"/>
            </a:pPr>
            <a:r>
              <a:rPr lang="en-GB" sz="2000" dirty="0" err="1"/>
              <a:t>Vantaggi</a:t>
            </a:r>
            <a:r>
              <a:rPr lang="en-GB" sz="2000" dirty="0"/>
              <a:t> </a:t>
            </a:r>
            <a:r>
              <a:rPr lang="en-GB" sz="2000" dirty="0" err="1"/>
              <a:t>estetici</a:t>
            </a:r>
            <a:endParaRPr lang="en-GB" sz="2000" dirty="0"/>
          </a:p>
          <a:p>
            <a:pPr marL="285750" indent="-285750">
              <a:buFont typeface="Arial" charset="0"/>
              <a:buChar char="•"/>
            </a:pPr>
            <a:endParaRPr lang="en-GB" sz="2000" dirty="0"/>
          </a:p>
        </p:txBody>
      </p:sp>
      <p:pic>
        <p:nvPicPr>
          <p:cNvPr id="8" name="Immagine 7"/>
          <p:cNvPicPr>
            <a:picLocks noChangeAspect="1"/>
          </p:cNvPicPr>
          <p:nvPr/>
        </p:nvPicPr>
        <p:blipFill rotWithShape="1">
          <a:blip r:embed="rId2">
            <a:extLst>
              <a:ext uri="{28A0092B-C50C-407E-A947-70E740481C1C}">
                <a14:useLocalDpi xmlns:a14="http://schemas.microsoft.com/office/drawing/2010/main" val="0"/>
              </a:ext>
            </a:extLst>
          </a:blip>
          <a:srcRect b="2415"/>
          <a:stretch/>
        </p:blipFill>
        <p:spPr>
          <a:xfrm>
            <a:off x="5539188" y="2737658"/>
            <a:ext cx="3599710" cy="3981145"/>
          </a:xfrm>
          <a:prstGeom prst="rect">
            <a:avLst/>
          </a:prstGeom>
        </p:spPr>
      </p:pic>
      <p:sp>
        <p:nvSpPr>
          <p:cNvPr id="6" name="Triangolo rettangolo 5"/>
          <p:cNvSpPr/>
          <p:nvPr/>
        </p:nvSpPr>
        <p:spPr>
          <a:xfrm rot="10800000">
            <a:off x="8692444" y="0"/>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magine 8">
            <a:extLst>
              <a:ext uri="{FF2B5EF4-FFF2-40B4-BE49-F238E27FC236}">
                <a16:creationId xmlns:a16="http://schemas.microsoft.com/office/drawing/2014/main" id="{F6C28F75-CB1D-CE48-9720-8768504D06D4}"/>
              </a:ext>
            </a:extLst>
          </p:cNvPr>
          <p:cNvPicPr>
            <a:picLocks noChangeAspect="1"/>
          </p:cNvPicPr>
          <p:nvPr/>
        </p:nvPicPr>
        <p:blipFill rotWithShape="1">
          <a:blip r:embed="rId3">
            <a:extLst>
              <a:ext uri="{28A0092B-C50C-407E-A947-70E740481C1C}">
                <a14:useLocalDpi xmlns:a14="http://schemas.microsoft.com/office/drawing/2010/main" val="0"/>
              </a:ext>
            </a:extLst>
          </a:blip>
          <a:srcRect r="15600" b="16252"/>
          <a:stretch/>
        </p:blipFill>
        <p:spPr>
          <a:xfrm>
            <a:off x="225778" y="3202174"/>
            <a:ext cx="4918217" cy="3516629"/>
          </a:xfrm>
          <a:prstGeom prst="rect">
            <a:avLst/>
          </a:prstGeom>
        </p:spPr>
      </p:pic>
    </p:spTree>
    <p:extLst>
      <p:ext uri="{BB962C8B-B14F-4D97-AF65-F5344CB8AC3E}">
        <p14:creationId xmlns:p14="http://schemas.microsoft.com/office/powerpoint/2010/main" val="3695619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8"/>
          <p:cNvGrpSpPr>
            <a:grpSpLocks/>
          </p:cNvGrpSpPr>
          <p:nvPr/>
        </p:nvGrpSpPr>
        <p:grpSpPr bwMode="auto">
          <a:xfrm>
            <a:off x="1869299" y="178141"/>
            <a:ext cx="5887663" cy="2350891"/>
            <a:chOff x="884149" y="306499"/>
            <a:chExt cx="8408191" cy="1554049"/>
          </a:xfrm>
        </p:grpSpPr>
        <p:sp>
          <p:nvSpPr>
            <p:cNvPr id="5" name="CasellaDiTesto 9"/>
            <p:cNvSpPr txBox="1">
              <a:spLocks noChangeArrowheads="1"/>
            </p:cNvSpPr>
            <p:nvPr/>
          </p:nvSpPr>
          <p:spPr bwMode="auto">
            <a:xfrm>
              <a:off x="884149" y="1059307"/>
              <a:ext cx="8408191" cy="801241"/>
            </a:xfrm>
            <a:prstGeom prst="rect">
              <a:avLst/>
            </a:prstGeom>
            <a:noFill/>
            <a:ln w="9525">
              <a:noFill/>
              <a:miter lim="800000"/>
              <a:headEnd/>
              <a:tailEnd/>
            </a:ln>
          </p:spPr>
          <p:txBody>
            <a:bodyPr wrap="square">
              <a:spAutoFit/>
            </a:bodyPr>
            <a:lstStyle/>
            <a:p>
              <a:pPr algn="ctr"/>
              <a:r>
                <a:rPr lang="it-IT" sz="2400" b="1" dirty="0">
                  <a:latin typeface="News Gothic MT"/>
                </a:rPr>
                <a:t>01/1990 - 05/2019</a:t>
              </a:r>
            </a:p>
            <a:p>
              <a:pPr algn="ctr"/>
              <a:r>
                <a:rPr lang="it-IT" sz="2400" b="1" dirty="0">
                  <a:latin typeface="News Gothic MT"/>
                </a:rPr>
                <a:t>2183 Resezioni Epatiche</a:t>
              </a:r>
            </a:p>
          </p:txBody>
        </p:sp>
        <p:sp>
          <p:nvSpPr>
            <p:cNvPr id="6" name="CasellaDiTesto 8"/>
            <p:cNvSpPr txBox="1">
              <a:spLocks noChangeArrowheads="1"/>
            </p:cNvSpPr>
            <p:nvPr/>
          </p:nvSpPr>
          <p:spPr bwMode="auto">
            <a:xfrm>
              <a:off x="1568369" y="306499"/>
              <a:ext cx="7516490" cy="563836"/>
            </a:xfrm>
            <a:prstGeom prst="rect">
              <a:avLst/>
            </a:prstGeom>
            <a:solidFill>
              <a:srgbClr val="FFFFFF"/>
            </a:solidFill>
            <a:ln w="31750">
              <a:solidFill>
                <a:srgbClr val="FF0000"/>
              </a:solidFill>
              <a:miter lim="800000"/>
              <a:headEnd/>
              <a:tailEnd/>
            </a:ln>
          </p:spPr>
          <p:txBody>
            <a:bodyPr wrap="square">
              <a:spAutoFit/>
            </a:bodyPr>
            <a:lstStyle/>
            <a:p>
              <a:pPr algn="ctr"/>
              <a:r>
                <a:rPr lang="it-IT" sz="1600" dirty="0">
                  <a:latin typeface="News Gothic MT"/>
                </a:rPr>
                <a:t>Chirurgia Generale ed Epatobiliare – </a:t>
              </a:r>
            </a:p>
            <a:p>
              <a:pPr algn="ctr"/>
              <a:r>
                <a:rPr lang="it-IT" sz="1600" dirty="0">
                  <a:latin typeface="News Gothic MT"/>
                </a:rPr>
                <a:t>Policlinico G.B. Rossi - Verona</a:t>
              </a:r>
            </a:p>
            <a:p>
              <a:pPr algn="ctr"/>
              <a:r>
                <a:rPr lang="it-IT" sz="1600" dirty="0">
                  <a:latin typeface="News Gothic MT"/>
                </a:rPr>
                <a:t>Direttore: </a:t>
              </a:r>
              <a:r>
                <a:rPr lang="it-IT" sz="1600" b="1" dirty="0">
                  <a:latin typeface="News Gothic MT"/>
                </a:rPr>
                <a:t>Prof. A. </a:t>
              </a:r>
              <a:r>
                <a:rPr lang="it-IT" sz="1600" b="1" dirty="0" err="1">
                  <a:latin typeface="News Gothic MT"/>
                </a:rPr>
                <a:t>Gugliemi</a:t>
              </a:r>
              <a:endParaRPr lang="it-IT" sz="1600" b="1" dirty="0">
                <a:latin typeface="News Gothic MT"/>
              </a:endParaRPr>
            </a:p>
          </p:txBody>
        </p:sp>
      </p:grpSp>
      <p:graphicFrame>
        <p:nvGraphicFramePr>
          <p:cNvPr id="8" name="Grafico 7"/>
          <p:cNvGraphicFramePr/>
          <p:nvPr>
            <p:extLst/>
          </p:nvPr>
        </p:nvGraphicFramePr>
        <p:xfrm>
          <a:off x="-386994" y="2261036"/>
          <a:ext cx="5639718" cy="3927578"/>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Connettore 1 10"/>
          <p:cNvCxnSpPr>
            <a:cxnSpLocks/>
          </p:cNvCxnSpPr>
          <p:nvPr/>
        </p:nvCxnSpPr>
        <p:spPr>
          <a:xfrm flipV="1">
            <a:off x="4106148" y="2169441"/>
            <a:ext cx="2830229" cy="7305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a:cxnSpLocks/>
          </p:cNvCxnSpPr>
          <p:nvPr/>
        </p:nvCxnSpPr>
        <p:spPr>
          <a:xfrm>
            <a:off x="4310286" y="5268200"/>
            <a:ext cx="2626091" cy="192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magine 11" descr="Logo_UNIVR.jpg">
            <a:extLst>
              <a:ext uri="{FF2B5EF4-FFF2-40B4-BE49-F238E27FC236}">
                <a16:creationId xmlns:a16="http://schemas.microsoft.com/office/drawing/2014/main" id="{F426B953-E6D6-C64C-9B89-D1820B61CF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9497" y="60259"/>
            <a:ext cx="915314" cy="87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 name="Grafico 27">
            <a:extLst>
              <a:ext uri="{FF2B5EF4-FFF2-40B4-BE49-F238E27FC236}">
                <a16:creationId xmlns:a16="http://schemas.microsoft.com/office/drawing/2014/main" id="{04D46908-9EAA-374F-87BD-249333F89217}"/>
              </a:ext>
            </a:extLst>
          </p:cNvPr>
          <p:cNvGraphicFramePr/>
          <p:nvPr>
            <p:extLst/>
          </p:nvPr>
        </p:nvGraphicFramePr>
        <p:xfrm>
          <a:off x="1401617" y="-110641"/>
          <a:ext cx="8072821" cy="7413589"/>
        </p:xfrm>
        <a:graphic>
          <a:graphicData uri="http://schemas.openxmlformats.org/drawingml/2006/chart">
            <c:chart xmlns:c="http://schemas.openxmlformats.org/drawingml/2006/chart" xmlns:r="http://schemas.openxmlformats.org/officeDocument/2006/relationships" r:id="rId5"/>
          </a:graphicData>
        </a:graphic>
      </p:graphicFrame>
      <p:sp>
        <p:nvSpPr>
          <p:cNvPr id="30" name="CasellaDiTesto 29">
            <a:extLst>
              <a:ext uri="{FF2B5EF4-FFF2-40B4-BE49-F238E27FC236}">
                <a16:creationId xmlns:a16="http://schemas.microsoft.com/office/drawing/2014/main" id="{ECBB070E-B7BA-4D48-A555-51C89BB7468B}"/>
              </a:ext>
            </a:extLst>
          </p:cNvPr>
          <p:cNvSpPr txBox="1"/>
          <p:nvPr/>
        </p:nvSpPr>
        <p:spPr>
          <a:xfrm>
            <a:off x="6193264" y="2736727"/>
            <a:ext cx="1531894" cy="707886"/>
          </a:xfrm>
          <a:prstGeom prst="rect">
            <a:avLst/>
          </a:prstGeom>
          <a:noFill/>
        </p:spPr>
        <p:txBody>
          <a:bodyPr wrap="none" rtlCol="0">
            <a:spAutoFit/>
          </a:bodyPr>
          <a:lstStyle/>
          <a:p>
            <a:pPr algn="ctr"/>
            <a:r>
              <a:rPr lang="en-GB" sz="2000" b="1" dirty="0"/>
              <a:t>186 Peri-</a:t>
            </a:r>
            <a:r>
              <a:rPr lang="en-GB" sz="2000" b="1" dirty="0" err="1"/>
              <a:t>ilari</a:t>
            </a:r>
            <a:endParaRPr lang="en-GB" sz="2000" b="1" dirty="0"/>
          </a:p>
          <a:p>
            <a:pPr algn="ctr"/>
            <a:r>
              <a:rPr lang="en-GB" sz="2000" b="1" dirty="0"/>
              <a:t>(PCC)</a:t>
            </a:r>
          </a:p>
        </p:txBody>
      </p:sp>
      <p:sp>
        <p:nvSpPr>
          <p:cNvPr id="31" name="CasellaDiTesto 30">
            <a:extLst>
              <a:ext uri="{FF2B5EF4-FFF2-40B4-BE49-F238E27FC236}">
                <a16:creationId xmlns:a16="http://schemas.microsoft.com/office/drawing/2014/main" id="{5A97662B-C8B7-374D-BEF0-D37CDEB35117}"/>
              </a:ext>
            </a:extLst>
          </p:cNvPr>
          <p:cNvSpPr txBox="1"/>
          <p:nvPr/>
        </p:nvSpPr>
        <p:spPr>
          <a:xfrm>
            <a:off x="6011668" y="3798589"/>
            <a:ext cx="1849417" cy="707886"/>
          </a:xfrm>
          <a:prstGeom prst="rect">
            <a:avLst/>
          </a:prstGeom>
          <a:noFill/>
        </p:spPr>
        <p:txBody>
          <a:bodyPr wrap="none" rtlCol="0">
            <a:spAutoFit/>
          </a:bodyPr>
          <a:lstStyle/>
          <a:p>
            <a:pPr algn="ctr"/>
            <a:r>
              <a:rPr lang="en-GB" sz="2000" b="1" dirty="0"/>
              <a:t>197 </a:t>
            </a:r>
            <a:r>
              <a:rPr lang="en-GB" sz="2000" b="1" dirty="0" err="1"/>
              <a:t>Intraepatici</a:t>
            </a:r>
            <a:endParaRPr lang="en-GB" sz="2000" b="1" dirty="0"/>
          </a:p>
          <a:p>
            <a:pPr algn="ctr"/>
            <a:r>
              <a:rPr lang="en-GB" sz="2000" b="1" dirty="0"/>
              <a:t>(ICC)</a:t>
            </a:r>
          </a:p>
        </p:txBody>
      </p:sp>
      <p:sp>
        <p:nvSpPr>
          <p:cNvPr id="32" name="CasellaDiTesto 31">
            <a:extLst>
              <a:ext uri="{FF2B5EF4-FFF2-40B4-BE49-F238E27FC236}">
                <a16:creationId xmlns:a16="http://schemas.microsoft.com/office/drawing/2014/main" id="{6B66DE82-3383-6541-AB51-561CFB3A7A7A}"/>
              </a:ext>
            </a:extLst>
          </p:cNvPr>
          <p:cNvSpPr txBox="1"/>
          <p:nvPr/>
        </p:nvSpPr>
        <p:spPr>
          <a:xfrm>
            <a:off x="5623330" y="4660396"/>
            <a:ext cx="1717458" cy="400110"/>
          </a:xfrm>
          <a:prstGeom prst="rect">
            <a:avLst/>
          </a:prstGeom>
          <a:noFill/>
        </p:spPr>
        <p:txBody>
          <a:bodyPr wrap="none" rtlCol="0">
            <a:spAutoFit/>
          </a:bodyPr>
          <a:lstStyle/>
          <a:p>
            <a:r>
              <a:rPr lang="en-GB" sz="2000" b="1" dirty="0"/>
              <a:t>103 K </a:t>
            </a:r>
            <a:r>
              <a:rPr lang="en-GB" sz="2000" b="1" dirty="0" err="1"/>
              <a:t>Colecisti</a:t>
            </a:r>
            <a:endParaRPr lang="en-GB" sz="2000" b="1" dirty="0"/>
          </a:p>
        </p:txBody>
      </p:sp>
      <p:sp>
        <p:nvSpPr>
          <p:cNvPr id="33" name="CasellaDiTesto 32">
            <a:extLst>
              <a:ext uri="{FF2B5EF4-FFF2-40B4-BE49-F238E27FC236}">
                <a16:creationId xmlns:a16="http://schemas.microsoft.com/office/drawing/2014/main" id="{94199729-C7CA-124A-9DF7-A3FE0125026E}"/>
              </a:ext>
            </a:extLst>
          </p:cNvPr>
          <p:cNvSpPr txBox="1"/>
          <p:nvPr/>
        </p:nvSpPr>
        <p:spPr>
          <a:xfrm>
            <a:off x="7876917" y="2669122"/>
            <a:ext cx="715260" cy="461665"/>
          </a:xfrm>
          <a:prstGeom prst="rect">
            <a:avLst/>
          </a:prstGeom>
          <a:noFill/>
        </p:spPr>
        <p:txBody>
          <a:bodyPr wrap="none" rtlCol="0">
            <a:spAutoFit/>
          </a:bodyPr>
          <a:lstStyle/>
          <a:p>
            <a:r>
              <a:rPr lang="en-GB" sz="2400" dirty="0"/>
              <a:t>38%</a:t>
            </a:r>
          </a:p>
        </p:txBody>
      </p:sp>
      <p:sp>
        <p:nvSpPr>
          <p:cNvPr id="34" name="CasellaDiTesto 33">
            <a:extLst>
              <a:ext uri="{FF2B5EF4-FFF2-40B4-BE49-F238E27FC236}">
                <a16:creationId xmlns:a16="http://schemas.microsoft.com/office/drawing/2014/main" id="{FBA51C61-1B40-6E41-9355-C2D117C05046}"/>
              </a:ext>
            </a:extLst>
          </p:cNvPr>
          <p:cNvSpPr txBox="1"/>
          <p:nvPr/>
        </p:nvSpPr>
        <p:spPr>
          <a:xfrm>
            <a:off x="7963536" y="3763160"/>
            <a:ext cx="715260" cy="461665"/>
          </a:xfrm>
          <a:prstGeom prst="rect">
            <a:avLst/>
          </a:prstGeom>
          <a:noFill/>
        </p:spPr>
        <p:txBody>
          <a:bodyPr wrap="none" rtlCol="0">
            <a:spAutoFit/>
          </a:bodyPr>
          <a:lstStyle/>
          <a:p>
            <a:r>
              <a:rPr lang="en-GB" sz="2400" dirty="0"/>
              <a:t>41%</a:t>
            </a:r>
          </a:p>
        </p:txBody>
      </p:sp>
      <p:sp>
        <p:nvSpPr>
          <p:cNvPr id="35" name="CasellaDiTesto 34">
            <a:extLst>
              <a:ext uri="{FF2B5EF4-FFF2-40B4-BE49-F238E27FC236}">
                <a16:creationId xmlns:a16="http://schemas.microsoft.com/office/drawing/2014/main" id="{55266107-2CBC-5842-BBB9-C5D51A9D547D}"/>
              </a:ext>
            </a:extLst>
          </p:cNvPr>
          <p:cNvSpPr txBox="1"/>
          <p:nvPr/>
        </p:nvSpPr>
        <p:spPr>
          <a:xfrm>
            <a:off x="7582799" y="4845965"/>
            <a:ext cx="715260" cy="461665"/>
          </a:xfrm>
          <a:prstGeom prst="rect">
            <a:avLst/>
          </a:prstGeom>
          <a:noFill/>
        </p:spPr>
        <p:txBody>
          <a:bodyPr wrap="none" rtlCol="0">
            <a:spAutoFit/>
          </a:bodyPr>
          <a:lstStyle/>
          <a:p>
            <a:r>
              <a:rPr lang="en-GB" sz="2400" dirty="0"/>
              <a:t>21%</a:t>
            </a:r>
          </a:p>
        </p:txBody>
      </p:sp>
      <p:pic>
        <p:nvPicPr>
          <p:cNvPr id="36" name="Immagine 35">
            <a:extLst>
              <a:ext uri="{FF2B5EF4-FFF2-40B4-BE49-F238E27FC236}">
                <a16:creationId xmlns:a16="http://schemas.microsoft.com/office/drawing/2014/main" id="{4FCDFC81-1127-7C48-85DA-E291576B11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52" b="5962"/>
          <a:stretch/>
        </p:blipFill>
        <p:spPr>
          <a:xfrm>
            <a:off x="0" y="60259"/>
            <a:ext cx="2253745" cy="1215752"/>
          </a:xfrm>
          <a:prstGeom prst="rect">
            <a:avLst/>
          </a:prstGeom>
        </p:spPr>
      </p:pic>
    </p:spTree>
    <p:extLst>
      <p:ext uri="{BB962C8B-B14F-4D97-AF65-F5344CB8AC3E}">
        <p14:creationId xmlns:p14="http://schemas.microsoft.com/office/powerpoint/2010/main" val="3881832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Logo_UNIV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0816" y="873548"/>
            <a:ext cx="1472414" cy="141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Grafico 9">
            <a:extLst>
              <a:ext uri="{FF2B5EF4-FFF2-40B4-BE49-F238E27FC236}">
                <a16:creationId xmlns:a16="http://schemas.microsoft.com/office/drawing/2014/main" id="{2CDB2E77-9B48-D74C-B322-29B459CC3570}"/>
              </a:ext>
            </a:extLst>
          </p:cNvPr>
          <p:cNvGraphicFramePr/>
          <p:nvPr>
            <p:extLst/>
          </p:nvPr>
        </p:nvGraphicFramePr>
        <p:xfrm>
          <a:off x="88133" y="1813944"/>
          <a:ext cx="7649098" cy="4891490"/>
        </p:xfrm>
        <a:graphic>
          <a:graphicData uri="http://schemas.openxmlformats.org/drawingml/2006/chart">
            <c:chart xmlns:c="http://schemas.openxmlformats.org/drawingml/2006/chart" xmlns:r="http://schemas.openxmlformats.org/officeDocument/2006/relationships" r:id="rId4"/>
          </a:graphicData>
        </a:graphic>
      </p:graphicFrame>
      <p:sp>
        <p:nvSpPr>
          <p:cNvPr id="5" name="CasellaDiTesto 4">
            <a:extLst>
              <a:ext uri="{FF2B5EF4-FFF2-40B4-BE49-F238E27FC236}">
                <a16:creationId xmlns:a16="http://schemas.microsoft.com/office/drawing/2014/main" id="{619FAB87-9D72-3F41-986D-258522EBC5A0}"/>
              </a:ext>
            </a:extLst>
          </p:cNvPr>
          <p:cNvSpPr txBox="1"/>
          <p:nvPr/>
        </p:nvSpPr>
        <p:spPr>
          <a:xfrm>
            <a:off x="6912344" y="3922005"/>
            <a:ext cx="2097947" cy="1877437"/>
          </a:xfrm>
          <a:prstGeom prst="rect">
            <a:avLst/>
          </a:prstGeom>
          <a:solidFill>
            <a:schemeClr val="accent3">
              <a:lumMod val="20000"/>
              <a:lumOff val="80000"/>
            </a:schemeClr>
          </a:solidFill>
          <a:ln w="31750">
            <a:solidFill>
              <a:srgbClr val="FF0000"/>
            </a:solidFill>
          </a:ln>
        </p:spPr>
        <p:txBody>
          <a:bodyPr wrap="none" rtlCol="0">
            <a:spAutoFit/>
          </a:bodyPr>
          <a:lstStyle/>
          <a:p>
            <a:pPr algn="ctr"/>
            <a:r>
              <a:rPr lang="en-GB" sz="2800" dirty="0"/>
              <a:t>2017-2018</a:t>
            </a:r>
          </a:p>
          <a:p>
            <a:pPr algn="ctr"/>
            <a:r>
              <a:rPr lang="en-GB" sz="2800" dirty="0" err="1"/>
              <a:t>Laparoscopia</a:t>
            </a:r>
            <a:endParaRPr lang="en-GB" sz="2800" dirty="0"/>
          </a:p>
          <a:p>
            <a:pPr algn="ctr"/>
            <a:r>
              <a:rPr lang="en-GB" sz="6000" dirty="0"/>
              <a:t>38%</a:t>
            </a:r>
          </a:p>
        </p:txBody>
      </p:sp>
      <p:sp>
        <p:nvSpPr>
          <p:cNvPr id="12" name="Rectangle 10">
            <a:extLst>
              <a:ext uri="{FF2B5EF4-FFF2-40B4-BE49-F238E27FC236}">
                <a16:creationId xmlns:a16="http://schemas.microsoft.com/office/drawing/2014/main" id="{38E51F87-F3BF-084C-A435-46AE760486D9}"/>
              </a:ext>
            </a:extLst>
          </p:cNvPr>
          <p:cNvSpPr>
            <a:spLocks noChangeArrowheads="1"/>
          </p:cNvSpPr>
          <p:nvPr/>
        </p:nvSpPr>
        <p:spPr bwMode="auto">
          <a:xfrm>
            <a:off x="2709228" y="873548"/>
            <a:ext cx="3868419" cy="111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it-IT" altLang="it-IT" sz="1400" dirty="0">
                <a:latin typeface="+mn-lt"/>
                <a:ea typeface="Arial Narrow" charset="0"/>
                <a:cs typeface="Arial Narrow" charset="0"/>
              </a:rPr>
              <a:t>Università di Verona</a:t>
            </a:r>
          </a:p>
          <a:p>
            <a:pPr algn="ctr" eaLnBrk="1" hangingPunct="1"/>
            <a:r>
              <a:rPr lang="it-IT" altLang="it-IT" sz="1400" dirty="0" err="1">
                <a:latin typeface="+mn-lt"/>
                <a:ea typeface="Arial Narrow" charset="0"/>
                <a:cs typeface="Arial Narrow" charset="0"/>
              </a:rPr>
              <a:t>Dipartmento</a:t>
            </a:r>
            <a:r>
              <a:rPr lang="it-IT" altLang="it-IT" sz="1400" dirty="0">
                <a:latin typeface="+mn-lt"/>
                <a:ea typeface="Arial Narrow" charset="0"/>
                <a:cs typeface="Arial Narrow" charset="0"/>
              </a:rPr>
              <a:t> di Chirurgia</a:t>
            </a:r>
          </a:p>
          <a:p>
            <a:pPr algn="ctr" eaLnBrk="1" hangingPunct="1"/>
            <a:r>
              <a:rPr lang="it-IT" altLang="it-IT" sz="1400" dirty="0">
                <a:latin typeface="+mn-lt"/>
                <a:ea typeface="Arial Narrow" charset="0"/>
                <a:cs typeface="Arial Narrow" charset="0"/>
              </a:rPr>
              <a:t>Chirurgia Generale e Epatobiliare</a:t>
            </a:r>
          </a:p>
          <a:p>
            <a:pPr algn="ctr" eaLnBrk="1" hangingPunct="1"/>
            <a:r>
              <a:rPr lang="it-IT" altLang="it-IT" sz="1400" dirty="0">
                <a:latin typeface="+mn-lt"/>
                <a:ea typeface="Arial Narrow" charset="0"/>
                <a:cs typeface="Arial Narrow" charset="0"/>
              </a:rPr>
              <a:t>Policlinico GB Rossi </a:t>
            </a:r>
          </a:p>
          <a:p>
            <a:pPr algn="ctr" eaLnBrk="1" hangingPunct="1"/>
            <a:r>
              <a:rPr lang="it-IT" altLang="it-IT" sz="1100" dirty="0">
                <a:latin typeface="+mn-lt"/>
                <a:ea typeface="Arial Narrow" charset="0"/>
                <a:cs typeface="Arial Narrow" charset="0"/>
              </a:rPr>
              <a:t> Prof. Alfredo Guglielmi</a:t>
            </a:r>
          </a:p>
        </p:txBody>
      </p:sp>
      <p:sp>
        <p:nvSpPr>
          <p:cNvPr id="9" name="CasellaDiTesto 8">
            <a:extLst>
              <a:ext uri="{FF2B5EF4-FFF2-40B4-BE49-F238E27FC236}">
                <a16:creationId xmlns:a16="http://schemas.microsoft.com/office/drawing/2014/main" id="{945B36EB-5089-C24B-9E14-CC2E9FA25847}"/>
              </a:ext>
            </a:extLst>
          </p:cNvPr>
          <p:cNvSpPr txBox="1"/>
          <p:nvPr/>
        </p:nvSpPr>
        <p:spPr>
          <a:xfrm>
            <a:off x="94987" y="3635"/>
            <a:ext cx="9096914" cy="830997"/>
          </a:xfrm>
          <a:prstGeom prst="rect">
            <a:avLst/>
          </a:prstGeom>
          <a:noFill/>
        </p:spPr>
        <p:txBody>
          <a:bodyPr wrap="none" rtlCol="0">
            <a:spAutoFit/>
          </a:bodyPr>
          <a:lstStyle/>
          <a:p>
            <a:pPr algn="ctr"/>
            <a:r>
              <a:rPr lang="en-GB" sz="4800" b="1" dirty="0" err="1">
                <a:solidFill>
                  <a:srgbClr val="009193"/>
                </a:solidFill>
              </a:rPr>
              <a:t>Tecniche</a:t>
            </a:r>
            <a:r>
              <a:rPr lang="en-GB" sz="4800" b="1" dirty="0">
                <a:solidFill>
                  <a:srgbClr val="009193"/>
                </a:solidFill>
              </a:rPr>
              <a:t> </a:t>
            </a:r>
            <a:r>
              <a:rPr lang="en-GB" sz="4800" b="1" dirty="0" err="1">
                <a:solidFill>
                  <a:srgbClr val="009193"/>
                </a:solidFill>
              </a:rPr>
              <a:t>Chirurgiche</a:t>
            </a:r>
            <a:r>
              <a:rPr lang="en-GB" sz="4800" b="1" dirty="0">
                <a:solidFill>
                  <a:srgbClr val="009193"/>
                </a:solidFill>
              </a:rPr>
              <a:t>: </a:t>
            </a:r>
            <a:r>
              <a:rPr lang="en-GB" sz="4800" b="1" dirty="0" err="1">
                <a:solidFill>
                  <a:srgbClr val="009193"/>
                </a:solidFill>
              </a:rPr>
              <a:t>Laparoscopia</a:t>
            </a:r>
            <a:endParaRPr lang="en-GB" sz="6600" b="1" dirty="0">
              <a:solidFill>
                <a:srgbClr val="009193"/>
              </a:solidFill>
            </a:endParaRPr>
          </a:p>
        </p:txBody>
      </p:sp>
    </p:spTree>
    <p:extLst>
      <p:ext uri="{BB962C8B-B14F-4D97-AF65-F5344CB8AC3E}">
        <p14:creationId xmlns:p14="http://schemas.microsoft.com/office/powerpoint/2010/main" val="1026601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l="14563" t="17240" r="50221" b="15981"/>
          <a:stretch>
            <a:fillRect/>
          </a:stretch>
        </p:blipFill>
        <p:spPr bwMode="auto">
          <a:xfrm>
            <a:off x="302697" y="3005294"/>
            <a:ext cx="3984637" cy="3776506"/>
          </a:xfrm>
          <a:prstGeom prst="rect">
            <a:avLst/>
          </a:prstGeom>
          <a:noFill/>
          <a:ln w="9525">
            <a:noFill/>
            <a:miter lim="800000"/>
            <a:headEnd/>
            <a:tailEnd/>
          </a:ln>
        </p:spPr>
      </p:pic>
      <p:sp>
        <p:nvSpPr>
          <p:cNvPr id="4" name="Ovale 3"/>
          <p:cNvSpPr/>
          <p:nvPr/>
        </p:nvSpPr>
        <p:spPr>
          <a:xfrm>
            <a:off x="3591170" y="4405375"/>
            <a:ext cx="599926" cy="3700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1520485" y="2619495"/>
            <a:ext cx="1249473" cy="276999"/>
          </a:xfrm>
          <a:prstGeom prst="rect">
            <a:avLst/>
          </a:prstGeom>
          <a:noFill/>
        </p:spPr>
        <p:txBody>
          <a:bodyPr wrap="none" rtlCol="0">
            <a:spAutoFit/>
          </a:bodyPr>
          <a:lstStyle/>
          <a:p>
            <a:r>
              <a:rPr lang="en-US" sz="1200" i="1" dirty="0"/>
              <a:t>Ann </a:t>
            </a:r>
            <a:r>
              <a:rPr lang="en-US" sz="1200" i="1" dirty="0" err="1"/>
              <a:t>Surg</a:t>
            </a:r>
            <a:r>
              <a:rPr lang="en-US" sz="1200" i="1" dirty="0"/>
              <a:t> 2013</a:t>
            </a:r>
          </a:p>
        </p:txBody>
      </p:sp>
      <p:pic>
        <p:nvPicPr>
          <p:cNvPr id="6" name="Immagine 5" descr="Schermata 2012-11-13 alle 17.10.5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545" y="532396"/>
            <a:ext cx="6897960" cy="2057400"/>
          </a:xfrm>
          <a:prstGeom prst="rect">
            <a:avLst/>
          </a:prstGeom>
        </p:spPr>
      </p:pic>
      <p:sp>
        <p:nvSpPr>
          <p:cNvPr id="7" name="CasellaDiTesto 6">
            <a:extLst>
              <a:ext uri="{FF2B5EF4-FFF2-40B4-BE49-F238E27FC236}">
                <a16:creationId xmlns:a16="http://schemas.microsoft.com/office/drawing/2014/main" id="{D2FC0C81-1901-9842-A1B8-07EF813C0B4C}"/>
              </a:ext>
            </a:extLst>
          </p:cNvPr>
          <p:cNvSpPr txBox="1"/>
          <p:nvPr/>
        </p:nvSpPr>
        <p:spPr>
          <a:xfrm>
            <a:off x="2295016" y="-30862"/>
            <a:ext cx="4317015" cy="707886"/>
          </a:xfrm>
          <a:prstGeom prst="rect">
            <a:avLst/>
          </a:prstGeom>
          <a:noFill/>
        </p:spPr>
        <p:txBody>
          <a:bodyPr wrap="none" rtlCol="0">
            <a:spAutoFit/>
          </a:bodyPr>
          <a:lstStyle/>
          <a:p>
            <a:pPr algn="ctr"/>
            <a:r>
              <a:rPr lang="en-GB" sz="4000" b="1" dirty="0">
                <a:solidFill>
                  <a:srgbClr val="009193"/>
                </a:solidFill>
              </a:rPr>
              <a:t>I </a:t>
            </a:r>
            <a:r>
              <a:rPr lang="en-GB" sz="4000" b="1" dirty="0" err="1">
                <a:solidFill>
                  <a:srgbClr val="009193"/>
                </a:solidFill>
              </a:rPr>
              <a:t>Fattori</a:t>
            </a:r>
            <a:r>
              <a:rPr lang="en-GB" sz="4000" b="1" dirty="0">
                <a:solidFill>
                  <a:srgbClr val="009193"/>
                </a:solidFill>
              </a:rPr>
              <a:t> </a:t>
            </a:r>
            <a:r>
              <a:rPr lang="en-GB" sz="4000" b="1" dirty="0" err="1">
                <a:solidFill>
                  <a:srgbClr val="009193"/>
                </a:solidFill>
              </a:rPr>
              <a:t>Prognostici</a:t>
            </a:r>
            <a:endParaRPr lang="en-GB" sz="5400" b="1" dirty="0">
              <a:solidFill>
                <a:srgbClr val="009193"/>
              </a:solidFill>
            </a:endParaRPr>
          </a:p>
        </p:txBody>
      </p:sp>
      <p:sp>
        <p:nvSpPr>
          <p:cNvPr id="2" name="CasellaDiTesto 1">
            <a:extLst>
              <a:ext uri="{FF2B5EF4-FFF2-40B4-BE49-F238E27FC236}">
                <a16:creationId xmlns:a16="http://schemas.microsoft.com/office/drawing/2014/main" id="{CB86D23E-3C3A-AD48-B8CB-89A24B658F36}"/>
              </a:ext>
            </a:extLst>
          </p:cNvPr>
          <p:cNvSpPr txBox="1"/>
          <p:nvPr/>
        </p:nvSpPr>
        <p:spPr>
          <a:xfrm flipH="1">
            <a:off x="4850138" y="3744375"/>
            <a:ext cx="3523785" cy="206210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it-IT" sz="2400" b="1" dirty="0">
                <a:solidFill>
                  <a:srgbClr val="008F00"/>
                </a:solidFill>
              </a:rPr>
              <a:t>Resezione radicale R0 </a:t>
            </a:r>
          </a:p>
          <a:p>
            <a:pPr marL="342900" indent="-342900">
              <a:lnSpc>
                <a:spcPct val="150000"/>
              </a:lnSpc>
              <a:buFont typeface="Arial" panose="020B0604020202020204" pitchFamily="34" charset="0"/>
              <a:buChar char="•"/>
            </a:pPr>
            <a:r>
              <a:rPr lang="it-IT" sz="2400" b="1" dirty="0">
                <a:solidFill>
                  <a:srgbClr val="008F00"/>
                </a:solidFill>
              </a:rPr>
              <a:t>Linfonodi negativi  N0</a:t>
            </a:r>
          </a:p>
          <a:p>
            <a:pPr marL="342900" indent="-342900">
              <a:lnSpc>
                <a:spcPct val="150000"/>
              </a:lnSpc>
              <a:buFont typeface="Arial" panose="020B0604020202020204" pitchFamily="34" charset="0"/>
              <a:buChar char="•"/>
            </a:pPr>
            <a:r>
              <a:rPr lang="it-IT" sz="2400" b="1" dirty="0">
                <a:solidFill>
                  <a:srgbClr val="008F00"/>
                </a:solidFill>
              </a:rPr>
              <a:t>Assenza metastasi M0</a:t>
            </a:r>
          </a:p>
          <a:p>
            <a:endParaRPr lang="it-IT" sz="2000" dirty="0"/>
          </a:p>
        </p:txBody>
      </p:sp>
    </p:spTree>
    <p:extLst>
      <p:ext uri="{BB962C8B-B14F-4D97-AF65-F5344CB8AC3E}">
        <p14:creationId xmlns:p14="http://schemas.microsoft.com/office/powerpoint/2010/main" val="1684014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8"/>
          <p:cNvGrpSpPr>
            <a:grpSpLocks/>
          </p:cNvGrpSpPr>
          <p:nvPr/>
        </p:nvGrpSpPr>
        <p:grpSpPr bwMode="auto">
          <a:xfrm>
            <a:off x="914400" y="66675"/>
            <a:ext cx="8001000" cy="2447035"/>
            <a:chOff x="914400" y="66675"/>
            <a:chExt cx="8001000" cy="2447843"/>
          </a:xfrm>
        </p:grpSpPr>
        <p:sp>
          <p:nvSpPr>
            <p:cNvPr id="7" name="CasellaDiTesto 9"/>
            <p:cNvSpPr txBox="1">
              <a:spLocks noChangeArrowheads="1"/>
            </p:cNvSpPr>
            <p:nvPr/>
          </p:nvSpPr>
          <p:spPr bwMode="auto">
            <a:xfrm>
              <a:off x="1152526" y="1036702"/>
              <a:ext cx="7762874" cy="1477816"/>
            </a:xfrm>
            <a:prstGeom prst="rect">
              <a:avLst/>
            </a:prstGeom>
            <a:noFill/>
            <a:ln w="9525">
              <a:noFill/>
              <a:miter lim="800000"/>
              <a:headEnd/>
              <a:tailEnd/>
            </a:ln>
          </p:spPr>
          <p:txBody>
            <a:bodyPr wrap="square">
              <a:spAutoFit/>
            </a:bodyPr>
            <a:lstStyle/>
            <a:p>
              <a:pPr algn="ctr"/>
              <a:r>
                <a:rPr lang="it-IT" sz="2400" dirty="0">
                  <a:latin typeface="News Gothic MT"/>
                </a:rPr>
                <a:t>2183 Resezioni Epatiche</a:t>
              </a:r>
            </a:p>
            <a:p>
              <a:pPr algn="ctr"/>
              <a:r>
                <a:rPr lang="it-IT" sz="2400" dirty="0">
                  <a:latin typeface="News Gothic MT"/>
                </a:rPr>
                <a:t>486 Colangiocarcinomi</a:t>
              </a:r>
            </a:p>
            <a:p>
              <a:pPr algn="ctr"/>
              <a:r>
                <a:rPr lang="it-IT" sz="2400" b="1" dirty="0">
                  <a:latin typeface="News Gothic MT"/>
                </a:rPr>
                <a:t>dal 1990 al 05/2019</a:t>
              </a:r>
            </a:p>
            <a:p>
              <a:pPr algn="ctr"/>
              <a:endParaRPr lang="it-IT" dirty="0">
                <a:latin typeface="News Gothic MT"/>
              </a:endParaRPr>
            </a:p>
          </p:txBody>
        </p:sp>
        <p:sp>
          <p:nvSpPr>
            <p:cNvPr id="8" name="CasellaDiTesto 8"/>
            <p:cNvSpPr txBox="1">
              <a:spLocks noChangeArrowheads="1"/>
            </p:cNvSpPr>
            <p:nvPr/>
          </p:nvSpPr>
          <p:spPr bwMode="auto">
            <a:xfrm>
              <a:off x="914400" y="66675"/>
              <a:ext cx="7086600" cy="708025"/>
            </a:xfrm>
            <a:prstGeom prst="rect">
              <a:avLst/>
            </a:prstGeom>
            <a:solidFill>
              <a:srgbClr val="FFFFFF"/>
            </a:solidFill>
            <a:ln w="31750">
              <a:solidFill>
                <a:srgbClr val="FF0000"/>
              </a:solidFill>
              <a:miter lim="800000"/>
              <a:headEnd/>
              <a:tailEnd/>
            </a:ln>
          </p:spPr>
          <p:txBody>
            <a:bodyPr wrap="square">
              <a:spAutoFit/>
            </a:bodyPr>
            <a:lstStyle/>
            <a:p>
              <a:pPr algn="ctr"/>
              <a:r>
                <a:rPr lang="it-IT" sz="2000">
                  <a:latin typeface="News Gothic MT"/>
                </a:rPr>
                <a:t>Chirurgia Generale ed Epato-Biliare - G.B. Rossi - Verona</a:t>
              </a:r>
            </a:p>
            <a:p>
              <a:pPr algn="ctr"/>
              <a:r>
                <a:rPr lang="it-IT" sz="2000">
                  <a:latin typeface="News Gothic MT"/>
                </a:rPr>
                <a:t>Direttore: </a:t>
              </a:r>
              <a:r>
                <a:rPr lang="it-IT" sz="2000" b="1">
                  <a:latin typeface="News Gothic MT"/>
                </a:rPr>
                <a:t>Prof. A. Gugliemi</a:t>
              </a:r>
            </a:p>
          </p:txBody>
        </p:sp>
      </p:grpSp>
      <p:pic>
        <p:nvPicPr>
          <p:cNvPr id="9" name="Immagine 7" descr="Logo_UNIVR.jpg"/>
          <p:cNvPicPr>
            <a:picLocks noChangeAspect="1"/>
          </p:cNvPicPr>
          <p:nvPr/>
        </p:nvPicPr>
        <p:blipFill>
          <a:blip r:embed="rId3"/>
          <a:srcRect/>
          <a:stretch>
            <a:fillRect/>
          </a:stretch>
        </p:blipFill>
        <p:spPr bwMode="auto">
          <a:xfrm>
            <a:off x="7391398" y="838200"/>
            <a:ext cx="1524002" cy="1524000"/>
          </a:xfrm>
          <a:prstGeom prst="rect">
            <a:avLst/>
          </a:prstGeom>
          <a:noFill/>
          <a:ln w="9525">
            <a:noFill/>
            <a:miter lim="800000"/>
            <a:headEnd/>
            <a:tailEnd/>
          </a:ln>
        </p:spPr>
      </p:pic>
      <p:grpSp>
        <p:nvGrpSpPr>
          <p:cNvPr id="20" name="Gruppo 19"/>
          <p:cNvGrpSpPr/>
          <p:nvPr/>
        </p:nvGrpSpPr>
        <p:grpSpPr>
          <a:xfrm>
            <a:off x="0" y="2438400"/>
            <a:ext cx="5181601" cy="4419600"/>
            <a:chOff x="228599" y="2438400"/>
            <a:chExt cx="4953001" cy="4267200"/>
          </a:xfrm>
        </p:grpSpPr>
        <p:pic>
          <p:nvPicPr>
            <p:cNvPr id="13" name="Immagine 12" descr="Schermata 11-2457342 alle 00.36.43.png"/>
            <p:cNvPicPr>
              <a:picLocks noChangeAspect="1"/>
            </p:cNvPicPr>
            <p:nvPr/>
          </p:nvPicPr>
          <p:blipFill>
            <a:blip r:embed="rId4"/>
            <a:stretch>
              <a:fillRect/>
            </a:stretch>
          </p:blipFill>
          <p:spPr>
            <a:xfrm>
              <a:off x="228599" y="2438400"/>
              <a:ext cx="4806117" cy="4267200"/>
            </a:xfrm>
            <a:prstGeom prst="rect">
              <a:avLst/>
            </a:prstGeom>
          </p:spPr>
        </p:pic>
        <p:grpSp>
          <p:nvGrpSpPr>
            <p:cNvPr id="19" name="Gruppo 18"/>
            <p:cNvGrpSpPr/>
            <p:nvPr/>
          </p:nvGrpSpPr>
          <p:grpSpPr>
            <a:xfrm>
              <a:off x="1524000" y="2732690"/>
              <a:ext cx="3657600" cy="3134710"/>
              <a:chOff x="1524000" y="2732690"/>
              <a:chExt cx="3657600" cy="3134710"/>
            </a:xfrm>
          </p:grpSpPr>
          <p:sp>
            <p:nvSpPr>
              <p:cNvPr id="11" name="Rettangolo 10"/>
              <p:cNvSpPr/>
              <p:nvPr/>
            </p:nvSpPr>
            <p:spPr>
              <a:xfrm>
                <a:off x="4114800" y="2732690"/>
                <a:ext cx="10668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p:cNvSpPr txBox="1"/>
              <p:nvPr/>
            </p:nvSpPr>
            <p:spPr>
              <a:xfrm>
                <a:off x="2133600" y="3657600"/>
                <a:ext cx="1165904" cy="338554"/>
              </a:xfrm>
              <a:prstGeom prst="rect">
                <a:avLst/>
              </a:prstGeom>
              <a:noFill/>
            </p:spPr>
            <p:txBody>
              <a:bodyPr wrap="square" rtlCol="0">
                <a:spAutoFit/>
              </a:bodyPr>
              <a:lstStyle/>
              <a:p>
                <a:r>
                  <a:rPr lang="it-IT" sz="1600" dirty="0"/>
                  <a:t>2005-2019</a:t>
                </a:r>
              </a:p>
            </p:txBody>
          </p:sp>
          <p:sp>
            <p:nvSpPr>
              <p:cNvPr id="15" name="CasellaDiTesto 14"/>
              <p:cNvSpPr txBox="1"/>
              <p:nvPr/>
            </p:nvSpPr>
            <p:spPr>
              <a:xfrm>
                <a:off x="1524000" y="5029200"/>
                <a:ext cx="1165904" cy="338554"/>
              </a:xfrm>
              <a:prstGeom prst="rect">
                <a:avLst/>
              </a:prstGeom>
              <a:noFill/>
            </p:spPr>
            <p:txBody>
              <a:bodyPr wrap="square" rtlCol="0">
                <a:spAutoFit/>
              </a:bodyPr>
              <a:lstStyle/>
              <a:p>
                <a:r>
                  <a:rPr lang="it-IT" sz="1600" dirty="0"/>
                  <a:t>1990-2005</a:t>
                </a:r>
              </a:p>
            </p:txBody>
          </p:sp>
          <p:sp>
            <p:nvSpPr>
              <p:cNvPr id="16" name="CasellaDiTesto 15"/>
              <p:cNvSpPr txBox="1"/>
              <p:nvPr/>
            </p:nvSpPr>
            <p:spPr>
              <a:xfrm>
                <a:off x="3429000" y="4648200"/>
                <a:ext cx="698003" cy="400110"/>
              </a:xfrm>
              <a:prstGeom prst="rect">
                <a:avLst/>
              </a:prstGeom>
              <a:noFill/>
            </p:spPr>
            <p:txBody>
              <a:bodyPr wrap="square" rtlCol="0">
                <a:spAutoFit/>
              </a:bodyPr>
              <a:lstStyle/>
              <a:p>
                <a:r>
                  <a:rPr lang="it-IT" dirty="0"/>
                  <a:t>27%</a:t>
                </a:r>
              </a:p>
            </p:txBody>
          </p:sp>
          <p:sp>
            <p:nvSpPr>
              <p:cNvPr id="17" name="CasellaDiTesto 16"/>
              <p:cNvSpPr txBox="1"/>
              <p:nvPr/>
            </p:nvSpPr>
            <p:spPr>
              <a:xfrm>
                <a:off x="3276600" y="5467290"/>
                <a:ext cx="698003" cy="400110"/>
              </a:xfrm>
              <a:prstGeom prst="rect">
                <a:avLst/>
              </a:prstGeom>
              <a:noFill/>
            </p:spPr>
            <p:txBody>
              <a:bodyPr wrap="square" rtlCol="0">
                <a:spAutoFit/>
              </a:bodyPr>
              <a:lstStyle/>
              <a:p>
                <a:r>
                  <a:rPr lang="it-IT" dirty="0"/>
                  <a:t>18%</a:t>
                </a:r>
              </a:p>
            </p:txBody>
          </p:sp>
          <p:sp>
            <p:nvSpPr>
              <p:cNvPr id="18" name="CasellaDiTesto 17"/>
              <p:cNvSpPr txBox="1"/>
              <p:nvPr/>
            </p:nvSpPr>
            <p:spPr>
              <a:xfrm>
                <a:off x="2971800" y="2819400"/>
                <a:ext cx="1046080" cy="338554"/>
              </a:xfrm>
              <a:prstGeom prst="rect">
                <a:avLst/>
              </a:prstGeom>
              <a:noFill/>
            </p:spPr>
            <p:txBody>
              <a:bodyPr wrap="square" rtlCol="0">
                <a:spAutoFit/>
              </a:bodyPr>
              <a:lstStyle/>
              <a:p>
                <a:r>
                  <a:rPr lang="it-IT" sz="1600" dirty="0" err="1"/>
                  <a:t>p</a:t>
                </a:r>
                <a:r>
                  <a:rPr lang="it-IT" sz="1600" dirty="0"/>
                  <a:t> = 0.023</a:t>
                </a:r>
              </a:p>
            </p:txBody>
          </p:sp>
        </p:grpSp>
      </p:grpSp>
      <p:pic>
        <p:nvPicPr>
          <p:cNvPr id="21" name="Immagine 20" descr="Schermata 11-2457342 alle 01.09.13.png"/>
          <p:cNvPicPr>
            <a:picLocks noChangeAspect="1"/>
          </p:cNvPicPr>
          <p:nvPr/>
        </p:nvPicPr>
        <p:blipFill>
          <a:blip r:embed="rId5"/>
          <a:stretch>
            <a:fillRect/>
          </a:stretch>
        </p:blipFill>
        <p:spPr>
          <a:xfrm>
            <a:off x="4392929" y="2514599"/>
            <a:ext cx="4903471" cy="4191001"/>
          </a:xfrm>
          <a:prstGeom prst="rect">
            <a:avLst/>
          </a:prstGeom>
        </p:spPr>
      </p:pic>
      <p:grpSp>
        <p:nvGrpSpPr>
          <p:cNvPr id="29" name="Gruppo 28"/>
          <p:cNvGrpSpPr/>
          <p:nvPr/>
        </p:nvGrpSpPr>
        <p:grpSpPr>
          <a:xfrm>
            <a:off x="4903536" y="2743200"/>
            <a:ext cx="4469064" cy="3429000"/>
            <a:chOff x="4903536" y="2743200"/>
            <a:chExt cx="4469064" cy="3429000"/>
          </a:xfrm>
        </p:grpSpPr>
        <p:sp>
          <p:nvSpPr>
            <p:cNvPr id="22" name="Rettangolo 21"/>
            <p:cNvSpPr/>
            <p:nvPr/>
          </p:nvSpPr>
          <p:spPr>
            <a:xfrm>
              <a:off x="8305800" y="2743200"/>
              <a:ext cx="10668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CasellaDiTesto 22"/>
            <p:cNvSpPr txBox="1"/>
            <p:nvPr/>
          </p:nvSpPr>
          <p:spPr>
            <a:xfrm>
              <a:off x="7010400" y="3352800"/>
              <a:ext cx="1080745" cy="338554"/>
            </a:xfrm>
            <a:prstGeom prst="rect">
              <a:avLst/>
            </a:prstGeom>
            <a:noFill/>
          </p:spPr>
          <p:txBody>
            <a:bodyPr wrap="none" rtlCol="0">
              <a:spAutoFit/>
            </a:bodyPr>
            <a:lstStyle/>
            <a:p>
              <a:r>
                <a:rPr lang="it-IT" sz="1600" dirty="0"/>
                <a:t>2005-2019</a:t>
              </a:r>
            </a:p>
          </p:txBody>
        </p:sp>
        <p:sp>
          <p:nvSpPr>
            <p:cNvPr id="24" name="CasellaDiTesto 23"/>
            <p:cNvSpPr txBox="1"/>
            <p:nvPr/>
          </p:nvSpPr>
          <p:spPr>
            <a:xfrm>
              <a:off x="6019800" y="5029200"/>
              <a:ext cx="1165904" cy="338554"/>
            </a:xfrm>
            <a:prstGeom prst="rect">
              <a:avLst/>
            </a:prstGeom>
            <a:noFill/>
          </p:spPr>
          <p:txBody>
            <a:bodyPr wrap="none" rtlCol="0">
              <a:spAutoFit/>
            </a:bodyPr>
            <a:lstStyle/>
            <a:p>
              <a:r>
                <a:rPr lang="it-IT" sz="1600" dirty="0"/>
                <a:t>1990-2005</a:t>
              </a:r>
            </a:p>
          </p:txBody>
        </p:sp>
        <p:sp>
          <p:nvSpPr>
            <p:cNvPr id="25" name="CasellaDiTesto 24"/>
            <p:cNvSpPr txBox="1"/>
            <p:nvPr/>
          </p:nvSpPr>
          <p:spPr>
            <a:xfrm>
              <a:off x="7239000" y="2743200"/>
              <a:ext cx="1046080" cy="338554"/>
            </a:xfrm>
            <a:prstGeom prst="rect">
              <a:avLst/>
            </a:prstGeom>
            <a:noFill/>
          </p:spPr>
          <p:txBody>
            <a:bodyPr wrap="none" rtlCol="0">
              <a:spAutoFit/>
            </a:bodyPr>
            <a:lstStyle/>
            <a:p>
              <a:r>
                <a:rPr lang="it-IT" sz="1600" dirty="0" err="1"/>
                <a:t>p</a:t>
              </a:r>
              <a:r>
                <a:rPr lang="it-IT" sz="1600" dirty="0"/>
                <a:t> = 0.004</a:t>
              </a:r>
            </a:p>
          </p:txBody>
        </p:sp>
        <p:sp>
          <p:nvSpPr>
            <p:cNvPr id="26" name="CasellaDiTesto 25"/>
            <p:cNvSpPr txBox="1"/>
            <p:nvPr/>
          </p:nvSpPr>
          <p:spPr>
            <a:xfrm>
              <a:off x="7543800" y="5257800"/>
              <a:ext cx="698003" cy="400110"/>
            </a:xfrm>
            <a:prstGeom prst="rect">
              <a:avLst/>
            </a:prstGeom>
            <a:noFill/>
          </p:spPr>
          <p:txBody>
            <a:bodyPr wrap="none" rtlCol="0">
              <a:spAutoFit/>
            </a:bodyPr>
            <a:lstStyle/>
            <a:p>
              <a:r>
                <a:rPr lang="it-IT" dirty="0"/>
                <a:t>25%</a:t>
              </a:r>
            </a:p>
          </p:txBody>
        </p:sp>
        <p:sp>
          <p:nvSpPr>
            <p:cNvPr id="27" name="CasellaDiTesto 26"/>
            <p:cNvSpPr txBox="1"/>
            <p:nvPr/>
          </p:nvSpPr>
          <p:spPr>
            <a:xfrm>
              <a:off x="7607797" y="3962400"/>
              <a:ext cx="698003" cy="400110"/>
            </a:xfrm>
            <a:prstGeom prst="rect">
              <a:avLst/>
            </a:prstGeom>
            <a:noFill/>
          </p:spPr>
          <p:txBody>
            <a:bodyPr wrap="none" rtlCol="0">
              <a:spAutoFit/>
            </a:bodyPr>
            <a:lstStyle/>
            <a:p>
              <a:r>
                <a:rPr lang="it-IT" dirty="0"/>
                <a:t>53%</a:t>
              </a:r>
            </a:p>
          </p:txBody>
        </p:sp>
        <p:sp>
          <p:nvSpPr>
            <p:cNvPr id="28" name="CasellaDiTesto 27"/>
            <p:cNvSpPr txBox="1"/>
            <p:nvPr/>
          </p:nvSpPr>
          <p:spPr>
            <a:xfrm>
              <a:off x="4903536" y="5525869"/>
              <a:ext cx="1878264" cy="646331"/>
            </a:xfrm>
            <a:prstGeom prst="rect">
              <a:avLst/>
            </a:prstGeom>
            <a:noFill/>
          </p:spPr>
          <p:txBody>
            <a:bodyPr wrap="none" rtlCol="0">
              <a:spAutoFit/>
            </a:bodyPr>
            <a:lstStyle/>
            <a:p>
              <a:r>
                <a:rPr lang="it-IT" sz="3600" dirty="0"/>
                <a:t>R0 e N0</a:t>
              </a:r>
            </a:p>
          </p:txBody>
        </p:sp>
      </p:grpSp>
      <p:sp>
        <p:nvSpPr>
          <p:cNvPr id="30" name="Rettangolo 29"/>
          <p:cNvSpPr/>
          <p:nvPr/>
        </p:nvSpPr>
        <p:spPr>
          <a:xfrm>
            <a:off x="1752600" y="2438400"/>
            <a:ext cx="1905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Rettangolo 30"/>
          <p:cNvSpPr/>
          <p:nvPr/>
        </p:nvSpPr>
        <p:spPr>
          <a:xfrm>
            <a:off x="6019800" y="2425934"/>
            <a:ext cx="3124200" cy="317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A10B40F3-8E1A-0049-A073-E922AF16599E}"/>
              </a:ext>
            </a:extLst>
          </p:cNvPr>
          <p:cNvSpPr/>
          <p:nvPr/>
        </p:nvSpPr>
        <p:spPr>
          <a:xfrm>
            <a:off x="5004469" y="2438460"/>
            <a:ext cx="1203759" cy="202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tangolo 31">
            <a:extLst>
              <a:ext uri="{FF2B5EF4-FFF2-40B4-BE49-F238E27FC236}">
                <a16:creationId xmlns:a16="http://schemas.microsoft.com/office/drawing/2014/main" id="{C6F84EC3-0F79-B143-A5F0-36CB9720B90A}"/>
              </a:ext>
            </a:extLst>
          </p:cNvPr>
          <p:cNvSpPr/>
          <p:nvPr/>
        </p:nvSpPr>
        <p:spPr>
          <a:xfrm>
            <a:off x="4885020" y="6676257"/>
            <a:ext cx="4258980" cy="317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3" name="Immagine 32">
            <a:extLst>
              <a:ext uri="{FF2B5EF4-FFF2-40B4-BE49-F238E27FC236}">
                <a16:creationId xmlns:a16="http://schemas.microsoft.com/office/drawing/2014/main" id="{AC38F27C-F55D-CA4D-A0CB-37F45135D933}"/>
              </a:ext>
            </a:extLst>
          </p:cNvPr>
          <p:cNvPicPr>
            <a:picLocks noChangeAspect="1"/>
          </p:cNvPicPr>
          <p:nvPr/>
        </p:nvPicPr>
        <p:blipFill>
          <a:blip r:embed="rId6"/>
          <a:stretch>
            <a:fillRect/>
          </a:stretch>
        </p:blipFill>
        <p:spPr>
          <a:xfrm>
            <a:off x="0" y="848529"/>
            <a:ext cx="2783989" cy="1538799"/>
          </a:xfrm>
          <a:prstGeom prst="rect">
            <a:avLst/>
          </a:prstGeom>
        </p:spPr>
      </p:pic>
    </p:spTree>
    <p:extLst>
      <p:ext uri="{BB962C8B-B14F-4D97-AF65-F5344CB8AC3E}">
        <p14:creationId xmlns:p14="http://schemas.microsoft.com/office/powerpoint/2010/main" val="873513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187260C-28DE-EA4C-988C-F65630740957}"/>
              </a:ext>
            </a:extLst>
          </p:cNvPr>
          <p:cNvSpPr txBox="1"/>
          <p:nvPr/>
        </p:nvSpPr>
        <p:spPr>
          <a:xfrm>
            <a:off x="191522" y="106878"/>
            <a:ext cx="8903848" cy="707886"/>
          </a:xfrm>
          <a:prstGeom prst="rect">
            <a:avLst/>
          </a:prstGeom>
          <a:noFill/>
        </p:spPr>
        <p:txBody>
          <a:bodyPr wrap="none" rtlCol="0">
            <a:spAutoFit/>
          </a:bodyPr>
          <a:lstStyle/>
          <a:p>
            <a:pPr algn="ctr"/>
            <a:r>
              <a:rPr lang="en-GB" sz="4000" b="1" dirty="0" err="1">
                <a:solidFill>
                  <a:srgbClr val="009193"/>
                </a:solidFill>
              </a:rPr>
              <a:t>Fattori</a:t>
            </a:r>
            <a:r>
              <a:rPr lang="en-GB" sz="4000" b="1" dirty="0">
                <a:solidFill>
                  <a:srgbClr val="009193"/>
                </a:solidFill>
              </a:rPr>
              <a:t> </a:t>
            </a:r>
            <a:r>
              <a:rPr lang="en-GB" sz="4000" b="1" dirty="0" err="1">
                <a:solidFill>
                  <a:srgbClr val="009193"/>
                </a:solidFill>
              </a:rPr>
              <a:t>Prognostici</a:t>
            </a:r>
            <a:r>
              <a:rPr lang="en-GB" sz="4000" b="1" dirty="0">
                <a:solidFill>
                  <a:srgbClr val="009193"/>
                </a:solidFill>
              </a:rPr>
              <a:t>: </a:t>
            </a:r>
            <a:r>
              <a:rPr lang="en-GB" sz="4000" b="1" dirty="0" err="1">
                <a:solidFill>
                  <a:srgbClr val="009193"/>
                </a:solidFill>
              </a:rPr>
              <a:t>Metastasi</a:t>
            </a:r>
            <a:r>
              <a:rPr lang="en-GB" sz="4000" b="1" dirty="0">
                <a:solidFill>
                  <a:srgbClr val="009193"/>
                </a:solidFill>
              </a:rPr>
              <a:t> </a:t>
            </a:r>
            <a:r>
              <a:rPr lang="en-GB" sz="4000" b="1" dirty="0" err="1">
                <a:solidFill>
                  <a:srgbClr val="009193"/>
                </a:solidFill>
              </a:rPr>
              <a:t>Linfonodali</a:t>
            </a:r>
            <a:endParaRPr lang="en-GB" sz="5400" b="1" dirty="0">
              <a:solidFill>
                <a:srgbClr val="009193"/>
              </a:solidFill>
            </a:endParaRPr>
          </a:p>
        </p:txBody>
      </p:sp>
      <p:pic>
        <p:nvPicPr>
          <p:cNvPr id="8" name="Immagine 7">
            <a:extLst>
              <a:ext uri="{FF2B5EF4-FFF2-40B4-BE49-F238E27FC236}">
                <a16:creationId xmlns:a16="http://schemas.microsoft.com/office/drawing/2014/main" id="{10525091-B9B8-2047-81F7-5B98DF02FB4E}"/>
              </a:ext>
            </a:extLst>
          </p:cNvPr>
          <p:cNvPicPr>
            <a:picLocks noChangeAspect="1"/>
          </p:cNvPicPr>
          <p:nvPr/>
        </p:nvPicPr>
        <p:blipFill>
          <a:blip r:embed="rId2"/>
          <a:stretch>
            <a:fillRect/>
          </a:stretch>
        </p:blipFill>
        <p:spPr>
          <a:xfrm>
            <a:off x="0" y="814763"/>
            <a:ext cx="5950763" cy="1645527"/>
          </a:xfrm>
          <a:prstGeom prst="rect">
            <a:avLst/>
          </a:prstGeom>
        </p:spPr>
      </p:pic>
      <p:pic>
        <p:nvPicPr>
          <p:cNvPr id="9" name="Immagine 8">
            <a:extLst>
              <a:ext uri="{FF2B5EF4-FFF2-40B4-BE49-F238E27FC236}">
                <a16:creationId xmlns:a16="http://schemas.microsoft.com/office/drawing/2014/main" id="{87FAE185-F46B-9D43-9DFB-D9BD849DB1B3}"/>
              </a:ext>
            </a:extLst>
          </p:cNvPr>
          <p:cNvPicPr>
            <a:picLocks noChangeAspect="1"/>
          </p:cNvPicPr>
          <p:nvPr/>
        </p:nvPicPr>
        <p:blipFill>
          <a:blip r:embed="rId3"/>
          <a:stretch>
            <a:fillRect/>
          </a:stretch>
        </p:blipFill>
        <p:spPr>
          <a:xfrm>
            <a:off x="0" y="2460291"/>
            <a:ext cx="9095370" cy="4397709"/>
          </a:xfrm>
          <a:prstGeom prst="rect">
            <a:avLst/>
          </a:prstGeom>
        </p:spPr>
      </p:pic>
      <p:sp>
        <p:nvSpPr>
          <p:cNvPr id="10" name="CasellaDiTesto 9">
            <a:extLst>
              <a:ext uri="{FF2B5EF4-FFF2-40B4-BE49-F238E27FC236}">
                <a16:creationId xmlns:a16="http://schemas.microsoft.com/office/drawing/2014/main" id="{32753EF4-D8CE-094F-8BC6-63CAF0A00CCE}"/>
              </a:ext>
            </a:extLst>
          </p:cNvPr>
          <p:cNvSpPr txBox="1"/>
          <p:nvPr/>
        </p:nvSpPr>
        <p:spPr>
          <a:xfrm>
            <a:off x="5950763" y="2090959"/>
            <a:ext cx="2567754" cy="369332"/>
          </a:xfrm>
          <a:prstGeom prst="rect">
            <a:avLst/>
          </a:prstGeom>
          <a:noFill/>
        </p:spPr>
        <p:txBody>
          <a:bodyPr wrap="none" rtlCol="0">
            <a:spAutoFit/>
          </a:bodyPr>
          <a:lstStyle/>
          <a:p>
            <a:r>
              <a:rPr lang="en-GB" dirty="0"/>
              <a:t>J </a:t>
            </a:r>
            <a:r>
              <a:rPr lang="en-GB" dirty="0" err="1"/>
              <a:t>Gastrointest</a:t>
            </a:r>
            <a:r>
              <a:rPr lang="en-GB" dirty="0"/>
              <a:t> </a:t>
            </a:r>
            <a:r>
              <a:rPr lang="en-GB" dirty="0" err="1"/>
              <a:t>Surg</a:t>
            </a:r>
            <a:r>
              <a:rPr lang="en-GB" dirty="0"/>
              <a:t> - 2019</a:t>
            </a:r>
          </a:p>
        </p:txBody>
      </p:sp>
    </p:spTree>
    <p:extLst>
      <p:ext uri="{BB962C8B-B14F-4D97-AF65-F5344CB8AC3E}">
        <p14:creationId xmlns:p14="http://schemas.microsoft.com/office/powerpoint/2010/main" val="2627486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descr="Schermata 2015-04-13 alle 15.40.32.png">
            <a:extLst>
              <a:ext uri="{FF2B5EF4-FFF2-40B4-BE49-F238E27FC236}">
                <a16:creationId xmlns:a16="http://schemas.microsoft.com/office/drawing/2014/main" id="{574A89A5-1519-7541-AB9C-34D632D160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519" y="1379377"/>
            <a:ext cx="2707837" cy="21332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Connettore 1 5">
            <a:extLst>
              <a:ext uri="{FF2B5EF4-FFF2-40B4-BE49-F238E27FC236}">
                <a16:creationId xmlns:a16="http://schemas.microsoft.com/office/drawing/2014/main" id="{A70BA825-72CB-494A-9B26-6E7E7BE604FE}"/>
              </a:ext>
            </a:extLst>
          </p:cNvPr>
          <p:cNvCxnSpPr>
            <a:cxnSpLocks/>
          </p:cNvCxnSpPr>
          <p:nvPr/>
        </p:nvCxnSpPr>
        <p:spPr>
          <a:xfrm>
            <a:off x="419439" y="1976909"/>
            <a:ext cx="820422" cy="60502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FF1086ED-662F-474F-89E0-761E42B11B63}"/>
              </a:ext>
            </a:extLst>
          </p:cNvPr>
          <p:cNvSpPr txBox="1"/>
          <p:nvPr/>
        </p:nvSpPr>
        <p:spPr>
          <a:xfrm>
            <a:off x="167876" y="3171557"/>
            <a:ext cx="2707837" cy="400110"/>
          </a:xfrm>
          <a:prstGeom prst="rect">
            <a:avLst/>
          </a:prstGeom>
          <a:noFill/>
        </p:spPr>
        <p:txBody>
          <a:bodyPr wrap="square" rtlCol="0">
            <a:spAutoFit/>
          </a:bodyPr>
          <a:lstStyle/>
          <a:p>
            <a:r>
              <a:rPr lang="en-GB" sz="1400" dirty="0">
                <a:solidFill>
                  <a:schemeClr val="bg1"/>
                </a:solidFill>
              </a:rPr>
              <a:t>ICG R15 4,8% FRLV Sg6-7 </a:t>
            </a:r>
            <a:r>
              <a:rPr lang="en-GB" sz="2000" b="1" dirty="0">
                <a:solidFill>
                  <a:srgbClr val="FFFF00"/>
                </a:solidFill>
              </a:rPr>
              <a:t>39%  </a:t>
            </a:r>
            <a:endParaRPr lang="en-GB" sz="1400" b="1" dirty="0">
              <a:solidFill>
                <a:srgbClr val="FFFF00"/>
              </a:solidFill>
            </a:endParaRPr>
          </a:p>
        </p:txBody>
      </p:sp>
      <p:sp>
        <p:nvSpPr>
          <p:cNvPr id="8" name="CasellaDiTesto 7">
            <a:extLst>
              <a:ext uri="{FF2B5EF4-FFF2-40B4-BE49-F238E27FC236}">
                <a16:creationId xmlns:a16="http://schemas.microsoft.com/office/drawing/2014/main" id="{61322825-877E-1749-A44D-B6D519012B4A}"/>
              </a:ext>
            </a:extLst>
          </p:cNvPr>
          <p:cNvSpPr txBox="1"/>
          <p:nvPr/>
        </p:nvSpPr>
        <p:spPr>
          <a:xfrm>
            <a:off x="1239861" y="248646"/>
            <a:ext cx="6732741" cy="707886"/>
          </a:xfrm>
          <a:prstGeom prst="rect">
            <a:avLst/>
          </a:prstGeom>
          <a:noFill/>
        </p:spPr>
        <p:txBody>
          <a:bodyPr wrap="none" rtlCol="0">
            <a:spAutoFit/>
          </a:bodyPr>
          <a:lstStyle/>
          <a:p>
            <a:pPr algn="ctr"/>
            <a:r>
              <a:rPr lang="en-GB" sz="4000" b="1" dirty="0" err="1">
                <a:solidFill>
                  <a:srgbClr val="009193"/>
                </a:solidFill>
              </a:rPr>
              <a:t>Fattori</a:t>
            </a:r>
            <a:r>
              <a:rPr lang="en-GB" sz="4000" b="1" dirty="0">
                <a:solidFill>
                  <a:srgbClr val="009193"/>
                </a:solidFill>
              </a:rPr>
              <a:t> </a:t>
            </a:r>
            <a:r>
              <a:rPr lang="en-GB" sz="4000" b="1" dirty="0" err="1">
                <a:solidFill>
                  <a:srgbClr val="009193"/>
                </a:solidFill>
              </a:rPr>
              <a:t>Prognostici</a:t>
            </a:r>
            <a:r>
              <a:rPr lang="en-GB" sz="4000" b="1" dirty="0">
                <a:solidFill>
                  <a:srgbClr val="009193"/>
                </a:solidFill>
              </a:rPr>
              <a:t>: </a:t>
            </a:r>
            <a:r>
              <a:rPr lang="en-GB" sz="4000" b="1" dirty="0" err="1">
                <a:solidFill>
                  <a:srgbClr val="009193"/>
                </a:solidFill>
              </a:rPr>
              <a:t>Dimensioni</a:t>
            </a:r>
            <a:endParaRPr lang="en-GB" sz="5400" b="1" dirty="0">
              <a:solidFill>
                <a:srgbClr val="009193"/>
              </a:solidFill>
            </a:endParaRPr>
          </a:p>
        </p:txBody>
      </p:sp>
      <p:cxnSp>
        <p:nvCxnSpPr>
          <p:cNvPr id="12" name="Connettore 2 11">
            <a:extLst>
              <a:ext uri="{FF2B5EF4-FFF2-40B4-BE49-F238E27FC236}">
                <a16:creationId xmlns:a16="http://schemas.microsoft.com/office/drawing/2014/main" id="{CF3C10AC-9975-9A48-B271-5F6DD38FB9A4}"/>
              </a:ext>
            </a:extLst>
          </p:cNvPr>
          <p:cNvCxnSpPr>
            <a:cxnSpLocks/>
          </p:cNvCxnSpPr>
          <p:nvPr/>
        </p:nvCxnSpPr>
        <p:spPr>
          <a:xfrm flipV="1">
            <a:off x="859431" y="1719932"/>
            <a:ext cx="453916" cy="542754"/>
          </a:xfrm>
          <a:prstGeom prst="straightConnector1">
            <a:avLst/>
          </a:prstGeom>
          <a:ln w="28575">
            <a:solidFill>
              <a:srgbClr val="FFFF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8FEA7682-B322-FE47-8AA6-5482DAAC4F9E}"/>
              </a:ext>
            </a:extLst>
          </p:cNvPr>
          <p:cNvSpPr txBox="1"/>
          <p:nvPr/>
        </p:nvSpPr>
        <p:spPr>
          <a:xfrm>
            <a:off x="1343128" y="1443793"/>
            <a:ext cx="583814" cy="369332"/>
          </a:xfrm>
          <a:prstGeom prst="rect">
            <a:avLst/>
          </a:prstGeom>
          <a:noFill/>
        </p:spPr>
        <p:txBody>
          <a:bodyPr wrap="none" rtlCol="0">
            <a:spAutoFit/>
          </a:bodyPr>
          <a:lstStyle/>
          <a:p>
            <a:r>
              <a:rPr lang="en-GB" dirty="0">
                <a:solidFill>
                  <a:schemeClr val="bg1"/>
                </a:solidFill>
              </a:rPr>
              <a:t>8cm</a:t>
            </a:r>
          </a:p>
        </p:txBody>
      </p:sp>
      <p:pic>
        <p:nvPicPr>
          <p:cNvPr id="10" name="Immagine 9">
            <a:extLst>
              <a:ext uri="{FF2B5EF4-FFF2-40B4-BE49-F238E27FC236}">
                <a16:creationId xmlns:a16="http://schemas.microsoft.com/office/drawing/2014/main" id="{ABEE8C60-CFC0-9243-BFBB-F49A4E45F8D1}"/>
              </a:ext>
            </a:extLst>
          </p:cNvPr>
          <p:cNvPicPr>
            <a:picLocks noChangeAspect="1"/>
          </p:cNvPicPr>
          <p:nvPr/>
        </p:nvPicPr>
        <p:blipFill>
          <a:blip r:embed="rId3"/>
          <a:stretch>
            <a:fillRect/>
          </a:stretch>
        </p:blipFill>
        <p:spPr>
          <a:xfrm>
            <a:off x="2949070" y="1379376"/>
            <a:ext cx="6194930" cy="5021423"/>
          </a:xfrm>
          <a:prstGeom prst="rect">
            <a:avLst/>
          </a:prstGeom>
        </p:spPr>
      </p:pic>
      <p:sp>
        <p:nvSpPr>
          <p:cNvPr id="11" name="CasellaDiTesto 10">
            <a:extLst>
              <a:ext uri="{FF2B5EF4-FFF2-40B4-BE49-F238E27FC236}">
                <a16:creationId xmlns:a16="http://schemas.microsoft.com/office/drawing/2014/main" id="{C1629820-163A-0248-926D-F35E80787789}"/>
              </a:ext>
            </a:extLst>
          </p:cNvPr>
          <p:cNvSpPr txBox="1"/>
          <p:nvPr/>
        </p:nvSpPr>
        <p:spPr>
          <a:xfrm>
            <a:off x="40913" y="6488668"/>
            <a:ext cx="3772058" cy="369332"/>
          </a:xfrm>
          <a:prstGeom prst="rect">
            <a:avLst/>
          </a:prstGeom>
          <a:noFill/>
        </p:spPr>
        <p:txBody>
          <a:bodyPr wrap="none" rtlCol="0">
            <a:spAutoFit/>
          </a:bodyPr>
          <a:lstStyle/>
          <a:p>
            <a:r>
              <a:rPr lang="en-GB" dirty="0" err="1"/>
              <a:t>Ruzzenente</a:t>
            </a:r>
            <a:r>
              <a:rPr lang="en-GB" dirty="0"/>
              <a:t> A, </a:t>
            </a:r>
            <a:r>
              <a:rPr lang="en-GB" dirty="0" err="1"/>
              <a:t>Guglielmi</a:t>
            </a:r>
            <a:r>
              <a:rPr lang="en-GB" dirty="0"/>
              <a:t> A - JGS  2019 </a:t>
            </a:r>
          </a:p>
        </p:txBody>
      </p:sp>
      <p:sp>
        <p:nvSpPr>
          <p:cNvPr id="15" name="CasellaDiTesto 14">
            <a:extLst>
              <a:ext uri="{FF2B5EF4-FFF2-40B4-BE49-F238E27FC236}">
                <a16:creationId xmlns:a16="http://schemas.microsoft.com/office/drawing/2014/main" id="{3438FC43-83F6-244B-9B43-1A7287B1AD1B}"/>
              </a:ext>
            </a:extLst>
          </p:cNvPr>
          <p:cNvSpPr txBox="1"/>
          <p:nvPr/>
        </p:nvSpPr>
        <p:spPr>
          <a:xfrm>
            <a:off x="7894422" y="2581933"/>
            <a:ext cx="857927" cy="369332"/>
          </a:xfrm>
          <a:prstGeom prst="rect">
            <a:avLst/>
          </a:prstGeom>
          <a:noFill/>
        </p:spPr>
        <p:txBody>
          <a:bodyPr wrap="none" rtlCol="0">
            <a:spAutoFit/>
          </a:bodyPr>
          <a:lstStyle/>
          <a:p>
            <a:r>
              <a:rPr lang="it-IT" dirty="0"/>
              <a:t>&lt; 3 cm </a:t>
            </a:r>
          </a:p>
        </p:txBody>
      </p:sp>
      <p:sp>
        <p:nvSpPr>
          <p:cNvPr id="16" name="CasellaDiTesto 15">
            <a:extLst>
              <a:ext uri="{FF2B5EF4-FFF2-40B4-BE49-F238E27FC236}">
                <a16:creationId xmlns:a16="http://schemas.microsoft.com/office/drawing/2014/main" id="{7C6E0102-1EA6-1941-9EAC-F604198553B6}"/>
              </a:ext>
            </a:extLst>
          </p:cNvPr>
          <p:cNvSpPr txBox="1"/>
          <p:nvPr/>
        </p:nvSpPr>
        <p:spPr>
          <a:xfrm>
            <a:off x="7036495" y="3890087"/>
            <a:ext cx="857927" cy="369332"/>
          </a:xfrm>
          <a:prstGeom prst="rect">
            <a:avLst/>
          </a:prstGeom>
          <a:noFill/>
        </p:spPr>
        <p:txBody>
          <a:bodyPr wrap="none" rtlCol="0">
            <a:spAutoFit/>
          </a:bodyPr>
          <a:lstStyle/>
          <a:p>
            <a:r>
              <a:rPr lang="it-IT" dirty="0"/>
              <a:t>&gt; 3 cm </a:t>
            </a:r>
          </a:p>
        </p:txBody>
      </p:sp>
    </p:spTree>
    <p:extLst>
      <p:ext uri="{BB962C8B-B14F-4D97-AF65-F5344CB8AC3E}">
        <p14:creationId xmlns:p14="http://schemas.microsoft.com/office/powerpoint/2010/main" val="199024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6268190" y="2152989"/>
            <a:ext cx="2904001" cy="3075242"/>
            <a:chOff x="6385242" y="907365"/>
            <a:chExt cx="3091940" cy="4100322"/>
          </a:xfrm>
        </p:grpSpPr>
        <p:pic>
          <p:nvPicPr>
            <p:cNvPr id="17" name="Immagine 4" descr="Schermata 2013-09-25 alle 15.31.27.png"/>
            <p:cNvPicPr>
              <a:picLocks noChangeAspect="1"/>
            </p:cNvPicPr>
            <p:nvPr/>
          </p:nvPicPr>
          <p:blipFill>
            <a:blip r:embed="rId3"/>
            <a:srcRect l="6535" t="7681" r="25983" b="12022"/>
            <a:stretch>
              <a:fillRect/>
            </a:stretch>
          </p:blipFill>
          <p:spPr bwMode="auto">
            <a:xfrm>
              <a:off x="6385242" y="907365"/>
              <a:ext cx="3091940" cy="3364265"/>
            </a:xfrm>
            <a:prstGeom prst="rect">
              <a:avLst/>
            </a:prstGeom>
            <a:noFill/>
            <a:ln w="9525">
              <a:noFill/>
              <a:miter lim="800000"/>
              <a:headEnd/>
              <a:tailEnd/>
            </a:ln>
          </p:spPr>
        </p:pic>
        <p:sp>
          <p:nvSpPr>
            <p:cNvPr id="18" name="CasellaDiTesto 15"/>
            <p:cNvSpPr txBox="1">
              <a:spLocks noChangeArrowheads="1"/>
            </p:cNvSpPr>
            <p:nvPr/>
          </p:nvSpPr>
          <p:spPr bwMode="auto">
            <a:xfrm>
              <a:off x="7053083" y="4310060"/>
              <a:ext cx="2177733" cy="697627"/>
            </a:xfrm>
            <a:prstGeom prst="rect">
              <a:avLst/>
            </a:prstGeom>
            <a:noFill/>
            <a:ln w="9525">
              <a:noFill/>
              <a:miter lim="800000"/>
              <a:headEnd/>
              <a:tailEnd/>
            </a:ln>
          </p:spPr>
          <p:txBody>
            <a:bodyPr wrap="square">
              <a:prstTxWarp prst="textNoShape">
                <a:avLst/>
              </a:prstTxWarp>
              <a:spAutoFit/>
            </a:bodyPr>
            <a:lstStyle/>
            <a:p>
              <a:r>
                <a:rPr lang="it-IT" sz="2800" dirty="0">
                  <a:solidFill>
                    <a:srgbClr val="FF0000"/>
                  </a:solidFill>
                  <a:cs typeface="Arial Narrow"/>
                </a:rPr>
                <a:t>Multifocale</a:t>
              </a:r>
            </a:p>
          </p:txBody>
        </p:sp>
      </p:grpSp>
      <p:pic>
        <p:nvPicPr>
          <p:cNvPr id="19" name="Immagine 18" descr="Schermata 2013-09-25 alle 13.10.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9" y="2152990"/>
            <a:ext cx="3034069" cy="2552020"/>
          </a:xfrm>
          <a:prstGeom prst="rect">
            <a:avLst/>
          </a:prstGeom>
        </p:spPr>
      </p:pic>
      <p:sp>
        <p:nvSpPr>
          <p:cNvPr id="20" name="CasellaDiTesto 15"/>
          <p:cNvSpPr txBox="1">
            <a:spLocks noChangeArrowheads="1"/>
          </p:cNvSpPr>
          <p:nvPr/>
        </p:nvSpPr>
        <p:spPr bwMode="auto">
          <a:xfrm>
            <a:off x="752745" y="4705010"/>
            <a:ext cx="1613655" cy="523220"/>
          </a:xfrm>
          <a:prstGeom prst="rect">
            <a:avLst/>
          </a:prstGeom>
          <a:noFill/>
          <a:ln w="9525">
            <a:noFill/>
            <a:miter lim="800000"/>
            <a:headEnd/>
            <a:tailEnd/>
          </a:ln>
        </p:spPr>
        <p:txBody>
          <a:bodyPr wrap="square">
            <a:prstTxWarp prst="textNoShape">
              <a:avLst/>
            </a:prstTxWarp>
            <a:spAutoFit/>
          </a:bodyPr>
          <a:lstStyle/>
          <a:p>
            <a:pPr algn="ctr"/>
            <a:r>
              <a:rPr lang="it-IT" sz="2800" dirty="0">
                <a:solidFill>
                  <a:srgbClr val="FF0000"/>
                </a:solidFill>
                <a:cs typeface="Arial Narrow"/>
              </a:rPr>
              <a:t>Singolo</a:t>
            </a:r>
          </a:p>
        </p:txBody>
      </p:sp>
      <p:sp>
        <p:nvSpPr>
          <p:cNvPr id="23" name="CasellaDiTesto 15"/>
          <p:cNvSpPr txBox="1">
            <a:spLocks noChangeArrowheads="1"/>
          </p:cNvSpPr>
          <p:nvPr/>
        </p:nvSpPr>
        <p:spPr bwMode="auto">
          <a:xfrm>
            <a:off x="3334157" y="4676189"/>
            <a:ext cx="2686453" cy="523220"/>
          </a:xfrm>
          <a:prstGeom prst="rect">
            <a:avLst/>
          </a:prstGeom>
          <a:noFill/>
          <a:ln w="9525">
            <a:noFill/>
            <a:miter lim="800000"/>
            <a:headEnd/>
            <a:tailEnd/>
          </a:ln>
        </p:spPr>
        <p:txBody>
          <a:bodyPr wrap="square">
            <a:prstTxWarp prst="textNoShape">
              <a:avLst/>
            </a:prstTxWarp>
            <a:spAutoFit/>
          </a:bodyPr>
          <a:lstStyle/>
          <a:p>
            <a:pPr algn="ctr"/>
            <a:r>
              <a:rPr lang="it-IT" sz="2800" dirty="0">
                <a:solidFill>
                  <a:srgbClr val="FF0000"/>
                </a:solidFill>
                <a:cs typeface="Arial Narrow"/>
              </a:rPr>
              <a:t>Singolo + satelliti</a:t>
            </a:r>
          </a:p>
        </p:txBody>
      </p:sp>
      <p:sp>
        <p:nvSpPr>
          <p:cNvPr id="24" name="CasellaDiTesto 23"/>
          <p:cNvSpPr txBox="1"/>
          <p:nvPr/>
        </p:nvSpPr>
        <p:spPr>
          <a:xfrm>
            <a:off x="2974655" y="5460802"/>
            <a:ext cx="3194690" cy="584775"/>
          </a:xfrm>
          <a:prstGeom prst="rect">
            <a:avLst/>
          </a:prstGeom>
          <a:noFill/>
        </p:spPr>
        <p:txBody>
          <a:bodyPr wrap="square" rtlCol="0">
            <a:spAutoFit/>
          </a:bodyPr>
          <a:lstStyle/>
          <a:p>
            <a:pPr algn="ctr"/>
            <a:r>
              <a:rPr lang="en-GB" sz="1600" b="1" dirty="0"/>
              <a:t>noduli </a:t>
            </a:r>
            <a:r>
              <a:rPr lang="en-GB" sz="1600" b="1" dirty="0" err="1"/>
              <a:t>multipli</a:t>
            </a:r>
            <a:r>
              <a:rPr lang="en-GB" sz="1600" b="1" dirty="0"/>
              <a:t> </a:t>
            </a:r>
            <a:r>
              <a:rPr lang="en-GB" sz="1600" b="1" dirty="0" err="1"/>
              <a:t>nello</a:t>
            </a:r>
            <a:r>
              <a:rPr lang="en-GB" sz="1600" b="1" dirty="0"/>
              <a:t> </a:t>
            </a:r>
            <a:r>
              <a:rPr lang="en-GB" sz="1600" b="1" dirty="0" err="1"/>
              <a:t>stesso</a:t>
            </a:r>
            <a:r>
              <a:rPr lang="en-GB" sz="1600" b="1" dirty="0"/>
              <a:t> </a:t>
            </a:r>
            <a:r>
              <a:rPr lang="en-GB" sz="1600" b="1" dirty="0" err="1"/>
              <a:t>segmento</a:t>
            </a:r>
            <a:r>
              <a:rPr lang="en-GB" sz="1600" b="1" dirty="0"/>
              <a:t> </a:t>
            </a:r>
            <a:r>
              <a:rPr lang="en-GB" sz="1600" b="1" dirty="0" err="1"/>
              <a:t>anatomico</a:t>
            </a:r>
            <a:r>
              <a:rPr lang="en-GB" sz="1600" b="1" dirty="0"/>
              <a:t> </a:t>
            </a:r>
          </a:p>
        </p:txBody>
      </p:sp>
      <p:pic>
        <p:nvPicPr>
          <p:cNvPr id="15" name="Immagine 14">
            <a:extLst>
              <a:ext uri="{FF2B5EF4-FFF2-40B4-BE49-F238E27FC236}">
                <a16:creationId xmlns:a16="http://schemas.microsoft.com/office/drawing/2014/main" id="{CFE9D3F0-FE00-1B46-B307-4C4D771B510D}"/>
              </a:ext>
            </a:extLst>
          </p:cNvPr>
          <p:cNvPicPr>
            <a:picLocks noChangeAspect="1"/>
          </p:cNvPicPr>
          <p:nvPr/>
        </p:nvPicPr>
        <p:blipFill rotWithShape="1">
          <a:blip r:embed="rId5">
            <a:extLst>
              <a:ext uri="{28A0092B-C50C-407E-A947-70E740481C1C}">
                <a14:useLocalDpi xmlns:a14="http://schemas.microsoft.com/office/drawing/2010/main" val="0"/>
              </a:ext>
            </a:extLst>
          </a:blip>
          <a:srcRect l="4144" r="5737"/>
          <a:stretch/>
        </p:blipFill>
        <p:spPr>
          <a:xfrm>
            <a:off x="3087625" y="2164005"/>
            <a:ext cx="3191582" cy="2512183"/>
          </a:xfrm>
          <a:prstGeom prst="rect">
            <a:avLst/>
          </a:prstGeom>
        </p:spPr>
      </p:pic>
      <p:cxnSp>
        <p:nvCxnSpPr>
          <p:cNvPr id="22" name="Connettore 2 21"/>
          <p:cNvCxnSpPr>
            <a:cxnSpLocks/>
          </p:cNvCxnSpPr>
          <p:nvPr/>
        </p:nvCxnSpPr>
        <p:spPr>
          <a:xfrm flipH="1" flipV="1">
            <a:off x="4066430" y="2760032"/>
            <a:ext cx="142013" cy="4018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421633EC-123C-BC4D-93C0-43F3D05345FB}"/>
              </a:ext>
            </a:extLst>
          </p:cNvPr>
          <p:cNvSpPr txBox="1"/>
          <p:nvPr/>
        </p:nvSpPr>
        <p:spPr>
          <a:xfrm>
            <a:off x="6268190" y="5454520"/>
            <a:ext cx="3194690" cy="584775"/>
          </a:xfrm>
          <a:prstGeom prst="rect">
            <a:avLst/>
          </a:prstGeom>
          <a:noFill/>
        </p:spPr>
        <p:txBody>
          <a:bodyPr wrap="square" rtlCol="0">
            <a:spAutoFit/>
          </a:bodyPr>
          <a:lstStyle/>
          <a:p>
            <a:pPr algn="ctr"/>
            <a:r>
              <a:rPr lang="en-GB" sz="1600" b="1" dirty="0"/>
              <a:t>noduli </a:t>
            </a:r>
            <a:r>
              <a:rPr lang="en-GB" sz="1600" b="1" dirty="0" err="1"/>
              <a:t>multipli</a:t>
            </a:r>
            <a:r>
              <a:rPr lang="en-GB" sz="1600" b="1" dirty="0"/>
              <a:t> in </a:t>
            </a:r>
            <a:r>
              <a:rPr lang="en-GB" sz="1600" b="1" dirty="0" err="1"/>
              <a:t>segmenti</a:t>
            </a:r>
            <a:r>
              <a:rPr lang="en-GB" sz="1600" b="1" dirty="0"/>
              <a:t> </a:t>
            </a:r>
            <a:r>
              <a:rPr lang="en-GB" sz="1600" b="1" dirty="0" err="1"/>
              <a:t>anatomici</a:t>
            </a:r>
            <a:r>
              <a:rPr lang="en-GB" sz="1600" b="1" dirty="0"/>
              <a:t> </a:t>
            </a:r>
            <a:r>
              <a:rPr lang="en-GB" sz="1600" b="1" dirty="0" err="1"/>
              <a:t>diversi</a:t>
            </a:r>
            <a:endParaRPr lang="en-GB" sz="1600" b="1" dirty="0"/>
          </a:p>
        </p:txBody>
      </p:sp>
      <p:sp>
        <p:nvSpPr>
          <p:cNvPr id="26" name="CasellaDiTesto 25">
            <a:extLst>
              <a:ext uri="{FF2B5EF4-FFF2-40B4-BE49-F238E27FC236}">
                <a16:creationId xmlns:a16="http://schemas.microsoft.com/office/drawing/2014/main" id="{35121B80-B76A-D44A-9016-7CAF66C9525F}"/>
              </a:ext>
            </a:extLst>
          </p:cNvPr>
          <p:cNvSpPr txBox="1"/>
          <p:nvPr/>
        </p:nvSpPr>
        <p:spPr>
          <a:xfrm>
            <a:off x="137107" y="310418"/>
            <a:ext cx="8803693" cy="646331"/>
          </a:xfrm>
          <a:prstGeom prst="rect">
            <a:avLst/>
          </a:prstGeom>
          <a:noFill/>
        </p:spPr>
        <p:txBody>
          <a:bodyPr wrap="none" rtlCol="0">
            <a:spAutoFit/>
          </a:bodyPr>
          <a:lstStyle/>
          <a:p>
            <a:pPr algn="ctr"/>
            <a:r>
              <a:rPr lang="en-GB" sz="3600" b="1" dirty="0" err="1">
                <a:solidFill>
                  <a:srgbClr val="009193"/>
                </a:solidFill>
              </a:rPr>
              <a:t>Chirurgia</a:t>
            </a:r>
            <a:r>
              <a:rPr lang="en-GB" sz="3600" b="1" dirty="0">
                <a:solidFill>
                  <a:srgbClr val="009193"/>
                </a:solidFill>
              </a:rPr>
              <a:t> del </a:t>
            </a:r>
            <a:r>
              <a:rPr lang="en-GB" sz="3600" b="1" dirty="0" err="1">
                <a:solidFill>
                  <a:srgbClr val="009193"/>
                </a:solidFill>
              </a:rPr>
              <a:t>Colangiocarcinoma</a:t>
            </a:r>
            <a:r>
              <a:rPr lang="en-GB" sz="3600" b="1" dirty="0">
                <a:solidFill>
                  <a:srgbClr val="009193"/>
                </a:solidFill>
              </a:rPr>
              <a:t> </a:t>
            </a:r>
            <a:r>
              <a:rPr lang="en-GB" sz="3600" b="1" dirty="0" err="1">
                <a:solidFill>
                  <a:srgbClr val="009193"/>
                </a:solidFill>
              </a:rPr>
              <a:t>Intraepatico</a:t>
            </a:r>
            <a:endParaRPr lang="en-GB" sz="4800" b="1" dirty="0">
              <a:solidFill>
                <a:srgbClr val="009193"/>
              </a:solidFill>
            </a:endParaRPr>
          </a:p>
        </p:txBody>
      </p:sp>
    </p:spTree>
    <p:extLst>
      <p:ext uri="{BB962C8B-B14F-4D97-AF65-F5344CB8AC3E}">
        <p14:creationId xmlns:p14="http://schemas.microsoft.com/office/powerpoint/2010/main" val="1790514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964430" y="6473147"/>
            <a:ext cx="2167645" cy="369332"/>
          </a:xfrm>
          <a:prstGeom prst="rect">
            <a:avLst/>
          </a:prstGeom>
          <a:noFill/>
        </p:spPr>
        <p:txBody>
          <a:bodyPr wrap="none" rtlCol="0">
            <a:spAutoFit/>
          </a:bodyPr>
          <a:lstStyle/>
          <a:p>
            <a:r>
              <a:rPr lang="en-GB" dirty="0"/>
              <a:t>Ann </a:t>
            </a:r>
            <a:r>
              <a:rPr lang="en-GB" dirty="0" err="1"/>
              <a:t>Surg</a:t>
            </a:r>
            <a:r>
              <a:rPr lang="en-GB" dirty="0"/>
              <a:t> Oncol 2018</a:t>
            </a:r>
          </a:p>
        </p:txBody>
      </p:sp>
      <p:pic>
        <p:nvPicPr>
          <p:cNvPr id="15" name="Immagine 14">
            <a:extLst>
              <a:ext uri="{FF2B5EF4-FFF2-40B4-BE49-F238E27FC236}">
                <a16:creationId xmlns:a16="http://schemas.microsoft.com/office/drawing/2014/main" id="{CD59F758-186F-D84D-A3A9-17F7E46B03F8}"/>
              </a:ext>
            </a:extLst>
          </p:cNvPr>
          <p:cNvPicPr>
            <a:picLocks noChangeAspect="1"/>
          </p:cNvPicPr>
          <p:nvPr/>
        </p:nvPicPr>
        <p:blipFill>
          <a:blip r:embed="rId3"/>
          <a:stretch>
            <a:fillRect/>
          </a:stretch>
        </p:blipFill>
        <p:spPr>
          <a:xfrm>
            <a:off x="104503" y="0"/>
            <a:ext cx="7480453" cy="1737437"/>
          </a:xfrm>
          <a:prstGeom prst="rect">
            <a:avLst/>
          </a:prstGeom>
        </p:spPr>
      </p:pic>
      <p:pic>
        <p:nvPicPr>
          <p:cNvPr id="5" name="Immagine 4">
            <a:extLst>
              <a:ext uri="{FF2B5EF4-FFF2-40B4-BE49-F238E27FC236}">
                <a16:creationId xmlns:a16="http://schemas.microsoft.com/office/drawing/2014/main" id="{7E165D96-7090-AC4E-928D-1BC4C7717D01}"/>
              </a:ext>
            </a:extLst>
          </p:cNvPr>
          <p:cNvPicPr>
            <a:picLocks noChangeAspect="1"/>
          </p:cNvPicPr>
          <p:nvPr/>
        </p:nvPicPr>
        <p:blipFill>
          <a:blip r:embed="rId4"/>
          <a:stretch>
            <a:fillRect/>
          </a:stretch>
        </p:blipFill>
        <p:spPr>
          <a:xfrm>
            <a:off x="243295" y="1999336"/>
            <a:ext cx="6626847" cy="4807039"/>
          </a:xfrm>
          <a:prstGeom prst="rect">
            <a:avLst/>
          </a:prstGeom>
        </p:spPr>
      </p:pic>
    </p:spTree>
    <p:extLst>
      <p:ext uri="{BB962C8B-B14F-4D97-AF65-F5344CB8AC3E}">
        <p14:creationId xmlns:p14="http://schemas.microsoft.com/office/powerpoint/2010/main" val="220911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72EBB60-FA80-8441-A4B4-611BBA6D9904}"/>
              </a:ext>
            </a:extLst>
          </p:cNvPr>
          <p:cNvPicPr>
            <a:picLocks noChangeAspect="1"/>
          </p:cNvPicPr>
          <p:nvPr/>
        </p:nvPicPr>
        <p:blipFill rotWithShape="1">
          <a:blip r:embed="rId3"/>
          <a:srcRect l="10545" t="7105" r="9314" b="7887"/>
          <a:stretch/>
        </p:blipFill>
        <p:spPr>
          <a:xfrm>
            <a:off x="0" y="3043826"/>
            <a:ext cx="3020566" cy="2202969"/>
          </a:xfrm>
          <a:prstGeom prst="rect">
            <a:avLst/>
          </a:prstGeom>
        </p:spPr>
      </p:pic>
      <p:sp>
        <p:nvSpPr>
          <p:cNvPr id="8" name="CasellaDiTesto 7">
            <a:extLst>
              <a:ext uri="{FF2B5EF4-FFF2-40B4-BE49-F238E27FC236}">
                <a16:creationId xmlns:a16="http://schemas.microsoft.com/office/drawing/2014/main" id="{FFEA39FD-51F5-8F4E-9A1C-F03B51C1456C}"/>
              </a:ext>
            </a:extLst>
          </p:cNvPr>
          <p:cNvSpPr txBox="1"/>
          <p:nvPr/>
        </p:nvSpPr>
        <p:spPr>
          <a:xfrm>
            <a:off x="0" y="-57220"/>
            <a:ext cx="9006214" cy="1077218"/>
          </a:xfrm>
          <a:prstGeom prst="rect">
            <a:avLst/>
          </a:prstGeom>
          <a:noFill/>
        </p:spPr>
        <p:txBody>
          <a:bodyPr wrap="square" rtlCol="0">
            <a:spAutoFit/>
          </a:bodyPr>
          <a:lstStyle/>
          <a:p>
            <a:pPr algn="ctr"/>
            <a:r>
              <a:rPr lang="en-GB" sz="3200" b="1" dirty="0">
                <a:solidFill>
                  <a:srgbClr val="009193"/>
                </a:solidFill>
              </a:rPr>
              <a:t>Colangiocarcinoma </a:t>
            </a:r>
            <a:r>
              <a:rPr lang="en-GB" sz="3200" b="1" dirty="0" err="1">
                <a:solidFill>
                  <a:srgbClr val="009193"/>
                </a:solidFill>
              </a:rPr>
              <a:t>Multifocale</a:t>
            </a:r>
            <a:r>
              <a:rPr lang="en-GB" sz="3200" b="1" dirty="0">
                <a:solidFill>
                  <a:srgbClr val="009193"/>
                </a:solidFill>
              </a:rPr>
              <a:t>  </a:t>
            </a:r>
          </a:p>
          <a:p>
            <a:pPr algn="ctr"/>
            <a:r>
              <a:rPr lang="en-GB" sz="3200" b="1" dirty="0" err="1">
                <a:solidFill>
                  <a:srgbClr val="009193"/>
                </a:solidFill>
              </a:rPr>
              <a:t>Trattamento</a:t>
            </a:r>
            <a:r>
              <a:rPr lang="en-GB" sz="3200" b="1" dirty="0">
                <a:solidFill>
                  <a:srgbClr val="009193"/>
                </a:solidFill>
              </a:rPr>
              <a:t> </a:t>
            </a:r>
            <a:r>
              <a:rPr lang="en-GB" sz="3200" b="1" dirty="0" err="1">
                <a:solidFill>
                  <a:srgbClr val="009193"/>
                </a:solidFill>
              </a:rPr>
              <a:t>Multidimodale</a:t>
            </a:r>
            <a:endParaRPr lang="en-GB" sz="4400" b="1" dirty="0">
              <a:solidFill>
                <a:srgbClr val="009193"/>
              </a:solidFill>
            </a:endParaRPr>
          </a:p>
        </p:txBody>
      </p:sp>
      <p:pic>
        <p:nvPicPr>
          <p:cNvPr id="10" name="Immagine 9">
            <a:extLst>
              <a:ext uri="{FF2B5EF4-FFF2-40B4-BE49-F238E27FC236}">
                <a16:creationId xmlns:a16="http://schemas.microsoft.com/office/drawing/2014/main" id="{34911D26-9B48-EB41-AE9D-BD30AFF6A77D}"/>
              </a:ext>
            </a:extLst>
          </p:cNvPr>
          <p:cNvPicPr>
            <a:picLocks noChangeAspect="1"/>
          </p:cNvPicPr>
          <p:nvPr/>
        </p:nvPicPr>
        <p:blipFill rotWithShape="1">
          <a:blip r:embed="rId4"/>
          <a:srcRect l="11232" t="14030" r="8493" b="10115"/>
          <a:stretch/>
        </p:blipFill>
        <p:spPr>
          <a:xfrm>
            <a:off x="0" y="1047837"/>
            <a:ext cx="3020566" cy="2090529"/>
          </a:xfrm>
          <a:prstGeom prst="rect">
            <a:avLst/>
          </a:prstGeom>
        </p:spPr>
      </p:pic>
      <p:pic>
        <p:nvPicPr>
          <p:cNvPr id="12" name="Immagine 11">
            <a:extLst>
              <a:ext uri="{FF2B5EF4-FFF2-40B4-BE49-F238E27FC236}">
                <a16:creationId xmlns:a16="http://schemas.microsoft.com/office/drawing/2014/main" id="{78A69334-E303-9B43-8D45-F8041301D215}"/>
              </a:ext>
            </a:extLst>
          </p:cNvPr>
          <p:cNvPicPr>
            <a:picLocks noChangeAspect="1"/>
          </p:cNvPicPr>
          <p:nvPr/>
        </p:nvPicPr>
        <p:blipFill rotWithShape="1">
          <a:blip r:embed="rId5"/>
          <a:srcRect l="6027" t="8006" r="3014" b="6404"/>
          <a:stretch/>
        </p:blipFill>
        <p:spPr>
          <a:xfrm>
            <a:off x="3068878" y="2438223"/>
            <a:ext cx="2919243" cy="1995989"/>
          </a:xfrm>
          <a:prstGeom prst="rect">
            <a:avLst/>
          </a:prstGeom>
        </p:spPr>
      </p:pic>
      <p:pic>
        <p:nvPicPr>
          <p:cNvPr id="14" name="Immagine 13">
            <a:extLst>
              <a:ext uri="{FF2B5EF4-FFF2-40B4-BE49-F238E27FC236}">
                <a16:creationId xmlns:a16="http://schemas.microsoft.com/office/drawing/2014/main" id="{96231E31-149B-E044-853D-980CC1243B59}"/>
              </a:ext>
            </a:extLst>
          </p:cNvPr>
          <p:cNvPicPr>
            <a:picLocks noChangeAspect="1"/>
          </p:cNvPicPr>
          <p:nvPr/>
        </p:nvPicPr>
        <p:blipFill rotWithShape="1">
          <a:blip r:embed="rId6"/>
          <a:srcRect l="8356" r="7124" b="9542"/>
          <a:stretch/>
        </p:blipFill>
        <p:spPr>
          <a:xfrm>
            <a:off x="3068878" y="4434212"/>
            <a:ext cx="2919243" cy="2202970"/>
          </a:xfrm>
          <a:prstGeom prst="rect">
            <a:avLst/>
          </a:prstGeom>
        </p:spPr>
      </p:pic>
      <p:sp>
        <p:nvSpPr>
          <p:cNvPr id="15" name="CasellaDiTesto 14">
            <a:extLst>
              <a:ext uri="{FF2B5EF4-FFF2-40B4-BE49-F238E27FC236}">
                <a16:creationId xmlns:a16="http://schemas.microsoft.com/office/drawing/2014/main" id="{02CEE81D-A228-A245-917E-0FE560D0DEDA}"/>
              </a:ext>
            </a:extLst>
          </p:cNvPr>
          <p:cNvSpPr txBox="1"/>
          <p:nvPr/>
        </p:nvSpPr>
        <p:spPr>
          <a:xfrm>
            <a:off x="91785" y="5246795"/>
            <a:ext cx="2836995" cy="1569660"/>
          </a:xfrm>
          <a:prstGeom prst="rect">
            <a:avLst/>
          </a:prstGeom>
          <a:noFill/>
        </p:spPr>
        <p:txBody>
          <a:bodyPr wrap="none" rtlCol="0">
            <a:spAutoFit/>
          </a:bodyPr>
          <a:lstStyle/>
          <a:p>
            <a:r>
              <a:rPr lang="en-GB" sz="3200" b="1" dirty="0">
                <a:solidFill>
                  <a:srgbClr val="FF0000"/>
                </a:solidFill>
              </a:rPr>
              <a:t>DIAGNOSI</a:t>
            </a:r>
          </a:p>
          <a:p>
            <a:r>
              <a:rPr lang="en-GB" sz="3200" b="1" dirty="0">
                <a:solidFill>
                  <a:srgbClr val="FF0000"/>
                </a:solidFill>
              </a:rPr>
              <a:t>ICC </a:t>
            </a:r>
            <a:r>
              <a:rPr lang="en-GB" sz="3200" b="1" dirty="0" err="1">
                <a:solidFill>
                  <a:srgbClr val="FF0000"/>
                </a:solidFill>
              </a:rPr>
              <a:t>multifocale</a:t>
            </a:r>
            <a:r>
              <a:rPr lang="en-GB" sz="3200" b="1" dirty="0">
                <a:solidFill>
                  <a:srgbClr val="FF0000"/>
                </a:solidFill>
              </a:rPr>
              <a:t> </a:t>
            </a:r>
          </a:p>
          <a:p>
            <a:r>
              <a:rPr lang="en-GB" sz="3200" b="1" dirty="0">
                <a:solidFill>
                  <a:srgbClr val="FF0000"/>
                </a:solidFill>
              </a:rPr>
              <a:t>Non </a:t>
            </a:r>
            <a:r>
              <a:rPr lang="en-GB" sz="3200" b="1" dirty="0" err="1">
                <a:solidFill>
                  <a:srgbClr val="FF0000"/>
                </a:solidFill>
              </a:rPr>
              <a:t>resecabile</a:t>
            </a:r>
            <a:endParaRPr lang="en-GB" sz="3200" b="1" dirty="0">
              <a:solidFill>
                <a:srgbClr val="FF0000"/>
              </a:solidFill>
            </a:endParaRPr>
          </a:p>
        </p:txBody>
      </p:sp>
      <p:sp>
        <p:nvSpPr>
          <p:cNvPr id="16" name="CasellaDiTesto 15">
            <a:extLst>
              <a:ext uri="{FF2B5EF4-FFF2-40B4-BE49-F238E27FC236}">
                <a16:creationId xmlns:a16="http://schemas.microsoft.com/office/drawing/2014/main" id="{5C30C0D9-CDCB-C844-A683-E942E2EC89B2}"/>
              </a:ext>
            </a:extLst>
          </p:cNvPr>
          <p:cNvSpPr txBox="1"/>
          <p:nvPr/>
        </p:nvSpPr>
        <p:spPr>
          <a:xfrm>
            <a:off x="3281325" y="1480609"/>
            <a:ext cx="2479012" cy="830997"/>
          </a:xfrm>
          <a:prstGeom prst="rect">
            <a:avLst/>
          </a:prstGeom>
          <a:solidFill>
            <a:schemeClr val="accent6">
              <a:lumMod val="60000"/>
              <a:lumOff val="40000"/>
            </a:schemeClr>
          </a:solidFill>
        </p:spPr>
        <p:txBody>
          <a:bodyPr wrap="none" rtlCol="0">
            <a:spAutoFit/>
          </a:bodyPr>
          <a:lstStyle/>
          <a:p>
            <a:pPr algn="ctr"/>
            <a:r>
              <a:rPr lang="en-GB" sz="2400" b="1" dirty="0"/>
              <a:t>9 </a:t>
            </a:r>
            <a:r>
              <a:rPr lang="en-GB" sz="2400" b="1" dirty="0" err="1"/>
              <a:t>Cicli</a:t>
            </a:r>
            <a:r>
              <a:rPr lang="en-GB" sz="2400" b="1" dirty="0"/>
              <a:t> </a:t>
            </a:r>
          </a:p>
          <a:p>
            <a:pPr algn="ctr"/>
            <a:r>
              <a:rPr lang="en-GB" b="1" dirty="0" err="1"/>
              <a:t>Cisplatino-Gemcitabina</a:t>
            </a:r>
            <a:r>
              <a:rPr lang="en-GB" sz="2400" b="1" dirty="0"/>
              <a:t> </a:t>
            </a:r>
          </a:p>
        </p:txBody>
      </p:sp>
      <p:sp>
        <p:nvSpPr>
          <p:cNvPr id="20" name="CasellaDiTesto 19">
            <a:extLst>
              <a:ext uri="{FF2B5EF4-FFF2-40B4-BE49-F238E27FC236}">
                <a16:creationId xmlns:a16="http://schemas.microsoft.com/office/drawing/2014/main" id="{64D36224-3E62-2B43-9C46-8D82749D9E34}"/>
              </a:ext>
            </a:extLst>
          </p:cNvPr>
          <p:cNvSpPr txBox="1"/>
          <p:nvPr/>
        </p:nvSpPr>
        <p:spPr>
          <a:xfrm>
            <a:off x="6006493" y="3233883"/>
            <a:ext cx="3112455" cy="1200329"/>
          </a:xfrm>
          <a:prstGeom prst="rect">
            <a:avLst/>
          </a:prstGeom>
          <a:solidFill>
            <a:srgbClr val="FFFF00"/>
          </a:solidFill>
        </p:spPr>
        <p:txBody>
          <a:bodyPr wrap="none" rtlCol="0">
            <a:spAutoFit/>
          </a:bodyPr>
          <a:lstStyle/>
          <a:p>
            <a:r>
              <a:rPr lang="en-GB" b="1" dirty="0" err="1"/>
              <a:t>Intervento</a:t>
            </a:r>
            <a:r>
              <a:rPr lang="en-GB" b="1" dirty="0"/>
              <a:t> </a:t>
            </a:r>
            <a:r>
              <a:rPr lang="en-GB" b="1" dirty="0" err="1"/>
              <a:t>Chirurgico</a:t>
            </a:r>
            <a:endParaRPr lang="en-GB" b="1" dirty="0"/>
          </a:p>
          <a:p>
            <a:r>
              <a:rPr lang="en-GB" dirty="0" err="1"/>
              <a:t>Bisegmentectomia</a:t>
            </a:r>
            <a:r>
              <a:rPr lang="en-GB" dirty="0"/>
              <a:t> Sg4b-5</a:t>
            </a:r>
          </a:p>
          <a:p>
            <a:r>
              <a:rPr lang="en-GB" dirty="0" err="1"/>
              <a:t>Resezione</a:t>
            </a:r>
            <a:r>
              <a:rPr lang="en-GB" dirty="0"/>
              <a:t> </a:t>
            </a:r>
            <a:r>
              <a:rPr lang="en-GB" dirty="0" err="1"/>
              <a:t>Atipiche</a:t>
            </a:r>
            <a:r>
              <a:rPr lang="en-GB" dirty="0"/>
              <a:t> in Sg4a, Sg3</a:t>
            </a:r>
          </a:p>
          <a:p>
            <a:r>
              <a:rPr lang="en-GB" dirty="0"/>
              <a:t>RF Sg8 e Sg6</a:t>
            </a:r>
          </a:p>
        </p:txBody>
      </p:sp>
      <p:sp>
        <p:nvSpPr>
          <p:cNvPr id="21" name="Freccia curva 20">
            <a:extLst>
              <a:ext uri="{FF2B5EF4-FFF2-40B4-BE49-F238E27FC236}">
                <a16:creationId xmlns:a16="http://schemas.microsoft.com/office/drawing/2014/main" id="{E99D7B31-5E4A-754C-BE1B-5A17A851872D}"/>
              </a:ext>
            </a:extLst>
          </p:cNvPr>
          <p:cNvSpPr/>
          <p:nvPr/>
        </p:nvSpPr>
        <p:spPr>
          <a:xfrm rot="5400000">
            <a:off x="6689174" y="1603610"/>
            <a:ext cx="1026582" cy="1453019"/>
          </a:xfrm>
          <a:prstGeom prst="bentArrow">
            <a:avLst>
              <a:gd name="adj1" fmla="val 25000"/>
              <a:gd name="adj2" fmla="val 34151"/>
              <a:gd name="adj3" fmla="val 35982"/>
              <a:gd name="adj4" fmla="val 339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852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5C57FB0-C37D-1544-9530-B0F5C353CBE4}"/>
              </a:ext>
            </a:extLst>
          </p:cNvPr>
          <p:cNvSpPr txBox="1"/>
          <p:nvPr/>
        </p:nvSpPr>
        <p:spPr>
          <a:xfrm>
            <a:off x="0" y="-57220"/>
            <a:ext cx="9006214" cy="1077218"/>
          </a:xfrm>
          <a:prstGeom prst="rect">
            <a:avLst/>
          </a:prstGeom>
          <a:noFill/>
        </p:spPr>
        <p:txBody>
          <a:bodyPr wrap="square" rtlCol="0">
            <a:spAutoFit/>
          </a:bodyPr>
          <a:lstStyle/>
          <a:p>
            <a:pPr algn="ctr"/>
            <a:r>
              <a:rPr lang="en-GB" sz="3200" b="1" dirty="0">
                <a:solidFill>
                  <a:srgbClr val="009193"/>
                </a:solidFill>
              </a:rPr>
              <a:t>Colangiocarcinoma </a:t>
            </a:r>
            <a:r>
              <a:rPr lang="en-GB" sz="3200" b="1" dirty="0" err="1">
                <a:solidFill>
                  <a:srgbClr val="009193"/>
                </a:solidFill>
              </a:rPr>
              <a:t>Multifocale</a:t>
            </a:r>
            <a:r>
              <a:rPr lang="en-GB" sz="3200" b="1" dirty="0">
                <a:solidFill>
                  <a:srgbClr val="009193"/>
                </a:solidFill>
              </a:rPr>
              <a:t> </a:t>
            </a:r>
          </a:p>
          <a:p>
            <a:pPr algn="ctr"/>
            <a:r>
              <a:rPr lang="en-GB" sz="3200" b="1" dirty="0" err="1">
                <a:solidFill>
                  <a:srgbClr val="009193"/>
                </a:solidFill>
              </a:rPr>
              <a:t>Trattamento</a:t>
            </a:r>
            <a:r>
              <a:rPr lang="en-GB" sz="3200" b="1" dirty="0">
                <a:solidFill>
                  <a:srgbClr val="009193"/>
                </a:solidFill>
              </a:rPr>
              <a:t> </a:t>
            </a:r>
            <a:r>
              <a:rPr lang="en-GB" sz="3200" b="1" dirty="0" err="1">
                <a:solidFill>
                  <a:srgbClr val="009193"/>
                </a:solidFill>
              </a:rPr>
              <a:t>Multimodale</a:t>
            </a:r>
            <a:endParaRPr lang="en-GB" sz="4400" b="1" dirty="0">
              <a:solidFill>
                <a:srgbClr val="009193"/>
              </a:solidFill>
            </a:endParaRPr>
          </a:p>
        </p:txBody>
      </p:sp>
      <p:pic>
        <p:nvPicPr>
          <p:cNvPr id="4" name="Immagine 3">
            <a:extLst>
              <a:ext uri="{FF2B5EF4-FFF2-40B4-BE49-F238E27FC236}">
                <a16:creationId xmlns:a16="http://schemas.microsoft.com/office/drawing/2014/main" id="{2A67FD32-75F6-524B-A0B2-716D13436D28}"/>
              </a:ext>
            </a:extLst>
          </p:cNvPr>
          <p:cNvPicPr>
            <a:picLocks noChangeAspect="1"/>
          </p:cNvPicPr>
          <p:nvPr/>
        </p:nvPicPr>
        <p:blipFill rotWithShape="1">
          <a:blip r:embed="rId3"/>
          <a:srcRect l="8438" t="13084" r="7590" b="5694"/>
          <a:stretch/>
        </p:blipFill>
        <p:spPr>
          <a:xfrm>
            <a:off x="1017624" y="1568448"/>
            <a:ext cx="3264158" cy="2372791"/>
          </a:xfrm>
          <a:prstGeom prst="rect">
            <a:avLst/>
          </a:prstGeom>
        </p:spPr>
      </p:pic>
      <p:pic>
        <p:nvPicPr>
          <p:cNvPr id="6" name="Immagine 5">
            <a:extLst>
              <a:ext uri="{FF2B5EF4-FFF2-40B4-BE49-F238E27FC236}">
                <a16:creationId xmlns:a16="http://schemas.microsoft.com/office/drawing/2014/main" id="{1FAF6C27-E3EB-A44B-BE85-50557F711B51}"/>
              </a:ext>
            </a:extLst>
          </p:cNvPr>
          <p:cNvPicPr>
            <a:picLocks noChangeAspect="1"/>
          </p:cNvPicPr>
          <p:nvPr/>
        </p:nvPicPr>
        <p:blipFill rotWithShape="1">
          <a:blip r:embed="rId4"/>
          <a:srcRect l="7156" t="16804" r="6560" b="7945"/>
          <a:stretch/>
        </p:blipFill>
        <p:spPr>
          <a:xfrm>
            <a:off x="4985359" y="1604773"/>
            <a:ext cx="3289199" cy="2336466"/>
          </a:xfrm>
          <a:prstGeom prst="rect">
            <a:avLst/>
          </a:prstGeom>
        </p:spPr>
      </p:pic>
      <p:sp>
        <p:nvSpPr>
          <p:cNvPr id="7" name="CasellaDiTesto 6">
            <a:extLst>
              <a:ext uri="{FF2B5EF4-FFF2-40B4-BE49-F238E27FC236}">
                <a16:creationId xmlns:a16="http://schemas.microsoft.com/office/drawing/2014/main" id="{41D82061-6016-5F44-9015-3C37861348CD}"/>
              </a:ext>
            </a:extLst>
          </p:cNvPr>
          <p:cNvSpPr txBox="1"/>
          <p:nvPr/>
        </p:nvSpPr>
        <p:spPr>
          <a:xfrm>
            <a:off x="1278919" y="1019998"/>
            <a:ext cx="6734344" cy="584775"/>
          </a:xfrm>
          <a:prstGeom prst="rect">
            <a:avLst/>
          </a:prstGeom>
          <a:noFill/>
        </p:spPr>
        <p:txBody>
          <a:bodyPr wrap="none" rtlCol="0">
            <a:spAutoFit/>
          </a:bodyPr>
          <a:lstStyle/>
          <a:p>
            <a:r>
              <a:rPr lang="en-GB" sz="3200" b="1" dirty="0"/>
              <a:t>Follow up Libero da </a:t>
            </a:r>
            <a:r>
              <a:rPr lang="en-GB" sz="3200" b="1" dirty="0" err="1"/>
              <a:t>malattia</a:t>
            </a:r>
            <a:r>
              <a:rPr lang="en-GB" sz="3200" b="1" dirty="0"/>
              <a:t> a 24 </a:t>
            </a:r>
            <a:r>
              <a:rPr lang="en-GB" sz="3200" b="1" dirty="0" err="1"/>
              <a:t>mesi</a:t>
            </a:r>
            <a:endParaRPr lang="en-GB" sz="3200" b="1" dirty="0"/>
          </a:p>
        </p:txBody>
      </p:sp>
      <p:pic>
        <p:nvPicPr>
          <p:cNvPr id="9" name="Immagine 8">
            <a:extLst>
              <a:ext uri="{FF2B5EF4-FFF2-40B4-BE49-F238E27FC236}">
                <a16:creationId xmlns:a16="http://schemas.microsoft.com/office/drawing/2014/main" id="{23F61ECB-1D5D-9F41-AB76-D184049FE10C}"/>
              </a:ext>
            </a:extLst>
          </p:cNvPr>
          <p:cNvPicPr>
            <a:picLocks noChangeAspect="1"/>
          </p:cNvPicPr>
          <p:nvPr/>
        </p:nvPicPr>
        <p:blipFill>
          <a:blip r:embed="rId5"/>
          <a:stretch>
            <a:fillRect/>
          </a:stretch>
        </p:blipFill>
        <p:spPr>
          <a:xfrm>
            <a:off x="4998943" y="4089627"/>
            <a:ext cx="3275615" cy="2494852"/>
          </a:xfrm>
          <a:prstGeom prst="rect">
            <a:avLst/>
          </a:prstGeom>
        </p:spPr>
      </p:pic>
      <p:cxnSp>
        <p:nvCxnSpPr>
          <p:cNvPr id="11" name="Connettore 2 10">
            <a:extLst>
              <a:ext uri="{FF2B5EF4-FFF2-40B4-BE49-F238E27FC236}">
                <a16:creationId xmlns:a16="http://schemas.microsoft.com/office/drawing/2014/main" id="{89FE6729-46A7-244B-822E-2EE9F75F8CF7}"/>
              </a:ext>
            </a:extLst>
          </p:cNvPr>
          <p:cNvCxnSpPr/>
          <p:nvPr/>
        </p:nvCxnSpPr>
        <p:spPr>
          <a:xfrm flipV="1">
            <a:off x="5561556" y="5398718"/>
            <a:ext cx="325677" cy="3632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E9DA46B0-56E9-F84B-8A64-1EEA5049CD36}"/>
              </a:ext>
            </a:extLst>
          </p:cNvPr>
          <p:cNvSpPr txBox="1"/>
          <p:nvPr/>
        </p:nvSpPr>
        <p:spPr>
          <a:xfrm>
            <a:off x="5119287" y="5988560"/>
            <a:ext cx="1269258" cy="369332"/>
          </a:xfrm>
          <a:prstGeom prst="rect">
            <a:avLst/>
          </a:prstGeom>
          <a:noFill/>
        </p:spPr>
        <p:txBody>
          <a:bodyPr wrap="none" rtlCol="0">
            <a:spAutoFit/>
          </a:bodyPr>
          <a:lstStyle/>
          <a:p>
            <a:r>
              <a:rPr lang="en-GB" dirty="0" err="1">
                <a:solidFill>
                  <a:schemeClr val="bg1"/>
                </a:solidFill>
              </a:rPr>
              <a:t>Esito</a:t>
            </a:r>
            <a:r>
              <a:rPr lang="en-GB" dirty="0">
                <a:solidFill>
                  <a:schemeClr val="bg1"/>
                </a:solidFill>
              </a:rPr>
              <a:t> </a:t>
            </a:r>
            <a:r>
              <a:rPr lang="en-GB" dirty="0" err="1">
                <a:solidFill>
                  <a:schemeClr val="bg1"/>
                </a:solidFill>
              </a:rPr>
              <a:t>Rf</a:t>
            </a:r>
            <a:r>
              <a:rPr lang="en-GB" dirty="0">
                <a:solidFill>
                  <a:schemeClr val="bg1"/>
                </a:solidFill>
              </a:rPr>
              <a:t> Sg6</a:t>
            </a:r>
          </a:p>
        </p:txBody>
      </p:sp>
      <p:pic>
        <p:nvPicPr>
          <p:cNvPr id="16" name="Immagine 15">
            <a:extLst>
              <a:ext uri="{FF2B5EF4-FFF2-40B4-BE49-F238E27FC236}">
                <a16:creationId xmlns:a16="http://schemas.microsoft.com/office/drawing/2014/main" id="{A3F67B22-732A-3E42-870D-D7CB398A33DC}"/>
              </a:ext>
            </a:extLst>
          </p:cNvPr>
          <p:cNvPicPr>
            <a:picLocks noChangeAspect="1"/>
          </p:cNvPicPr>
          <p:nvPr/>
        </p:nvPicPr>
        <p:blipFill rotWithShape="1">
          <a:blip r:embed="rId6"/>
          <a:srcRect l="11129" t="4674" r="5616"/>
          <a:stretch/>
        </p:blipFill>
        <p:spPr>
          <a:xfrm>
            <a:off x="1026937" y="4089627"/>
            <a:ext cx="3254845" cy="2494852"/>
          </a:xfrm>
          <a:prstGeom prst="rect">
            <a:avLst/>
          </a:prstGeom>
        </p:spPr>
      </p:pic>
      <p:cxnSp>
        <p:nvCxnSpPr>
          <p:cNvPr id="17" name="Connettore 2 16">
            <a:extLst>
              <a:ext uri="{FF2B5EF4-FFF2-40B4-BE49-F238E27FC236}">
                <a16:creationId xmlns:a16="http://schemas.microsoft.com/office/drawing/2014/main" id="{2EB7E962-C85F-884A-9E3F-CCFCE69C61ED}"/>
              </a:ext>
            </a:extLst>
          </p:cNvPr>
          <p:cNvCxnSpPr/>
          <p:nvPr/>
        </p:nvCxnSpPr>
        <p:spPr>
          <a:xfrm flipV="1">
            <a:off x="1792239" y="5029386"/>
            <a:ext cx="325677" cy="36325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231A771B-B9CF-6B4A-8624-9535CFC8623C}"/>
              </a:ext>
            </a:extLst>
          </p:cNvPr>
          <p:cNvSpPr txBox="1"/>
          <p:nvPr/>
        </p:nvSpPr>
        <p:spPr>
          <a:xfrm>
            <a:off x="1342360" y="5434562"/>
            <a:ext cx="1269258" cy="369332"/>
          </a:xfrm>
          <a:prstGeom prst="rect">
            <a:avLst/>
          </a:prstGeom>
          <a:noFill/>
        </p:spPr>
        <p:txBody>
          <a:bodyPr wrap="none" rtlCol="0">
            <a:spAutoFit/>
          </a:bodyPr>
          <a:lstStyle/>
          <a:p>
            <a:r>
              <a:rPr lang="en-GB" dirty="0" err="1">
                <a:solidFill>
                  <a:schemeClr val="bg1"/>
                </a:solidFill>
              </a:rPr>
              <a:t>Esito</a:t>
            </a:r>
            <a:r>
              <a:rPr lang="en-GB" dirty="0">
                <a:solidFill>
                  <a:schemeClr val="bg1"/>
                </a:solidFill>
              </a:rPr>
              <a:t> </a:t>
            </a:r>
            <a:r>
              <a:rPr lang="en-GB" dirty="0" err="1">
                <a:solidFill>
                  <a:schemeClr val="bg1"/>
                </a:solidFill>
              </a:rPr>
              <a:t>Rf</a:t>
            </a:r>
            <a:r>
              <a:rPr lang="en-GB" dirty="0">
                <a:solidFill>
                  <a:schemeClr val="bg1"/>
                </a:solidFill>
              </a:rPr>
              <a:t> Sg8</a:t>
            </a:r>
          </a:p>
        </p:txBody>
      </p:sp>
    </p:spTree>
    <p:extLst>
      <p:ext uri="{BB962C8B-B14F-4D97-AF65-F5344CB8AC3E}">
        <p14:creationId xmlns:p14="http://schemas.microsoft.com/office/powerpoint/2010/main" val="1959112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2"/>
          <p:cNvGraphicFramePr>
            <a:graphicFrameLocks noChangeAspect="1"/>
          </p:cNvGraphicFramePr>
          <p:nvPr>
            <p:extLst/>
          </p:nvPr>
        </p:nvGraphicFramePr>
        <p:xfrm>
          <a:off x="8090987" y="42792"/>
          <a:ext cx="941115" cy="915188"/>
        </p:xfrm>
        <a:graphic>
          <a:graphicData uri="http://schemas.openxmlformats.org/presentationml/2006/ole">
            <mc:AlternateContent xmlns:mc="http://schemas.openxmlformats.org/markup-compatibility/2006">
              <mc:Choice xmlns:v="urn:schemas-microsoft-com:vml" Requires="v">
                <p:oleObj spid="_x0000_s135218" name="Fotografia di Photo Editor " r:id="rId4" imgW="1895238" imgH="1914286" progId="">
                  <p:embed/>
                </p:oleObj>
              </mc:Choice>
              <mc:Fallback>
                <p:oleObj name="Fotografia di Photo Editor " r:id="rId4" imgW="1895238" imgH="1914286" progId="">
                  <p:embed/>
                  <p:pic>
                    <p:nvPicPr>
                      <p:cNvPr id="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0987" y="42792"/>
                        <a:ext cx="941115" cy="915188"/>
                      </a:xfrm>
                      <a:prstGeom prst="rect">
                        <a:avLst/>
                      </a:prstGeom>
                      <a:noFill/>
                      <a:ln>
                        <a:noFill/>
                      </a:ln>
                      <a:effectLst/>
                    </p:spPr>
                  </p:pic>
                </p:oleObj>
              </mc:Fallback>
            </mc:AlternateContent>
          </a:graphicData>
        </a:graphic>
      </p:graphicFrame>
      <p:pic>
        <p:nvPicPr>
          <p:cNvPr id="15" name="Immagin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44" y="71219"/>
            <a:ext cx="895071" cy="895071"/>
          </a:xfrm>
          <a:prstGeom prst="rect">
            <a:avLst/>
          </a:prstGeom>
        </p:spPr>
      </p:pic>
      <p:sp>
        <p:nvSpPr>
          <p:cNvPr id="21" name="CasellaDiTesto 20"/>
          <p:cNvSpPr txBox="1"/>
          <p:nvPr/>
        </p:nvSpPr>
        <p:spPr>
          <a:xfrm>
            <a:off x="630518" y="2032200"/>
            <a:ext cx="3329629" cy="461665"/>
          </a:xfrm>
          <a:prstGeom prst="rect">
            <a:avLst/>
          </a:prstGeom>
          <a:noFill/>
        </p:spPr>
        <p:txBody>
          <a:bodyPr wrap="none" rtlCol="0">
            <a:spAutoFit/>
          </a:bodyPr>
          <a:lstStyle/>
          <a:p>
            <a:r>
              <a:rPr lang="en-GB" sz="2400" b="1" dirty="0"/>
              <a:t>Recurrence Free Survival</a:t>
            </a:r>
          </a:p>
        </p:txBody>
      </p:sp>
      <p:grpSp>
        <p:nvGrpSpPr>
          <p:cNvPr id="24" name="Gruppo 23"/>
          <p:cNvGrpSpPr/>
          <p:nvPr/>
        </p:nvGrpSpPr>
        <p:grpSpPr>
          <a:xfrm>
            <a:off x="0" y="2594844"/>
            <a:ext cx="4360985" cy="3604273"/>
            <a:chOff x="-78869" y="2924697"/>
            <a:chExt cx="4523328" cy="3604273"/>
          </a:xfrm>
        </p:grpSpPr>
        <p:pic>
          <p:nvPicPr>
            <p:cNvPr id="17" name="Immagin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9" y="2924697"/>
              <a:ext cx="4370134" cy="3497504"/>
            </a:xfrm>
            <a:prstGeom prst="rect">
              <a:avLst/>
            </a:prstGeom>
          </p:spPr>
        </p:pic>
        <p:sp>
          <p:nvSpPr>
            <p:cNvPr id="19" name="CasellaDiTesto 18"/>
            <p:cNvSpPr txBox="1"/>
            <p:nvPr/>
          </p:nvSpPr>
          <p:spPr>
            <a:xfrm>
              <a:off x="3633018" y="4557221"/>
              <a:ext cx="811441" cy="523220"/>
            </a:xfrm>
            <a:prstGeom prst="rect">
              <a:avLst/>
            </a:prstGeom>
            <a:noFill/>
          </p:spPr>
          <p:txBody>
            <a:bodyPr wrap="none" rtlCol="0">
              <a:spAutoFit/>
            </a:bodyPr>
            <a:lstStyle/>
            <a:p>
              <a:r>
                <a:rPr lang="en-GB" sz="2800" b="1"/>
                <a:t>26%</a:t>
              </a:r>
            </a:p>
          </p:txBody>
        </p:sp>
        <p:sp>
          <p:nvSpPr>
            <p:cNvPr id="20" name="CasellaDiTesto 19"/>
            <p:cNvSpPr txBox="1"/>
            <p:nvPr/>
          </p:nvSpPr>
          <p:spPr>
            <a:xfrm>
              <a:off x="726547" y="6159638"/>
              <a:ext cx="2562329" cy="369332"/>
            </a:xfrm>
            <a:prstGeom prst="rect">
              <a:avLst/>
            </a:prstGeom>
            <a:solidFill>
              <a:schemeClr val="bg1"/>
            </a:solidFill>
          </p:spPr>
          <p:txBody>
            <a:bodyPr wrap="square" rtlCol="0">
              <a:spAutoFit/>
            </a:bodyPr>
            <a:lstStyle/>
            <a:p>
              <a:pPr algn="ctr"/>
              <a:r>
                <a:rPr lang="en-GB" dirty="0"/>
                <a:t>Time (months)</a:t>
              </a:r>
            </a:p>
          </p:txBody>
        </p:sp>
        <p:sp>
          <p:nvSpPr>
            <p:cNvPr id="22" name="CasellaDiTesto 21"/>
            <p:cNvSpPr txBox="1"/>
            <p:nvPr/>
          </p:nvSpPr>
          <p:spPr>
            <a:xfrm>
              <a:off x="2269758" y="4150229"/>
              <a:ext cx="811441" cy="523220"/>
            </a:xfrm>
            <a:prstGeom prst="rect">
              <a:avLst/>
            </a:prstGeom>
            <a:noFill/>
          </p:spPr>
          <p:txBody>
            <a:bodyPr wrap="none" rtlCol="0">
              <a:spAutoFit/>
            </a:bodyPr>
            <a:lstStyle/>
            <a:p>
              <a:r>
                <a:rPr lang="en-GB" sz="2800" b="1" dirty="0"/>
                <a:t>35%</a:t>
              </a:r>
            </a:p>
          </p:txBody>
        </p:sp>
      </p:grpSp>
      <p:sp>
        <p:nvSpPr>
          <p:cNvPr id="23" name="CasellaDiTesto 8"/>
          <p:cNvSpPr txBox="1">
            <a:spLocks noChangeArrowheads="1"/>
          </p:cNvSpPr>
          <p:nvPr/>
        </p:nvSpPr>
        <p:spPr bwMode="auto">
          <a:xfrm>
            <a:off x="1593911" y="1167607"/>
            <a:ext cx="5883154" cy="523220"/>
          </a:xfrm>
          <a:prstGeom prst="rect">
            <a:avLst/>
          </a:prstGeom>
          <a:solidFill>
            <a:srgbClr val="FFFFFF"/>
          </a:solidFill>
          <a:ln w="31750">
            <a:solidFill>
              <a:srgbClr val="FF0000"/>
            </a:solidFill>
            <a:miter lim="800000"/>
            <a:headEnd/>
            <a:tailEnd/>
          </a:ln>
        </p:spPr>
        <p:txBody>
          <a:bodyPr wrap="square">
            <a:spAutoFit/>
          </a:bodyPr>
          <a:lstStyle/>
          <a:p>
            <a:pPr algn="ctr"/>
            <a:r>
              <a:rPr lang="it-IT" sz="1400" dirty="0">
                <a:latin typeface="News Gothic MT"/>
              </a:rPr>
              <a:t>Chirurgia Generale ed Epatobiliare – Policlinico G.B. Rossi – Verona</a:t>
            </a:r>
          </a:p>
          <a:p>
            <a:pPr algn="ctr"/>
            <a:r>
              <a:rPr lang="it-IT" sz="1400" dirty="0">
                <a:latin typeface="News Gothic MT"/>
              </a:rPr>
              <a:t>Direttore: </a:t>
            </a:r>
            <a:r>
              <a:rPr lang="it-IT" sz="1400" b="1" dirty="0">
                <a:latin typeface="News Gothic MT"/>
              </a:rPr>
              <a:t>Prof. A. </a:t>
            </a:r>
            <a:r>
              <a:rPr lang="it-IT" sz="1400" b="1" dirty="0" err="1">
                <a:latin typeface="News Gothic MT"/>
              </a:rPr>
              <a:t>Gugliemi</a:t>
            </a:r>
            <a:endParaRPr lang="it-IT" sz="1400" b="1" dirty="0">
              <a:latin typeface="News Gothic MT"/>
            </a:endParaRPr>
          </a:p>
        </p:txBody>
      </p:sp>
      <p:graphicFrame>
        <p:nvGraphicFramePr>
          <p:cNvPr id="25" name="Grafico 24"/>
          <p:cNvGraphicFramePr/>
          <p:nvPr>
            <p:extLst>
              <p:ext uri="{D42A27DB-BD31-4B8C-83A1-F6EECF244321}">
                <p14:modId xmlns:p14="http://schemas.microsoft.com/office/powerpoint/2010/main" val="2518706581"/>
              </p:ext>
            </p:extLst>
          </p:nvPr>
        </p:nvGraphicFramePr>
        <p:xfrm>
          <a:off x="3480074" y="1861997"/>
          <a:ext cx="6096000" cy="4928593"/>
        </p:xfrm>
        <a:graphic>
          <a:graphicData uri="http://schemas.openxmlformats.org/drawingml/2006/chart">
            <c:chart xmlns:c="http://schemas.openxmlformats.org/drawingml/2006/chart" xmlns:r="http://schemas.openxmlformats.org/officeDocument/2006/relationships" r:id="rId8"/>
          </a:graphicData>
        </a:graphic>
      </p:graphicFrame>
      <p:grpSp>
        <p:nvGrpSpPr>
          <p:cNvPr id="28" name="Gruppo 27"/>
          <p:cNvGrpSpPr/>
          <p:nvPr/>
        </p:nvGrpSpPr>
        <p:grpSpPr>
          <a:xfrm>
            <a:off x="5675318" y="3051013"/>
            <a:ext cx="3118075" cy="2189495"/>
            <a:chOff x="5233196" y="3010820"/>
            <a:chExt cx="3118075" cy="2189495"/>
          </a:xfrm>
        </p:grpSpPr>
        <p:sp>
          <p:nvSpPr>
            <p:cNvPr id="26" name="CasellaDiTesto 25"/>
            <p:cNvSpPr txBox="1"/>
            <p:nvPr/>
          </p:nvSpPr>
          <p:spPr>
            <a:xfrm>
              <a:off x="6602858" y="3010820"/>
              <a:ext cx="1748413" cy="38166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dirty="0" err="1">
                  <a:solidFill>
                    <a:schemeClr val="bg1"/>
                  </a:solidFill>
                </a:rPr>
                <a:t>Metastasi</a:t>
              </a:r>
              <a:r>
                <a:rPr lang="en-GB" sz="1800" dirty="0">
                  <a:solidFill>
                    <a:schemeClr val="bg1"/>
                  </a:solidFill>
                </a:rPr>
                <a:t> </a:t>
              </a:r>
            </a:p>
            <a:p>
              <a:r>
                <a:rPr lang="en-GB" sz="1800" dirty="0" err="1">
                  <a:solidFill>
                    <a:schemeClr val="bg1"/>
                  </a:solidFill>
                </a:rPr>
                <a:t>Intraepatiche</a:t>
              </a:r>
              <a:endParaRPr lang="en-GB" sz="1800" dirty="0">
                <a:solidFill>
                  <a:schemeClr val="bg1"/>
                </a:solidFill>
              </a:endParaRPr>
            </a:p>
          </p:txBody>
        </p:sp>
        <p:sp>
          <p:nvSpPr>
            <p:cNvPr id="27" name="CasellaDiTesto 26"/>
            <p:cNvSpPr txBox="1"/>
            <p:nvPr/>
          </p:nvSpPr>
          <p:spPr>
            <a:xfrm>
              <a:off x="5233196" y="4285915"/>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600" dirty="0" err="1"/>
                <a:t>Polmone</a:t>
              </a:r>
              <a:endParaRPr lang="en-GB" sz="1600" dirty="0"/>
            </a:p>
          </p:txBody>
        </p:sp>
      </p:grpSp>
      <p:sp>
        <p:nvSpPr>
          <p:cNvPr id="18" name="CasellaDiTesto 17">
            <a:extLst>
              <a:ext uri="{FF2B5EF4-FFF2-40B4-BE49-F238E27FC236}">
                <a16:creationId xmlns:a16="http://schemas.microsoft.com/office/drawing/2014/main" id="{CB9381AA-7ADC-C64C-82F5-A2D42601A7D8}"/>
              </a:ext>
            </a:extLst>
          </p:cNvPr>
          <p:cNvSpPr txBox="1"/>
          <p:nvPr/>
        </p:nvSpPr>
        <p:spPr>
          <a:xfrm>
            <a:off x="3489340" y="79808"/>
            <a:ext cx="2308196" cy="830997"/>
          </a:xfrm>
          <a:prstGeom prst="rect">
            <a:avLst/>
          </a:prstGeom>
          <a:noFill/>
        </p:spPr>
        <p:txBody>
          <a:bodyPr wrap="none" rtlCol="0">
            <a:spAutoFit/>
          </a:bodyPr>
          <a:lstStyle/>
          <a:p>
            <a:pPr algn="ctr"/>
            <a:r>
              <a:rPr lang="en-GB" sz="4800" b="1" dirty="0" err="1">
                <a:solidFill>
                  <a:srgbClr val="009193"/>
                </a:solidFill>
              </a:rPr>
              <a:t>Recidiva</a:t>
            </a:r>
            <a:endParaRPr lang="en-GB" sz="6600" b="1" dirty="0">
              <a:solidFill>
                <a:srgbClr val="009193"/>
              </a:solidFill>
            </a:endParaRPr>
          </a:p>
        </p:txBody>
      </p:sp>
    </p:spTree>
    <p:extLst>
      <p:ext uri="{BB962C8B-B14F-4D97-AF65-F5344CB8AC3E}">
        <p14:creationId xmlns:p14="http://schemas.microsoft.com/office/powerpoint/2010/main" val="2919513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42715"/>
            <a:ext cx="9144000" cy="523210"/>
          </a:xfrm>
          <a:prstGeom prst="rect">
            <a:avLst/>
          </a:prstGeom>
          <a:noFill/>
          <a:ln w="9525">
            <a:noFill/>
            <a:miter lim="800000"/>
            <a:headEnd/>
            <a:tailEnd/>
          </a:ln>
          <a:effectLst/>
        </p:spPr>
        <p:txBody>
          <a:bodyPr wrap="square" lIns="91430" tIns="45715" rIns="91430" bIns="45715">
            <a:spAutoFit/>
          </a:bodyPr>
          <a:lstStyle/>
          <a:p>
            <a:pPr algn="ctr"/>
            <a:r>
              <a:rPr lang="it-IT" sz="2800" b="1" dirty="0">
                <a:solidFill>
                  <a:srgbClr val="009193"/>
                </a:solidFill>
                <a:effectLst>
                  <a:outerShdw blurRad="38100" dist="38100" dir="2700000" algn="tl">
                    <a:srgbClr val="DDDDDD"/>
                  </a:outerShdw>
                </a:effectLst>
                <a:latin typeface="Arial"/>
                <a:cs typeface="Arial"/>
              </a:rPr>
              <a:t>Chirurgia per Colangiocarcinoma - Verona </a:t>
            </a:r>
            <a:endParaRPr lang="it-IT" sz="3200" b="1" dirty="0">
              <a:solidFill>
                <a:srgbClr val="009193"/>
              </a:solidFill>
              <a:effectLst>
                <a:outerShdw blurRad="38100" dist="38100" dir="2700000" algn="tl">
                  <a:srgbClr val="DDDDDD"/>
                </a:outerShdw>
              </a:effectLst>
              <a:latin typeface="Arial"/>
              <a:cs typeface="Arial"/>
            </a:endParaRPr>
          </a:p>
        </p:txBody>
      </p:sp>
      <p:graphicFrame>
        <p:nvGraphicFramePr>
          <p:cNvPr id="57" name="Object 2"/>
          <p:cNvGraphicFramePr>
            <a:graphicFrameLocks noChangeAspect="1"/>
          </p:cNvGraphicFramePr>
          <p:nvPr>
            <p:extLst/>
          </p:nvPr>
        </p:nvGraphicFramePr>
        <p:xfrm>
          <a:off x="8230823" y="55730"/>
          <a:ext cx="894085" cy="869454"/>
        </p:xfrm>
        <a:graphic>
          <a:graphicData uri="http://schemas.openxmlformats.org/presentationml/2006/ole">
            <mc:AlternateContent xmlns:mc="http://schemas.openxmlformats.org/markup-compatibility/2006">
              <mc:Choice xmlns:v="urn:schemas-microsoft-com:vml" Requires="v">
                <p:oleObj spid="_x0000_s119863" name="Fotografia di Photo Editor " r:id="rId4" imgW="1895238" imgH="1914286" progId="">
                  <p:embed/>
                </p:oleObj>
              </mc:Choice>
              <mc:Fallback>
                <p:oleObj name="Fotografia di Photo Editor " r:id="rId4" imgW="1895238" imgH="1914286" progId="">
                  <p:embed/>
                  <p:pic>
                    <p:nvPicPr>
                      <p:cNvPr id="5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0823" y="55730"/>
                        <a:ext cx="894085" cy="869454"/>
                      </a:xfrm>
                      <a:prstGeom prst="rect">
                        <a:avLst/>
                      </a:prstGeom>
                      <a:noFill/>
                      <a:ln>
                        <a:noFill/>
                      </a:ln>
                      <a:effectLst/>
                    </p:spPr>
                  </p:pic>
                </p:oleObj>
              </mc:Fallback>
            </mc:AlternateContent>
          </a:graphicData>
        </a:graphic>
      </p:graphicFrame>
      <p:pic>
        <p:nvPicPr>
          <p:cNvPr id="58" name="Immagin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10" y="71219"/>
            <a:ext cx="841027" cy="841027"/>
          </a:xfrm>
          <a:prstGeom prst="rect">
            <a:avLst/>
          </a:prstGeom>
        </p:spPr>
      </p:pic>
      <p:sp>
        <p:nvSpPr>
          <p:cNvPr id="59" name="Line 3"/>
          <p:cNvSpPr>
            <a:spLocks noChangeShapeType="1"/>
          </p:cNvSpPr>
          <p:nvPr/>
        </p:nvSpPr>
        <p:spPr bwMode="auto">
          <a:xfrm>
            <a:off x="0" y="987798"/>
            <a:ext cx="9144000" cy="0"/>
          </a:xfrm>
          <a:prstGeom prst="line">
            <a:avLst/>
          </a:prstGeom>
          <a:noFill/>
          <a:ln w="31750">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lIns="91430" tIns="45715" rIns="91430" bIns="45715"/>
          <a:lstStyle/>
          <a:p>
            <a:endParaRPr lang="it-IT"/>
          </a:p>
        </p:txBody>
      </p:sp>
      <p:graphicFrame>
        <p:nvGraphicFramePr>
          <p:cNvPr id="72" name="Grafico 71"/>
          <p:cNvGraphicFramePr/>
          <p:nvPr>
            <p:extLst/>
          </p:nvPr>
        </p:nvGraphicFramePr>
        <p:xfrm>
          <a:off x="462224" y="1063351"/>
          <a:ext cx="8048730" cy="5598706"/>
        </p:xfrm>
        <a:graphic>
          <a:graphicData uri="http://schemas.openxmlformats.org/drawingml/2006/chart">
            <c:chart xmlns:c="http://schemas.openxmlformats.org/drawingml/2006/chart" xmlns:r="http://schemas.openxmlformats.org/officeDocument/2006/relationships" r:id="rId7"/>
          </a:graphicData>
        </a:graphic>
      </p:graphicFrame>
      <p:sp>
        <p:nvSpPr>
          <p:cNvPr id="73" name="CasellaDiTesto 72"/>
          <p:cNvSpPr txBox="1"/>
          <p:nvPr/>
        </p:nvSpPr>
        <p:spPr>
          <a:xfrm rot="16200000">
            <a:off x="-731244" y="3678038"/>
            <a:ext cx="2017604" cy="369332"/>
          </a:xfrm>
          <a:prstGeom prst="rect">
            <a:avLst/>
          </a:prstGeom>
          <a:noFill/>
        </p:spPr>
        <p:txBody>
          <a:bodyPr wrap="none" rtlCol="0">
            <a:spAutoFit/>
          </a:bodyPr>
          <a:lstStyle/>
          <a:p>
            <a:r>
              <a:rPr lang="en-GB"/>
              <a:t>Number of patients</a:t>
            </a:r>
          </a:p>
        </p:txBody>
      </p:sp>
      <p:sp>
        <p:nvSpPr>
          <p:cNvPr id="74" name="CasellaDiTesto 73"/>
          <p:cNvSpPr txBox="1"/>
          <p:nvPr/>
        </p:nvSpPr>
        <p:spPr>
          <a:xfrm>
            <a:off x="1386673" y="1707097"/>
            <a:ext cx="1997663" cy="1477328"/>
          </a:xfrm>
          <a:prstGeom prst="rect">
            <a:avLst/>
          </a:prstGeom>
          <a:solidFill>
            <a:schemeClr val="bg1"/>
          </a:solidFill>
          <a:ln w="38100">
            <a:solidFill>
              <a:srgbClr val="FF2600"/>
            </a:solidFill>
          </a:ln>
        </p:spPr>
        <p:txBody>
          <a:bodyPr wrap="none" rtlCol="0">
            <a:spAutoFit/>
          </a:bodyPr>
          <a:lstStyle/>
          <a:p>
            <a:r>
              <a:rPr lang="en-GB" dirty="0"/>
              <a:t>01/1990 - 05/2019 </a:t>
            </a:r>
          </a:p>
          <a:p>
            <a:r>
              <a:rPr lang="en-GB" b="1" dirty="0" err="1"/>
              <a:t>Totali</a:t>
            </a:r>
            <a:r>
              <a:rPr lang="en-GB" b="1" dirty="0"/>
              <a:t>: n 486 </a:t>
            </a:r>
          </a:p>
          <a:p>
            <a:r>
              <a:rPr lang="en-GB" b="1" dirty="0">
                <a:solidFill>
                  <a:srgbClr val="FF0000"/>
                </a:solidFill>
              </a:rPr>
              <a:t>Peri-</a:t>
            </a:r>
            <a:r>
              <a:rPr lang="en-GB" b="1" dirty="0" err="1">
                <a:solidFill>
                  <a:srgbClr val="FF0000"/>
                </a:solidFill>
              </a:rPr>
              <a:t>ilari</a:t>
            </a:r>
            <a:r>
              <a:rPr lang="en-GB" b="1" dirty="0">
                <a:solidFill>
                  <a:srgbClr val="FF0000"/>
                </a:solidFill>
              </a:rPr>
              <a:t>: n 186</a:t>
            </a:r>
          </a:p>
          <a:p>
            <a:r>
              <a:rPr lang="en-GB" b="1" dirty="0" err="1">
                <a:solidFill>
                  <a:srgbClr val="FF0000"/>
                </a:solidFill>
              </a:rPr>
              <a:t>Intraepatici</a:t>
            </a:r>
            <a:r>
              <a:rPr lang="en-GB" b="1" dirty="0">
                <a:solidFill>
                  <a:srgbClr val="FF0000"/>
                </a:solidFill>
              </a:rPr>
              <a:t>: n 197</a:t>
            </a:r>
          </a:p>
          <a:p>
            <a:r>
              <a:rPr lang="en-GB" dirty="0"/>
              <a:t>K </a:t>
            </a:r>
            <a:r>
              <a:rPr lang="en-GB" dirty="0" err="1"/>
              <a:t>Colecisti</a:t>
            </a:r>
            <a:r>
              <a:rPr lang="en-GB" dirty="0"/>
              <a:t>: n 103</a:t>
            </a:r>
          </a:p>
        </p:txBody>
      </p:sp>
    </p:spTree>
    <p:extLst>
      <p:ext uri="{BB962C8B-B14F-4D97-AF65-F5344CB8AC3E}">
        <p14:creationId xmlns:p14="http://schemas.microsoft.com/office/powerpoint/2010/main" val="2641030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2"/>
          <p:cNvSpPr>
            <a:spLocks noChangeShapeType="1"/>
          </p:cNvSpPr>
          <p:nvPr/>
        </p:nvSpPr>
        <p:spPr bwMode="auto">
          <a:xfrm>
            <a:off x="1" y="456841"/>
            <a:ext cx="9144000" cy="0"/>
          </a:xfrm>
          <a:prstGeom prst="line">
            <a:avLst/>
          </a:prstGeom>
          <a:noFill/>
          <a:ln w="9525">
            <a:solidFill>
              <a:schemeClr val="accent1">
                <a:lumMod val="20000"/>
                <a:lumOff val="80000"/>
              </a:schemeClr>
            </a:solidFill>
            <a:round/>
            <a:headEnd/>
            <a:tailEnd/>
          </a:ln>
        </p:spPr>
        <p:txBody>
          <a:bodyPr lIns="91429" tIns="45714" rIns="91429" bIns="45714" anchor="ctr"/>
          <a:lstStyle/>
          <a:p>
            <a:pPr defTabSz="406765">
              <a:defRPr/>
            </a:pPr>
            <a:endParaRPr lang="it-IT" sz="1633">
              <a:ea typeface="SimSun"/>
              <a:cs typeface="SimSun"/>
            </a:endParaRPr>
          </a:p>
        </p:txBody>
      </p:sp>
      <p:sp>
        <p:nvSpPr>
          <p:cNvPr id="69634" name="Text Box 3"/>
          <p:cNvSpPr txBox="1">
            <a:spLocks noChangeArrowheads="1"/>
          </p:cNvSpPr>
          <p:nvPr/>
        </p:nvSpPr>
        <p:spPr bwMode="auto">
          <a:xfrm>
            <a:off x="1" y="361"/>
            <a:ext cx="9144000" cy="580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algn="ctr" eaLnBrk="1" hangingPunct="1">
              <a:spcBef>
                <a:spcPct val="50000"/>
              </a:spcBef>
            </a:pPr>
            <a:r>
              <a:rPr lang="it-IT" sz="3175" b="1">
                <a:solidFill>
                  <a:srgbClr val="FF0000"/>
                </a:solidFill>
              </a:rPr>
              <a:t>Sede recidiva </a:t>
            </a:r>
          </a:p>
        </p:txBody>
      </p:sp>
      <p:graphicFrame>
        <p:nvGraphicFramePr>
          <p:cNvPr id="5" name="Segnaposto contenuto 2"/>
          <p:cNvGraphicFramePr>
            <a:graphicFrameLocks noGrp="1"/>
          </p:cNvGraphicFramePr>
          <p:nvPr>
            <p:ph/>
          </p:nvPr>
        </p:nvGraphicFramePr>
        <p:xfrm>
          <a:off x="391681" y="816300"/>
          <a:ext cx="8360235" cy="5682622"/>
        </p:xfrm>
        <a:graphic>
          <a:graphicData uri="http://schemas.openxmlformats.org/drawingml/2006/chart">
            <c:chart xmlns:c="http://schemas.openxmlformats.org/drawingml/2006/chart" xmlns:r="http://schemas.openxmlformats.org/officeDocument/2006/relationships" r:id="rId3"/>
          </a:graphicData>
        </a:graphic>
      </p:graphicFrame>
      <p:sp>
        <p:nvSpPr>
          <p:cNvPr id="69636" name="CasellaDiTesto 6"/>
          <p:cNvSpPr txBox="1">
            <a:spLocks noChangeArrowheads="1"/>
          </p:cNvSpPr>
          <p:nvPr/>
        </p:nvSpPr>
        <p:spPr bwMode="auto">
          <a:xfrm>
            <a:off x="4613761" y="6584041"/>
            <a:ext cx="4451347" cy="315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r>
              <a:rPr lang="it-IT" sz="1451" i="1"/>
              <a:t>Valdegamberi , Ruzzenente , Guglielmi  – SIC 2014</a:t>
            </a:r>
          </a:p>
        </p:txBody>
      </p:sp>
      <p:sp>
        <p:nvSpPr>
          <p:cNvPr id="69637" name="CasellaDiTesto 11"/>
          <p:cNvSpPr txBox="1">
            <a:spLocks noChangeArrowheads="1"/>
          </p:cNvSpPr>
          <p:nvPr/>
        </p:nvSpPr>
        <p:spPr bwMode="auto">
          <a:xfrm>
            <a:off x="4962841" y="1338121"/>
            <a:ext cx="3299279" cy="874073"/>
          </a:xfrm>
          <a:prstGeom prst="rect">
            <a:avLst/>
          </a:prstGeom>
          <a:solidFill>
            <a:srgbClr val="E6B9B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algn="ctr" eaLnBrk="1" hangingPunct="1"/>
            <a:r>
              <a:rPr lang="en-US" sz="2540"/>
              <a:t>Recidive 57% (49/86)</a:t>
            </a:r>
          </a:p>
          <a:p>
            <a:pPr algn="ctr" eaLnBrk="1" hangingPunct="1"/>
            <a:r>
              <a:rPr lang="en-US" sz="2540"/>
              <a:t>Mediana 15.8 mesi</a:t>
            </a:r>
          </a:p>
        </p:txBody>
      </p:sp>
      <p:sp>
        <p:nvSpPr>
          <p:cNvPr id="69638" name="Rettangolo 6"/>
          <p:cNvSpPr>
            <a:spLocks noChangeArrowheads="1"/>
          </p:cNvSpPr>
          <p:nvPr/>
        </p:nvSpPr>
        <p:spPr bwMode="auto">
          <a:xfrm>
            <a:off x="587634" y="489713"/>
            <a:ext cx="8033760" cy="728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70000"/>
              </a:lnSpc>
              <a:spcBef>
                <a:spcPct val="50000"/>
              </a:spcBef>
            </a:pPr>
            <a:r>
              <a:rPr lang="it-IT" sz="2177" dirty="0"/>
              <a:t>      Studio Retrospettivo     </a:t>
            </a:r>
          </a:p>
          <a:p>
            <a:pPr algn="ctr">
              <a:lnSpc>
                <a:spcPct val="70000"/>
              </a:lnSpc>
              <a:spcBef>
                <a:spcPct val="50000"/>
              </a:spcBef>
            </a:pPr>
            <a:r>
              <a:rPr lang="it-IT" sz="2177" dirty="0"/>
              <a:t> Gennaio 1990 – Novembre 2013</a:t>
            </a:r>
          </a:p>
        </p:txBody>
      </p:sp>
    </p:spTree>
    <p:extLst>
      <p:ext uri="{BB962C8B-B14F-4D97-AF65-F5344CB8AC3E}">
        <p14:creationId xmlns:p14="http://schemas.microsoft.com/office/powerpoint/2010/main" val="257923887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3"/>
          <p:cNvSpPr>
            <a:spLocks noChangeShapeType="1"/>
          </p:cNvSpPr>
          <p:nvPr/>
        </p:nvSpPr>
        <p:spPr bwMode="auto">
          <a:xfrm>
            <a:off x="0" y="1036629"/>
            <a:ext cx="9144000" cy="0"/>
          </a:xfrm>
          <a:prstGeom prst="line">
            <a:avLst/>
          </a:prstGeom>
          <a:noFill/>
          <a:ln w="31750">
            <a:solidFill>
              <a:schemeClr val="tx1"/>
            </a:solidFill>
            <a:round/>
            <a:headEnd/>
            <a:tailEnd/>
          </a:ln>
          <a:extLst>
            <a:ext uri="{909E8E84-426E-40dd-AFC4-6F175D3DCCD1}">
              <a14:hiddenFill xmlns="" xmlns:a14="http://schemas.microsoft.com/office/drawing/2010/main" xmlns:mv="urn:schemas-microsoft-com:mac:vml" xmlns:mc="http://schemas.openxmlformats.org/markup-compatibility/2006">
                <a:noFill/>
              </a14:hiddenFill>
            </a:ext>
          </a:extLst>
        </p:spPr>
        <p:txBody>
          <a:bodyPr lIns="91430" tIns="45715" rIns="91430" bIns="45715"/>
          <a:lstStyle/>
          <a:p>
            <a:endParaRPr lang="it-IT"/>
          </a:p>
        </p:txBody>
      </p:sp>
      <p:graphicFrame>
        <p:nvGraphicFramePr>
          <p:cNvPr id="4" name="Object 2"/>
          <p:cNvGraphicFramePr>
            <a:graphicFrameLocks noChangeAspect="1"/>
          </p:cNvGraphicFramePr>
          <p:nvPr>
            <p:extLst/>
          </p:nvPr>
        </p:nvGraphicFramePr>
        <p:xfrm>
          <a:off x="8090987" y="42792"/>
          <a:ext cx="941115" cy="915188"/>
        </p:xfrm>
        <a:graphic>
          <a:graphicData uri="http://schemas.openxmlformats.org/presentationml/2006/ole">
            <mc:AlternateContent xmlns:mc="http://schemas.openxmlformats.org/markup-compatibility/2006">
              <mc:Choice xmlns:v="urn:schemas-microsoft-com:vml" Requires="v">
                <p:oleObj spid="_x0000_s138291" name="Fotografia di Photo Editor " r:id="rId3" imgW="1895238" imgH="1914286" progId="">
                  <p:embed/>
                </p:oleObj>
              </mc:Choice>
              <mc:Fallback>
                <p:oleObj name="Fotografia di Photo Editor " r:id="rId3" imgW="1895238" imgH="1914286"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987" y="42792"/>
                        <a:ext cx="941115" cy="915188"/>
                      </a:xfrm>
                      <a:prstGeom prst="rect">
                        <a:avLst/>
                      </a:prstGeom>
                      <a:noFill/>
                      <a:ln>
                        <a:noFill/>
                      </a:ln>
                      <a:effectLst/>
                    </p:spPr>
                  </p:pic>
                </p:oleObj>
              </mc:Fallback>
            </mc:AlternateContent>
          </a:graphicData>
        </a:graphic>
      </p:graphicFrame>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44" y="71219"/>
            <a:ext cx="895071" cy="895071"/>
          </a:xfrm>
          <a:prstGeom prst="rect">
            <a:avLst/>
          </a:prstGeom>
        </p:spPr>
      </p:pic>
      <p:sp>
        <p:nvSpPr>
          <p:cNvPr id="6" name="CasellaDiTesto 8"/>
          <p:cNvSpPr txBox="1">
            <a:spLocks noChangeArrowheads="1"/>
          </p:cNvSpPr>
          <p:nvPr/>
        </p:nvSpPr>
        <p:spPr bwMode="auto">
          <a:xfrm>
            <a:off x="427633" y="1394314"/>
            <a:ext cx="8215710" cy="707886"/>
          </a:xfrm>
          <a:prstGeom prst="rect">
            <a:avLst/>
          </a:prstGeom>
          <a:solidFill>
            <a:srgbClr val="FFFFFF"/>
          </a:solidFill>
          <a:ln w="31750">
            <a:solidFill>
              <a:srgbClr val="FF0000"/>
            </a:solidFill>
            <a:miter lim="800000"/>
            <a:headEnd/>
            <a:tailEnd/>
          </a:ln>
        </p:spPr>
        <p:txBody>
          <a:bodyPr wrap="square">
            <a:spAutoFit/>
          </a:bodyPr>
          <a:lstStyle/>
          <a:p>
            <a:pPr algn="ctr"/>
            <a:r>
              <a:rPr lang="it-IT" sz="2000" dirty="0">
                <a:latin typeface="News Gothic MT"/>
              </a:rPr>
              <a:t>Chirurgia Generale ed Epatobiliare – Policlinico G.B. Rossi – Verona</a:t>
            </a:r>
          </a:p>
          <a:p>
            <a:pPr algn="ctr"/>
            <a:r>
              <a:rPr lang="it-IT" sz="2000" dirty="0">
                <a:latin typeface="News Gothic MT"/>
              </a:rPr>
              <a:t>Direttore: </a:t>
            </a:r>
            <a:r>
              <a:rPr lang="it-IT" sz="2000" b="1" dirty="0">
                <a:latin typeface="News Gothic MT"/>
              </a:rPr>
              <a:t>Prof. A. </a:t>
            </a:r>
            <a:r>
              <a:rPr lang="it-IT" sz="2000" b="1" dirty="0" err="1">
                <a:latin typeface="News Gothic MT"/>
              </a:rPr>
              <a:t>Gugliemi</a:t>
            </a:r>
            <a:endParaRPr lang="it-IT" sz="2000" b="1" dirty="0">
              <a:latin typeface="News Gothic MT"/>
            </a:endParaRPr>
          </a:p>
        </p:txBody>
      </p:sp>
      <p:graphicFrame>
        <p:nvGraphicFramePr>
          <p:cNvPr id="7" name="Tabella 6"/>
          <p:cNvGraphicFramePr>
            <a:graphicFrameLocks noGrp="1"/>
          </p:cNvGraphicFramePr>
          <p:nvPr>
            <p:extLst/>
          </p:nvPr>
        </p:nvGraphicFramePr>
        <p:xfrm>
          <a:off x="112645" y="2731190"/>
          <a:ext cx="8919457" cy="2743200"/>
        </p:xfrm>
        <a:graphic>
          <a:graphicData uri="http://schemas.openxmlformats.org/drawingml/2006/table">
            <a:tbl>
              <a:tblPr firstRow="1" bandRow="1">
                <a:tableStyleId>{5C22544A-7EE6-4342-B048-85BDC9FD1C3A}</a:tableStyleId>
              </a:tblPr>
              <a:tblGrid>
                <a:gridCol w="2459733">
                  <a:extLst>
                    <a:ext uri="{9D8B030D-6E8A-4147-A177-3AD203B41FA5}">
                      <a16:colId xmlns:a16="http://schemas.microsoft.com/office/drawing/2014/main" val="20000"/>
                    </a:ext>
                  </a:extLst>
                </a:gridCol>
                <a:gridCol w="1467059">
                  <a:extLst>
                    <a:ext uri="{9D8B030D-6E8A-4147-A177-3AD203B41FA5}">
                      <a16:colId xmlns:a16="http://schemas.microsoft.com/office/drawing/2014/main" val="20001"/>
                    </a:ext>
                  </a:extLst>
                </a:gridCol>
                <a:gridCol w="1356528">
                  <a:extLst>
                    <a:ext uri="{9D8B030D-6E8A-4147-A177-3AD203B41FA5}">
                      <a16:colId xmlns:a16="http://schemas.microsoft.com/office/drawing/2014/main" val="20002"/>
                    </a:ext>
                  </a:extLst>
                </a:gridCol>
                <a:gridCol w="1818751">
                  <a:extLst>
                    <a:ext uri="{9D8B030D-6E8A-4147-A177-3AD203B41FA5}">
                      <a16:colId xmlns:a16="http://schemas.microsoft.com/office/drawing/2014/main" val="20003"/>
                    </a:ext>
                  </a:extLst>
                </a:gridCol>
                <a:gridCol w="1817386">
                  <a:extLst>
                    <a:ext uri="{9D8B030D-6E8A-4147-A177-3AD203B41FA5}">
                      <a16:colId xmlns:a16="http://schemas.microsoft.com/office/drawing/2014/main" val="20004"/>
                    </a:ext>
                  </a:extLst>
                </a:gridCol>
              </a:tblGrid>
              <a:tr h="370840">
                <a:tc>
                  <a:txBody>
                    <a:bodyPr/>
                    <a:lstStyle/>
                    <a:p>
                      <a:endParaRPr lang="en-GB" dirty="0"/>
                    </a:p>
                  </a:txBody>
                  <a:tcPr/>
                </a:tc>
                <a:tc>
                  <a:txBody>
                    <a:bodyPr/>
                    <a:lstStyle/>
                    <a:p>
                      <a:pPr algn="ctr"/>
                      <a:r>
                        <a:rPr lang="en-GB" sz="2400" dirty="0" err="1"/>
                        <a:t>Chirurgia</a:t>
                      </a:r>
                      <a:endParaRPr lang="en-GB" sz="2400" dirty="0"/>
                    </a:p>
                  </a:txBody>
                  <a:tcPr/>
                </a:tc>
                <a:tc>
                  <a:txBody>
                    <a:bodyPr/>
                    <a:lstStyle/>
                    <a:p>
                      <a:pPr algn="ctr"/>
                      <a:r>
                        <a:rPr lang="en-GB" sz="2400" dirty="0" err="1"/>
                        <a:t>ChT</a:t>
                      </a:r>
                      <a:endParaRPr lang="en-GB" sz="2400" dirty="0"/>
                    </a:p>
                  </a:txBody>
                  <a:tcPr/>
                </a:tc>
                <a:tc>
                  <a:txBody>
                    <a:bodyPr/>
                    <a:lstStyle/>
                    <a:p>
                      <a:pPr algn="ctr"/>
                      <a:r>
                        <a:rPr lang="en-GB" sz="2400" dirty="0" err="1"/>
                        <a:t>Radioterapia</a:t>
                      </a:r>
                      <a:endParaRPr lang="en-GB" sz="2400" dirty="0"/>
                    </a:p>
                  </a:txBody>
                  <a:tcPr/>
                </a:tc>
                <a:tc>
                  <a:txBody>
                    <a:bodyPr/>
                    <a:lstStyle/>
                    <a:p>
                      <a:pPr algn="ctr"/>
                      <a:r>
                        <a:rPr lang="en-GB" sz="2400" dirty="0"/>
                        <a:t>Palliazione/BSC</a:t>
                      </a:r>
                    </a:p>
                  </a:txBody>
                  <a:tcPr/>
                </a:tc>
                <a:extLst>
                  <a:ext uri="{0D108BD9-81ED-4DB2-BD59-A6C34878D82A}">
                    <a16:rowId xmlns:a16="http://schemas.microsoft.com/office/drawing/2014/main" val="10000"/>
                  </a:ext>
                </a:extLst>
              </a:tr>
              <a:tr h="370840">
                <a:tc>
                  <a:txBody>
                    <a:bodyPr/>
                    <a:lstStyle/>
                    <a:p>
                      <a:r>
                        <a:rPr lang="en-GB" dirty="0" err="1"/>
                        <a:t>Metastasi</a:t>
                      </a:r>
                      <a:r>
                        <a:rPr lang="en-GB" dirty="0"/>
                        <a:t> </a:t>
                      </a:r>
                      <a:r>
                        <a:rPr lang="en-GB" dirty="0" err="1"/>
                        <a:t>Intraepatiche</a:t>
                      </a:r>
                      <a:endParaRPr lang="en-GB" dirty="0"/>
                    </a:p>
                  </a:txBody>
                  <a:tcPr/>
                </a:tc>
                <a:tc>
                  <a:txBody>
                    <a:bodyPr/>
                    <a:lstStyle/>
                    <a:p>
                      <a:pPr algn="ctr"/>
                      <a:r>
                        <a:rPr lang="en-GB" sz="3600" dirty="0"/>
                        <a:t>7%</a:t>
                      </a:r>
                    </a:p>
                  </a:txBody>
                  <a:tcPr/>
                </a:tc>
                <a:tc>
                  <a:txBody>
                    <a:bodyPr/>
                    <a:lstStyle/>
                    <a:p>
                      <a:pPr algn="ctr"/>
                      <a:r>
                        <a:rPr lang="en-GB" sz="3600" dirty="0"/>
                        <a:t>64%</a:t>
                      </a:r>
                    </a:p>
                  </a:txBody>
                  <a:tcPr/>
                </a:tc>
                <a:tc>
                  <a:txBody>
                    <a:bodyPr/>
                    <a:lstStyle/>
                    <a:p>
                      <a:pPr algn="ctr"/>
                      <a:r>
                        <a:rPr lang="en-GB" sz="3600" dirty="0"/>
                        <a:t>0%</a:t>
                      </a:r>
                    </a:p>
                  </a:txBody>
                  <a:tcPr/>
                </a:tc>
                <a:tc>
                  <a:txBody>
                    <a:bodyPr/>
                    <a:lstStyle/>
                    <a:p>
                      <a:pPr algn="ctr"/>
                      <a:r>
                        <a:rPr lang="en-GB" sz="3600" dirty="0"/>
                        <a:t>29%</a:t>
                      </a:r>
                    </a:p>
                  </a:txBody>
                  <a:tcPr/>
                </a:tc>
                <a:extLst>
                  <a:ext uri="{0D108BD9-81ED-4DB2-BD59-A6C34878D82A}">
                    <a16:rowId xmlns:a16="http://schemas.microsoft.com/office/drawing/2014/main" val="10001"/>
                  </a:ext>
                </a:extLst>
              </a:tr>
              <a:tr h="395741">
                <a:tc>
                  <a:txBody>
                    <a:bodyPr/>
                    <a:lstStyle/>
                    <a:p>
                      <a:r>
                        <a:rPr lang="en-GB" dirty="0" err="1"/>
                        <a:t>Locoregionale</a:t>
                      </a:r>
                      <a:endParaRPr lang="en-GB" dirty="0"/>
                    </a:p>
                  </a:txBody>
                  <a:tcPr/>
                </a:tc>
                <a:tc>
                  <a:txBody>
                    <a:bodyPr/>
                    <a:lstStyle/>
                    <a:p>
                      <a:pPr algn="ctr"/>
                      <a:r>
                        <a:rPr lang="en-GB" sz="3600" dirty="0"/>
                        <a:t>3%</a:t>
                      </a:r>
                    </a:p>
                  </a:txBody>
                  <a:tcPr/>
                </a:tc>
                <a:tc>
                  <a:txBody>
                    <a:bodyPr/>
                    <a:lstStyle/>
                    <a:p>
                      <a:pPr algn="ctr"/>
                      <a:r>
                        <a:rPr lang="en-GB" sz="3600" dirty="0"/>
                        <a:t>16%</a:t>
                      </a:r>
                    </a:p>
                  </a:txBody>
                  <a:tcPr/>
                </a:tc>
                <a:tc>
                  <a:txBody>
                    <a:bodyPr/>
                    <a:lstStyle/>
                    <a:p>
                      <a:pPr algn="ctr"/>
                      <a:r>
                        <a:rPr lang="en-GB" sz="3600" dirty="0"/>
                        <a:t>31%</a:t>
                      </a:r>
                    </a:p>
                  </a:txBody>
                  <a:tcPr/>
                </a:tc>
                <a:tc>
                  <a:txBody>
                    <a:bodyPr/>
                    <a:lstStyle/>
                    <a:p>
                      <a:pPr algn="ctr"/>
                      <a:r>
                        <a:rPr lang="en-GB" sz="3600" dirty="0"/>
                        <a:t>50%</a:t>
                      </a:r>
                    </a:p>
                  </a:txBody>
                  <a:tcPr/>
                </a:tc>
                <a:extLst>
                  <a:ext uri="{0D108BD9-81ED-4DB2-BD59-A6C34878D82A}">
                    <a16:rowId xmlns:a16="http://schemas.microsoft.com/office/drawing/2014/main" val="10002"/>
                  </a:ext>
                </a:extLst>
              </a:tr>
              <a:tr h="370840">
                <a:tc>
                  <a:txBody>
                    <a:bodyPr/>
                    <a:lstStyle/>
                    <a:p>
                      <a:r>
                        <a:rPr lang="en-GB" dirty="0"/>
                        <a:t>Intra-</a:t>
                      </a:r>
                      <a:r>
                        <a:rPr lang="en-GB" dirty="0" err="1"/>
                        <a:t>Extraepatica</a:t>
                      </a:r>
                      <a:r>
                        <a:rPr lang="en-GB" dirty="0"/>
                        <a:t> o </a:t>
                      </a:r>
                      <a:r>
                        <a:rPr lang="en-GB" dirty="0" err="1"/>
                        <a:t>Extraepatico</a:t>
                      </a:r>
                      <a:endParaRPr lang="en-GB" dirty="0"/>
                    </a:p>
                  </a:txBody>
                  <a:tcPr/>
                </a:tc>
                <a:tc>
                  <a:txBody>
                    <a:bodyPr/>
                    <a:lstStyle/>
                    <a:p>
                      <a:pPr algn="ctr"/>
                      <a:r>
                        <a:rPr lang="en-GB" sz="3600" dirty="0"/>
                        <a:t>3%</a:t>
                      </a:r>
                    </a:p>
                  </a:txBody>
                  <a:tcPr/>
                </a:tc>
                <a:tc>
                  <a:txBody>
                    <a:bodyPr/>
                    <a:lstStyle/>
                    <a:p>
                      <a:pPr algn="ctr"/>
                      <a:r>
                        <a:rPr lang="en-GB" sz="3600" dirty="0"/>
                        <a:t>50%</a:t>
                      </a:r>
                    </a:p>
                  </a:txBody>
                  <a:tcPr/>
                </a:tc>
                <a:tc>
                  <a:txBody>
                    <a:bodyPr/>
                    <a:lstStyle/>
                    <a:p>
                      <a:pPr algn="ctr"/>
                      <a:r>
                        <a:rPr lang="en-GB" sz="3600" dirty="0"/>
                        <a:t>3%</a:t>
                      </a:r>
                    </a:p>
                  </a:txBody>
                  <a:tcPr/>
                </a:tc>
                <a:tc>
                  <a:txBody>
                    <a:bodyPr/>
                    <a:lstStyle/>
                    <a:p>
                      <a:pPr algn="ctr"/>
                      <a:r>
                        <a:rPr lang="en-GB" sz="3600" dirty="0"/>
                        <a:t>44%</a:t>
                      </a:r>
                    </a:p>
                  </a:txBody>
                  <a:tcPr/>
                </a:tc>
                <a:extLst>
                  <a:ext uri="{0D108BD9-81ED-4DB2-BD59-A6C34878D82A}">
                    <a16:rowId xmlns:a16="http://schemas.microsoft.com/office/drawing/2014/main" val="10003"/>
                  </a:ext>
                </a:extLst>
              </a:tr>
            </a:tbl>
          </a:graphicData>
        </a:graphic>
      </p:graphicFrame>
      <p:sp>
        <p:nvSpPr>
          <p:cNvPr id="8" name="CasellaDiTesto 7">
            <a:extLst>
              <a:ext uri="{FF2B5EF4-FFF2-40B4-BE49-F238E27FC236}">
                <a16:creationId xmlns:a16="http://schemas.microsoft.com/office/drawing/2014/main" id="{C3EF242B-272C-6340-8E2E-FBB2C2D31D6C}"/>
              </a:ext>
            </a:extLst>
          </p:cNvPr>
          <p:cNvSpPr txBox="1"/>
          <p:nvPr/>
        </p:nvSpPr>
        <p:spPr>
          <a:xfrm>
            <a:off x="1836070" y="79808"/>
            <a:ext cx="5614742" cy="830997"/>
          </a:xfrm>
          <a:prstGeom prst="rect">
            <a:avLst/>
          </a:prstGeom>
          <a:noFill/>
        </p:spPr>
        <p:txBody>
          <a:bodyPr wrap="none" rtlCol="0">
            <a:spAutoFit/>
          </a:bodyPr>
          <a:lstStyle/>
          <a:p>
            <a:pPr algn="ctr"/>
            <a:r>
              <a:rPr lang="en-GB" sz="4800" b="1" dirty="0" err="1">
                <a:solidFill>
                  <a:srgbClr val="009193"/>
                </a:solidFill>
              </a:rPr>
              <a:t>Trattamento</a:t>
            </a:r>
            <a:r>
              <a:rPr lang="en-GB" sz="4800" b="1" dirty="0">
                <a:solidFill>
                  <a:srgbClr val="009193"/>
                </a:solidFill>
              </a:rPr>
              <a:t> </a:t>
            </a:r>
            <a:r>
              <a:rPr lang="en-GB" sz="4800" b="1" dirty="0" err="1">
                <a:solidFill>
                  <a:srgbClr val="009193"/>
                </a:solidFill>
              </a:rPr>
              <a:t>Recidiva</a:t>
            </a:r>
            <a:endParaRPr lang="en-GB" sz="6600" b="1" dirty="0">
              <a:solidFill>
                <a:srgbClr val="009193"/>
              </a:solidFill>
            </a:endParaRPr>
          </a:p>
        </p:txBody>
      </p:sp>
    </p:spTree>
    <p:extLst>
      <p:ext uri="{BB962C8B-B14F-4D97-AF65-F5344CB8AC3E}">
        <p14:creationId xmlns:p14="http://schemas.microsoft.com/office/powerpoint/2010/main" val="1227297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Schermata 10-2456577 alle 23.27.09.png"/>
          <p:cNvPicPr>
            <a:picLocks noChangeAspect="1"/>
          </p:cNvPicPr>
          <p:nvPr/>
        </p:nvPicPr>
        <p:blipFill>
          <a:blip r:embed="rId2">
            <a:extLst>
              <a:ext uri="{28A0092B-C50C-407E-A947-70E740481C1C}">
                <a14:useLocalDpi xmlns:a14="http://schemas.microsoft.com/office/drawing/2010/main" val="0"/>
              </a:ext>
            </a:extLst>
          </a:blip>
          <a:srcRect t="40271"/>
          <a:stretch>
            <a:fillRect/>
          </a:stretch>
        </p:blipFill>
        <p:spPr>
          <a:xfrm>
            <a:off x="1295400" y="-76200"/>
            <a:ext cx="6308542" cy="2152453"/>
          </a:xfrm>
          <a:prstGeom prst="rect">
            <a:avLst/>
          </a:prstGeom>
        </p:spPr>
      </p:pic>
      <p:grpSp>
        <p:nvGrpSpPr>
          <p:cNvPr id="13" name="Gruppo 12"/>
          <p:cNvGrpSpPr/>
          <p:nvPr/>
        </p:nvGrpSpPr>
        <p:grpSpPr>
          <a:xfrm>
            <a:off x="2971800" y="2667000"/>
            <a:ext cx="5780296" cy="3970908"/>
            <a:chOff x="3275856" y="3068960"/>
            <a:chExt cx="5476240" cy="3568948"/>
          </a:xfrm>
        </p:grpSpPr>
        <p:pic>
          <p:nvPicPr>
            <p:cNvPr id="5" name="Immagine 4" descr="Schermata 10-2456577 alle 23.26.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3068960"/>
              <a:ext cx="5476240" cy="3568948"/>
            </a:xfrm>
            <a:prstGeom prst="rect">
              <a:avLst/>
            </a:prstGeom>
          </p:spPr>
        </p:pic>
        <p:cxnSp>
          <p:nvCxnSpPr>
            <p:cNvPr id="7" name="Connettore 1 6"/>
            <p:cNvCxnSpPr/>
            <p:nvPr/>
          </p:nvCxnSpPr>
          <p:spPr>
            <a:xfrm>
              <a:off x="4283968" y="3645024"/>
              <a:ext cx="4104456" cy="1224136"/>
            </a:xfrm>
            <a:prstGeom prst="line">
              <a:avLst/>
            </a:prstGeom>
          </p:spPr>
          <p:style>
            <a:lnRef idx="2">
              <a:schemeClr val="accent1"/>
            </a:lnRef>
            <a:fillRef idx="0">
              <a:schemeClr val="accent1"/>
            </a:fillRef>
            <a:effectRef idx="1">
              <a:schemeClr val="accent1"/>
            </a:effectRef>
            <a:fontRef idx="minor">
              <a:schemeClr val="tx1"/>
            </a:fontRef>
          </p:style>
        </p:cxnSp>
        <p:sp>
          <p:nvSpPr>
            <p:cNvPr id="10" name="Rettangolo 9"/>
            <p:cNvSpPr/>
            <p:nvPr/>
          </p:nvSpPr>
          <p:spPr>
            <a:xfrm>
              <a:off x="6228184" y="3068960"/>
              <a:ext cx="2376264"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5-year </a:t>
              </a:r>
              <a:r>
                <a:rPr lang="it-IT" dirty="0" err="1"/>
                <a:t>Recurrence</a:t>
              </a:r>
              <a:r>
                <a:rPr lang="it-IT" dirty="0"/>
                <a:t> free </a:t>
              </a:r>
              <a:r>
                <a:rPr lang="it-IT" dirty="0" err="1"/>
                <a:t>survival</a:t>
              </a:r>
              <a:r>
                <a:rPr lang="it-IT" dirty="0"/>
                <a:t> 60%</a:t>
              </a:r>
            </a:p>
          </p:txBody>
        </p:sp>
        <p:sp>
          <p:nvSpPr>
            <p:cNvPr id="11" name="Rettangolo 10"/>
            <p:cNvSpPr/>
            <p:nvPr/>
          </p:nvSpPr>
          <p:spPr>
            <a:xfrm>
              <a:off x="5868144" y="4869160"/>
              <a:ext cx="2376264"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5-year </a:t>
              </a:r>
              <a:r>
                <a:rPr lang="it-IT" dirty="0" err="1"/>
                <a:t>intention</a:t>
              </a:r>
              <a:r>
                <a:rPr lang="it-IT" dirty="0"/>
                <a:t> to </a:t>
              </a:r>
              <a:r>
                <a:rPr lang="it-IT" dirty="0" err="1"/>
                <a:t>treat</a:t>
              </a:r>
              <a:r>
                <a:rPr lang="it-IT" dirty="0"/>
                <a:t> </a:t>
              </a:r>
              <a:r>
                <a:rPr lang="it-IT" dirty="0" err="1"/>
                <a:t>survival</a:t>
              </a:r>
              <a:r>
                <a:rPr lang="it-IT" dirty="0"/>
                <a:t> 53 %</a:t>
              </a:r>
            </a:p>
          </p:txBody>
        </p:sp>
      </p:grpSp>
      <p:sp>
        <p:nvSpPr>
          <p:cNvPr id="12" name="CasellaDiTesto 11"/>
          <p:cNvSpPr txBox="1"/>
          <p:nvPr/>
        </p:nvSpPr>
        <p:spPr>
          <a:xfrm>
            <a:off x="3276600" y="1828800"/>
            <a:ext cx="1844525" cy="461665"/>
          </a:xfrm>
          <a:prstGeom prst="rect">
            <a:avLst/>
          </a:prstGeom>
          <a:noFill/>
          <a:ln>
            <a:solidFill>
              <a:srgbClr val="FF0000"/>
            </a:solidFill>
          </a:ln>
        </p:spPr>
        <p:txBody>
          <a:bodyPr wrap="none" rtlCol="0">
            <a:spAutoFit/>
          </a:bodyPr>
          <a:lstStyle/>
          <a:p>
            <a:r>
              <a:rPr lang="it-IT" sz="2400" dirty="0"/>
              <a:t>131 pazienti</a:t>
            </a:r>
          </a:p>
        </p:txBody>
      </p:sp>
      <p:sp>
        <p:nvSpPr>
          <p:cNvPr id="9" name="CasellaDiTesto 8"/>
          <p:cNvSpPr txBox="1"/>
          <p:nvPr/>
        </p:nvSpPr>
        <p:spPr>
          <a:xfrm>
            <a:off x="7334290" y="6457890"/>
            <a:ext cx="1809710" cy="400110"/>
          </a:xfrm>
          <a:prstGeom prst="rect">
            <a:avLst/>
          </a:prstGeom>
          <a:noFill/>
        </p:spPr>
        <p:txBody>
          <a:bodyPr wrap="none" rtlCol="0">
            <a:spAutoFit/>
          </a:bodyPr>
          <a:lstStyle/>
          <a:p>
            <a:r>
              <a:rPr lang="it-IT" dirty="0" err="1"/>
              <a:t>Dig</a:t>
            </a:r>
            <a:r>
              <a:rPr lang="it-IT" dirty="0"/>
              <a:t> </a:t>
            </a:r>
            <a:r>
              <a:rPr lang="it-IT" dirty="0" err="1"/>
              <a:t>Dis</a:t>
            </a:r>
            <a:r>
              <a:rPr lang="it-IT" dirty="0"/>
              <a:t> - 2013</a:t>
            </a:r>
          </a:p>
        </p:txBody>
      </p:sp>
      <p:pic>
        <p:nvPicPr>
          <p:cNvPr id="4" name="Immagine 3" descr="Schermata 10-2456577 alle 23.26.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14600"/>
            <a:ext cx="3298652" cy="3744416"/>
          </a:xfrm>
          <a:prstGeom prst="rect">
            <a:avLst/>
          </a:prstGeom>
        </p:spPr>
      </p:pic>
      <p:sp>
        <p:nvSpPr>
          <p:cNvPr id="3" name="CasellaDiTesto 2">
            <a:extLst>
              <a:ext uri="{FF2B5EF4-FFF2-40B4-BE49-F238E27FC236}">
                <a16:creationId xmlns:a16="http://schemas.microsoft.com/office/drawing/2014/main" id="{DE0E2294-0E64-A449-AA48-C4903A6027C0}"/>
              </a:ext>
            </a:extLst>
          </p:cNvPr>
          <p:cNvSpPr txBox="1"/>
          <p:nvPr/>
        </p:nvSpPr>
        <p:spPr>
          <a:xfrm>
            <a:off x="595561" y="2052935"/>
            <a:ext cx="2047805" cy="461665"/>
          </a:xfrm>
          <a:prstGeom prst="rect">
            <a:avLst/>
          </a:prstGeom>
          <a:noFill/>
        </p:spPr>
        <p:txBody>
          <a:bodyPr wrap="none" rtlCol="0">
            <a:spAutoFit/>
          </a:bodyPr>
          <a:lstStyle/>
          <a:p>
            <a:r>
              <a:rPr lang="en-GB" sz="2400" b="1" dirty="0"/>
              <a:t>Mayo Protocol</a:t>
            </a:r>
          </a:p>
        </p:txBody>
      </p:sp>
    </p:spTree>
    <p:extLst>
      <p:ext uri="{BB962C8B-B14F-4D97-AF65-F5344CB8AC3E}">
        <p14:creationId xmlns:p14="http://schemas.microsoft.com/office/powerpoint/2010/main" val="3509458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79627DA-6286-9247-A496-E3F977FD4716}"/>
              </a:ext>
            </a:extLst>
          </p:cNvPr>
          <p:cNvPicPr>
            <a:picLocks noChangeAspect="1"/>
          </p:cNvPicPr>
          <p:nvPr/>
        </p:nvPicPr>
        <p:blipFill>
          <a:blip r:embed="rId3"/>
          <a:stretch>
            <a:fillRect/>
          </a:stretch>
        </p:blipFill>
        <p:spPr>
          <a:xfrm>
            <a:off x="-16642" y="703123"/>
            <a:ext cx="9144000" cy="6154877"/>
          </a:xfrm>
          <a:prstGeom prst="rect">
            <a:avLst/>
          </a:prstGeom>
        </p:spPr>
      </p:pic>
      <p:pic>
        <p:nvPicPr>
          <p:cNvPr id="4" name="Immagine 3" descr="Schermata 11-2457342 alle 16.23.37.png">
            <a:extLst>
              <a:ext uri="{FF2B5EF4-FFF2-40B4-BE49-F238E27FC236}">
                <a16:creationId xmlns:a16="http://schemas.microsoft.com/office/drawing/2014/main" id="{5825C32E-3001-8A49-8E25-7C2DCAA6ADC9}"/>
              </a:ext>
            </a:extLst>
          </p:cNvPr>
          <p:cNvPicPr>
            <a:picLocks noChangeAspect="1"/>
          </p:cNvPicPr>
          <p:nvPr/>
        </p:nvPicPr>
        <p:blipFill>
          <a:blip r:embed="rId4"/>
          <a:stretch>
            <a:fillRect/>
          </a:stretch>
        </p:blipFill>
        <p:spPr>
          <a:xfrm>
            <a:off x="7086600" y="1370556"/>
            <a:ext cx="2057400" cy="1005840"/>
          </a:xfrm>
          <a:prstGeom prst="rect">
            <a:avLst/>
          </a:prstGeom>
        </p:spPr>
      </p:pic>
      <p:sp>
        <p:nvSpPr>
          <p:cNvPr id="5" name="CasellaDiTesto 4">
            <a:extLst>
              <a:ext uri="{FF2B5EF4-FFF2-40B4-BE49-F238E27FC236}">
                <a16:creationId xmlns:a16="http://schemas.microsoft.com/office/drawing/2014/main" id="{91E86CDB-5E8B-FF4A-B728-BAA40480A912}"/>
              </a:ext>
            </a:extLst>
          </p:cNvPr>
          <p:cNvSpPr txBox="1"/>
          <p:nvPr/>
        </p:nvSpPr>
        <p:spPr>
          <a:xfrm>
            <a:off x="540575" y="-127874"/>
            <a:ext cx="8062849" cy="830997"/>
          </a:xfrm>
          <a:prstGeom prst="rect">
            <a:avLst/>
          </a:prstGeom>
          <a:noFill/>
        </p:spPr>
        <p:txBody>
          <a:bodyPr wrap="none" rtlCol="0">
            <a:spAutoFit/>
          </a:bodyPr>
          <a:lstStyle/>
          <a:p>
            <a:pPr algn="ctr"/>
            <a:r>
              <a:rPr lang="en-GB" sz="4800" b="1" dirty="0" err="1">
                <a:solidFill>
                  <a:srgbClr val="009193"/>
                </a:solidFill>
              </a:rPr>
              <a:t>Indicazioni</a:t>
            </a:r>
            <a:r>
              <a:rPr lang="en-GB" sz="4800" b="1" dirty="0">
                <a:solidFill>
                  <a:srgbClr val="009193"/>
                </a:solidFill>
              </a:rPr>
              <a:t> </a:t>
            </a:r>
            <a:r>
              <a:rPr lang="en-GB" sz="4800" b="1" dirty="0" err="1">
                <a:solidFill>
                  <a:srgbClr val="009193"/>
                </a:solidFill>
              </a:rPr>
              <a:t>Trapianto</a:t>
            </a:r>
            <a:r>
              <a:rPr lang="en-GB" sz="4800" b="1" dirty="0">
                <a:solidFill>
                  <a:srgbClr val="009193"/>
                </a:solidFill>
              </a:rPr>
              <a:t> in Europa</a:t>
            </a:r>
            <a:endParaRPr lang="en-GB" sz="6600" b="1" dirty="0">
              <a:solidFill>
                <a:srgbClr val="009193"/>
              </a:solidFill>
            </a:endParaRPr>
          </a:p>
        </p:txBody>
      </p:sp>
      <p:sp>
        <p:nvSpPr>
          <p:cNvPr id="6" name="CasellaDiTesto 5">
            <a:extLst>
              <a:ext uri="{FF2B5EF4-FFF2-40B4-BE49-F238E27FC236}">
                <a16:creationId xmlns:a16="http://schemas.microsoft.com/office/drawing/2014/main" id="{C647B8B9-E955-6A46-B522-D79618CB621C}"/>
              </a:ext>
            </a:extLst>
          </p:cNvPr>
          <p:cNvSpPr txBox="1"/>
          <p:nvPr/>
        </p:nvSpPr>
        <p:spPr>
          <a:xfrm>
            <a:off x="2762048" y="1343753"/>
            <a:ext cx="3619902" cy="461665"/>
          </a:xfrm>
          <a:prstGeom prst="rect">
            <a:avLst/>
          </a:prstGeom>
          <a:noFill/>
        </p:spPr>
        <p:txBody>
          <a:bodyPr wrap="none" rtlCol="0">
            <a:spAutoFit/>
          </a:bodyPr>
          <a:lstStyle/>
          <a:p>
            <a:r>
              <a:rPr lang="en-GB" sz="2400" b="1" dirty="0"/>
              <a:t>16.5% per </a:t>
            </a:r>
            <a:r>
              <a:rPr lang="en-GB" sz="2400" b="1" dirty="0" err="1"/>
              <a:t>Tumore</a:t>
            </a:r>
            <a:r>
              <a:rPr lang="en-GB" sz="2400" b="1" dirty="0"/>
              <a:t> </a:t>
            </a:r>
            <a:r>
              <a:rPr lang="en-GB" sz="2400" b="1" dirty="0" err="1"/>
              <a:t>Maligno</a:t>
            </a:r>
            <a:endParaRPr lang="en-GB" sz="2400" b="1" dirty="0"/>
          </a:p>
        </p:txBody>
      </p:sp>
      <p:sp>
        <p:nvSpPr>
          <p:cNvPr id="7" name="Ovale 6">
            <a:extLst>
              <a:ext uri="{FF2B5EF4-FFF2-40B4-BE49-F238E27FC236}">
                <a16:creationId xmlns:a16="http://schemas.microsoft.com/office/drawing/2014/main" id="{33ABA278-5497-6C4A-839C-00F61FB8AE9F}"/>
              </a:ext>
            </a:extLst>
          </p:cNvPr>
          <p:cNvSpPr/>
          <p:nvPr/>
        </p:nvSpPr>
        <p:spPr>
          <a:xfrm>
            <a:off x="7086600" y="3321050"/>
            <a:ext cx="829849" cy="73738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extLst>
              <a:ext uri="{FF2B5EF4-FFF2-40B4-BE49-F238E27FC236}">
                <a16:creationId xmlns:a16="http://schemas.microsoft.com/office/drawing/2014/main" id="{4FFF068E-601C-6845-B076-C31FD8D44368}"/>
              </a:ext>
            </a:extLst>
          </p:cNvPr>
          <p:cNvSpPr txBox="1"/>
          <p:nvPr/>
        </p:nvSpPr>
        <p:spPr>
          <a:xfrm>
            <a:off x="2526142" y="5211163"/>
            <a:ext cx="4801314" cy="830997"/>
          </a:xfrm>
          <a:prstGeom prst="rect">
            <a:avLst/>
          </a:prstGeom>
          <a:noFill/>
        </p:spPr>
        <p:txBody>
          <a:bodyPr wrap="none" rtlCol="0">
            <a:spAutoFit/>
          </a:bodyPr>
          <a:lstStyle/>
          <a:p>
            <a:r>
              <a:rPr lang="en-GB" sz="2400" b="1" dirty="0"/>
              <a:t>Carcinoma </a:t>
            </a:r>
            <a:r>
              <a:rPr lang="en-GB" sz="2400" b="1" dirty="0" err="1"/>
              <a:t>della</a:t>
            </a:r>
            <a:r>
              <a:rPr lang="en-GB" sz="2400" b="1" dirty="0"/>
              <a:t> via </a:t>
            </a:r>
            <a:r>
              <a:rPr lang="en-GB" sz="2400" b="1" dirty="0" err="1"/>
              <a:t>biliare</a:t>
            </a:r>
            <a:r>
              <a:rPr lang="en-GB" sz="2400" b="1" dirty="0"/>
              <a:t>  	1.9 %</a:t>
            </a:r>
          </a:p>
          <a:p>
            <a:r>
              <a:rPr lang="en-GB" sz="2400" b="1" dirty="0" err="1"/>
              <a:t>Colangiocarcinoma</a:t>
            </a:r>
            <a:r>
              <a:rPr lang="en-GB" sz="2400" b="1" dirty="0"/>
              <a:t>		2.5 %	</a:t>
            </a:r>
          </a:p>
        </p:txBody>
      </p:sp>
      <p:sp>
        <p:nvSpPr>
          <p:cNvPr id="2" name="Rettangolo arrotondato 1">
            <a:extLst>
              <a:ext uri="{FF2B5EF4-FFF2-40B4-BE49-F238E27FC236}">
                <a16:creationId xmlns:a16="http://schemas.microsoft.com/office/drawing/2014/main" id="{3F618039-6904-B74F-BF47-E6D31F24D326}"/>
              </a:ext>
            </a:extLst>
          </p:cNvPr>
          <p:cNvSpPr/>
          <p:nvPr/>
        </p:nvSpPr>
        <p:spPr>
          <a:xfrm>
            <a:off x="2225517" y="5301319"/>
            <a:ext cx="300625" cy="28809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arrotondato 8">
            <a:extLst>
              <a:ext uri="{FF2B5EF4-FFF2-40B4-BE49-F238E27FC236}">
                <a16:creationId xmlns:a16="http://schemas.microsoft.com/office/drawing/2014/main" id="{60C1AD29-6B6D-DF4E-AD3B-089E4316E162}"/>
              </a:ext>
            </a:extLst>
          </p:cNvPr>
          <p:cNvSpPr/>
          <p:nvPr/>
        </p:nvSpPr>
        <p:spPr>
          <a:xfrm>
            <a:off x="2225517" y="5678905"/>
            <a:ext cx="300625" cy="2880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77504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2"/>
          <p:cNvSpPr>
            <a:spLocks noChangeShapeType="1"/>
          </p:cNvSpPr>
          <p:nvPr/>
        </p:nvSpPr>
        <p:spPr bwMode="auto">
          <a:xfrm>
            <a:off x="1" y="609481"/>
            <a:ext cx="9144000" cy="0"/>
          </a:xfrm>
          <a:prstGeom prst="line">
            <a:avLst/>
          </a:prstGeom>
          <a:noFill/>
          <a:ln w="9525">
            <a:solidFill>
              <a:schemeClr val="accent3">
                <a:lumMod val="60000"/>
                <a:lumOff val="40000"/>
              </a:schemeClr>
            </a:solidFill>
            <a:round/>
            <a:headEnd/>
            <a:tailEnd/>
          </a:ln>
        </p:spPr>
        <p:txBody>
          <a:bodyPr lIns="91429" tIns="45714" rIns="91429" bIns="45714" anchor="ctr"/>
          <a:lstStyle/>
          <a:p>
            <a:pPr defTabSz="406765">
              <a:defRPr/>
            </a:pPr>
            <a:endParaRPr lang="it-IT" sz="1633">
              <a:ea typeface="SimSun"/>
              <a:cs typeface="SimSun"/>
            </a:endParaRPr>
          </a:p>
        </p:txBody>
      </p:sp>
      <p:sp>
        <p:nvSpPr>
          <p:cNvPr id="72706" name="Text Box 3"/>
          <p:cNvSpPr txBox="1">
            <a:spLocks noChangeArrowheads="1"/>
          </p:cNvSpPr>
          <p:nvPr/>
        </p:nvSpPr>
        <p:spPr bwMode="auto">
          <a:xfrm>
            <a:off x="839521" y="361"/>
            <a:ext cx="7391520" cy="580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algn="ctr" eaLnBrk="1" hangingPunct="1">
              <a:spcBef>
                <a:spcPct val="50000"/>
              </a:spcBef>
            </a:pPr>
            <a:r>
              <a:rPr lang="it-IT" sz="3175" b="1">
                <a:solidFill>
                  <a:srgbClr val="FF0000"/>
                </a:solidFill>
              </a:rPr>
              <a:t>Trattamento della recidiva</a:t>
            </a:r>
          </a:p>
        </p:txBody>
      </p:sp>
      <p:sp>
        <p:nvSpPr>
          <p:cNvPr id="72707" name="Text Box 4"/>
          <p:cNvSpPr txBox="1">
            <a:spLocks noChangeArrowheads="1"/>
          </p:cNvSpPr>
          <p:nvPr/>
        </p:nvSpPr>
        <p:spPr bwMode="auto">
          <a:xfrm>
            <a:off x="2047680" y="595081"/>
            <a:ext cx="5028480" cy="3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algn="ctr" eaLnBrk="1" hangingPunct="1">
              <a:spcBef>
                <a:spcPct val="50000"/>
              </a:spcBef>
            </a:pPr>
            <a:r>
              <a:rPr lang="it-IT" sz="1814" b="1"/>
              <a:t>Sopravvivenza</a:t>
            </a:r>
          </a:p>
        </p:txBody>
      </p:sp>
      <p:pic>
        <p:nvPicPr>
          <p:cNvPr id="72708" name="Picture 2" descr="I:\Schermata 2014-10-09 alle 19.46.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921" y="934921"/>
            <a:ext cx="7547040" cy="569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Text Box 22"/>
          <p:cNvSpPr txBox="1">
            <a:spLocks noChangeArrowheads="1"/>
          </p:cNvSpPr>
          <p:nvPr/>
        </p:nvSpPr>
        <p:spPr bwMode="auto">
          <a:xfrm>
            <a:off x="4744801" y="1258921"/>
            <a:ext cx="3199680" cy="650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spcBef>
                <a:spcPct val="50000"/>
              </a:spcBef>
            </a:pPr>
            <a:r>
              <a:rPr lang="it-IT" sz="1814"/>
              <a:t>Chir vs CT/RT e BSC: p=0,05 </a:t>
            </a:r>
          </a:p>
        </p:txBody>
      </p:sp>
      <p:cxnSp>
        <p:nvCxnSpPr>
          <p:cNvPr id="16" name="Connettore 1 15"/>
          <p:cNvCxnSpPr/>
          <p:nvPr/>
        </p:nvCxnSpPr>
        <p:spPr>
          <a:xfrm flipV="1">
            <a:off x="5257441" y="2058121"/>
            <a:ext cx="0" cy="388512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2711" name="Rettangolo 1"/>
          <p:cNvSpPr>
            <a:spLocks noChangeArrowheads="1"/>
          </p:cNvSpPr>
          <p:nvPr/>
        </p:nvSpPr>
        <p:spPr bwMode="auto">
          <a:xfrm>
            <a:off x="5410082" y="2523241"/>
            <a:ext cx="708826" cy="343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r>
              <a:rPr lang="it-IT" sz="1633" b="1"/>
              <a:t>62,5%</a:t>
            </a:r>
            <a:endParaRPr lang="it-IT" sz="1633"/>
          </a:p>
        </p:txBody>
      </p:sp>
      <p:sp>
        <p:nvSpPr>
          <p:cNvPr id="72712" name="Rettangolo 14"/>
          <p:cNvSpPr>
            <a:spLocks noChangeArrowheads="1"/>
          </p:cNvSpPr>
          <p:nvPr/>
        </p:nvSpPr>
        <p:spPr bwMode="auto">
          <a:xfrm>
            <a:off x="5296321" y="4210921"/>
            <a:ext cx="708826" cy="343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r>
              <a:rPr lang="it-IT" sz="1633" b="1"/>
              <a:t>23,8%</a:t>
            </a:r>
            <a:endParaRPr lang="it-IT" sz="1633"/>
          </a:p>
        </p:txBody>
      </p:sp>
      <p:sp>
        <p:nvSpPr>
          <p:cNvPr id="72713" name="Rettangolo 16"/>
          <p:cNvSpPr>
            <a:spLocks noChangeArrowheads="1"/>
          </p:cNvSpPr>
          <p:nvPr/>
        </p:nvSpPr>
        <p:spPr bwMode="auto">
          <a:xfrm>
            <a:off x="4419362" y="4723561"/>
            <a:ext cx="708826" cy="343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r>
              <a:rPr lang="it-IT" sz="1633" b="1"/>
              <a:t>22,5%</a:t>
            </a:r>
            <a:endParaRPr lang="it-IT" sz="1633"/>
          </a:p>
        </p:txBody>
      </p:sp>
      <p:sp>
        <p:nvSpPr>
          <p:cNvPr id="72714" name="Rettangolo 2"/>
          <p:cNvSpPr>
            <a:spLocks noChangeArrowheads="1"/>
          </p:cNvSpPr>
          <p:nvPr/>
        </p:nvSpPr>
        <p:spPr bwMode="auto">
          <a:xfrm>
            <a:off x="3276001" y="1688041"/>
            <a:ext cx="957612" cy="343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r>
              <a:rPr lang="it-IT" sz="1633"/>
              <a:t>Chirurgia</a:t>
            </a:r>
          </a:p>
        </p:txBody>
      </p:sp>
      <p:sp>
        <p:nvSpPr>
          <p:cNvPr id="72715" name="Rettangolo 3"/>
          <p:cNvSpPr>
            <a:spLocks noChangeArrowheads="1"/>
          </p:cNvSpPr>
          <p:nvPr/>
        </p:nvSpPr>
        <p:spPr bwMode="auto">
          <a:xfrm>
            <a:off x="4115520" y="3382921"/>
            <a:ext cx="684011" cy="343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r>
              <a:rPr lang="it-IT" sz="1633"/>
              <a:t>CT/RT</a:t>
            </a:r>
          </a:p>
        </p:txBody>
      </p:sp>
      <p:sp>
        <p:nvSpPr>
          <p:cNvPr id="72716" name="Rettangolo 4"/>
          <p:cNvSpPr>
            <a:spLocks noChangeArrowheads="1"/>
          </p:cNvSpPr>
          <p:nvPr/>
        </p:nvSpPr>
        <p:spPr bwMode="auto">
          <a:xfrm>
            <a:off x="3607201" y="4504681"/>
            <a:ext cx="506848" cy="343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p>
            <a:r>
              <a:rPr lang="it-IT" sz="1633"/>
              <a:t>BSC</a:t>
            </a:r>
          </a:p>
        </p:txBody>
      </p:sp>
      <p:sp>
        <p:nvSpPr>
          <p:cNvPr id="72717" name="CasellaDiTesto 6"/>
          <p:cNvSpPr txBox="1">
            <a:spLocks noChangeArrowheads="1"/>
          </p:cNvSpPr>
          <p:nvPr/>
        </p:nvSpPr>
        <p:spPr bwMode="auto">
          <a:xfrm>
            <a:off x="4613761" y="6550921"/>
            <a:ext cx="4451347" cy="315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SimSun" charset="0"/>
                <a:cs typeface="SimSun" charset="0"/>
              </a:defRPr>
            </a:lvl1pPr>
            <a:lvl2pPr marL="742950" indent="-285750" eaLnBrk="0" hangingPunct="0">
              <a:defRPr sz="2000">
                <a:solidFill>
                  <a:schemeClr val="tx1"/>
                </a:solidFill>
                <a:latin typeface="Arial" charset="0"/>
                <a:ea typeface="SimSun" charset="0"/>
                <a:cs typeface="SimSun" charset="0"/>
              </a:defRPr>
            </a:lvl2pPr>
            <a:lvl3pPr marL="1143000" indent="-228600" eaLnBrk="0" hangingPunct="0">
              <a:defRPr sz="2000">
                <a:solidFill>
                  <a:schemeClr val="tx1"/>
                </a:solidFill>
                <a:latin typeface="Arial" charset="0"/>
                <a:ea typeface="SimSun" charset="0"/>
                <a:cs typeface="SimSun" charset="0"/>
              </a:defRPr>
            </a:lvl3pPr>
            <a:lvl4pPr marL="1600200" indent="-228600" eaLnBrk="0" hangingPunct="0">
              <a:defRPr sz="2000">
                <a:solidFill>
                  <a:schemeClr val="tx1"/>
                </a:solidFill>
                <a:latin typeface="Arial" charset="0"/>
                <a:ea typeface="SimSun" charset="0"/>
                <a:cs typeface="SimSun" charset="0"/>
              </a:defRPr>
            </a:lvl4pPr>
            <a:lvl5pPr marL="2057400" indent="-228600" eaLnBrk="0" hangingPunct="0">
              <a:defRPr sz="2000">
                <a:solidFill>
                  <a:schemeClr val="tx1"/>
                </a:solidFill>
                <a:latin typeface="Arial" charset="0"/>
                <a:ea typeface="SimSun" charset="0"/>
                <a:cs typeface="SimSun" charset="0"/>
              </a:defRPr>
            </a:lvl5pPr>
            <a:lvl6pPr marL="2514600" indent="-228600" defTabSz="447675" eaLnBrk="0" fontAlgn="base" hangingPunct="0">
              <a:spcBef>
                <a:spcPct val="0"/>
              </a:spcBef>
              <a:spcAft>
                <a:spcPct val="0"/>
              </a:spcAft>
              <a:defRPr sz="2000">
                <a:solidFill>
                  <a:schemeClr val="tx1"/>
                </a:solidFill>
                <a:latin typeface="Arial" charset="0"/>
                <a:ea typeface="SimSun" charset="0"/>
                <a:cs typeface="SimSun" charset="0"/>
              </a:defRPr>
            </a:lvl6pPr>
            <a:lvl7pPr marL="2971800" indent="-228600" defTabSz="447675" eaLnBrk="0" fontAlgn="base" hangingPunct="0">
              <a:spcBef>
                <a:spcPct val="0"/>
              </a:spcBef>
              <a:spcAft>
                <a:spcPct val="0"/>
              </a:spcAft>
              <a:defRPr sz="2000">
                <a:solidFill>
                  <a:schemeClr val="tx1"/>
                </a:solidFill>
                <a:latin typeface="Arial" charset="0"/>
                <a:ea typeface="SimSun" charset="0"/>
                <a:cs typeface="SimSun" charset="0"/>
              </a:defRPr>
            </a:lvl7pPr>
            <a:lvl8pPr marL="3429000" indent="-228600" defTabSz="447675" eaLnBrk="0" fontAlgn="base" hangingPunct="0">
              <a:spcBef>
                <a:spcPct val="0"/>
              </a:spcBef>
              <a:spcAft>
                <a:spcPct val="0"/>
              </a:spcAft>
              <a:defRPr sz="2000">
                <a:solidFill>
                  <a:schemeClr val="tx1"/>
                </a:solidFill>
                <a:latin typeface="Arial" charset="0"/>
                <a:ea typeface="SimSun" charset="0"/>
                <a:cs typeface="SimSun" charset="0"/>
              </a:defRPr>
            </a:lvl8pPr>
            <a:lvl9pPr marL="3886200" indent="-228600" defTabSz="447675" eaLnBrk="0" fontAlgn="base" hangingPunct="0">
              <a:spcBef>
                <a:spcPct val="0"/>
              </a:spcBef>
              <a:spcAft>
                <a:spcPct val="0"/>
              </a:spcAft>
              <a:defRPr sz="2000">
                <a:solidFill>
                  <a:schemeClr val="tx1"/>
                </a:solidFill>
                <a:latin typeface="Arial" charset="0"/>
                <a:ea typeface="SimSun" charset="0"/>
                <a:cs typeface="SimSun" charset="0"/>
              </a:defRPr>
            </a:lvl9pPr>
          </a:lstStyle>
          <a:p>
            <a:pPr eaLnBrk="1" hangingPunct="1"/>
            <a:r>
              <a:rPr lang="it-IT" sz="1451" i="1"/>
              <a:t>Valdegamberi , Ruzzenente , Guglielmi  – SIC 2014</a:t>
            </a:r>
          </a:p>
        </p:txBody>
      </p:sp>
    </p:spTree>
    <p:extLst>
      <p:ext uri="{BB962C8B-B14F-4D97-AF65-F5344CB8AC3E}">
        <p14:creationId xmlns:p14="http://schemas.microsoft.com/office/powerpoint/2010/main" val="3390607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3" y="421088"/>
            <a:ext cx="7358466" cy="1735372"/>
          </a:xfrm>
          <a:prstGeom prst="rect">
            <a:avLst/>
          </a:prstGeom>
        </p:spPr>
      </p:pic>
      <p:sp>
        <p:nvSpPr>
          <p:cNvPr id="5" name="CasellaDiTesto 4"/>
          <p:cNvSpPr txBox="1"/>
          <p:nvPr/>
        </p:nvSpPr>
        <p:spPr>
          <a:xfrm>
            <a:off x="7046438" y="906420"/>
            <a:ext cx="2097562" cy="343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black"/>
                </a:solidFill>
                <a:effectLst/>
                <a:uLnTx/>
                <a:uFillTx/>
                <a:latin typeface="Corbel" panose="020B0503020204020204"/>
                <a:ea typeface="+mn-ea"/>
                <a:cs typeface="+mn-cs"/>
              </a:rPr>
              <a:t>Ann </a:t>
            </a:r>
            <a:r>
              <a:rPr kumimoji="0" lang="en-US" sz="1633" b="0" i="0" u="none" strike="noStrike" kern="1200" cap="none" spc="0" normalizeH="0" baseline="0" noProof="0" dirty="0" err="1">
                <a:ln>
                  <a:noFill/>
                </a:ln>
                <a:solidFill>
                  <a:prstClr val="black"/>
                </a:solidFill>
                <a:effectLst/>
                <a:uLnTx/>
                <a:uFillTx/>
                <a:latin typeface="Corbel" panose="020B0503020204020204"/>
                <a:ea typeface="+mn-ea"/>
                <a:cs typeface="+mn-cs"/>
              </a:rPr>
              <a:t>Surg</a:t>
            </a:r>
            <a:r>
              <a:rPr kumimoji="0" lang="en-US" sz="1633"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US" sz="1633" b="0" i="0" u="none" strike="noStrike" kern="1200" cap="none" spc="0" normalizeH="0" baseline="0" noProof="0" dirty="0" err="1">
                <a:ln>
                  <a:noFill/>
                </a:ln>
                <a:solidFill>
                  <a:prstClr val="black"/>
                </a:solidFill>
                <a:effectLst/>
                <a:uLnTx/>
                <a:uFillTx/>
                <a:latin typeface="Corbel" panose="020B0503020204020204"/>
                <a:ea typeface="+mn-ea"/>
                <a:cs typeface="+mn-cs"/>
              </a:rPr>
              <a:t>Oncol</a:t>
            </a:r>
            <a:r>
              <a:rPr kumimoji="0" lang="en-US" sz="1633" b="0" i="0" u="none" strike="noStrike" kern="1200" cap="none" spc="0" normalizeH="0" baseline="0" noProof="0" dirty="0">
                <a:ln>
                  <a:noFill/>
                </a:ln>
                <a:solidFill>
                  <a:prstClr val="black"/>
                </a:solidFill>
                <a:effectLst/>
                <a:uLnTx/>
                <a:uFillTx/>
                <a:latin typeface="Corbel" panose="020B0503020204020204"/>
                <a:ea typeface="+mn-ea"/>
                <a:cs typeface="+mn-cs"/>
              </a:rPr>
              <a:t> - 2016</a:t>
            </a:r>
          </a:p>
        </p:txBody>
      </p:sp>
      <p:graphicFrame>
        <p:nvGraphicFramePr>
          <p:cNvPr id="10" name="Tabella 9"/>
          <p:cNvGraphicFramePr>
            <a:graphicFrameLocks noGrp="1"/>
          </p:cNvGraphicFramePr>
          <p:nvPr>
            <p:extLst/>
          </p:nvPr>
        </p:nvGraphicFramePr>
        <p:xfrm>
          <a:off x="423864" y="4041424"/>
          <a:ext cx="8369297" cy="2735789"/>
        </p:xfrm>
        <a:graphic>
          <a:graphicData uri="http://schemas.openxmlformats.org/drawingml/2006/table">
            <a:tbl>
              <a:tblPr/>
              <a:tblGrid>
                <a:gridCol w="1673229">
                  <a:extLst>
                    <a:ext uri="{9D8B030D-6E8A-4147-A177-3AD203B41FA5}">
                      <a16:colId xmlns:a16="http://schemas.microsoft.com/office/drawing/2014/main" val="20000"/>
                    </a:ext>
                  </a:extLst>
                </a:gridCol>
                <a:gridCol w="2000774">
                  <a:extLst>
                    <a:ext uri="{9D8B030D-6E8A-4147-A177-3AD203B41FA5}">
                      <a16:colId xmlns:a16="http://schemas.microsoft.com/office/drawing/2014/main" val="20001"/>
                    </a:ext>
                  </a:extLst>
                </a:gridCol>
                <a:gridCol w="1919111">
                  <a:extLst>
                    <a:ext uri="{9D8B030D-6E8A-4147-A177-3AD203B41FA5}">
                      <a16:colId xmlns:a16="http://schemas.microsoft.com/office/drawing/2014/main" val="20002"/>
                    </a:ext>
                  </a:extLst>
                </a:gridCol>
                <a:gridCol w="1806222">
                  <a:extLst>
                    <a:ext uri="{9D8B030D-6E8A-4147-A177-3AD203B41FA5}">
                      <a16:colId xmlns:a16="http://schemas.microsoft.com/office/drawing/2014/main" val="20003"/>
                    </a:ext>
                  </a:extLst>
                </a:gridCol>
                <a:gridCol w="969961">
                  <a:extLst>
                    <a:ext uri="{9D8B030D-6E8A-4147-A177-3AD203B41FA5}">
                      <a16:colId xmlns:a16="http://schemas.microsoft.com/office/drawing/2014/main" val="20004"/>
                    </a:ext>
                  </a:extLst>
                </a:gridCol>
              </a:tblGrid>
              <a:tr h="724179">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it-IT" altLang="it-IT" sz="1800" b="1" i="0" u="none" strike="noStrike" cap="none" normalizeH="0" baseline="0">
                        <a:ln>
                          <a:noFill/>
                        </a:ln>
                        <a:solidFill>
                          <a:schemeClr val="tx1"/>
                        </a:solidFill>
                        <a:effectLst/>
                        <a:latin typeface="Calibri" charset="0"/>
                        <a:ea typeface="ＭＳ Ｐゴシック" charset="-12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ICC </a:t>
                      </a:r>
                    </a:p>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a:t>
                      </a:r>
                      <a:r>
                        <a:rPr kumimoji="0" lang="it-IT" altLang="it-IT" sz="1800" b="1" i="0" u="none" strike="noStrike" cap="none" normalizeH="0" baseline="0" dirty="0" err="1">
                          <a:ln>
                            <a:noFill/>
                          </a:ln>
                          <a:solidFill>
                            <a:schemeClr val="tx1"/>
                          </a:solidFill>
                          <a:effectLst/>
                          <a:latin typeface="Calibri" charset="0"/>
                          <a:ea typeface="ＭＳ Ｐゴシック" charset="-128"/>
                        </a:rPr>
                        <a:t>n</a:t>
                      </a:r>
                      <a:r>
                        <a:rPr kumimoji="0" lang="it-IT" altLang="it-IT" sz="1800" b="1" i="0" u="none" strike="noStrike" cap="none" normalizeH="0" baseline="0" dirty="0">
                          <a:ln>
                            <a:noFill/>
                          </a:ln>
                          <a:solidFill>
                            <a:schemeClr val="tx1"/>
                          </a:solidFill>
                          <a:effectLst/>
                          <a:latin typeface="Calibri" charset="0"/>
                          <a:ea typeface="ＭＳ Ｐゴシック" charset="-128"/>
                        </a:rPr>
                        <a:t>=35)</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IH-PCC </a:t>
                      </a:r>
                    </a:p>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a:t>
                      </a:r>
                      <a:r>
                        <a:rPr kumimoji="0" lang="it-IT" altLang="it-IT" sz="1800" b="1" i="0" u="none" strike="noStrike" cap="none" normalizeH="0" baseline="0" dirty="0" err="1">
                          <a:ln>
                            <a:noFill/>
                          </a:ln>
                          <a:solidFill>
                            <a:schemeClr val="tx1"/>
                          </a:solidFill>
                          <a:effectLst/>
                          <a:latin typeface="Calibri" charset="0"/>
                          <a:ea typeface="ＭＳ Ｐゴシック" charset="-128"/>
                        </a:rPr>
                        <a:t>n</a:t>
                      </a:r>
                      <a:r>
                        <a:rPr kumimoji="0" lang="it-IT" altLang="it-IT" sz="1800" b="1" i="0" u="none" strike="noStrike" cap="none" normalizeH="0" baseline="0" dirty="0">
                          <a:ln>
                            <a:noFill/>
                          </a:ln>
                          <a:solidFill>
                            <a:schemeClr val="tx1"/>
                          </a:solidFill>
                          <a:effectLst/>
                          <a:latin typeface="Calibri" charset="0"/>
                          <a:ea typeface="ＭＳ Ｐゴシック" charset="-128"/>
                        </a:rPr>
                        <a:t>=18)</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EH-PCC</a:t>
                      </a:r>
                    </a:p>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a:t>
                      </a:r>
                      <a:r>
                        <a:rPr kumimoji="0" lang="it-IT" altLang="it-IT" sz="1800" b="1" i="0" u="none" strike="noStrike" cap="none" normalizeH="0" baseline="0" dirty="0" err="1">
                          <a:ln>
                            <a:noFill/>
                          </a:ln>
                          <a:solidFill>
                            <a:schemeClr val="tx1"/>
                          </a:solidFill>
                          <a:effectLst/>
                          <a:latin typeface="Calibri" charset="0"/>
                          <a:ea typeface="ＭＳ Ｐゴシック" charset="-128"/>
                        </a:rPr>
                        <a:t>n</a:t>
                      </a:r>
                      <a:r>
                        <a:rPr kumimoji="0" lang="it-IT" altLang="it-IT" sz="1800" b="1" i="0" u="none" strike="noStrike" cap="none" normalizeH="0" baseline="0" dirty="0">
                          <a:ln>
                            <a:noFill/>
                          </a:ln>
                          <a:solidFill>
                            <a:schemeClr val="tx1"/>
                          </a:solidFill>
                          <a:effectLst/>
                          <a:latin typeface="Calibri" charset="0"/>
                          <a:ea typeface="ＭＳ Ｐゴシック" charset="-128"/>
                        </a:rPr>
                        <a:t>=38)</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err="1">
                          <a:ln>
                            <a:noFill/>
                          </a:ln>
                          <a:solidFill>
                            <a:schemeClr val="tx1"/>
                          </a:solidFill>
                          <a:effectLst/>
                          <a:latin typeface="Calibri" charset="0"/>
                          <a:ea typeface="ＭＳ Ｐゴシック" charset="-128"/>
                        </a:rPr>
                        <a:t>p</a:t>
                      </a:r>
                      <a:r>
                        <a:rPr kumimoji="0" lang="it-IT" altLang="it-IT" sz="1800" b="1" i="0" u="none" strike="noStrike" cap="none" normalizeH="0" baseline="0" dirty="0">
                          <a:ln>
                            <a:noFill/>
                          </a:ln>
                          <a:solidFill>
                            <a:schemeClr val="tx1"/>
                          </a:solidFill>
                          <a:effectLst/>
                          <a:latin typeface="Calibri" charset="0"/>
                          <a:ea typeface="ＭＳ Ｐゴシック" charset="-128"/>
                        </a:rPr>
                        <a:t> </a:t>
                      </a:r>
                      <a:r>
                        <a:rPr kumimoji="0" lang="it-IT" altLang="it-IT" sz="1800" b="1" i="0" u="none" strike="noStrike" cap="none" normalizeH="0" baseline="0" dirty="0" err="1">
                          <a:ln>
                            <a:noFill/>
                          </a:ln>
                          <a:solidFill>
                            <a:schemeClr val="tx1"/>
                          </a:solidFill>
                          <a:effectLst/>
                          <a:latin typeface="Calibri" charset="0"/>
                          <a:ea typeface="ＭＳ Ｐゴシック" charset="-128"/>
                        </a:rPr>
                        <a:t>values</a:t>
                      </a:r>
                      <a:endParaRPr kumimoji="0" lang="it-IT" altLang="it-IT" sz="1800" b="1" i="0" u="none" strike="noStrike" cap="none" normalizeH="0" baseline="0" dirty="0">
                        <a:ln>
                          <a:noFill/>
                        </a:ln>
                        <a:solidFill>
                          <a:schemeClr val="tx1"/>
                        </a:solidFill>
                        <a:effectLst/>
                        <a:latin typeface="Calibri" charset="0"/>
                        <a:ea typeface="ＭＳ Ｐゴシック" charset="-128"/>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232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IDH1/2</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0000"/>
                          </a:solidFill>
                          <a:effectLst/>
                          <a:latin typeface="Calibri" charset="0"/>
                          <a:ea typeface="ＭＳ Ｐゴシック" charset="-128"/>
                        </a:rPr>
                        <a:t>7 (19.9%)</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1 (5.6%)</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2 (5.2%)</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0.034</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tx1">
                        <a:alpha val="20000"/>
                      </a:schemeClr>
                    </a:solidFill>
                  </a:tcPr>
                </a:tc>
                <a:extLst>
                  <a:ext uri="{0D108BD9-81ED-4DB2-BD59-A6C34878D82A}">
                    <a16:rowId xmlns:a16="http://schemas.microsoft.com/office/drawing/2014/main" val="10001"/>
                  </a:ext>
                </a:extLst>
              </a:tr>
              <a:tr h="40232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NRAS</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0000"/>
                          </a:solidFill>
                          <a:effectLst/>
                          <a:latin typeface="Calibri" charset="0"/>
                          <a:ea typeface="ＭＳ Ｐゴシック" charset="-128"/>
                        </a:rPr>
                        <a:t>6 (17.1%)</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0 (0.0%)</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0 (0.0%)</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Calibri" charset="0"/>
                          <a:ea typeface="ＭＳ Ｐゴシック" charset="-128"/>
                        </a:rPr>
                        <a:t>0.002</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40232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BAP1</a:t>
                      </a:r>
                    </a:p>
                  </a:txBody>
                  <a:tcPr horzOverflow="overflow">
                    <a:lnL>
                      <a:noFill/>
                    </a:lnL>
                    <a:lnR>
                      <a:noFill/>
                    </a:lnR>
                    <a:lnT>
                      <a:noFill/>
                    </a:lnT>
                    <a:lnB>
                      <a:noFill/>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0000"/>
                          </a:solidFill>
                          <a:effectLst/>
                          <a:latin typeface="Calibri" charset="0"/>
                          <a:ea typeface="ＭＳ Ｐゴシック" charset="-128"/>
                        </a:rPr>
                        <a:t>5 (14.3%)</a:t>
                      </a:r>
                    </a:p>
                  </a:txBody>
                  <a:tcPr horzOverflow="overflow">
                    <a:lnL>
                      <a:noFill/>
                    </a:lnL>
                    <a:lnR>
                      <a:noFill/>
                    </a:lnR>
                    <a:lnT>
                      <a:noFill/>
                    </a:lnT>
                    <a:lnB>
                      <a:noFill/>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0 (0.0%)</a:t>
                      </a:r>
                    </a:p>
                  </a:txBody>
                  <a:tcPr horzOverflow="overflow">
                    <a:lnL>
                      <a:noFill/>
                    </a:lnL>
                    <a:lnR>
                      <a:noFill/>
                    </a:lnR>
                    <a:lnT>
                      <a:noFill/>
                    </a:lnT>
                    <a:lnB>
                      <a:noFill/>
                    </a:lnB>
                    <a:lnTlToBr>
                      <a:noFill/>
                    </a:lnTlToBr>
                    <a:lnBlToTr>
                      <a:noFill/>
                    </a:lnBlToTr>
                    <a:solidFill>
                      <a:schemeClr val="tx1">
                        <a:alpha val="2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2 (5.2%)</a:t>
                      </a:r>
                    </a:p>
                  </a:txBody>
                  <a:tcPr horzOverflow="overflow">
                    <a:lnL>
                      <a:noFill/>
                    </a:lnL>
                    <a:lnR>
                      <a:noFill/>
                    </a:lnR>
                    <a:lnT>
                      <a:noFill/>
                    </a:lnT>
                    <a:lnB>
                      <a:noFill/>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Calibri" charset="0"/>
                          <a:ea typeface="ＭＳ Ｐゴシック" charset="-128"/>
                        </a:rPr>
                        <a:t>0.074</a:t>
                      </a:r>
                    </a:p>
                  </a:txBody>
                  <a:tcPr horzOverflow="overflow">
                    <a:lnL>
                      <a:noFill/>
                    </a:lnL>
                    <a:lnR>
                      <a:noFill/>
                    </a:lnR>
                    <a:lnT>
                      <a:noFill/>
                    </a:lnT>
                    <a:lnB>
                      <a:noFill/>
                    </a:lnB>
                    <a:lnTlToBr>
                      <a:noFill/>
                    </a:lnTlToBr>
                    <a:lnBlToTr>
                      <a:noFill/>
                    </a:lnBlToTr>
                    <a:solidFill>
                      <a:schemeClr val="tx1">
                        <a:alpha val="20000"/>
                      </a:schemeClr>
                    </a:solidFill>
                  </a:tcPr>
                </a:tc>
                <a:extLst>
                  <a:ext uri="{0D108BD9-81ED-4DB2-BD59-A6C34878D82A}">
                    <a16:rowId xmlns:a16="http://schemas.microsoft.com/office/drawing/2014/main" val="10003"/>
                  </a:ext>
                </a:extLst>
              </a:tr>
              <a:tr h="40232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Calibri" charset="0"/>
                          <a:ea typeface="ＭＳ Ｐゴシック" charset="-128"/>
                        </a:rPr>
                        <a:t>KRAS</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Calibri" charset="0"/>
                          <a:ea typeface="ＭＳ Ｐゴシック" charset="-128"/>
                        </a:rPr>
                        <a:t>3 (8.6%)</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0000"/>
                          </a:solidFill>
                          <a:effectLst/>
                          <a:latin typeface="Calibri" charset="0"/>
                          <a:ea typeface="ＭＳ Ｐゴシック" charset="-128"/>
                        </a:rPr>
                        <a:t>4 (22.2%)</a:t>
                      </a:r>
                    </a:p>
                  </a:txBody>
                  <a:tcPr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0000"/>
                          </a:solidFill>
                          <a:effectLst/>
                          <a:latin typeface="Calibri" charset="0"/>
                          <a:ea typeface="ＭＳ Ｐゴシック" charset="-128"/>
                        </a:rPr>
                        <a:t>18 (47.4%)</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Calibri" charset="0"/>
                          <a:ea typeface="ＭＳ Ｐゴシック" charset="-128"/>
                        </a:rPr>
                        <a:t>0.001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40232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Calibri" charset="0"/>
                          <a:ea typeface="ＭＳ Ｐゴシック" charset="-128"/>
                        </a:rPr>
                        <a:t>TP53</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Calibri" charset="0"/>
                          <a:ea typeface="ＭＳ Ｐゴシック" charset="-128"/>
                        </a:rPr>
                        <a:t>2 (5.7%)</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0000"/>
                          </a:solidFill>
                          <a:effectLst/>
                          <a:latin typeface="Calibri" charset="0"/>
                          <a:ea typeface="ＭＳ Ｐゴシック" charset="-128"/>
                        </a:rPr>
                        <a:t>2 (11.1%)</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FF0000"/>
                          </a:solidFill>
                          <a:effectLst/>
                          <a:latin typeface="Calibri" charset="0"/>
                          <a:ea typeface="ＭＳ Ｐゴシック" charset="-128"/>
                        </a:rPr>
                        <a:t>9 (23.7%</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37931725" indent="-37474525" eaLnBrk="0" hangingPunct="0">
                        <a:spcBef>
                          <a:spcPct val="20000"/>
                        </a:spcBef>
                        <a:buFont typeface="Arial" charset="0"/>
                        <a:defRPr sz="2400">
                          <a:solidFill>
                            <a:schemeClr val="tx1"/>
                          </a:solidFill>
                          <a:latin typeface="Calibri" charset="0"/>
                          <a:ea typeface="ＭＳ Ｐゴシック" charset="-128"/>
                        </a:defRPr>
                      </a:lvl2pPr>
                      <a:lvl3pPr eaLnBrk="0" hangingPunct="0">
                        <a:spcBef>
                          <a:spcPct val="20000"/>
                        </a:spcBef>
                        <a:defRPr sz="2000">
                          <a:solidFill>
                            <a:schemeClr val="tx1"/>
                          </a:solidFill>
                          <a:latin typeface="Calibri" charset="0"/>
                          <a:ea typeface="ＭＳ Ｐゴシック" charset="-128"/>
                        </a:defRPr>
                      </a:lvl3pPr>
                      <a:lvl4pPr eaLnBrk="0" hangingPunct="0">
                        <a:spcBef>
                          <a:spcPct val="20000"/>
                        </a:spcBef>
                        <a:defRPr>
                          <a:solidFill>
                            <a:schemeClr val="tx1"/>
                          </a:solidFill>
                          <a:latin typeface="Calibri" charset="0"/>
                          <a:ea typeface="ＭＳ Ｐゴシック" charset="-128"/>
                        </a:defRPr>
                      </a:lvl4pPr>
                      <a:lvl5pPr eaLnBrk="0" hangingPunct="0">
                        <a:spcBef>
                          <a:spcPct val="20000"/>
                        </a:spcBef>
                        <a:defRPr>
                          <a:solidFill>
                            <a:schemeClr val="tx1"/>
                          </a:solidFill>
                          <a:latin typeface="Calibri" charset="0"/>
                          <a:ea typeface="ＭＳ Ｐゴシック" charset="-128"/>
                        </a:defRPr>
                      </a:lvl5pPr>
                      <a:lvl6pPr marL="457200" eaLnBrk="0" fontAlgn="base" hangingPunct="0">
                        <a:spcBef>
                          <a:spcPct val="20000"/>
                        </a:spcBef>
                        <a:spcAft>
                          <a:spcPct val="0"/>
                        </a:spcAft>
                        <a:defRPr>
                          <a:solidFill>
                            <a:schemeClr val="tx1"/>
                          </a:solidFill>
                          <a:latin typeface="Calibri" charset="0"/>
                          <a:ea typeface="ＭＳ Ｐゴシック" charset="-128"/>
                        </a:defRPr>
                      </a:lvl6pPr>
                      <a:lvl7pPr marL="914400" eaLnBrk="0" fontAlgn="base" hangingPunct="0">
                        <a:spcBef>
                          <a:spcPct val="20000"/>
                        </a:spcBef>
                        <a:spcAft>
                          <a:spcPct val="0"/>
                        </a:spcAft>
                        <a:defRPr>
                          <a:solidFill>
                            <a:schemeClr val="tx1"/>
                          </a:solidFill>
                          <a:latin typeface="Calibri" charset="0"/>
                          <a:ea typeface="ＭＳ Ｐゴシック" charset="-128"/>
                        </a:defRPr>
                      </a:lvl7pPr>
                      <a:lvl8pPr marL="1371600" eaLnBrk="0" fontAlgn="base" hangingPunct="0">
                        <a:spcBef>
                          <a:spcPct val="20000"/>
                        </a:spcBef>
                        <a:spcAft>
                          <a:spcPct val="0"/>
                        </a:spcAft>
                        <a:defRPr>
                          <a:solidFill>
                            <a:schemeClr val="tx1"/>
                          </a:solidFill>
                          <a:latin typeface="Calibri" charset="0"/>
                          <a:ea typeface="ＭＳ Ｐゴシック" charset="-128"/>
                        </a:defRPr>
                      </a:lvl8pPr>
                      <a:lvl9pPr marL="1828800" eaLnBrk="0" fontAlgn="base" hangingPunct="0">
                        <a:spcBef>
                          <a:spcPct val="20000"/>
                        </a:spcBef>
                        <a:spcAft>
                          <a:spcPct val="0"/>
                        </a:spcAft>
                        <a:defRPr>
                          <a:solidFill>
                            <a:schemeClr val="tx1"/>
                          </a:solidFill>
                          <a:latin typeface="Calibri"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Calibri" charset="0"/>
                          <a:ea typeface="ＭＳ Ｐゴシック" charset="-128"/>
                        </a:rPr>
                        <a:t>0.057</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alpha val="20000"/>
                      </a:schemeClr>
                    </a:solidFill>
                  </a:tcPr>
                </a:tc>
                <a:extLst>
                  <a:ext uri="{0D108BD9-81ED-4DB2-BD59-A6C34878D82A}">
                    <a16:rowId xmlns:a16="http://schemas.microsoft.com/office/drawing/2014/main" val="10005"/>
                  </a:ext>
                </a:extLst>
              </a:tr>
            </a:tbl>
          </a:graphicData>
        </a:graphic>
      </p:graphicFrame>
      <p:pic>
        <p:nvPicPr>
          <p:cNvPr id="6" name="Immagine 31" descr="P1010017.JPG"/>
          <p:cNvPicPr>
            <a:picLocks noChangeAspect="1"/>
          </p:cNvPicPr>
          <p:nvPr/>
        </p:nvPicPr>
        <p:blipFill rotWithShape="1">
          <a:blip r:embed="rId4">
            <a:extLst>
              <a:ext uri="{28A0092B-C50C-407E-A947-70E740481C1C}">
                <a14:useLocalDpi xmlns:a14="http://schemas.microsoft.com/office/drawing/2010/main" val="0"/>
              </a:ext>
            </a:extLst>
          </a:blip>
          <a:srcRect l="4491" t="9497" r="5088" b="11405"/>
          <a:stretch/>
        </p:blipFill>
        <p:spPr bwMode="auto">
          <a:xfrm>
            <a:off x="1855389" y="2122593"/>
            <a:ext cx="1881231" cy="1334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asellaDiTesto 1"/>
          <p:cNvSpPr txBox="1"/>
          <p:nvPr/>
        </p:nvSpPr>
        <p:spPr>
          <a:xfrm>
            <a:off x="2088442" y="3431819"/>
            <a:ext cx="155523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rbel" panose="020B0503020204020204"/>
                <a:ea typeface="+mn-ea"/>
                <a:cs typeface="+mn-cs"/>
              </a:rPr>
              <a:t>Intrahepatic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rbel" panose="020B0503020204020204"/>
                <a:ea typeface="+mn-ea"/>
                <a:cs typeface="+mn-cs"/>
              </a:rPr>
              <a:t>Mass-Forming</a:t>
            </a:r>
          </a:p>
        </p:txBody>
      </p:sp>
      <p:sp>
        <p:nvSpPr>
          <p:cNvPr id="7" name="CasellaDiTesto 6"/>
          <p:cNvSpPr txBox="1"/>
          <p:nvPr/>
        </p:nvSpPr>
        <p:spPr>
          <a:xfrm>
            <a:off x="3851866" y="3457516"/>
            <a:ext cx="21016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orbel" panose="020B0503020204020204"/>
                <a:ea typeface="+mn-ea"/>
                <a:cs typeface="+mn-cs"/>
              </a:rPr>
              <a:t>Perihilar</a:t>
            </a:r>
            <a:endParaRPr kumimoji="0" lang="en-GB"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rbel" panose="020B0503020204020204"/>
                <a:ea typeface="+mn-ea"/>
                <a:cs typeface="+mn-cs"/>
              </a:rPr>
              <a:t>Intrahepatic Mass</a:t>
            </a:r>
          </a:p>
        </p:txBody>
      </p:sp>
      <p:pic>
        <p:nvPicPr>
          <p:cNvPr id="8" name="Segnaposto contenuto 6" descr="IMG_5572.jpg"/>
          <p:cNvPicPr>
            <a:picLocks noGrp="1" noChangeAspect="1"/>
          </p:cNvPicPr>
          <p:nvPr>
            <p:ph sz="quarter" idx="4294967295"/>
          </p:nvPr>
        </p:nvPicPr>
        <p:blipFill rotWithShape="1">
          <a:blip r:embed="rId5">
            <a:extLst>
              <a:ext uri="{28A0092B-C50C-407E-A947-70E740481C1C}">
                <a14:useLocalDpi xmlns:a14="http://schemas.microsoft.com/office/drawing/2010/main" val="0"/>
              </a:ext>
            </a:extLst>
          </a:blip>
          <a:srcRect l="1431" t="9339" r="4987" b="-9546"/>
          <a:stretch/>
        </p:blipFill>
        <p:spPr>
          <a:xfrm>
            <a:off x="3964176" y="2124076"/>
            <a:ext cx="1881613" cy="1487595"/>
          </a:xfrm>
          <a:prstGeom prst="rect">
            <a:avLst/>
          </a:prstGeom>
        </p:spPr>
      </p:pic>
      <p:pic>
        <p:nvPicPr>
          <p:cNvPr id="9" name="Immagine 3" descr="ultima immagin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6547" y="2122593"/>
            <a:ext cx="1118432" cy="1551501"/>
          </a:xfrm>
          <a:prstGeom prst="rect">
            <a:avLst/>
          </a:prstGeom>
        </p:spPr>
      </p:pic>
      <p:sp>
        <p:nvSpPr>
          <p:cNvPr id="11" name="CasellaDiTesto 10"/>
          <p:cNvSpPr txBox="1"/>
          <p:nvPr/>
        </p:nvSpPr>
        <p:spPr>
          <a:xfrm>
            <a:off x="5310906" y="3673093"/>
            <a:ext cx="33630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orbel" panose="020B0503020204020204"/>
                <a:ea typeface="+mn-ea"/>
                <a:cs typeface="+mn-cs"/>
              </a:rPr>
              <a:t>Perihilar</a:t>
            </a:r>
            <a:r>
              <a:rPr kumimoji="0" lang="en-GB" sz="1800" b="0" i="0" u="none" strike="noStrike" kern="1200" cap="none" spc="0" normalizeH="0" baseline="0" noProof="0" dirty="0">
                <a:ln>
                  <a:noFill/>
                </a:ln>
                <a:solidFill>
                  <a:prstClr val="black"/>
                </a:solidFill>
                <a:effectLst/>
                <a:uLnTx/>
                <a:uFillTx/>
                <a:latin typeface="Corbel" panose="020B0503020204020204"/>
                <a:ea typeface="+mn-ea"/>
                <a:cs typeface="+mn-cs"/>
              </a:rPr>
              <a:t> </a:t>
            </a:r>
            <a:r>
              <a:rPr kumimoji="0" lang="en-GB" sz="1800" b="0" i="0" u="none" strike="noStrike" kern="1200" cap="none" spc="0" normalizeH="0" baseline="0" noProof="0" dirty="0" err="1">
                <a:ln>
                  <a:noFill/>
                </a:ln>
                <a:solidFill>
                  <a:prstClr val="black"/>
                </a:solidFill>
                <a:effectLst/>
                <a:uLnTx/>
                <a:uFillTx/>
                <a:latin typeface="Corbel" panose="020B0503020204020204"/>
                <a:ea typeface="+mn-ea"/>
                <a:cs typeface="+mn-cs"/>
              </a:rPr>
              <a:t>Extrahepatic</a:t>
            </a:r>
            <a:endParaRPr kumimoji="0" lang="en-GB"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67607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14935" y="59743"/>
            <a:ext cx="7291907" cy="1077218"/>
          </a:xfrm>
          <a:prstGeom prst="rect">
            <a:avLst/>
          </a:prstGeom>
          <a:noFill/>
        </p:spPr>
        <p:txBody>
          <a:bodyPr wrap="square" lIns="91440" tIns="45720" rIns="91440" bIns="45720">
            <a:spAutoFit/>
          </a:bodyPr>
          <a:lstStyle/>
          <a:p>
            <a:pPr algn="ctr"/>
            <a:r>
              <a:rPr lang="it-IT" sz="3200" b="1" dirty="0">
                <a:ln w="12700">
                  <a:solidFill>
                    <a:schemeClr val="accent1"/>
                  </a:solidFill>
                  <a:prstDash val="solid"/>
                </a:ln>
                <a:solidFill>
                  <a:schemeClr val="accent2">
                    <a:lumMod val="75000"/>
                  </a:schemeClr>
                </a:solidFill>
                <a:effectLst>
                  <a:outerShdw dist="38100" dir="2640000" algn="bl" rotWithShape="0">
                    <a:schemeClr val="accent1"/>
                  </a:outerShdw>
                </a:effectLst>
              </a:rPr>
              <a:t>Gruppo Interdisciplinare Tumori </a:t>
            </a:r>
            <a:r>
              <a:rPr lang="it-IT" sz="3200" b="1" dirty="0" err="1">
                <a:ln w="12700">
                  <a:solidFill>
                    <a:schemeClr val="accent1"/>
                  </a:solidFill>
                  <a:prstDash val="solid"/>
                </a:ln>
                <a:solidFill>
                  <a:schemeClr val="accent2">
                    <a:lumMod val="75000"/>
                  </a:schemeClr>
                </a:solidFill>
                <a:effectLst>
                  <a:outerShdw dist="38100" dir="2640000" algn="bl" rotWithShape="0">
                    <a:schemeClr val="accent1"/>
                  </a:outerShdw>
                </a:effectLst>
              </a:rPr>
              <a:t>Epato</a:t>
            </a:r>
            <a:r>
              <a:rPr lang="it-IT" sz="3200" b="1" dirty="0">
                <a:ln w="12700">
                  <a:solidFill>
                    <a:schemeClr val="accent1"/>
                  </a:solidFill>
                  <a:prstDash val="solid"/>
                </a:ln>
                <a:solidFill>
                  <a:schemeClr val="accent2">
                    <a:lumMod val="75000"/>
                  </a:schemeClr>
                </a:solidFill>
                <a:effectLst>
                  <a:outerShdw dist="38100" dir="2640000" algn="bl" rotWithShape="0">
                    <a:schemeClr val="accent1"/>
                  </a:outerShdw>
                </a:effectLst>
              </a:rPr>
              <a:t>-Biliari (GITEB)</a:t>
            </a:r>
            <a:endParaRPr lang="it-IT" sz="3200" b="1" cap="none" spc="0" dirty="0">
              <a:ln w="12700">
                <a:solidFill>
                  <a:schemeClr val="accent1"/>
                </a:solidFill>
                <a:prstDash val="solid"/>
              </a:ln>
              <a:solidFill>
                <a:schemeClr val="accent2">
                  <a:lumMod val="75000"/>
                </a:schemeClr>
              </a:solidFill>
              <a:effectLst>
                <a:outerShdw dist="38100" dir="2640000" algn="bl" rotWithShape="0">
                  <a:schemeClr val="accent1"/>
                </a:outerShdw>
              </a:effectLst>
            </a:endParaRPr>
          </a:p>
        </p:txBody>
      </p:sp>
      <p:sp>
        <p:nvSpPr>
          <p:cNvPr id="5" name="Triangolo rettangolo 4"/>
          <p:cNvSpPr/>
          <p:nvPr/>
        </p:nvSpPr>
        <p:spPr>
          <a:xfrm>
            <a:off x="0" y="4041422"/>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riangolo rettangolo 5"/>
          <p:cNvSpPr/>
          <p:nvPr/>
        </p:nvSpPr>
        <p:spPr>
          <a:xfrm rot="10800000">
            <a:off x="8692444" y="0"/>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magine 16"/>
          <p:cNvPicPr>
            <a:picLocks noChangeAspect="1"/>
          </p:cNvPicPr>
          <p:nvPr/>
        </p:nvPicPr>
        <p:blipFill>
          <a:blip r:embed="rId2"/>
          <a:stretch>
            <a:fillRect/>
          </a:stretch>
        </p:blipFill>
        <p:spPr>
          <a:xfrm>
            <a:off x="241918" y="63156"/>
            <a:ext cx="1597451" cy="1545076"/>
          </a:xfrm>
          <a:prstGeom prst="rect">
            <a:avLst/>
          </a:prstGeom>
        </p:spPr>
      </p:pic>
      <p:sp>
        <p:nvSpPr>
          <p:cNvPr id="18" name="CasellaDiTesto 17"/>
          <p:cNvSpPr txBox="1"/>
          <p:nvPr/>
        </p:nvSpPr>
        <p:spPr>
          <a:xfrm>
            <a:off x="6102804" y="2652192"/>
            <a:ext cx="2589640" cy="846386"/>
          </a:xfrm>
          <a:prstGeom prst="rect">
            <a:avLst/>
          </a:prstGeom>
          <a:solidFill>
            <a:schemeClr val="accent4">
              <a:lumMod val="20000"/>
              <a:lumOff val="80000"/>
            </a:schemeClr>
          </a:solidFill>
        </p:spPr>
        <p:txBody>
          <a:bodyPr wrap="square" rtlCol="0">
            <a:spAutoFit/>
          </a:bodyPr>
          <a:lstStyle/>
          <a:p>
            <a:pPr lvl="0" algn="ctr"/>
            <a:r>
              <a:rPr lang="en-GB" sz="1600" b="1" dirty="0" err="1"/>
              <a:t>Oncologia</a:t>
            </a:r>
            <a:r>
              <a:rPr lang="en-GB" sz="1600" b="1" dirty="0"/>
              <a:t> </a:t>
            </a:r>
            <a:r>
              <a:rPr lang="en-GB" sz="1600" b="1" dirty="0" err="1"/>
              <a:t>Medica</a:t>
            </a:r>
            <a:endParaRPr lang="en-GB" sz="1600" b="1" dirty="0"/>
          </a:p>
          <a:p>
            <a:pPr lvl="0" algn="ctr"/>
            <a:r>
              <a:rPr lang="en-GB" sz="1100" b="1" dirty="0" err="1"/>
              <a:t>Prof.</a:t>
            </a:r>
            <a:r>
              <a:rPr lang="en-GB" sz="1100" b="1" dirty="0"/>
              <a:t> M </a:t>
            </a:r>
            <a:r>
              <a:rPr lang="en-GB" sz="1100" b="1" dirty="0" err="1"/>
              <a:t>Milella</a:t>
            </a:r>
            <a:endParaRPr lang="en-GB" sz="1100" b="1" dirty="0"/>
          </a:p>
          <a:p>
            <a:pPr lvl="0" algn="ctr"/>
            <a:r>
              <a:rPr lang="en-GB" sz="1100" dirty="0" err="1"/>
              <a:t>Dott</a:t>
            </a:r>
            <a:r>
              <a:rPr lang="en-GB" sz="1100" dirty="0"/>
              <a:t>. D. </a:t>
            </a:r>
            <a:r>
              <a:rPr lang="en-GB" sz="1100" dirty="0" err="1"/>
              <a:t>Melisi</a:t>
            </a:r>
            <a:r>
              <a:rPr lang="en-GB" sz="1100" dirty="0"/>
              <a:t>; </a:t>
            </a:r>
            <a:r>
              <a:rPr lang="en-GB" sz="1100" dirty="0" err="1"/>
              <a:t>Dott</a:t>
            </a:r>
            <a:r>
              <a:rPr lang="en-GB" sz="1100" dirty="0"/>
              <a:t>. A. </a:t>
            </a:r>
            <a:r>
              <a:rPr lang="en-GB" sz="1100" dirty="0" err="1"/>
              <a:t>Auriemma</a:t>
            </a:r>
            <a:r>
              <a:rPr lang="en-GB" sz="1100" dirty="0"/>
              <a:t>; </a:t>
            </a:r>
          </a:p>
          <a:p>
            <a:pPr lvl="0" algn="ctr"/>
            <a:r>
              <a:rPr lang="en-GB" sz="1100" dirty="0" err="1"/>
              <a:t>Dott</a:t>
            </a:r>
            <a:r>
              <a:rPr lang="en-GB" sz="1100" dirty="0"/>
              <a:t>. </a:t>
            </a:r>
            <a:r>
              <a:rPr lang="en-GB" sz="1100" dirty="0" err="1"/>
              <a:t>Soldà</a:t>
            </a:r>
            <a:endParaRPr lang="en-GB" sz="1100" dirty="0"/>
          </a:p>
        </p:txBody>
      </p:sp>
      <p:sp>
        <p:nvSpPr>
          <p:cNvPr id="19" name="CasellaDiTesto 18"/>
          <p:cNvSpPr txBox="1"/>
          <p:nvPr/>
        </p:nvSpPr>
        <p:spPr>
          <a:xfrm>
            <a:off x="2767857" y="1823587"/>
            <a:ext cx="3515771" cy="823302"/>
          </a:xfrm>
          <a:prstGeom prst="rect">
            <a:avLst/>
          </a:prstGeom>
          <a:solidFill>
            <a:schemeClr val="accent4">
              <a:lumMod val="20000"/>
              <a:lumOff val="80000"/>
            </a:schemeClr>
          </a:solidFill>
        </p:spPr>
        <p:txBody>
          <a:bodyPr wrap="none" rtlCol="0">
            <a:spAutoFit/>
          </a:bodyPr>
          <a:lstStyle/>
          <a:p>
            <a:pPr lvl="0" algn="ctr"/>
            <a:r>
              <a:rPr lang="en-GB" sz="1600" b="1" dirty="0" err="1"/>
              <a:t>Chirurgia</a:t>
            </a:r>
            <a:r>
              <a:rPr lang="en-GB" sz="1600" b="1" dirty="0"/>
              <a:t> </a:t>
            </a:r>
            <a:r>
              <a:rPr lang="en-GB" sz="1600" b="1" dirty="0" err="1"/>
              <a:t>Generale</a:t>
            </a:r>
            <a:r>
              <a:rPr lang="en-GB" sz="1600" b="1" dirty="0"/>
              <a:t> </a:t>
            </a:r>
            <a:r>
              <a:rPr lang="en-GB" sz="1600" b="1" dirty="0" err="1"/>
              <a:t>ed</a:t>
            </a:r>
            <a:r>
              <a:rPr lang="en-GB" sz="1600" b="1" dirty="0"/>
              <a:t> </a:t>
            </a:r>
            <a:r>
              <a:rPr lang="en-GB" sz="1600" b="1" dirty="0" err="1"/>
              <a:t>Epatobiliare</a:t>
            </a:r>
            <a:endParaRPr lang="en-GB" sz="1600" b="1" dirty="0"/>
          </a:p>
          <a:p>
            <a:pPr lvl="0" algn="ctr"/>
            <a:r>
              <a:rPr lang="en-GB" sz="1050" b="1" dirty="0" err="1"/>
              <a:t>Prof.</a:t>
            </a:r>
            <a:r>
              <a:rPr lang="en-GB" sz="1050" b="1" dirty="0"/>
              <a:t> A. </a:t>
            </a:r>
            <a:r>
              <a:rPr lang="en-GB" sz="1050" b="1" dirty="0" err="1"/>
              <a:t>Guglielmi</a:t>
            </a:r>
            <a:endParaRPr lang="en-GB" sz="1050" b="1" dirty="0"/>
          </a:p>
          <a:p>
            <a:pPr lvl="0" algn="ctr"/>
            <a:r>
              <a:rPr lang="en-GB" sz="1050" dirty="0" err="1"/>
              <a:t>Prof.</a:t>
            </a:r>
            <a:r>
              <a:rPr lang="en-GB" sz="1050" dirty="0"/>
              <a:t> C. </a:t>
            </a:r>
            <a:r>
              <a:rPr lang="en-GB" sz="1050" dirty="0" err="1"/>
              <a:t>Iacono</a:t>
            </a:r>
            <a:r>
              <a:rPr lang="en-GB" sz="1050" dirty="0"/>
              <a:t>; </a:t>
            </a:r>
            <a:r>
              <a:rPr lang="en-GB" sz="1050" dirty="0" err="1"/>
              <a:t>Prof.</a:t>
            </a:r>
            <a:r>
              <a:rPr lang="en-GB" sz="1050" dirty="0"/>
              <a:t> A. </a:t>
            </a:r>
            <a:r>
              <a:rPr lang="en-GB" sz="1050" dirty="0" err="1"/>
              <a:t>Ruzzenente</a:t>
            </a:r>
            <a:endParaRPr lang="en-GB" sz="1050" dirty="0"/>
          </a:p>
          <a:p>
            <a:pPr lvl="0" algn="ctr"/>
            <a:r>
              <a:rPr lang="en-GB" sz="1050" dirty="0" err="1"/>
              <a:t>Dott</a:t>
            </a:r>
            <a:r>
              <a:rPr lang="en-GB" sz="1050" dirty="0"/>
              <a:t>. T. </a:t>
            </a:r>
            <a:r>
              <a:rPr lang="en-GB" sz="1050" dirty="0" err="1"/>
              <a:t>Campagnaro</a:t>
            </a:r>
            <a:r>
              <a:rPr lang="en-GB" sz="1050" dirty="0"/>
              <a:t>; </a:t>
            </a:r>
            <a:r>
              <a:rPr lang="en-GB" sz="1050" dirty="0" err="1"/>
              <a:t>Dott</a:t>
            </a:r>
            <a:r>
              <a:rPr lang="en-GB" sz="1050" dirty="0"/>
              <a:t>. S. </a:t>
            </a:r>
            <a:r>
              <a:rPr lang="en-GB" sz="1050" dirty="0" err="1"/>
              <a:t>Conci</a:t>
            </a:r>
            <a:endParaRPr lang="en-GB" sz="1050" dirty="0"/>
          </a:p>
        </p:txBody>
      </p:sp>
      <p:sp>
        <p:nvSpPr>
          <p:cNvPr id="20" name="CasellaDiTesto 19"/>
          <p:cNvSpPr txBox="1"/>
          <p:nvPr/>
        </p:nvSpPr>
        <p:spPr>
          <a:xfrm>
            <a:off x="6102804" y="3904002"/>
            <a:ext cx="2589640" cy="677108"/>
          </a:xfrm>
          <a:prstGeom prst="rect">
            <a:avLst/>
          </a:prstGeom>
          <a:solidFill>
            <a:schemeClr val="accent4">
              <a:lumMod val="20000"/>
              <a:lumOff val="80000"/>
            </a:schemeClr>
          </a:solidFill>
        </p:spPr>
        <p:txBody>
          <a:bodyPr wrap="square" rtlCol="0">
            <a:spAutoFit/>
          </a:bodyPr>
          <a:lstStyle/>
          <a:p>
            <a:pPr lvl="0" algn="ctr"/>
            <a:r>
              <a:rPr lang="en-GB" sz="1600" b="1" dirty="0" err="1"/>
              <a:t>Radioterapia</a:t>
            </a:r>
            <a:endParaRPr lang="en-GB" sz="1600" b="1" dirty="0"/>
          </a:p>
          <a:p>
            <a:pPr lvl="0" algn="ctr"/>
            <a:r>
              <a:rPr lang="en-GB" sz="1100" b="1" dirty="0" err="1"/>
              <a:t>Prof.</a:t>
            </a:r>
            <a:r>
              <a:rPr lang="en-GB" sz="1100" b="1" dirty="0"/>
              <a:t> R. </a:t>
            </a:r>
            <a:r>
              <a:rPr lang="en-GB" sz="1100" b="1" dirty="0" err="1"/>
              <a:t>Mazzarotto</a:t>
            </a:r>
            <a:endParaRPr lang="en-GB" sz="1100" b="1" dirty="0"/>
          </a:p>
          <a:p>
            <a:pPr lvl="0" algn="ctr"/>
            <a:r>
              <a:rPr lang="en-GB" sz="1100" dirty="0" err="1"/>
              <a:t>Dott</a:t>
            </a:r>
            <a:r>
              <a:rPr lang="en-GB" sz="1100" dirty="0"/>
              <a:t>. R. </a:t>
            </a:r>
            <a:r>
              <a:rPr lang="en-GB" sz="1100" dirty="0" err="1"/>
              <a:t>Micera</a:t>
            </a:r>
            <a:r>
              <a:rPr lang="en-GB" sz="1100" dirty="0"/>
              <a:t>; </a:t>
            </a:r>
            <a:r>
              <a:rPr lang="en-GB" sz="1100" dirty="0" err="1"/>
              <a:t>Dott</a:t>
            </a:r>
            <a:r>
              <a:rPr lang="en-GB" sz="1100" dirty="0"/>
              <a:t>. N. </a:t>
            </a:r>
            <a:r>
              <a:rPr lang="en-GB" sz="1100" dirty="0" err="1"/>
              <a:t>Simoni</a:t>
            </a:r>
            <a:r>
              <a:rPr lang="en-GB" sz="1100" dirty="0"/>
              <a:t> </a:t>
            </a:r>
          </a:p>
        </p:txBody>
      </p:sp>
      <p:sp>
        <p:nvSpPr>
          <p:cNvPr id="21" name="CasellaDiTesto 20"/>
          <p:cNvSpPr txBox="1"/>
          <p:nvPr/>
        </p:nvSpPr>
        <p:spPr>
          <a:xfrm>
            <a:off x="505388" y="2652192"/>
            <a:ext cx="2270173" cy="677108"/>
          </a:xfrm>
          <a:prstGeom prst="rect">
            <a:avLst/>
          </a:prstGeom>
          <a:solidFill>
            <a:schemeClr val="accent4">
              <a:lumMod val="20000"/>
              <a:lumOff val="80000"/>
            </a:schemeClr>
          </a:solidFill>
        </p:spPr>
        <p:txBody>
          <a:bodyPr wrap="none" rtlCol="0">
            <a:spAutoFit/>
          </a:bodyPr>
          <a:lstStyle/>
          <a:p>
            <a:pPr lvl="0" algn="ctr"/>
            <a:r>
              <a:rPr lang="en-GB" sz="1600" b="1" dirty="0" err="1"/>
              <a:t>Radiologia</a:t>
            </a:r>
            <a:endParaRPr lang="en-GB" sz="1100" b="1" dirty="0"/>
          </a:p>
          <a:p>
            <a:pPr lvl="0" algn="ctr"/>
            <a:r>
              <a:rPr lang="en-GB" sz="1100" b="1" dirty="0" err="1"/>
              <a:t>Prof.</a:t>
            </a:r>
            <a:r>
              <a:rPr lang="en-GB" sz="1100" b="1" dirty="0"/>
              <a:t> G. </a:t>
            </a:r>
            <a:r>
              <a:rPr lang="en-GB" sz="1100" b="1" dirty="0" err="1"/>
              <a:t>Mansueto</a:t>
            </a:r>
            <a:endParaRPr lang="en-GB" sz="1100" b="1" dirty="0"/>
          </a:p>
          <a:p>
            <a:pPr lvl="0" algn="ctr"/>
            <a:r>
              <a:rPr lang="en-GB" sz="1100" dirty="0" err="1"/>
              <a:t>Dott</a:t>
            </a:r>
            <a:r>
              <a:rPr lang="en-GB" sz="1100" dirty="0"/>
              <a:t>. A. </a:t>
            </a:r>
            <a:r>
              <a:rPr lang="en-GB" sz="1100" dirty="0" err="1"/>
              <a:t>Contro</a:t>
            </a:r>
            <a:r>
              <a:rPr lang="en-GB" sz="1100" dirty="0"/>
              <a:t>; </a:t>
            </a:r>
            <a:r>
              <a:rPr lang="en-GB" sz="1100" dirty="0" err="1"/>
              <a:t>Dott.ssa</a:t>
            </a:r>
            <a:r>
              <a:rPr lang="en-GB" sz="1100" dirty="0"/>
              <a:t> G. Zamboni</a:t>
            </a:r>
          </a:p>
        </p:txBody>
      </p:sp>
      <p:sp>
        <p:nvSpPr>
          <p:cNvPr id="22" name="CasellaDiTesto 21"/>
          <p:cNvSpPr txBox="1"/>
          <p:nvPr/>
        </p:nvSpPr>
        <p:spPr>
          <a:xfrm>
            <a:off x="332263" y="3910094"/>
            <a:ext cx="2616422" cy="677108"/>
          </a:xfrm>
          <a:prstGeom prst="rect">
            <a:avLst/>
          </a:prstGeom>
          <a:solidFill>
            <a:schemeClr val="accent4">
              <a:lumMod val="20000"/>
              <a:lumOff val="80000"/>
            </a:schemeClr>
          </a:solidFill>
        </p:spPr>
        <p:txBody>
          <a:bodyPr wrap="square" rtlCol="0">
            <a:spAutoFit/>
          </a:bodyPr>
          <a:lstStyle/>
          <a:p>
            <a:pPr lvl="0" algn="ctr"/>
            <a:r>
              <a:rPr lang="en-GB" sz="1600" b="1" dirty="0"/>
              <a:t>USD Liver Unit</a:t>
            </a:r>
          </a:p>
          <a:p>
            <a:pPr lvl="0" algn="ctr"/>
            <a:r>
              <a:rPr lang="en-GB" sz="1100" b="1" dirty="0" err="1"/>
              <a:t>Prof.</a:t>
            </a:r>
            <a:r>
              <a:rPr lang="en-GB" sz="1100" b="1" dirty="0"/>
              <a:t> P. </a:t>
            </a:r>
            <a:r>
              <a:rPr lang="en-GB" sz="1100" b="1" dirty="0" err="1"/>
              <a:t>Minuz</a:t>
            </a:r>
            <a:r>
              <a:rPr lang="en-GB" sz="1100" b="1" dirty="0"/>
              <a:t> – </a:t>
            </a:r>
            <a:r>
              <a:rPr lang="en-GB" sz="1100" b="1" dirty="0" err="1"/>
              <a:t>Prof.</a:t>
            </a:r>
            <a:r>
              <a:rPr lang="en-GB" sz="1100" b="1" dirty="0"/>
              <a:t> </a:t>
            </a:r>
            <a:r>
              <a:rPr lang="en-GB" sz="1100" b="1" dirty="0" err="1"/>
              <a:t>Sacerdoti</a:t>
            </a:r>
            <a:endParaRPr lang="en-GB" sz="1100" b="1" dirty="0"/>
          </a:p>
          <a:p>
            <a:pPr lvl="0" algn="ctr"/>
            <a:r>
              <a:rPr lang="en-GB" sz="1100" dirty="0" err="1"/>
              <a:t>Dott</a:t>
            </a:r>
            <a:r>
              <a:rPr lang="en-GB" sz="1100" dirty="0"/>
              <a:t>. A. </a:t>
            </a:r>
            <a:r>
              <a:rPr lang="en-GB" sz="1100" dirty="0" err="1"/>
              <a:t>Dalbeni</a:t>
            </a:r>
            <a:r>
              <a:rPr lang="en-GB" sz="1100" dirty="0"/>
              <a:t>; </a:t>
            </a:r>
            <a:r>
              <a:rPr lang="en-GB" sz="1100" dirty="0" err="1"/>
              <a:t>Dott.ssa</a:t>
            </a:r>
            <a:r>
              <a:rPr lang="en-GB" sz="1100" dirty="0"/>
              <a:t> V. </a:t>
            </a:r>
            <a:r>
              <a:rPr lang="en-GB" sz="1100" dirty="0" err="1"/>
              <a:t>Paon</a:t>
            </a:r>
            <a:endParaRPr lang="en-GB" sz="1100" dirty="0"/>
          </a:p>
        </p:txBody>
      </p:sp>
      <p:sp>
        <p:nvSpPr>
          <p:cNvPr id="23" name="CasellaDiTesto 22"/>
          <p:cNvSpPr txBox="1"/>
          <p:nvPr/>
        </p:nvSpPr>
        <p:spPr>
          <a:xfrm>
            <a:off x="3033989" y="4986201"/>
            <a:ext cx="2983509" cy="846386"/>
          </a:xfrm>
          <a:prstGeom prst="rect">
            <a:avLst/>
          </a:prstGeom>
          <a:solidFill>
            <a:schemeClr val="accent4">
              <a:lumMod val="20000"/>
              <a:lumOff val="80000"/>
            </a:schemeClr>
          </a:solidFill>
        </p:spPr>
        <p:txBody>
          <a:bodyPr wrap="none" rtlCol="0">
            <a:spAutoFit/>
          </a:bodyPr>
          <a:lstStyle/>
          <a:p>
            <a:pPr lvl="0" algn="ctr"/>
            <a:r>
              <a:rPr lang="en-GB" sz="1600" b="1" dirty="0" err="1"/>
              <a:t>Anestesia</a:t>
            </a:r>
            <a:r>
              <a:rPr lang="en-GB" sz="1600" b="1" dirty="0"/>
              <a:t> - </a:t>
            </a:r>
            <a:r>
              <a:rPr lang="en-GB" sz="1600" b="1" dirty="0" err="1"/>
              <a:t>Rianimazione</a:t>
            </a:r>
            <a:endParaRPr lang="en-GB" sz="1600" b="1" dirty="0"/>
          </a:p>
          <a:p>
            <a:pPr lvl="0" algn="ctr"/>
            <a:r>
              <a:rPr lang="en-GB" sz="1100" b="1" dirty="0" err="1"/>
              <a:t>Prof.</a:t>
            </a:r>
            <a:r>
              <a:rPr lang="en-GB" sz="1100" b="1" dirty="0"/>
              <a:t>  E. </a:t>
            </a:r>
            <a:r>
              <a:rPr lang="en-GB" sz="1100" b="1" dirty="0" err="1"/>
              <a:t>Polati</a:t>
            </a:r>
            <a:endParaRPr lang="en-GB" sz="1100" b="1" dirty="0"/>
          </a:p>
          <a:p>
            <a:pPr lvl="0" algn="ctr"/>
            <a:r>
              <a:rPr lang="en-GB" sz="1100" b="1" dirty="0"/>
              <a:t> </a:t>
            </a:r>
            <a:r>
              <a:rPr lang="en-GB" sz="1100" dirty="0" err="1"/>
              <a:t>Prof.ssa</a:t>
            </a:r>
            <a:r>
              <a:rPr lang="en-GB" sz="1100" dirty="0"/>
              <a:t> K. </a:t>
            </a:r>
            <a:r>
              <a:rPr lang="en-GB" sz="1100" dirty="0" err="1"/>
              <a:t>Donadello</a:t>
            </a:r>
            <a:r>
              <a:rPr lang="en-GB" sz="1100" dirty="0"/>
              <a:t>; </a:t>
            </a:r>
            <a:r>
              <a:rPr lang="en-GB" sz="1100" dirty="0" err="1"/>
              <a:t>Dott</a:t>
            </a:r>
            <a:r>
              <a:rPr lang="en-GB" sz="1100" dirty="0"/>
              <a:t>. G. </a:t>
            </a:r>
            <a:r>
              <a:rPr lang="en-GB" sz="1100" dirty="0" err="1"/>
              <a:t>Montemezzi</a:t>
            </a:r>
            <a:endParaRPr lang="en-GB" sz="1100" dirty="0"/>
          </a:p>
          <a:p>
            <a:pPr lvl="0" algn="ctr"/>
            <a:r>
              <a:rPr lang="en-GB" sz="1100" dirty="0" err="1"/>
              <a:t>Dott</a:t>
            </a:r>
            <a:r>
              <a:rPr lang="en-GB" sz="1100" dirty="0"/>
              <a:t>. S. </a:t>
            </a:r>
            <a:r>
              <a:rPr lang="en-GB" sz="1100" dirty="0" err="1"/>
              <a:t>Simari</a:t>
            </a:r>
            <a:endParaRPr lang="en-GB" sz="1100" dirty="0"/>
          </a:p>
        </p:txBody>
      </p:sp>
      <p:sp>
        <p:nvSpPr>
          <p:cNvPr id="24" name="CasellaDiTesto 23"/>
          <p:cNvSpPr txBox="1"/>
          <p:nvPr/>
        </p:nvSpPr>
        <p:spPr>
          <a:xfrm>
            <a:off x="6102804" y="4877145"/>
            <a:ext cx="2606804" cy="677108"/>
          </a:xfrm>
          <a:prstGeom prst="rect">
            <a:avLst/>
          </a:prstGeom>
          <a:solidFill>
            <a:schemeClr val="accent4">
              <a:lumMod val="20000"/>
              <a:lumOff val="80000"/>
            </a:schemeClr>
          </a:solidFill>
        </p:spPr>
        <p:txBody>
          <a:bodyPr wrap="none" rtlCol="0">
            <a:spAutoFit/>
          </a:bodyPr>
          <a:lstStyle/>
          <a:p>
            <a:pPr lvl="0" algn="ctr"/>
            <a:r>
              <a:rPr lang="en-GB" sz="1600" b="1" dirty="0" err="1"/>
              <a:t>Anatomia</a:t>
            </a:r>
            <a:r>
              <a:rPr lang="en-GB" sz="1600" b="1" dirty="0"/>
              <a:t> </a:t>
            </a:r>
            <a:r>
              <a:rPr lang="en-GB" sz="1600" b="1" dirty="0" err="1"/>
              <a:t>Patologica</a:t>
            </a:r>
            <a:endParaRPr lang="en-GB" sz="1600" b="1" dirty="0"/>
          </a:p>
          <a:p>
            <a:pPr lvl="0" algn="ctr"/>
            <a:r>
              <a:rPr lang="en-GB" sz="1100" b="1" dirty="0" err="1"/>
              <a:t>Prof.</a:t>
            </a:r>
            <a:r>
              <a:rPr lang="en-GB" sz="1100" b="1" dirty="0"/>
              <a:t>  A. </a:t>
            </a:r>
            <a:r>
              <a:rPr lang="en-GB" sz="1100" b="1" dirty="0" err="1"/>
              <a:t>Scarpa</a:t>
            </a:r>
            <a:endParaRPr lang="en-GB" sz="1100" b="1" dirty="0"/>
          </a:p>
          <a:p>
            <a:pPr lvl="0" algn="ctr"/>
            <a:r>
              <a:rPr lang="en-GB" sz="1100" b="1" dirty="0"/>
              <a:t> </a:t>
            </a:r>
            <a:r>
              <a:rPr lang="en-GB" sz="1100" dirty="0" err="1"/>
              <a:t>Dott.ssa</a:t>
            </a:r>
            <a:r>
              <a:rPr lang="en-GB" sz="1100" dirty="0"/>
              <a:t> P. </a:t>
            </a:r>
            <a:r>
              <a:rPr lang="en-GB" sz="1100" dirty="0" err="1"/>
              <a:t>Capelli</a:t>
            </a:r>
            <a:r>
              <a:rPr lang="en-GB" sz="1100" dirty="0"/>
              <a:t>; </a:t>
            </a:r>
            <a:r>
              <a:rPr lang="en-GB" sz="1100" dirty="0" err="1"/>
              <a:t>Dott.ssa</a:t>
            </a:r>
            <a:r>
              <a:rPr lang="en-GB" sz="1100" dirty="0"/>
              <a:t> S. </a:t>
            </a:r>
            <a:r>
              <a:rPr lang="en-GB" sz="1100" dirty="0" err="1"/>
              <a:t>Pecori</a:t>
            </a:r>
            <a:endParaRPr lang="en-GB" sz="1100" dirty="0"/>
          </a:p>
        </p:txBody>
      </p:sp>
      <p:sp>
        <p:nvSpPr>
          <p:cNvPr id="25" name="CasellaDiTesto 24"/>
          <p:cNvSpPr txBox="1"/>
          <p:nvPr/>
        </p:nvSpPr>
        <p:spPr>
          <a:xfrm>
            <a:off x="2587084" y="6106917"/>
            <a:ext cx="3933628" cy="461665"/>
          </a:xfrm>
          <a:prstGeom prst="rect">
            <a:avLst/>
          </a:prstGeom>
          <a:noFill/>
          <a:ln w="50800">
            <a:solidFill>
              <a:srgbClr val="FF0000"/>
            </a:solidFill>
          </a:ln>
        </p:spPr>
        <p:txBody>
          <a:bodyPr wrap="square" rtlCol="0">
            <a:spAutoFit/>
          </a:bodyPr>
          <a:lstStyle/>
          <a:p>
            <a:pPr algn="ctr"/>
            <a:r>
              <a:rPr lang="en-GB" sz="2400" dirty="0" err="1"/>
              <a:t>Incontri</a:t>
            </a:r>
            <a:r>
              <a:rPr lang="en-GB" sz="2400" dirty="0"/>
              <a:t> </a:t>
            </a:r>
            <a:r>
              <a:rPr lang="en-GB" sz="2400" dirty="0" err="1"/>
              <a:t>settimanali</a:t>
            </a:r>
            <a:endParaRPr lang="en-GB" sz="2400" dirty="0"/>
          </a:p>
        </p:txBody>
      </p:sp>
      <p:pic>
        <p:nvPicPr>
          <p:cNvPr id="26" name="Immagin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792" y="2991063"/>
            <a:ext cx="1933905" cy="1628078"/>
          </a:xfrm>
          <a:prstGeom prst="rect">
            <a:avLst/>
          </a:prstGeom>
        </p:spPr>
      </p:pic>
      <p:sp>
        <p:nvSpPr>
          <p:cNvPr id="15" name="CasellaDiTesto 14"/>
          <p:cNvSpPr txBox="1"/>
          <p:nvPr/>
        </p:nvSpPr>
        <p:spPr>
          <a:xfrm>
            <a:off x="858973" y="4892533"/>
            <a:ext cx="1960793" cy="661720"/>
          </a:xfrm>
          <a:prstGeom prst="rect">
            <a:avLst/>
          </a:prstGeom>
          <a:solidFill>
            <a:schemeClr val="accent4">
              <a:lumMod val="20000"/>
              <a:lumOff val="80000"/>
            </a:schemeClr>
          </a:solidFill>
        </p:spPr>
        <p:txBody>
          <a:bodyPr wrap="none" rtlCol="0">
            <a:spAutoFit/>
          </a:bodyPr>
          <a:lstStyle/>
          <a:p>
            <a:pPr lvl="0" algn="ctr"/>
            <a:r>
              <a:rPr lang="en-GB" sz="1600" b="1" dirty="0"/>
              <a:t>Centro </a:t>
            </a:r>
            <a:r>
              <a:rPr lang="en-GB" sz="1600" b="1" dirty="0" err="1"/>
              <a:t>Trapianti</a:t>
            </a:r>
            <a:endParaRPr lang="en-GB" sz="1600" b="1" dirty="0"/>
          </a:p>
          <a:p>
            <a:pPr lvl="0" algn="ctr"/>
            <a:r>
              <a:rPr lang="en-GB" sz="1050" b="1" dirty="0" err="1"/>
              <a:t>Dott</a:t>
            </a:r>
            <a:r>
              <a:rPr lang="en-GB" sz="1050" b="1" dirty="0"/>
              <a:t>. U. Tedeschi</a:t>
            </a:r>
          </a:p>
          <a:p>
            <a:pPr lvl="0" algn="ctr"/>
            <a:r>
              <a:rPr lang="en-GB" sz="1050" dirty="0" err="1"/>
              <a:t>Dott</a:t>
            </a:r>
            <a:r>
              <a:rPr lang="en-GB" sz="1050" dirty="0"/>
              <a:t>. A. </a:t>
            </a:r>
            <a:r>
              <a:rPr lang="en-GB" sz="1050" dirty="0" err="1"/>
              <a:t>Carraro</a:t>
            </a:r>
            <a:r>
              <a:rPr lang="en-GB" sz="1050" dirty="0"/>
              <a:t>; </a:t>
            </a:r>
            <a:r>
              <a:rPr lang="en-GB" sz="1050" dirty="0" err="1"/>
              <a:t>Dott.ssa</a:t>
            </a:r>
            <a:r>
              <a:rPr lang="en-GB" sz="1050" dirty="0"/>
              <a:t> P. </a:t>
            </a:r>
            <a:r>
              <a:rPr lang="en-GB" sz="1050" dirty="0" err="1"/>
              <a:t>Violi</a:t>
            </a:r>
            <a:endParaRPr lang="en-GB" sz="1050" dirty="0"/>
          </a:p>
        </p:txBody>
      </p:sp>
      <p:sp>
        <p:nvSpPr>
          <p:cNvPr id="2" name="CasellaDiTesto 1"/>
          <p:cNvSpPr txBox="1"/>
          <p:nvPr/>
        </p:nvSpPr>
        <p:spPr>
          <a:xfrm>
            <a:off x="2610925" y="1089659"/>
            <a:ext cx="5013232" cy="461665"/>
          </a:xfrm>
          <a:prstGeom prst="rect">
            <a:avLst/>
          </a:prstGeom>
          <a:noFill/>
        </p:spPr>
        <p:txBody>
          <a:bodyPr wrap="none" rtlCol="0">
            <a:spAutoFit/>
          </a:bodyPr>
          <a:lstStyle/>
          <a:p>
            <a:r>
              <a:rPr lang="it-IT" sz="2400" dirty="0"/>
              <a:t>Responsabile Prof. Calogero Iacono</a:t>
            </a:r>
          </a:p>
        </p:txBody>
      </p:sp>
    </p:spTree>
    <p:extLst>
      <p:ext uri="{BB962C8B-B14F-4D97-AF65-F5344CB8AC3E}">
        <p14:creationId xmlns:p14="http://schemas.microsoft.com/office/powerpoint/2010/main" val="1750978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473140" y="3456868"/>
            <a:ext cx="5345226" cy="2251928"/>
          </a:xfrm>
        </p:spPr>
        <p:txBody>
          <a:bodyPr>
            <a:normAutofit fontScale="90000"/>
          </a:bodyPr>
          <a:lstStyle/>
          <a:p>
            <a:pPr>
              <a:lnSpc>
                <a:spcPct val="150000"/>
              </a:lnSpc>
            </a:pPr>
            <a:br>
              <a:rPr lang="it-IT" dirty="0"/>
            </a:br>
            <a:r>
              <a:rPr lang="it-IT" sz="3300" b="1" i="1" dirty="0">
                <a:effectLst>
                  <a:outerShdw blurRad="38100" dist="38100" dir="2700000" algn="tl">
                    <a:srgbClr val="000000">
                      <a:alpha val="43137"/>
                    </a:srgbClr>
                  </a:outerShdw>
                </a:effectLst>
                <a:latin typeface="Baskerville Old Face" panose="02020602080505020303" pitchFamily="18" charset="0"/>
              </a:rPr>
              <a:t>Mettersi insieme è un inizio, Rimanere insieme è un progresso, </a:t>
            </a:r>
            <a:br>
              <a:rPr lang="it-IT" sz="3300" b="1" i="1" dirty="0">
                <a:effectLst>
                  <a:outerShdw blurRad="38100" dist="38100" dir="2700000" algn="tl">
                    <a:srgbClr val="000000">
                      <a:alpha val="43137"/>
                    </a:srgbClr>
                  </a:outerShdw>
                </a:effectLst>
                <a:latin typeface="Baskerville Old Face" panose="02020602080505020303" pitchFamily="18" charset="0"/>
              </a:rPr>
            </a:br>
            <a:r>
              <a:rPr lang="it-IT" sz="3300" b="1" i="1" dirty="0">
                <a:effectLst>
                  <a:outerShdw blurRad="38100" dist="38100" dir="2700000" algn="tl">
                    <a:srgbClr val="000000">
                      <a:alpha val="43137"/>
                    </a:srgbClr>
                  </a:outerShdw>
                </a:effectLst>
                <a:latin typeface="Baskerville Old Face" panose="02020602080505020303" pitchFamily="18" charset="0"/>
              </a:rPr>
              <a:t>Lavorare insieme un successo.</a:t>
            </a:r>
          </a:p>
        </p:txBody>
      </p:sp>
      <p:sp>
        <p:nvSpPr>
          <p:cNvPr id="9" name="AutoShape 7" descr="Immagine correlata"/>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2" name="Rettangolo 11"/>
          <p:cNvSpPr/>
          <p:nvPr/>
        </p:nvSpPr>
        <p:spPr>
          <a:xfrm>
            <a:off x="2859753" y="5885280"/>
            <a:ext cx="4572000" cy="784830"/>
          </a:xfrm>
          <a:prstGeom prst="rect">
            <a:avLst/>
          </a:prstGeom>
        </p:spPr>
        <p:txBody>
          <a:bodyPr>
            <a:spAutoFit/>
          </a:bodyPr>
          <a:lstStyle/>
          <a:p>
            <a:pPr algn="ctr"/>
            <a:r>
              <a:rPr lang="it-IT" sz="3000" dirty="0">
                <a:solidFill>
                  <a:schemeClr val="tx2"/>
                </a:solidFill>
                <a:latin typeface="Baskerville Old Face" panose="02020602080505020303" pitchFamily="18" charset="0"/>
              </a:rPr>
              <a:t>Henry Ford</a:t>
            </a:r>
          </a:p>
          <a:p>
            <a:pPr algn="ctr"/>
            <a:r>
              <a:rPr lang="it-IT" sz="1500" dirty="0">
                <a:solidFill>
                  <a:schemeClr val="tx2"/>
                </a:solidFill>
                <a:latin typeface="Baskerville Old Face" panose="02020602080505020303" pitchFamily="18" charset="0"/>
              </a:rPr>
              <a:t>1863 - 1947</a:t>
            </a:r>
            <a:r>
              <a:rPr lang="it-IT" sz="825" dirty="0">
                <a:solidFill>
                  <a:schemeClr val="tx2"/>
                </a:solidFill>
                <a:latin typeface="Baskerville Old Face" panose="02020602080505020303" pitchFamily="18" charset="0"/>
              </a:rPr>
              <a:t> </a:t>
            </a:r>
          </a:p>
        </p:txBody>
      </p:sp>
      <p:pic>
        <p:nvPicPr>
          <p:cNvPr id="3" name="Immagine 2">
            <a:extLst>
              <a:ext uri="{FF2B5EF4-FFF2-40B4-BE49-F238E27FC236}">
                <a16:creationId xmlns:a16="http://schemas.microsoft.com/office/drawing/2014/main" id="{901E239C-561A-7343-826D-5EA8864CFCAC}"/>
              </a:ext>
            </a:extLst>
          </p:cNvPr>
          <p:cNvPicPr>
            <a:picLocks noChangeAspect="1"/>
          </p:cNvPicPr>
          <p:nvPr/>
        </p:nvPicPr>
        <p:blipFill>
          <a:blip r:embed="rId2"/>
          <a:stretch>
            <a:fillRect/>
          </a:stretch>
        </p:blipFill>
        <p:spPr>
          <a:xfrm>
            <a:off x="1909862" y="160653"/>
            <a:ext cx="6096000" cy="3454400"/>
          </a:xfrm>
          <a:prstGeom prst="rect">
            <a:avLst/>
          </a:prstGeom>
        </p:spPr>
      </p:pic>
      <p:pic>
        <p:nvPicPr>
          <p:cNvPr id="7" name="Immagine 6">
            <a:extLst>
              <a:ext uri="{FF2B5EF4-FFF2-40B4-BE49-F238E27FC236}">
                <a16:creationId xmlns:a16="http://schemas.microsoft.com/office/drawing/2014/main" id="{300D91FB-D6D9-F447-A2DF-FA9F347A3B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2248" y="209153"/>
            <a:ext cx="1384300" cy="1308100"/>
          </a:xfrm>
          <a:prstGeom prst="rect">
            <a:avLst/>
          </a:prstGeom>
          <a:noFill/>
          <a:ln>
            <a:noFill/>
          </a:ln>
        </p:spPr>
      </p:pic>
    </p:spTree>
    <p:extLst>
      <p:ext uri="{BB962C8B-B14F-4D97-AF65-F5344CB8AC3E}">
        <p14:creationId xmlns:p14="http://schemas.microsoft.com/office/powerpoint/2010/main" val="2402731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3C1DF23-6DE5-EA4C-9CAA-E7E9C835F912}"/>
              </a:ext>
            </a:extLst>
          </p:cNvPr>
          <p:cNvPicPr>
            <a:picLocks noChangeAspect="1"/>
          </p:cNvPicPr>
          <p:nvPr/>
        </p:nvPicPr>
        <p:blipFill rotWithShape="1">
          <a:blip r:embed="rId3">
            <a:extLst>
              <a:ext uri="{BEBA8EAE-BF5A-486C-A8C5-ECC9F3942E4B}">
                <a14:imgProps xmlns:a14="http://schemas.microsoft.com/office/drawing/2010/main">
                  <a14:imgLayer>
                    <a14:imgEffect>
                      <a14:sharpenSoften amount="70000"/>
                    </a14:imgEffect>
                    <a14:imgEffect>
                      <a14:brightnessContrast bright="13000" contrast="-4000"/>
                    </a14:imgEffect>
                  </a14:imgLayer>
                </a14:imgProps>
              </a:ext>
            </a:extLst>
          </a:blip>
          <a:srcRect l="2180" t="4616" r="1923" b="5812"/>
          <a:stretch/>
        </p:blipFill>
        <p:spPr>
          <a:xfrm>
            <a:off x="6982" y="0"/>
            <a:ext cx="9137018" cy="6858000"/>
          </a:xfrm>
          <a:prstGeom prst="rect">
            <a:avLst/>
          </a:prstGeom>
        </p:spPr>
      </p:pic>
    </p:spTree>
    <p:extLst>
      <p:ext uri="{BB962C8B-B14F-4D97-AF65-F5344CB8AC3E}">
        <p14:creationId xmlns:p14="http://schemas.microsoft.com/office/powerpoint/2010/main" val="2699199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956085-F111-A242-A2EB-38DB06C53720}"/>
              </a:ext>
            </a:extLst>
          </p:cNvPr>
          <p:cNvPicPr>
            <a:picLocks noChangeAspect="1"/>
          </p:cNvPicPr>
          <p:nvPr/>
        </p:nvPicPr>
        <p:blipFill rotWithShape="1">
          <a:blip r:embed="rId3"/>
          <a:srcRect t="60911"/>
          <a:stretch/>
        </p:blipFill>
        <p:spPr>
          <a:xfrm>
            <a:off x="-1" y="2336326"/>
            <a:ext cx="9144000" cy="2042474"/>
          </a:xfrm>
          <a:prstGeom prst="rect">
            <a:avLst/>
          </a:prstGeom>
        </p:spPr>
      </p:pic>
      <p:pic>
        <p:nvPicPr>
          <p:cNvPr id="7" name="Immagine 6">
            <a:extLst>
              <a:ext uri="{FF2B5EF4-FFF2-40B4-BE49-F238E27FC236}">
                <a16:creationId xmlns:a16="http://schemas.microsoft.com/office/drawing/2014/main" id="{494F3F85-5CD7-3A4D-ACF2-E9302D78BC0D}"/>
              </a:ext>
            </a:extLst>
          </p:cNvPr>
          <p:cNvPicPr>
            <a:picLocks noChangeAspect="1"/>
          </p:cNvPicPr>
          <p:nvPr/>
        </p:nvPicPr>
        <p:blipFill>
          <a:blip r:embed="rId4"/>
          <a:stretch>
            <a:fillRect/>
          </a:stretch>
        </p:blipFill>
        <p:spPr>
          <a:xfrm>
            <a:off x="0" y="0"/>
            <a:ext cx="9144000" cy="940340"/>
          </a:xfrm>
          <a:prstGeom prst="rect">
            <a:avLst/>
          </a:prstGeom>
        </p:spPr>
      </p:pic>
      <p:pic>
        <p:nvPicPr>
          <p:cNvPr id="4" name="Immagine 3">
            <a:extLst>
              <a:ext uri="{FF2B5EF4-FFF2-40B4-BE49-F238E27FC236}">
                <a16:creationId xmlns:a16="http://schemas.microsoft.com/office/drawing/2014/main" id="{16561839-7F98-AF4A-93F6-E3A40F5B1BC7}"/>
              </a:ext>
            </a:extLst>
          </p:cNvPr>
          <p:cNvPicPr>
            <a:picLocks noChangeAspect="1"/>
          </p:cNvPicPr>
          <p:nvPr/>
        </p:nvPicPr>
        <p:blipFill rotWithShape="1">
          <a:blip r:embed="rId3"/>
          <a:srcRect b="92990"/>
          <a:stretch/>
        </p:blipFill>
        <p:spPr>
          <a:xfrm>
            <a:off x="-1" y="1518980"/>
            <a:ext cx="10485249" cy="419981"/>
          </a:xfrm>
          <a:prstGeom prst="rect">
            <a:avLst/>
          </a:prstGeom>
        </p:spPr>
      </p:pic>
    </p:spTree>
    <p:extLst>
      <p:ext uri="{BB962C8B-B14F-4D97-AF65-F5344CB8AC3E}">
        <p14:creationId xmlns:p14="http://schemas.microsoft.com/office/powerpoint/2010/main" val="1149994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38572706-41D8-3A47-90D7-0BBC77FFC6D9}"/>
              </a:ext>
            </a:extLst>
          </p:cNvPr>
          <p:cNvSpPr txBox="1"/>
          <p:nvPr/>
        </p:nvSpPr>
        <p:spPr>
          <a:xfrm>
            <a:off x="0" y="25977"/>
            <a:ext cx="9034271" cy="830997"/>
          </a:xfrm>
          <a:prstGeom prst="rect">
            <a:avLst/>
          </a:prstGeom>
          <a:noFill/>
        </p:spPr>
        <p:txBody>
          <a:bodyPr wrap="square" rtlCol="0">
            <a:spAutoFit/>
          </a:bodyPr>
          <a:lstStyle/>
          <a:p>
            <a:pPr algn="ctr"/>
            <a:r>
              <a:rPr lang="en-GB" sz="4800" b="1" dirty="0" err="1">
                <a:solidFill>
                  <a:srgbClr val="009193"/>
                </a:solidFill>
              </a:rPr>
              <a:t>Chirurgia</a:t>
            </a:r>
            <a:r>
              <a:rPr lang="en-GB" sz="4800" b="1" dirty="0">
                <a:solidFill>
                  <a:srgbClr val="009193"/>
                </a:solidFill>
              </a:rPr>
              <a:t> del Colangiocarcinoma</a:t>
            </a:r>
          </a:p>
        </p:txBody>
      </p:sp>
      <p:sp>
        <p:nvSpPr>
          <p:cNvPr id="22" name="CasellaDiTesto 21">
            <a:extLst>
              <a:ext uri="{FF2B5EF4-FFF2-40B4-BE49-F238E27FC236}">
                <a16:creationId xmlns:a16="http://schemas.microsoft.com/office/drawing/2014/main" id="{B762ABE3-76A7-A545-A8CF-535F380F07F7}"/>
              </a:ext>
            </a:extLst>
          </p:cNvPr>
          <p:cNvSpPr txBox="1"/>
          <p:nvPr/>
        </p:nvSpPr>
        <p:spPr>
          <a:xfrm>
            <a:off x="2661509" y="716610"/>
            <a:ext cx="3963857" cy="923330"/>
          </a:xfrm>
          <a:prstGeom prst="rect">
            <a:avLst/>
          </a:prstGeom>
          <a:noFill/>
        </p:spPr>
        <p:txBody>
          <a:bodyPr wrap="square" rtlCol="0">
            <a:spAutoFit/>
          </a:bodyPr>
          <a:lstStyle/>
          <a:p>
            <a:r>
              <a:rPr lang="en-GB" sz="5400" b="1" dirty="0" err="1">
                <a:solidFill>
                  <a:srgbClr val="FF0000"/>
                </a:solidFill>
              </a:rPr>
              <a:t>Sfida</a:t>
            </a:r>
            <a:r>
              <a:rPr lang="en-GB" sz="5400" b="1" dirty="0">
                <a:solidFill>
                  <a:srgbClr val="FF0000"/>
                </a:solidFill>
              </a:rPr>
              <a:t> Difficile</a:t>
            </a:r>
          </a:p>
        </p:txBody>
      </p:sp>
      <p:graphicFrame>
        <p:nvGraphicFramePr>
          <p:cNvPr id="23" name="Diagramma 22">
            <a:extLst>
              <a:ext uri="{FF2B5EF4-FFF2-40B4-BE49-F238E27FC236}">
                <a16:creationId xmlns:a16="http://schemas.microsoft.com/office/drawing/2014/main" id="{6657C002-D60A-3647-AF40-6471FF0E847D}"/>
              </a:ext>
            </a:extLst>
          </p:cNvPr>
          <p:cNvGraphicFramePr/>
          <p:nvPr>
            <p:extLst>
              <p:ext uri="{D42A27DB-BD31-4B8C-83A1-F6EECF244321}">
                <p14:modId xmlns:p14="http://schemas.microsoft.com/office/powerpoint/2010/main" val="3563006824"/>
              </p:ext>
            </p:extLst>
          </p:nvPr>
        </p:nvGraphicFramePr>
        <p:xfrm>
          <a:off x="269953" y="1489167"/>
          <a:ext cx="4940874" cy="53688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 name="Immagine 27">
            <a:extLst>
              <a:ext uri="{FF2B5EF4-FFF2-40B4-BE49-F238E27FC236}">
                <a16:creationId xmlns:a16="http://schemas.microsoft.com/office/drawing/2014/main" id="{20C9017B-E1BC-0F43-8D99-27A0C72450DE}"/>
              </a:ext>
            </a:extLst>
          </p:cNvPr>
          <p:cNvPicPr>
            <a:picLocks noChangeAspect="1"/>
          </p:cNvPicPr>
          <p:nvPr/>
        </p:nvPicPr>
        <p:blipFill rotWithShape="1">
          <a:blip r:embed="rId8">
            <a:extLst>
              <a:ext uri="{28A0092B-C50C-407E-A947-70E740481C1C}">
                <a14:useLocalDpi xmlns:a14="http://schemas.microsoft.com/office/drawing/2010/main" val="0"/>
              </a:ext>
            </a:extLst>
          </a:blip>
          <a:srcRect l="7497" t="5901" r="16096" b="26901"/>
          <a:stretch/>
        </p:blipFill>
        <p:spPr>
          <a:xfrm>
            <a:off x="5485419" y="1841326"/>
            <a:ext cx="2937319" cy="2185911"/>
          </a:xfrm>
          <a:prstGeom prst="rect">
            <a:avLst/>
          </a:prstGeom>
          <a:effectLst>
            <a:softEdge rad="38100"/>
          </a:effectLst>
        </p:spPr>
      </p:pic>
      <p:pic>
        <p:nvPicPr>
          <p:cNvPr id="10" name="Picture 10" descr="TAV 31">
            <a:extLst>
              <a:ext uri="{FF2B5EF4-FFF2-40B4-BE49-F238E27FC236}">
                <a16:creationId xmlns:a16="http://schemas.microsoft.com/office/drawing/2014/main" id="{66937C5D-7E60-CD49-AB68-153F6C5BB63D}"/>
              </a:ext>
            </a:extLst>
          </p:cNvPr>
          <p:cNvPicPr>
            <a:picLocks noChangeAspect="1" noChangeArrowheads="1"/>
          </p:cNvPicPr>
          <p:nvPr/>
        </p:nvPicPr>
        <p:blipFill>
          <a:blip r:embed="rId9" cstate="print"/>
          <a:srcRect/>
          <a:stretch>
            <a:fillRect/>
          </a:stretch>
        </p:blipFill>
        <p:spPr bwMode="auto">
          <a:xfrm>
            <a:off x="5549925" y="4173946"/>
            <a:ext cx="3005016" cy="2421414"/>
          </a:xfrm>
          <a:prstGeom prst="rect">
            <a:avLst/>
          </a:prstGeom>
          <a:noFill/>
          <a:ln w="9525">
            <a:noFill/>
            <a:miter lim="800000"/>
            <a:headEnd/>
            <a:tailEnd/>
          </a:ln>
        </p:spPr>
      </p:pic>
    </p:spTree>
    <p:extLst>
      <p:ext uri="{BB962C8B-B14F-4D97-AF65-F5344CB8AC3E}">
        <p14:creationId xmlns:p14="http://schemas.microsoft.com/office/powerpoint/2010/main" val="2057095431"/>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E73FE4B3-23D4-004E-8604-C510E4335D73}"/>
              </a:ext>
            </a:extLst>
          </p:cNvPr>
          <p:cNvSpPr txBox="1"/>
          <p:nvPr/>
        </p:nvSpPr>
        <p:spPr>
          <a:xfrm>
            <a:off x="1456717" y="198267"/>
            <a:ext cx="6447855" cy="1107996"/>
          </a:xfrm>
          <a:prstGeom prst="rect">
            <a:avLst/>
          </a:prstGeom>
          <a:noFill/>
        </p:spPr>
        <p:txBody>
          <a:bodyPr wrap="none" rtlCol="0">
            <a:spAutoFit/>
          </a:bodyPr>
          <a:lstStyle/>
          <a:p>
            <a:pPr algn="ctr"/>
            <a:r>
              <a:rPr lang="en-GB" sz="4800" b="1" dirty="0" err="1">
                <a:solidFill>
                  <a:srgbClr val="009193"/>
                </a:solidFill>
              </a:rPr>
              <a:t>Risultati</a:t>
            </a:r>
            <a:r>
              <a:rPr lang="en-GB" sz="4800" b="1" dirty="0">
                <a:solidFill>
                  <a:srgbClr val="009193"/>
                </a:solidFill>
              </a:rPr>
              <a:t> </a:t>
            </a:r>
            <a:r>
              <a:rPr lang="en-GB" sz="4800" b="1" dirty="0" err="1">
                <a:solidFill>
                  <a:srgbClr val="009193"/>
                </a:solidFill>
              </a:rPr>
              <a:t>della</a:t>
            </a:r>
            <a:r>
              <a:rPr lang="en-GB" sz="4800" b="1" dirty="0">
                <a:solidFill>
                  <a:srgbClr val="009193"/>
                </a:solidFill>
              </a:rPr>
              <a:t> </a:t>
            </a:r>
            <a:r>
              <a:rPr lang="en-GB" sz="4800" b="1" dirty="0" err="1">
                <a:solidFill>
                  <a:srgbClr val="009193"/>
                </a:solidFill>
              </a:rPr>
              <a:t>Chirurgia</a:t>
            </a:r>
            <a:r>
              <a:rPr lang="en-GB" sz="4800" b="1" dirty="0">
                <a:solidFill>
                  <a:srgbClr val="009193"/>
                </a:solidFill>
              </a:rPr>
              <a:t> </a:t>
            </a:r>
            <a:r>
              <a:rPr lang="en-GB" sz="6600" b="1" dirty="0">
                <a:solidFill>
                  <a:srgbClr val="009193"/>
                </a:solidFill>
              </a:rPr>
              <a:t> </a:t>
            </a:r>
          </a:p>
        </p:txBody>
      </p:sp>
      <p:sp>
        <p:nvSpPr>
          <p:cNvPr id="8" name="CasellaDiTesto 8">
            <a:extLst>
              <a:ext uri="{FF2B5EF4-FFF2-40B4-BE49-F238E27FC236}">
                <a16:creationId xmlns:a16="http://schemas.microsoft.com/office/drawing/2014/main" id="{0FA4C331-0534-124E-8590-D25476CC2C27}"/>
              </a:ext>
            </a:extLst>
          </p:cNvPr>
          <p:cNvSpPr txBox="1">
            <a:spLocks noChangeArrowheads="1"/>
          </p:cNvSpPr>
          <p:nvPr/>
        </p:nvSpPr>
        <p:spPr bwMode="auto">
          <a:xfrm>
            <a:off x="-275571" y="6334780"/>
            <a:ext cx="9419571" cy="523220"/>
          </a:xfrm>
          <a:prstGeom prst="rect">
            <a:avLst/>
          </a:prstGeom>
          <a:noFill/>
          <a:ln w="9525">
            <a:noFill/>
            <a:miter lim="800000"/>
            <a:headEnd/>
            <a:tailEnd/>
          </a:ln>
        </p:spPr>
        <p:txBody>
          <a:bodyPr wrap="square">
            <a:spAutoFit/>
          </a:bodyPr>
          <a:lstStyle/>
          <a:p>
            <a:pPr algn="r"/>
            <a:r>
              <a:rPr lang="it-IT" sz="1400" dirty="0">
                <a:latin typeface="News Gothic MT"/>
                <a:ea typeface="News Gothic MT"/>
                <a:cs typeface="News Gothic MT"/>
              </a:rPr>
              <a:t>Guglielmi A, World </a:t>
            </a:r>
            <a:r>
              <a:rPr lang="it-IT" sz="1400" dirty="0" err="1">
                <a:latin typeface="News Gothic MT"/>
                <a:ea typeface="News Gothic MT"/>
                <a:cs typeface="News Gothic MT"/>
              </a:rPr>
              <a:t>J</a:t>
            </a:r>
            <a:r>
              <a:rPr lang="it-IT" sz="1400" dirty="0">
                <a:latin typeface="News Gothic MT"/>
                <a:ea typeface="News Gothic MT"/>
                <a:cs typeface="News Gothic MT"/>
              </a:rPr>
              <a:t> </a:t>
            </a:r>
            <a:r>
              <a:rPr lang="it-IT" sz="1400" dirty="0" err="1">
                <a:latin typeface="News Gothic MT"/>
                <a:ea typeface="News Gothic MT"/>
                <a:cs typeface="News Gothic MT"/>
              </a:rPr>
              <a:t>Surg</a:t>
            </a:r>
            <a:r>
              <a:rPr lang="it-IT" sz="1400" dirty="0">
                <a:latin typeface="News Gothic MT"/>
                <a:ea typeface="News Gothic MT"/>
                <a:cs typeface="News Gothic MT"/>
              </a:rPr>
              <a:t> – 2009; </a:t>
            </a:r>
            <a:r>
              <a:rPr lang="it-IT" sz="1400" dirty="0" err="1">
                <a:latin typeface="News Gothic MT"/>
                <a:ea typeface="News Gothic MT"/>
                <a:cs typeface="News Gothic MT"/>
              </a:rPr>
              <a:t>Ercolani</a:t>
            </a:r>
            <a:r>
              <a:rPr lang="it-IT" sz="1400" dirty="0">
                <a:latin typeface="News Gothic MT"/>
                <a:ea typeface="News Gothic MT"/>
                <a:cs typeface="News Gothic MT"/>
              </a:rPr>
              <a:t> G, </a:t>
            </a:r>
            <a:r>
              <a:rPr lang="it-IT" sz="1400" dirty="0" err="1">
                <a:latin typeface="News Gothic MT"/>
                <a:ea typeface="News Gothic MT"/>
                <a:cs typeface="News Gothic MT"/>
              </a:rPr>
              <a:t>Eur</a:t>
            </a:r>
            <a:r>
              <a:rPr lang="it-IT" sz="1400" dirty="0">
                <a:latin typeface="News Gothic MT"/>
                <a:ea typeface="News Gothic MT"/>
                <a:cs typeface="News Gothic MT"/>
              </a:rPr>
              <a:t> </a:t>
            </a:r>
            <a:r>
              <a:rPr lang="it-IT" sz="1400" dirty="0" err="1">
                <a:latin typeface="News Gothic MT"/>
                <a:ea typeface="News Gothic MT"/>
                <a:cs typeface="News Gothic MT"/>
              </a:rPr>
              <a:t>J</a:t>
            </a:r>
            <a:r>
              <a:rPr lang="it-IT" sz="1400" dirty="0">
                <a:latin typeface="News Gothic MT"/>
                <a:ea typeface="News Gothic MT"/>
                <a:cs typeface="News Gothic MT"/>
              </a:rPr>
              <a:t> </a:t>
            </a:r>
            <a:r>
              <a:rPr lang="it-IT" sz="1400" dirty="0" err="1">
                <a:latin typeface="News Gothic MT"/>
                <a:ea typeface="News Gothic MT"/>
                <a:cs typeface="News Gothic MT"/>
              </a:rPr>
              <a:t>Surg</a:t>
            </a:r>
            <a:r>
              <a:rPr lang="it-IT" sz="1400" dirty="0">
                <a:latin typeface="News Gothic MT"/>
                <a:ea typeface="News Gothic MT"/>
                <a:cs typeface="News Gothic MT"/>
              </a:rPr>
              <a:t> </a:t>
            </a:r>
            <a:r>
              <a:rPr lang="it-IT" sz="1400" dirty="0" err="1">
                <a:latin typeface="News Gothic MT"/>
                <a:ea typeface="News Gothic MT"/>
                <a:cs typeface="News Gothic MT"/>
              </a:rPr>
              <a:t>Oncol</a:t>
            </a:r>
            <a:r>
              <a:rPr lang="it-IT" sz="1400" dirty="0">
                <a:latin typeface="News Gothic MT"/>
                <a:ea typeface="News Gothic MT"/>
                <a:cs typeface="News Gothic MT"/>
              </a:rPr>
              <a:t> – 2015; </a:t>
            </a:r>
          </a:p>
          <a:p>
            <a:pPr algn="r"/>
            <a:r>
              <a:rPr lang="it-IT" sz="1400" dirty="0">
                <a:latin typeface="News Gothic MT"/>
                <a:ea typeface="News Gothic MT"/>
                <a:cs typeface="News Gothic MT"/>
              </a:rPr>
              <a:t>Conci </a:t>
            </a:r>
            <a:r>
              <a:rPr lang="it-IT" sz="1400" dirty="0" err="1">
                <a:latin typeface="News Gothic MT"/>
                <a:ea typeface="News Gothic MT"/>
                <a:cs typeface="News Gothic MT"/>
              </a:rPr>
              <a:t>S</a:t>
            </a:r>
            <a:r>
              <a:rPr lang="it-IT" sz="1400" dirty="0">
                <a:latin typeface="News Gothic MT"/>
                <a:ea typeface="News Gothic MT"/>
                <a:cs typeface="News Gothic MT"/>
              </a:rPr>
              <a:t>, </a:t>
            </a:r>
            <a:r>
              <a:rPr lang="it-IT" sz="1400" dirty="0" err="1">
                <a:latin typeface="News Gothic MT"/>
                <a:ea typeface="News Gothic MT"/>
                <a:cs typeface="News Gothic MT"/>
              </a:rPr>
              <a:t>Eur</a:t>
            </a:r>
            <a:r>
              <a:rPr lang="it-IT" sz="1400" dirty="0">
                <a:latin typeface="News Gothic MT"/>
                <a:ea typeface="News Gothic MT"/>
                <a:cs typeface="News Gothic MT"/>
              </a:rPr>
              <a:t> </a:t>
            </a:r>
            <a:r>
              <a:rPr lang="it-IT" sz="1400" dirty="0" err="1">
                <a:latin typeface="News Gothic MT"/>
                <a:ea typeface="News Gothic MT"/>
                <a:cs typeface="News Gothic MT"/>
              </a:rPr>
              <a:t>J</a:t>
            </a:r>
            <a:r>
              <a:rPr lang="it-IT" sz="1400" dirty="0">
                <a:latin typeface="News Gothic MT"/>
                <a:ea typeface="News Gothic MT"/>
                <a:cs typeface="News Gothic MT"/>
              </a:rPr>
              <a:t> </a:t>
            </a:r>
            <a:r>
              <a:rPr lang="it-IT" sz="1400" dirty="0" err="1">
                <a:latin typeface="News Gothic MT"/>
                <a:ea typeface="News Gothic MT"/>
                <a:cs typeface="News Gothic MT"/>
              </a:rPr>
              <a:t>Surg</a:t>
            </a:r>
            <a:r>
              <a:rPr lang="it-IT" sz="1400" dirty="0">
                <a:latin typeface="News Gothic MT"/>
                <a:ea typeface="News Gothic MT"/>
                <a:cs typeface="News Gothic MT"/>
              </a:rPr>
              <a:t> </a:t>
            </a:r>
            <a:r>
              <a:rPr lang="it-IT" sz="1400" dirty="0" err="1">
                <a:latin typeface="News Gothic MT"/>
                <a:ea typeface="News Gothic MT"/>
                <a:cs typeface="News Gothic MT"/>
              </a:rPr>
              <a:t>Oncol</a:t>
            </a:r>
            <a:r>
              <a:rPr lang="it-IT" sz="1400" dirty="0">
                <a:latin typeface="News Gothic MT"/>
                <a:ea typeface="News Gothic MT"/>
                <a:cs typeface="News Gothic MT"/>
              </a:rPr>
              <a:t> 2017; Conci </a:t>
            </a:r>
            <a:r>
              <a:rPr lang="it-IT" sz="1400" dirty="0" err="1">
                <a:latin typeface="News Gothic MT"/>
                <a:ea typeface="News Gothic MT"/>
                <a:cs typeface="News Gothic MT"/>
              </a:rPr>
              <a:t>S</a:t>
            </a:r>
            <a:r>
              <a:rPr lang="it-IT" sz="1400" dirty="0">
                <a:latin typeface="News Gothic MT"/>
                <a:ea typeface="News Gothic MT"/>
                <a:cs typeface="News Gothic MT"/>
              </a:rPr>
              <a:t> – </a:t>
            </a:r>
            <a:r>
              <a:rPr lang="it-IT" sz="1400" dirty="0" err="1">
                <a:latin typeface="News Gothic MT"/>
                <a:ea typeface="News Gothic MT"/>
                <a:cs typeface="News Gothic MT"/>
              </a:rPr>
              <a:t>Ann</a:t>
            </a:r>
            <a:r>
              <a:rPr lang="it-IT" sz="1400" dirty="0">
                <a:latin typeface="News Gothic MT"/>
                <a:ea typeface="News Gothic MT"/>
                <a:cs typeface="News Gothic MT"/>
              </a:rPr>
              <a:t> </a:t>
            </a:r>
            <a:r>
              <a:rPr lang="it-IT" sz="1400" dirty="0" err="1">
                <a:latin typeface="News Gothic MT"/>
                <a:ea typeface="News Gothic MT"/>
                <a:cs typeface="News Gothic MT"/>
              </a:rPr>
              <a:t>Surg</a:t>
            </a:r>
            <a:r>
              <a:rPr lang="it-IT" sz="1400" dirty="0">
                <a:latin typeface="News Gothic MT"/>
                <a:ea typeface="News Gothic MT"/>
                <a:cs typeface="News Gothic MT"/>
              </a:rPr>
              <a:t> </a:t>
            </a:r>
            <a:r>
              <a:rPr lang="it-IT" sz="1400" dirty="0" err="1">
                <a:latin typeface="News Gothic MT"/>
                <a:ea typeface="News Gothic MT"/>
                <a:cs typeface="News Gothic MT"/>
              </a:rPr>
              <a:t>Oncol</a:t>
            </a:r>
            <a:r>
              <a:rPr lang="it-IT" sz="1400" dirty="0">
                <a:latin typeface="News Gothic MT"/>
                <a:ea typeface="News Gothic MT"/>
                <a:cs typeface="News Gothic MT"/>
              </a:rPr>
              <a:t> – 2018 </a:t>
            </a:r>
          </a:p>
        </p:txBody>
      </p:sp>
      <p:sp>
        <p:nvSpPr>
          <p:cNvPr id="10" name="CasellaDiTesto 9">
            <a:extLst>
              <a:ext uri="{FF2B5EF4-FFF2-40B4-BE49-F238E27FC236}">
                <a16:creationId xmlns:a16="http://schemas.microsoft.com/office/drawing/2014/main" id="{8E83F512-D585-C543-ABBD-B4CAB889EA39}"/>
              </a:ext>
            </a:extLst>
          </p:cNvPr>
          <p:cNvSpPr txBox="1"/>
          <p:nvPr/>
        </p:nvSpPr>
        <p:spPr>
          <a:xfrm>
            <a:off x="3259367" y="1761413"/>
            <a:ext cx="2589580" cy="4524315"/>
          </a:xfrm>
          <a:prstGeom prst="rect">
            <a:avLst/>
          </a:prstGeom>
          <a:solidFill>
            <a:schemeClr val="bg1"/>
          </a:solidFill>
          <a:ln w="41275">
            <a:noFill/>
          </a:ln>
        </p:spPr>
        <p:txBody>
          <a:bodyPr wrap="square" rtlCol="0">
            <a:spAutoFit/>
          </a:bodyPr>
          <a:lstStyle/>
          <a:p>
            <a:pPr algn="ctr"/>
            <a:r>
              <a:rPr lang="en-GB" sz="2400" b="1" dirty="0"/>
              <a:t>MORTALITA’ </a:t>
            </a:r>
          </a:p>
          <a:p>
            <a:pPr algn="ctr"/>
            <a:r>
              <a:rPr lang="en-GB" sz="2400" b="1" dirty="0"/>
              <a:t>POSTOPERATORIA</a:t>
            </a:r>
          </a:p>
          <a:p>
            <a:pPr algn="ctr"/>
            <a:endParaRPr lang="en-GB" sz="2400" b="1" dirty="0"/>
          </a:p>
          <a:p>
            <a:pPr algn="ctr"/>
            <a:r>
              <a:rPr lang="en-GB" sz="5400" dirty="0"/>
              <a:t>3-5%</a:t>
            </a:r>
          </a:p>
          <a:p>
            <a:pPr algn="ctr"/>
            <a:r>
              <a:rPr lang="en-GB" sz="5400" dirty="0"/>
              <a:t>0-2%                       </a:t>
            </a:r>
          </a:p>
          <a:p>
            <a:pPr algn="ctr"/>
            <a:r>
              <a:rPr lang="en-GB" sz="5400" dirty="0"/>
              <a:t>7-9%</a:t>
            </a:r>
          </a:p>
          <a:p>
            <a:pPr algn="ctr"/>
            <a:r>
              <a:rPr lang="en-GB" sz="5400" dirty="0"/>
              <a:t>5-8%</a:t>
            </a:r>
          </a:p>
        </p:txBody>
      </p:sp>
      <p:sp>
        <p:nvSpPr>
          <p:cNvPr id="11" name="CasellaDiTesto 10">
            <a:extLst>
              <a:ext uri="{FF2B5EF4-FFF2-40B4-BE49-F238E27FC236}">
                <a16:creationId xmlns:a16="http://schemas.microsoft.com/office/drawing/2014/main" id="{207B87D5-54E1-8647-9E13-E4B743CD5D64}"/>
              </a:ext>
            </a:extLst>
          </p:cNvPr>
          <p:cNvSpPr txBox="1"/>
          <p:nvPr/>
        </p:nvSpPr>
        <p:spPr>
          <a:xfrm>
            <a:off x="5929143" y="1751468"/>
            <a:ext cx="3205776" cy="4524315"/>
          </a:xfrm>
          <a:prstGeom prst="rect">
            <a:avLst/>
          </a:prstGeom>
          <a:solidFill>
            <a:schemeClr val="bg1"/>
          </a:solidFill>
          <a:ln w="41275">
            <a:noFill/>
          </a:ln>
        </p:spPr>
        <p:txBody>
          <a:bodyPr wrap="square" rtlCol="0">
            <a:spAutoFit/>
          </a:bodyPr>
          <a:lstStyle/>
          <a:p>
            <a:pPr algn="ctr"/>
            <a:endParaRPr lang="en-GB" sz="2400" b="1" dirty="0"/>
          </a:p>
          <a:p>
            <a:pPr algn="ctr"/>
            <a:r>
              <a:rPr lang="en-GB" sz="2400" b="1" dirty="0"/>
              <a:t>SOPRAVVIVENZA A 5aa</a:t>
            </a:r>
          </a:p>
          <a:p>
            <a:pPr algn="ctr"/>
            <a:endParaRPr lang="en-GB" sz="2400" dirty="0"/>
          </a:p>
          <a:p>
            <a:pPr algn="ctr"/>
            <a:r>
              <a:rPr lang="en-GB" sz="5400" dirty="0"/>
              <a:t>55-65%</a:t>
            </a:r>
          </a:p>
          <a:p>
            <a:pPr algn="ctr"/>
            <a:r>
              <a:rPr lang="en-GB" sz="5400" dirty="0"/>
              <a:t>50-60%  </a:t>
            </a:r>
          </a:p>
          <a:p>
            <a:pPr algn="ctr"/>
            <a:r>
              <a:rPr lang="en-GB" sz="5400" dirty="0"/>
              <a:t>40-60%</a:t>
            </a:r>
          </a:p>
          <a:p>
            <a:pPr algn="ctr"/>
            <a:r>
              <a:rPr lang="en-GB" sz="5400" dirty="0"/>
              <a:t>60-80%</a:t>
            </a:r>
          </a:p>
        </p:txBody>
      </p:sp>
      <p:cxnSp>
        <p:nvCxnSpPr>
          <p:cNvPr id="3" name="Connettore 1 2">
            <a:extLst>
              <a:ext uri="{FF2B5EF4-FFF2-40B4-BE49-F238E27FC236}">
                <a16:creationId xmlns:a16="http://schemas.microsoft.com/office/drawing/2014/main" id="{31DF7561-377E-3548-9BCC-D57F56D5C1A4}"/>
              </a:ext>
            </a:extLst>
          </p:cNvPr>
          <p:cNvCxnSpPr/>
          <p:nvPr/>
        </p:nvCxnSpPr>
        <p:spPr>
          <a:xfrm>
            <a:off x="2047854" y="2704884"/>
            <a:ext cx="706901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DA00C63F-2B1A-3F4F-8FBE-4A571445655F}"/>
              </a:ext>
            </a:extLst>
          </p:cNvPr>
          <p:cNvSpPr txBox="1"/>
          <p:nvPr/>
        </p:nvSpPr>
        <p:spPr>
          <a:xfrm>
            <a:off x="600869" y="3678814"/>
            <a:ext cx="1987275" cy="830997"/>
          </a:xfrm>
          <a:prstGeom prst="rect">
            <a:avLst/>
          </a:prstGeom>
          <a:noFill/>
        </p:spPr>
        <p:txBody>
          <a:bodyPr wrap="none" rtlCol="0">
            <a:spAutoFit/>
          </a:bodyPr>
          <a:lstStyle/>
          <a:p>
            <a:r>
              <a:rPr lang="en-GB" sz="2400" b="1" dirty="0"/>
              <a:t>METASTASI </a:t>
            </a:r>
          </a:p>
          <a:p>
            <a:r>
              <a:rPr lang="en-GB" sz="2400" b="1" dirty="0"/>
              <a:t>COLO-RETTALI</a:t>
            </a:r>
          </a:p>
        </p:txBody>
      </p:sp>
      <p:sp>
        <p:nvSpPr>
          <p:cNvPr id="15" name="CasellaDiTesto 14">
            <a:extLst>
              <a:ext uri="{FF2B5EF4-FFF2-40B4-BE49-F238E27FC236}">
                <a16:creationId xmlns:a16="http://schemas.microsoft.com/office/drawing/2014/main" id="{66D4501D-01FF-3C45-996C-960B38E0F1F3}"/>
              </a:ext>
            </a:extLst>
          </p:cNvPr>
          <p:cNvSpPr txBox="1"/>
          <p:nvPr/>
        </p:nvSpPr>
        <p:spPr>
          <a:xfrm>
            <a:off x="-2" y="4709918"/>
            <a:ext cx="3189015" cy="461665"/>
          </a:xfrm>
          <a:prstGeom prst="rect">
            <a:avLst/>
          </a:prstGeom>
          <a:noFill/>
        </p:spPr>
        <p:txBody>
          <a:bodyPr wrap="none" rtlCol="0">
            <a:spAutoFit/>
          </a:bodyPr>
          <a:lstStyle/>
          <a:p>
            <a:r>
              <a:rPr lang="en-GB" sz="2400" b="1" dirty="0">
                <a:solidFill>
                  <a:srgbClr val="FF0000"/>
                </a:solidFill>
              </a:rPr>
              <a:t>COLANGIOCARCINOMA</a:t>
            </a:r>
          </a:p>
        </p:txBody>
      </p:sp>
      <p:sp>
        <p:nvSpPr>
          <p:cNvPr id="16" name="CasellaDiTesto 15">
            <a:extLst>
              <a:ext uri="{FF2B5EF4-FFF2-40B4-BE49-F238E27FC236}">
                <a16:creationId xmlns:a16="http://schemas.microsoft.com/office/drawing/2014/main" id="{C4477563-0710-334B-9D6F-D1DEA0E88DE7}"/>
              </a:ext>
            </a:extLst>
          </p:cNvPr>
          <p:cNvSpPr txBox="1"/>
          <p:nvPr/>
        </p:nvSpPr>
        <p:spPr>
          <a:xfrm>
            <a:off x="282767" y="3031221"/>
            <a:ext cx="2623475" cy="461665"/>
          </a:xfrm>
          <a:prstGeom prst="rect">
            <a:avLst/>
          </a:prstGeom>
          <a:noFill/>
        </p:spPr>
        <p:txBody>
          <a:bodyPr wrap="none" rtlCol="0">
            <a:spAutoFit/>
          </a:bodyPr>
          <a:lstStyle/>
          <a:p>
            <a:r>
              <a:rPr lang="en-GB" sz="2400" b="1" dirty="0"/>
              <a:t>EPATOCARCINOMA</a:t>
            </a:r>
          </a:p>
        </p:txBody>
      </p:sp>
      <p:sp>
        <p:nvSpPr>
          <p:cNvPr id="2" name="Rettangolo 1">
            <a:extLst>
              <a:ext uri="{FF2B5EF4-FFF2-40B4-BE49-F238E27FC236}">
                <a16:creationId xmlns:a16="http://schemas.microsoft.com/office/drawing/2014/main" id="{AD4FD73B-59D2-F54B-BAE7-BCBF49A8431E}"/>
              </a:ext>
            </a:extLst>
          </p:cNvPr>
          <p:cNvSpPr/>
          <p:nvPr/>
        </p:nvSpPr>
        <p:spPr>
          <a:xfrm>
            <a:off x="3264824" y="4575016"/>
            <a:ext cx="5852045" cy="785444"/>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asellaDiTesto 12">
            <a:extLst>
              <a:ext uri="{FF2B5EF4-FFF2-40B4-BE49-F238E27FC236}">
                <a16:creationId xmlns:a16="http://schemas.microsoft.com/office/drawing/2014/main" id="{477CFB27-B3B6-4743-B8D8-BF3236C87B92}"/>
              </a:ext>
            </a:extLst>
          </p:cNvPr>
          <p:cNvSpPr txBox="1"/>
          <p:nvPr/>
        </p:nvSpPr>
        <p:spPr>
          <a:xfrm>
            <a:off x="-2" y="5616788"/>
            <a:ext cx="3092321" cy="461665"/>
          </a:xfrm>
          <a:prstGeom prst="rect">
            <a:avLst/>
          </a:prstGeom>
          <a:noFill/>
        </p:spPr>
        <p:txBody>
          <a:bodyPr wrap="none" rtlCol="0">
            <a:spAutoFit/>
          </a:bodyPr>
          <a:lstStyle/>
          <a:p>
            <a:r>
              <a:rPr lang="en-GB" sz="2400" b="1" dirty="0"/>
              <a:t>TRAPIANTO DI FEGATO</a:t>
            </a:r>
          </a:p>
        </p:txBody>
      </p:sp>
    </p:spTree>
    <p:extLst>
      <p:ext uri="{BB962C8B-B14F-4D97-AF65-F5344CB8AC3E}">
        <p14:creationId xmlns:p14="http://schemas.microsoft.com/office/powerpoint/2010/main" val="2987607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Liver physiopathology.jpg"/>
          <p:cNvPicPr>
            <a:picLocks noChangeAspect="1"/>
          </p:cNvPicPr>
          <p:nvPr/>
        </p:nvPicPr>
        <p:blipFill>
          <a:blip r:embed="rId2"/>
          <a:stretch>
            <a:fillRect/>
          </a:stretch>
        </p:blipFill>
        <p:spPr>
          <a:xfrm>
            <a:off x="-48244" y="2427887"/>
            <a:ext cx="2933318" cy="2002226"/>
          </a:xfrm>
          <a:prstGeom prst="rect">
            <a:avLst/>
          </a:prstGeom>
          <a:ln>
            <a:noFill/>
          </a:ln>
          <a:effectLst>
            <a:softEdge rad="112500"/>
          </a:effectLst>
        </p:spPr>
      </p:pic>
      <p:graphicFrame>
        <p:nvGraphicFramePr>
          <p:cNvPr id="4" name="Diagramma 3"/>
          <p:cNvGraphicFramePr/>
          <p:nvPr>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sellaDiTesto 4"/>
          <p:cNvSpPr txBox="1"/>
          <p:nvPr/>
        </p:nvSpPr>
        <p:spPr>
          <a:xfrm rot="978527">
            <a:off x="4435475" y="1104900"/>
            <a:ext cx="1905000" cy="522288"/>
          </a:xfrm>
          <a:prstGeom prst="rect">
            <a:avLst/>
          </a:prstGeom>
          <a:noFill/>
        </p:spPr>
        <p:txBody>
          <a:bodyPr wrap="none">
            <a:spAutoFit/>
          </a:bodyPr>
          <a:lstStyle/>
          <a:p>
            <a:pPr algn="l">
              <a:defRPr/>
            </a:pPr>
            <a:r>
              <a:rPr lang="it-IT" sz="2800" b="1" dirty="0">
                <a:latin typeface="+mn-lt"/>
                <a:ea typeface="ＭＳ Ｐゴシック" pitchFamily="-1" charset="-128"/>
                <a:cs typeface="ＭＳ Ｐゴシック" pitchFamily="-1" charset="-128"/>
              </a:rPr>
              <a:t>ANATOMIA</a:t>
            </a:r>
          </a:p>
        </p:txBody>
      </p:sp>
      <p:sp>
        <p:nvSpPr>
          <p:cNvPr id="16389" name="CasellaDiTesto 5"/>
          <p:cNvSpPr txBox="1">
            <a:spLocks noChangeArrowheads="1"/>
          </p:cNvSpPr>
          <p:nvPr/>
        </p:nvSpPr>
        <p:spPr bwMode="auto">
          <a:xfrm rot="-2143360">
            <a:off x="2392363" y="1695450"/>
            <a:ext cx="199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r>
              <a:rPr lang="it-IT" altLang="it-IT" sz="2000" b="1">
                <a:latin typeface="Calibri" panose="020F0502020204030204" pitchFamily="34" charset="0"/>
              </a:rPr>
              <a:t>FISIOPATOLOGIA</a:t>
            </a:r>
            <a:endParaRPr lang="it-IT" altLang="it-IT" b="1">
              <a:latin typeface="Calibri" panose="020F0502020204030204" pitchFamily="34" charset="0"/>
            </a:endParaRPr>
          </a:p>
        </p:txBody>
      </p:sp>
      <p:sp>
        <p:nvSpPr>
          <p:cNvPr id="7" name="CasellaDiTesto 6"/>
          <p:cNvSpPr txBox="1"/>
          <p:nvPr/>
        </p:nvSpPr>
        <p:spPr>
          <a:xfrm>
            <a:off x="4114800" y="3152775"/>
            <a:ext cx="1466850" cy="523875"/>
          </a:xfrm>
          <a:prstGeom prst="rect">
            <a:avLst/>
          </a:prstGeom>
          <a:noFill/>
        </p:spPr>
        <p:txBody>
          <a:bodyPr wrap="none">
            <a:spAutoFit/>
          </a:bodyPr>
          <a:lstStyle/>
          <a:p>
            <a:pPr algn="l">
              <a:defRPr/>
            </a:pPr>
            <a:r>
              <a:rPr lang="it-IT" sz="2800" b="1" dirty="0">
                <a:latin typeface="+mn-lt"/>
                <a:ea typeface="ＭＳ Ｐゴシック" pitchFamily="-1" charset="-128"/>
                <a:cs typeface="ＭＳ Ｐゴシック" pitchFamily="-1" charset="-128"/>
              </a:rPr>
              <a:t>TECNICA</a:t>
            </a:r>
          </a:p>
        </p:txBody>
      </p:sp>
      <p:pic>
        <p:nvPicPr>
          <p:cNvPr id="9" name="Immagine 3" descr="Liver_transsection_CUSA.jpg"/>
          <p:cNvPicPr>
            <a:picLocks noChangeAspect="1"/>
          </p:cNvPicPr>
          <p:nvPr/>
        </p:nvPicPr>
        <p:blipFill>
          <a:blip r:embed="rId8"/>
          <a:srcRect l="34750" t="11797"/>
          <a:stretch>
            <a:fillRect/>
          </a:stretch>
        </p:blipFill>
        <p:spPr bwMode="auto">
          <a:xfrm>
            <a:off x="6019882" y="2705100"/>
            <a:ext cx="2461306" cy="2236389"/>
          </a:xfrm>
          <a:prstGeom prst="rect">
            <a:avLst/>
          </a:prstGeom>
          <a:ln>
            <a:noFill/>
          </a:ln>
          <a:effectLst>
            <a:softEdge rad="112500"/>
          </a:effectLst>
        </p:spPr>
      </p:pic>
      <p:pic>
        <p:nvPicPr>
          <p:cNvPr id="10" name="Immagine 9" descr="Liver_segment.jpg"/>
          <p:cNvPicPr>
            <a:picLocks noChangeAspect="1"/>
          </p:cNvPicPr>
          <p:nvPr/>
        </p:nvPicPr>
        <p:blipFill>
          <a:blip r:embed="rId9"/>
          <a:stretch>
            <a:fillRect/>
          </a:stretch>
        </p:blipFill>
        <p:spPr>
          <a:xfrm>
            <a:off x="6718147" y="45639"/>
            <a:ext cx="2425853" cy="2209800"/>
          </a:xfrm>
          <a:prstGeom prst="rect">
            <a:avLst/>
          </a:prstGeom>
          <a:ln>
            <a:noFill/>
          </a:ln>
          <a:effectLst>
            <a:softEdge rad="112500"/>
          </a:effectLst>
        </p:spPr>
      </p:pic>
    </p:spTree>
    <p:extLst>
      <p:ext uri="{BB962C8B-B14F-4D97-AF65-F5344CB8AC3E}">
        <p14:creationId xmlns:p14="http://schemas.microsoft.com/office/powerpoint/2010/main" val="967553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9244" y="6553200"/>
            <a:ext cx="9200956" cy="276999"/>
          </a:xfrm>
          <a:prstGeom prst="rect">
            <a:avLst/>
          </a:prstGeom>
          <a:noFill/>
        </p:spPr>
        <p:txBody>
          <a:bodyPr wrap="none" rtlCol="0">
            <a:spAutoFit/>
          </a:bodyPr>
          <a:lstStyle/>
          <a:p>
            <a:r>
              <a:rPr lang="it-IT" sz="1200" dirty="0" err="1"/>
              <a:t>Launois</a:t>
            </a:r>
            <a:r>
              <a:rPr lang="it-IT" sz="1200" dirty="0"/>
              <a:t> </a:t>
            </a:r>
            <a:r>
              <a:rPr lang="it-IT" sz="1200" dirty="0" err="1"/>
              <a:t>B</a:t>
            </a:r>
            <a:r>
              <a:rPr lang="it-IT" sz="1200" dirty="0"/>
              <a:t>, </a:t>
            </a:r>
            <a:r>
              <a:rPr lang="it-IT" sz="1200" dirty="0" err="1"/>
              <a:t>Ann</a:t>
            </a:r>
            <a:r>
              <a:rPr lang="it-IT" sz="1200" dirty="0"/>
              <a:t> </a:t>
            </a:r>
            <a:r>
              <a:rPr lang="it-IT" sz="1200" dirty="0" err="1"/>
              <a:t>Surg</a:t>
            </a:r>
            <a:r>
              <a:rPr lang="it-IT" sz="1200" dirty="0"/>
              <a:t> </a:t>
            </a:r>
            <a:r>
              <a:rPr lang="it-IT" sz="1200" dirty="0" err="1"/>
              <a:t>–</a:t>
            </a:r>
            <a:r>
              <a:rPr lang="it-IT" sz="1200" dirty="0"/>
              <a:t> 1979; </a:t>
            </a:r>
            <a:r>
              <a:rPr lang="it-IT" sz="1200" dirty="0" err="1"/>
              <a:t>Capussotti</a:t>
            </a:r>
            <a:r>
              <a:rPr lang="it-IT" sz="1200" dirty="0"/>
              <a:t> </a:t>
            </a:r>
            <a:r>
              <a:rPr lang="it-IT" sz="1200" dirty="0" err="1"/>
              <a:t>L</a:t>
            </a:r>
            <a:r>
              <a:rPr lang="it-IT" sz="1200" dirty="0"/>
              <a:t>,  </a:t>
            </a:r>
            <a:r>
              <a:rPr lang="it-IT" sz="1200" dirty="0" err="1"/>
              <a:t>J</a:t>
            </a:r>
            <a:r>
              <a:rPr lang="it-IT" sz="1200" dirty="0"/>
              <a:t> Am </a:t>
            </a:r>
            <a:r>
              <a:rPr lang="it-IT" sz="1200" dirty="0" err="1"/>
              <a:t>Coll</a:t>
            </a:r>
            <a:r>
              <a:rPr lang="it-IT" sz="1200" dirty="0"/>
              <a:t> </a:t>
            </a:r>
            <a:r>
              <a:rPr lang="it-IT" sz="1200" dirty="0" err="1"/>
              <a:t>Surg</a:t>
            </a:r>
            <a:r>
              <a:rPr lang="it-IT" sz="1200" dirty="0"/>
              <a:t> </a:t>
            </a:r>
            <a:r>
              <a:rPr lang="it-IT" sz="1200" dirty="0" err="1"/>
              <a:t>–</a:t>
            </a:r>
            <a:r>
              <a:rPr lang="it-IT" sz="1200" dirty="0"/>
              <a:t> 2002; </a:t>
            </a:r>
            <a:r>
              <a:rPr lang="it-IT" sz="1200" dirty="0" err="1"/>
              <a:t>Nagino</a:t>
            </a:r>
            <a:r>
              <a:rPr lang="it-IT" sz="1200" dirty="0"/>
              <a:t> </a:t>
            </a:r>
            <a:r>
              <a:rPr lang="it-IT" sz="1200" dirty="0" err="1"/>
              <a:t>M</a:t>
            </a:r>
            <a:r>
              <a:rPr lang="it-IT" sz="1200" dirty="0"/>
              <a:t>, </a:t>
            </a:r>
            <a:r>
              <a:rPr lang="it-IT" sz="1200" dirty="0" err="1"/>
              <a:t>Ann</a:t>
            </a:r>
            <a:r>
              <a:rPr lang="it-IT" sz="1200" dirty="0"/>
              <a:t> </a:t>
            </a:r>
            <a:r>
              <a:rPr lang="it-IT" sz="1200" dirty="0" err="1"/>
              <a:t>Surg</a:t>
            </a:r>
            <a:r>
              <a:rPr lang="it-IT" sz="1200" dirty="0"/>
              <a:t> 2013; </a:t>
            </a:r>
            <a:r>
              <a:rPr lang="it-IT" sz="1200" dirty="0" err="1"/>
              <a:t>Guglielmi</a:t>
            </a:r>
            <a:r>
              <a:rPr lang="it-IT" sz="1200" dirty="0"/>
              <a:t> A, </a:t>
            </a:r>
            <a:r>
              <a:rPr lang="it-IT" sz="1200" dirty="0" err="1"/>
              <a:t>J</a:t>
            </a:r>
            <a:r>
              <a:rPr lang="it-IT" sz="1200" dirty="0"/>
              <a:t> </a:t>
            </a:r>
            <a:r>
              <a:rPr lang="it-IT" sz="1200" dirty="0" err="1"/>
              <a:t>Gastrointes</a:t>
            </a:r>
            <a:r>
              <a:rPr lang="it-IT" sz="1200" dirty="0"/>
              <a:t> </a:t>
            </a:r>
            <a:r>
              <a:rPr lang="it-IT" sz="1200" dirty="0" err="1"/>
              <a:t>Surg</a:t>
            </a:r>
            <a:r>
              <a:rPr lang="it-IT" sz="1200" dirty="0"/>
              <a:t> 2013</a:t>
            </a:r>
          </a:p>
        </p:txBody>
      </p:sp>
      <p:grpSp>
        <p:nvGrpSpPr>
          <p:cNvPr id="87" name="Gruppo 86"/>
          <p:cNvGrpSpPr/>
          <p:nvPr/>
        </p:nvGrpSpPr>
        <p:grpSpPr>
          <a:xfrm>
            <a:off x="769309" y="685800"/>
            <a:ext cx="7536491" cy="4517978"/>
            <a:chOff x="292597" y="781110"/>
            <a:chExt cx="8222291" cy="5207162"/>
          </a:xfrm>
        </p:grpSpPr>
        <p:grpSp>
          <p:nvGrpSpPr>
            <p:cNvPr id="26" name="Gruppo 25"/>
            <p:cNvGrpSpPr/>
            <p:nvPr/>
          </p:nvGrpSpPr>
          <p:grpSpPr>
            <a:xfrm>
              <a:off x="1054597" y="781110"/>
              <a:ext cx="6794003" cy="5207162"/>
              <a:chOff x="1664197" y="781110"/>
              <a:chExt cx="6794003" cy="5207162"/>
            </a:xfrm>
          </p:grpSpPr>
          <p:cxnSp>
            <p:nvCxnSpPr>
              <p:cNvPr id="6" name="Connettore 1 5"/>
              <p:cNvCxnSpPr/>
              <p:nvPr/>
            </p:nvCxnSpPr>
            <p:spPr>
              <a:xfrm rot="16200000" flipH="1">
                <a:off x="-568047" y="3013354"/>
                <a:ext cx="4476690" cy="122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a:off x="1676400" y="5257800"/>
                <a:ext cx="6705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rot="5400000">
                <a:off x="2362994" y="52570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5400000">
                <a:off x="4190206" y="52570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ttore 1 17"/>
              <p:cNvCxnSpPr/>
              <p:nvPr/>
            </p:nvCxnSpPr>
            <p:spPr>
              <a:xfrm rot="5400000">
                <a:off x="6019006" y="52570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CasellaDiTesto 19"/>
              <p:cNvSpPr txBox="1"/>
              <p:nvPr/>
            </p:nvSpPr>
            <p:spPr>
              <a:xfrm>
                <a:off x="2209801" y="5562601"/>
                <a:ext cx="755235" cy="425671"/>
              </a:xfrm>
              <a:prstGeom prst="rect">
                <a:avLst/>
              </a:prstGeom>
              <a:noFill/>
            </p:spPr>
            <p:txBody>
              <a:bodyPr wrap="square" rtlCol="0">
                <a:spAutoFit/>
              </a:bodyPr>
              <a:lstStyle/>
              <a:p>
                <a:r>
                  <a:rPr lang="it-IT" sz="1800" dirty="0"/>
                  <a:t>1980</a:t>
                </a:r>
              </a:p>
            </p:txBody>
          </p:sp>
          <p:sp>
            <p:nvSpPr>
              <p:cNvPr id="21" name="CasellaDiTesto 20"/>
              <p:cNvSpPr txBox="1"/>
              <p:nvPr/>
            </p:nvSpPr>
            <p:spPr>
              <a:xfrm>
                <a:off x="4038600" y="5562601"/>
                <a:ext cx="755235" cy="425671"/>
              </a:xfrm>
              <a:prstGeom prst="rect">
                <a:avLst/>
              </a:prstGeom>
              <a:noFill/>
            </p:spPr>
            <p:txBody>
              <a:bodyPr wrap="square" rtlCol="0">
                <a:spAutoFit/>
              </a:bodyPr>
              <a:lstStyle/>
              <a:p>
                <a:r>
                  <a:rPr lang="it-IT" sz="1800" dirty="0"/>
                  <a:t>1990</a:t>
                </a:r>
              </a:p>
            </p:txBody>
          </p:sp>
          <p:sp>
            <p:nvSpPr>
              <p:cNvPr id="22" name="CasellaDiTesto 21"/>
              <p:cNvSpPr txBox="1"/>
              <p:nvPr/>
            </p:nvSpPr>
            <p:spPr>
              <a:xfrm>
                <a:off x="5867400" y="5562601"/>
                <a:ext cx="755235" cy="425671"/>
              </a:xfrm>
              <a:prstGeom prst="rect">
                <a:avLst/>
              </a:prstGeom>
              <a:noFill/>
            </p:spPr>
            <p:txBody>
              <a:bodyPr wrap="square" rtlCol="0">
                <a:spAutoFit/>
              </a:bodyPr>
              <a:lstStyle/>
              <a:p>
                <a:r>
                  <a:rPr lang="it-IT" sz="1800" dirty="0"/>
                  <a:t>2000</a:t>
                </a:r>
              </a:p>
            </p:txBody>
          </p:sp>
          <p:cxnSp>
            <p:nvCxnSpPr>
              <p:cNvPr id="23" name="Connettore 1 22"/>
              <p:cNvCxnSpPr/>
              <p:nvPr/>
            </p:nvCxnSpPr>
            <p:spPr>
              <a:xfrm rot="5400000">
                <a:off x="7847805" y="5257006"/>
                <a:ext cx="4572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CasellaDiTesto 24"/>
              <p:cNvSpPr txBox="1"/>
              <p:nvPr/>
            </p:nvSpPr>
            <p:spPr>
              <a:xfrm>
                <a:off x="7702965" y="5543490"/>
                <a:ext cx="755235" cy="425671"/>
              </a:xfrm>
              <a:prstGeom prst="rect">
                <a:avLst/>
              </a:prstGeom>
              <a:noFill/>
            </p:spPr>
            <p:txBody>
              <a:bodyPr wrap="square" rtlCol="0">
                <a:spAutoFit/>
              </a:bodyPr>
              <a:lstStyle/>
              <a:p>
                <a:r>
                  <a:rPr lang="it-IT" sz="1800" dirty="0"/>
                  <a:t>2010</a:t>
                </a:r>
              </a:p>
            </p:txBody>
          </p:sp>
        </p:grpSp>
        <p:cxnSp>
          <p:nvCxnSpPr>
            <p:cNvPr id="31" name="Connettore 1 30"/>
            <p:cNvCxnSpPr/>
            <p:nvPr/>
          </p:nvCxnSpPr>
          <p:spPr>
            <a:xfrm>
              <a:off x="1066800" y="3200400"/>
              <a:ext cx="914400" cy="228600"/>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6" name="Connettore 1 35"/>
            <p:cNvCxnSpPr/>
            <p:nvPr/>
          </p:nvCxnSpPr>
          <p:spPr>
            <a:xfrm>
              <a:off x="914400" y="4343400"/>
              <a:ext cx="3048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ttore 1 36"/>
            <p:cNvCxnSpPr/>
            <p:nvPr/>
          </p:nvCxnSpPr>
          <p:spPr>
            <a:xfrm>
              <a:off x="914400" y="3429000"/>
              <a:ext cx="3048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ttore 1 37"/>
            <p:cNvCxnSpPr/>
            <p:nvPr/>
          </p:nvCxnSpPr>
          <p:spPr>
            <a:xfrm>
              <a:off x="914400" y="2514600"/>
              <a:ext cx="3048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nettore 1 38"/>
            <p:cNvCxnSpPr/>
            <p:nvPr/>
          </p:nvCxnSpPr>
          <p:spPr>
            <a:xfrm>
              <a:off x="914400" y="1600200"/>
              <a:ext cx="3048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CasellaDiTesto 39"/>
            <p:cNvSpPr txBox="1"/>
            <p:nvPr/>
          </p:nvSpPr>
          <p:spPr>
            <a:xfrm>
              <a:off x="292597" y="4114801"/>
              <a:ext cx="698003" cy="425671"/>
            </a:xfrm>
            <a:prstGeom prst="rect">
              <a:avLst/>
            </a:prstGeom>
            <a:noFill/>
          </p:spPr>
          <p:txBody>
            <a:bodyPr wrap="square" rtlCol="0">
              <a:spAutoFit/>
            </a:bodyPr>
            <a:lstStyle/>
            <a:p>
              <a:r>
                <a:rPr lang="it-IT" sz="1800" dirty="0"/>
                <a:t>10%</a:t>
              </a:r>
            </a:p>
          </p:txBody>
        </p:sp>
        <p:sp>
          <p:nvSpPr>
            <p:cNvPr id="41" name="CasellaDiTesto 40"/>
            <p:cNvSpPr txBox="1"/>
            <p:nvPr/>
          </p:nvSpPr>
          <p:spPr>
            <a:xfrm>
              <a:off x="304800" y="3200399"/>
              <a:ext cx="698003" cy="425671"/>
            </a:xfrm>
            <a:prstGeom prst="rect">
              <a:avLst/>
            </a:prstGeom>
            <a:noFill/>
          </p:spPr>
          <p:txBody>
            <a:bodyPr wrap="square" rtlCol="0">
              <a:spAutoFit/>
            </a:bodyPr>
            <a:lstStyle/>
            <a:p>
              <a:r>
                <a:rPr lang="it-IT" sz="1800" dirty="0"/>
                <a:t>20%</a:t>
              </a:r>
            </a:p>
          </p:txBody>
        </p:sp>
        <p:sp>
          <p:nvSpPr>
            <p:cNvPr id="42" name="CasellaDiTesto 41"/>
            <p:cNvSpPr txBox="1"/>
            <p:nvPr/>
          </p:nvSpPr>
          <p:spPr>
            <a:xfrm>
              <a:off x="304800" y="2286000"/>
              <a:ext cx="698003" cy="425671"/>
            </a:xfrm>
            <a:prstGeom prst="rect">
              <a:avLst/>
            </a:prstGeom>
            <a:noFill/>
          </p:spPr>
          <p:txBody>
            <a:bodyPr wrap="square" rtlCol="0">
              <a:spAutoFit/>
            </a:bodyPr>
            <a:lstStyle/>
            <a:p>
              <a:r>
                <a:rPr lang="it-IT" sz="1800" dirty="0"/>
                <a:t>30%</a:t>
              </a:r>
            </a:p>
          </p:txBody>
        </p:sp>
        <p:sp>
          <p:nvSpPr>
            <p:cNvPr id="43" name="CasellaDiTesto 42"/>
            <p:cNvSpPr txBox="1"/>
            <p:nvPr/>
          </p:nvSpPr>
          <p:spPr>
            <a:xfrm>
              <a:off x="304800" y="1371600"/>
              <a:ext cx="698003" cy="425671"/>
            </a:xfrm>
            <a:prstGeom prst="rect">
              <a:avLst/>
            </a:prstGeom>
            <a:noFill/>
          </p:spPr>
          <p:txBody>
            <a:bodyPr wrap="square" rtlCol="0">
              <a:spAutoFit/>
            </a:bodyPr>
            <a:lstStyle/>
            <a:p>
              <a:r>
                <a:rPr lang="it-IT" sz="1800" dirty="0"/>
                <a:t>40%</a:t>
              </a:r>
            </a:p>
          </p:txBody>
        </p:sp>
        <p:cxnSp>
          <p:nvCxnSpPr>
            <p:cNvPr id="49" name="Connettore 1 48"/>
            <p:cNvCxnSpPr/>
            <p:nvPr/>
          </p:nvCxnSpPr>
          <p:spPr>
            <a:xfrm>
              <a:off x="1981200" y="3429000"/>
              <a:ext cx="1828800" cy="609600"/>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1" name="Connettore 1 50"/>
            <p:cNvCxnSpPr/>
            <p:nvPr/>
          </p:nvCxnSpPr>
          <p:spPr>
            <a:xfrm>
              <a:off x="3810000" y="4038600"/>
              <a:ext cx="1828800" cy="381000"/>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4" name="Connettore 1 53"/>
            <p:cNvCxnSpPr/>
            <p:nvPr/>
          </p:nvCxnSpPr>
          <p:spPr>
            <a:xfrm>
              <a:off x="5638800" y="4419600"/>
              <a:ext cx="1828800" cy="304800"/>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56" name="CasellaDiTesto 55"/>
            <p:cNvSpPr txBox="1"/>
            <p:nvPr/>
          </p:nvSpPr>
          <p:spPr>
            <a:xfrm>
              <a:off x="6477000" y="3867091"/>
              <a:ext cx="2037888" cy="425671"/>
            </a:xfrm>
            <a:prstGeom prst="rect">
              <a:avLst/>
            </a:prstGeom>
            <a:solidFill>
              <a:schemeClr val="accent2">
                <a:lumMod val="40000"/>
                <a:lumOff val="60000"/>
              </a:schemeClr>
            </a:solidFill>
          </p:spPr>
          <p:txBody>
            <a:bodyPr wrap="square" rtlCol="0">
              <a:spAutoFit/>
            </a:bodyPr>
            <a:lstStyle/>
            <a:p>
              <a:r>
                <a:rPr lang="it-IT" sz="1800" dirty="0"/>
                <a:t>Mortalità </a:t>
              </a:r>
              <a:r>
                <a:rPr lang="it-IT" sz="1800" dirty="0" err="1"/>
                <a:t>Postop</a:t>
              </a:r>
              <a:endParaRPr lang="it-IT" sz="1800" dirty="0"/>
            </a:p>
          </p:txBody>
        </p:sp>
        <p:sp>
          <p:nvSpPr>
            <p:cNvPr id="60" name="CasellaDiTesto 59"/>
            <p:cNvSpPr txBox="1"/>
            <p:nvPr/>
          </p:nvSpPr>
          <p:spPr>
            <a:xfrm>
              <a:off x="7162800" y="4324290"/>
              <a:ext cx="783413" cy="425671"/>
            </a:xfrm>
            <a:prstGeom prst="rect">
              <a:avLst/>
            </a:prstGeom>
            <a:noFill/>
          </p:spPr>
          <p:txBody>
            <a:bodyPr wrap="square" rtlCol="0">
              <a:spAutoFit/>
            </a:bodyPr>
            <a:lstStyle/>
            <a:p>
              <a:r>
                <a:rPr lang="it-IT" sz="1800" dirty="0"/>
                <a:t>4-6%</a:t>
              </a:r>
            </a:p>
          </p:txBody>
        </p:sp>
        <p:cxnSp>
          <p:nvCxnSpPr>
            <p:cNvPr id="61" name="Connettore 1 60"/>
            <p:cNvCxnSpPr/>
            <p:nvPr/>
          </p:nvCxnSpPr>
          <p:spPr>
            <a:xfrm flipV="1">
              <a:off x="1066800" y="3886200"/>
              <a:ext cx="914400" cy="228600"/>
            </a:xfrm>
            <a:prstGeom prst="line">
              <a:avLst/>
            </a:prstGeom>
            <a:ln w="38100">
              <a:solidFill>
                <a:srgbClr val="009900"/>
              </a:solidFill>
              <a:prstDash val="solid"/>
            </a:ln>
          </p:spPr>
          <p:style>
            <a:lnRef idx="2">
              <a:schemeClr val="accent1"/>
            </a:lnRef>
            <a:fillRef idx="0">
              <a:schemeClr val="accent1"/>
            </a:fillRef>
            <a:effectRef idx="1">
              <a:schemeClr val="accent1"/>
            </a:effectRef>
            <a:fontRef idx="minor">
              <a:schemeClr val="tx1"/>
            </a:fontRef>
          </p:style>
        </p:cxnSp>
        <p:cxnSp>
          <p:nvCxnSpPr>
            <p:cNvPr id="68" name="Connettore 1 67"/>
            <p:cNvCxnSpPr/>
            <p:nvPr/>
          </p:nvCxnSpPr>
          <p:spPr>
            <a:xfrm flipV="1">
              <a:off x="1981200" y="3352800"/>
              <a:ext cx="1828800" cy="533400"/>
            </a:xfrm>
            <a:prstGeom prst="line">
              <a:avLst/>
            </a:prstGeom>
            <a:ln w="38100">
              <a:solidFill>
                <a:srgbClr val="009900"/>
              </a:solidFill>
              <a:prstDash val="solid"/>
            </a:ln>
          </p:spPr>
          <p:style>
            <a:lnRef idx="2">
              <a:schemeClr val="accent1"/>
            </a:lnRef>
            <a:fillRef idx="0">
              <a:schemeClr val="accent1"/>
            </a:fillRef>
            <a:effectRef idx="1">
              <a:schemeClr val="accent1"/>
            </a:effectRef>
            <a:fontRef idx="minor">
              <a:schemeClr val="tx1"/>
            </a:fontRef>
          </p:style>
        </p:cxnSp>
        <p:cxnSp>
          <p:nvCxnSpPr>
            <p:cNvPr id="72" name="Connettore 1 71"/>
            <p:cNvCxnSpPr/>
            <p:nvPr/>
          </p:nvCxnSpPr>
          <p:spPr>
            <a:xfrm flipV="1">
              <a:off x="3810000" y="2590800"/>
              <a:ext cx="1828800" cy="762000"/>
            </a:xfrm>
            <a:prstGeom prst="line">
              <a:avLst/>
            </a:prstGeom>
            <a:ln w="38100">
              <a:solidFill>
                <a:srgbClr val="009900"/>
              </a:solidFill>
              <a:prstDash val="solid"/>
            </a:ln>
          </p:spPr>
          <p:style>
            <a:lnRef idx="2">
              <a:schemeClr val="accent1"/>
            </a:lnRef>
            <a:fillRef idx="0">
              <a:schemeClr val="accent1"/>
            </a:fillRef>
            <a:effectRef idx="1">
              <a:schemeClr val="accent1"/>
            </a:effectRef>
            <a:fontRef idx="minor">
              <a:schemeClr val="tx1"/>
            </a:fontRef>
          </p:style>
        </p:cxnSp>
        <p:cxnSp>
          <p:nvCxnSpPr>
            <p:cNvPr id="75" name="Connettore 1 74"/>
            <p:cNvCxnSpPr/>
            <p:nvPr/>
          </p:nvCxnSpPr>
          <p:spPr>
            <a:xfrm flipV="1">
              <a:off x="5638800" y="1905000"/>
              <a:ext cx="1828800" cy="685800"/>
            </a:xfrm>
            <a:prstGeom prst="line">
              <a:avLst/>
            </a:prstGeom>
            <a:ln w="38100">
              <a:solidFill>
                <a:srgbClr val="009900"/>
              </a:solidFill>
              <a:prstDash val="solid"/>
            </a:ln>
          </p:spPr>
          <p:style>
            <a:lnRef idx="2">
              <a:schemeClr val="accent1"/>
            </a:lnRef>
            <a:fillRef idx="0">
              <a:schemeClr val="accent1"/>
            </a:fillRef>
            <a:effectRef idx="1">
              <a:schemeClr val="accent1"/>
            </a:effectRef>
            <a:fontRef idx="minor">
              <a:schemeClr val="tx1"/>
            </a:fontRef>
          </p:style>
        </p:cxnSp>
        <p:sp>
          <p:nvSpPr>
            <p:cNvPr id="77" name="CasellaDiTesto 76"/>
            <p:cNvSpPr txBox="1"/>
            <p:nvPr/>
          </p:nvSpPr>
          <p:spPr>
            <a:xfrm>
              <a:off x="6932303" y="1504889"/>
              <a:ext cx="1068697" cy="425671"/>
            </a:xfrm>
            <a:prstGeom prst="rect">
              <a:avLst/>
            </a:prstGeom>
            <a:noFill/>
          </p:spPr>
          <p:txBody>
            <a:bodyPr wrap="square" rtlCol="0">
              <a:spAutoFit/>
            </a:bodyPr>
            <a:lstStyle/>
            <a:p>
              <a:r>
                <a:rPr lang="it-IT" sz="1800" dirty="0"/>
                <a:t>30-40%</a:t>
              </a:r>
            </a:p>
          </p:txBody>
        </p:sp>
        <p:sp>
          <p:nvSpPr>
            <p:cNvPr id="78" name="CasellaDiTesto 77"/>
            <p:cNvSpPr txBox="1"/>
            <p:nvPr/>
          </p:nvSpPr>
          <p:spPr>
            <a:xfrm>
              <a:off x="6536099" y="1085910"/>
              <a:ext cx="1909898" cy="425671"/>
            </a:xfrm>
            <a:prstGeom prst="rect">
              <a:avLst/>
            </a:prstGeom>
            <a:solidFill>
              <a:srgbClr val="CCFFCC"/>
            </a:solidFill>
          </p:spPr>
          <p:txBody>
            <a:bodyPr wrap="square" rtlCol="0">
              <a:spAutoFit/>
            </a:bodyPr>
            <a:lstStyle/>
            <a:p>
              <a:r>
                <a:rPr lang="it-IT" sz="1800" dirty="0" err="1"/>
                <a:t>Sopravv</a:t>
              </a:r>
              <a:r>
                <a:rPr lang="it-IT" sz="1800" dirty="0"/>
                <a:t> a </a:t>
              </a:r>
              <a:r>
                <a:rPr lang="it-IT" sz="1800" dirty="0" err="1"/>
                <a:t>5</a:t>
              </a:r>
              <a:r>
                <a:rPr lang="it-IT" sz="1800" dirty="0"/>
                <a:t> aa</a:t>
              </a:r>
            </a:p>
          </p:txBody>
        </p:sp>
        <p:cxnSp>
          <p:nvCxnSpPr>
            <p:cNvPr id="81" name="Connettore 1 80"/>
            <p:cNvCxnSpPr/>
            <p:nvPr/>
          </p:nvCxnSpPr>
          <p:spPr>
            <a:xfrm rot="5400000">
              <a:off x="-397" y="3047603"/>
              <a:ext cx="3962400" cy="794"/>
            </a:xfrm>
            <a:prstGeom prst="line">
              <a:avLst/>
            </a:prstGeom>
            <a:ln w="1270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5" name="Connettore 1 84"/>
            <p:cNvCxnSpPr/>
            <p:nvPr/>
          </p:nvCxnSpPr>
          <p:spPr>
            <a:xfrm rot="5400000">
              <a:off x="1829197" y="3047603"/>
              <a:ext cx="3962400" cy="794"/>
            </a:xfrm>
            <a:prstGeom prst="line">
              <a:avLst/>
            </a:prstGeom>
            <a:ln w="1270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6" name="Connettore 1 85"/>
            <p:cNvCxnSpPr/>
            <p:nvPr/>
          </p:nvCxnSpPr>
          <p:spPr>
            <a:xfrm rot="5400000">
              <a:off x="3657997" y="3047603"/>
              <a:ext cx="3962400" cy="794"/>
            </a:xfrm>
            <a:prstGeom prst="line">
              <a:avLst/>
            </a:prstGeom>
            <a:ln w="1270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
          <p:nvSpPr>
            <p:cNvPr id="67" name="CasellaDiTesto 66"/>
            <p:cNvSpPr txBox="1"/>
            <p:nvPr/>
          </p:nvSpPr>
          <p:spPr>
            <a:xfrm>
              <a:off x="1447801" y="3943290"/>
              <a:ext cx="1068697" cy="425671"/>
            </a:xfrm>
            <a:prstGeom prst="rect">
              <a:avLst/>
            </a:prstGeom>
            <a:noFill/>
          </p:spPr>
          <p:txBody>
            <a:bodyPr wrap="square" rtlCol="0">
              <a:spAutoFit/>
            </a:bodyPr>
            <a:lstStyle/>
            <a:p>
              <a:r>
                <a:rPr lang="it-IT" sz="1800" dirty="0"/>
                <a:t>14-16%</a:t>
              </a:r>
            </a:p>
          </p:txBody>
        </p:sp>
        <p:sp>
          <p:nvSpPr>
            <p:cNvPr id="57" name="CasellaDiTesto 56"/>
            <p:cNvSpPr txBox="1"/>
            <p:nvPr/>
          </p:nvSpPr>
          <p:spPr>
            <a:xfrm>
              <a:off x="1445903" y="2895600"/>
              <a:ext cx="1068697" cy="425671"/>
            </a:xfrm>
            <a:prstGeom prst="rect">
              <a:avLst/>
            </a:prstGeom>
            <a:noFill/>
          </p:spPr>
          <p:txBody>
            <a:bodyPr wrap="square" rtlCol="0">
              <a:spAutoFit/>
            </a:bodyPr>
            <a:lstStyle/>
            <a:p>
              <a:r>
                <a:rPr lang="it-IT" sz="1800" dirty="0"/>
                <a:t>18-20%</a:t>
              </a:r>
            </a:p>
          </p:txBody>
        </p:sp>
        <p:sp>
          <p:nvSpPr>
            <p:cNvPr id="71" name="CasellaDiTesto 70"/>
            <p:cNvSpPr txBox="1"/>
            <p:nvPr/>
          </p:nvSpPr>
          <p:spPr>
            <a:xfrm>
              <a:off x="3350903" y="2819400"/>
              <a:ext cx="1068697" cy="425671"/>
            </a:xfrm>
            <a:prstGeom prst="rect">
              <a:avLst/>
            </a:prstGeom>
            <a:noFill/>
          </p:spPr>
          <p:txBody>
            <a:bodyPr wrap="square" rtlCol="0">
              <a:spAutoFit/>
            </a:bodyPr>
            <a:lstStyle/>
            <a:p>
              <a:r>
                <a:rPr lang="it-IT" sz="1800" dirty="0"/>
                <a:t>20-23%</a:t>
              </a:r>
            </a:p>
          </p:txBody>
        </p:sp>
        <p:sp>
          <p:nvSpPr>
            <p:cNvPr id="58" name="CasellaDiTesto 57"/>
            <p:cNvSpPr txBox="1"/>
            <p:nvPr/>
          </p:nvSpPr>
          <p:spPr>
            <a:xfrm>
              <a:off x="3352798" y="3638491"/>
              <a:ext cx="1068697" cy="425671"/>
            </a:xfrm>
            <a:prstGeom prst="rect">
              <a:avLst/>
            </a:prstGeom>
            <a:noFill/>
          </p:spPr>
          <p:txBody>
            <a:bodyPr wrap="square" rtlCol="0">
              <a:spAutoFit/>
            </a:bodyPr>
            <a:lstStyle/>
            <a:p>
              <a:r>
                <a:rPr lang="it-IT" sz="1800" dirty="0"/>
                <a:t>13-15%</a:t>
              </a:r>
            </a:p>
          </p:txBody>
        </p:sp>
        <p:sp>
          <p:nvSpPr>
            <p:cNvPr id="59" name="CasellaDiTesto 58"/>
            <p:cNvSpPr txBox="1"/>
            <p:nvPr/>
          </p:nvSpPr>
          <p:spPr>
            <a:xfrm>
              <a:off x="5257800" y="3962401"/>
              <a:ext cx="926055" cy="425671"/>
            </a:xfrm>
            <a:prstGeom prst="rect">
              <a:avLst/>
            </a:prstGeom>
            <a:noFill/>
          </p:spPr>
          <p:txBody>
            <a:bodyPr wrap="square" rtlCol="0">
              <a:spAutoFit/>
            </a:bodyPr>
            <a:lstStyle/>
            <a:p>
              <a:r>
                <a:rPr lang="it-IT" sz="1800" dirty="0"/>
                <a:t>8-10%</a:t>
              </a:r>
            </a:p>
          </p:txBody>
        </p:sp>
        <p:sp>
          <p:nvSpPr>
            <p:cNvPr id="74" name="CasellaDiTesto 73"/>
            <p:cNvSpPr txBox="1"/>
            <p:nvPr/>
          </p:nvSpPr>
          <p:spPr>
            <a:xfrm>
              <a:off x="5181601" y="2057400"/>
              <a:ext cx="1068697" cy="425671"/>
            </a:xfrm>
            <a:prstGeom prst="rect">
              <a:avLst/>
            </a:prstGeom>
            <a:noFill/>
          </p:spPr>
          <p:txBody>
            <a:bodyPr wrap="square" rtlCol="0">
              <a:spAutoFit/>
            </a:bodyPr>
            <a:lstStyle/>
            <a:p>
              <a:r>
                <a:rPr lang="it-IT" sz="1800" dirty="0"/>
                <a:t>23-27%</a:t>
              </a:r>
            </a:p>
          </p:txBody>
        </p:sp>
      </p:grpSp>
      <p:sp>
        <p:nvSpPr>
          <p:cNvPr id="45" name="Rettangolo 44"/>
          <p:cNvSpPr/>
          <p:nvPr/>
        </p:nvSpPr>
        <p:spPr>
          <a:xfrm>
            <a:off x="1447800" y="5181600"/>
            <a:ext cx="40386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Angiografia</a:t>
            </a:r>
          </a:p>
        </p:txBody>
      </p:sp>
      <p:sp>
        <p:nvSpPr>
          <p:cNvPr id="46" name="Rettangolo 45"/>
          <p:cNvSpPr/>
          <p:nvPr/>
        </p:nvSpPr>
        <p:spPr>
          <a:xfrm>
            <a:off x="5486400" y="5181600"/>
            <a:ext cx="2971800" cy="304800"/>
          </a:xfrm>
          <a:prstGeom prst="rect">
            <a:avLst/>
          </a:prstGeom>
          <a:gradFill>
            <a:gsLst>
              <a:gs pos="0">
                <a:schemeClr val="tx2">
                  <a:lumMod val="40000"/>
                  <a:lumOff val="60000"/>
                </a:schemeClr>
              </a:gs>
              <a:gs pos="80000">
                <a:schemeClr val="tx2">
                  <a:lumMod val="20000"/>
                  <a:lumOff val="8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tx1"/>
                </a:solidFill>
              </a:rPr>
              <a:t>TC con </a:t>
            </a:r>
            <a:r>
              <a:rPr lang="it-IT" dirty="0" err="1">
                <a:solidFill>
                  <a:schemeClr val="tx1"/>
                </a:solidFill>
              </a:rPr>
              <a:t>mdc</a:t>
            </a:r>
            <a:endParaRPr lang="it-IT" dirty="0">
              <a:solidFill>
                <a:schemeClr val="tx1"/>
              </a:solidFill>
            </a:endParaRPr>
          </a:p>
        </p:txBody>
      </p:sp>
      <p:sp>
        <p:nvSpPr>
          <p:cNvPr id="47" name="Rettangolo 46"/>
          <p:cNvSpPr/>
          <p:nvPr/>
        </p:nvSpPr>
        <p:spPr>
          <a:xfrm>
            <a:off x="1447800" y="5486400"/>
            <a:ext cx="4648200" cy="304800"/>
          </a:xfrm>
          <a:prstGeom prst="rect">
            <a:avLst/>
          </a:prstGeom>
          <a:gradFill>
            <a:gsLst>
              <a:gs pos="0">
                <a:srgbClr val="009900"/>
              </a:gs>
              <a:gs pos="80000">
                <a:schemeClr val="accent3">
                  <a:lumMod val="60000"/>
                  <a:lumOff val="40000"/>
                </a:schemeClr>
              </a:gs>
              <a:gs pos="100000">
                <a:schemeClr val="accent3">
                  <a:lumMod val="20000"/>
                  <a:lumOff val="80000"/>
                </a:schemeClr>
              </a:gs>
            </a:gsLst>
          </a:gradFill>
          <a:ln>
            <a:solidFill>
              <a:srgbClr val="00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000000"/>
                </a:solidFill>
              </a:rPr>
              <a:t>PTBD</a:t>
            </a:r>
          </a:p>
        </p:txBody>
      </p:sp>
      <p:sp>
        <p:nvSpPr>
          <p:cNvPr id="48" name="Rettangolo 47"/>
          <p:cNvSpPr/>
          <p:nvPr/>
        </p:nvSpPr>
        <p:spPr>
          <a:xfrm>
            <a:off x="6096000" y="5486400"/>
            <a:ext cx="2362200" cy="304800"/>
          </a:xfrm>
          <a:prstGeom prst="rect">
            <a:avLst/>
          </a:prstGeom>
          <a:gradFill>
            <a:gsLst>
              <a:gs pos="0">
                <a:schemeClr val="accent6">
                  <a:lumMod val="60000"/>
                  <a:lumOff val="40000"/>
                </a:schemeClr>
              </a:gs>
              <a:gs pos="80000">
                <a:schemeClr val="accent6">
                  <a:lumMod val="20000"/>
                  <a:lumOff val="80000"/>
                </a:schemeClr>
              </a:gs>
              <a:gs pos="100000">
                <a:schemeClr val="accent3">
                  <a:lumMod val="20000"/>
                  <a:lumOff val="80000"/>
                </a:schemeClr>
              </a:gs>
            </a:gsLst>
          </a:gra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000000"/>
                </a:solidFill>
              </a:rPr>
              <a:t>Endoscopia - SNB</a:t>
            </a:r>
          </a:p>
        </p:txBody>
      </p:sp>
      <p:sp>
        <p:nvSpPr>
          <p:cNvPr id="50" name="Rettangolo 49"/>
          <p:cNvSpPr/>
          <p:nvPr/>
        </p:nvSpPr>
        <p:spPr>
          <a:xfrm>
            <a:off x="3962400" y="5791200"/>
            <a:ext cx="4495800" cy="304800"/>
          </a:xfrm>
          <a:prstGeom prst="rect">
            <a:avLst/>
          </a:prstGeom>
          <a:gradFill>
            <a:gsLst>
              <a:gs pos="0">
                <a:schemeClr val="accent2">
                  <a:lumMod val="75000"/>
                </a:schemeClr>
              </a:gs>
              <a:gs pos="80000">
                <a:schemeClr val="accent2">
                  <a:lumMod val="40000"/>
                  <a:lumOff val="60000"/>
                </a:schemeClr>
              </a:gs>
              <a:gs pos="100000">
                <a:schemeClr val="accent6">
                  <a:lumMod val="20000"/>
                  <a:lumOff val="80000"/>
                </a:schemeClr>
              </a:gs>
            </a:gsLst>
          </a:gra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err="1">
                <a:solidFill>
                  <a:srgbClr val="000000"/>
                </a:solidFill>
              </a:rPr>
              <a:t>Embolizzazione</a:t>
            </a:r>
            <a:r>
              <a:rPr lang="it-IT" dirty="0">
                <a:solidFill>
                  <a:srgbClr val="000000"/>
                </a:solidFill>
              </a:rPr>
              <a:t> Portale</a:t>
            </a:r>
          </a:p>
        </p:txBody>
      </p:sp>
      <p:sp>
        <p:nvSpPr>
          <p:cNvPr id="52" name="Rettangolo 51"/>
          <p:cNvSpPr/>
          <p:nvPr/>
        </p:nvSpPr>
        <p:spPr>
          <a:xfrm>
            <a:off x="1447800" y="6096000"/>
            <a:ext cx="3657600" cy="304800"/>
          </a:xfrm>
          <a:prstGeom prst="rect">
            <a:avLst/>
          </a:prstGeom>
          <a:gradFill>
            <a:gsLst>
              <a:gs pos="0">
                <a:srgbClr val="7030A0"/>
              </a:gs>
              <a:gs pos="80000">
                <a:srgbClr val="7030A0"/>
              </a:gs>
              <a:gs pos="100000">
                <a:srgbClr val="D883FF"/>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chemeClr val="bg1"/>
                </a:solidFill>
              </a:rPr>
              <a:t>Parenterale</a:t>
            </a:r>
          </a:p>
        </p:txBody>
      </p:sp>
      <p:sp>
        <p:nvSpPr>
          <p:cNvPr id="53" name="Rettangolo 52"/>
          <p:cNvSpPr/>
          <p:nvPr/>
        </p:nvSpPr>
        <p:spPr>
          <a:xfrm>
            <a:off x="5105400" y="6096000"/>
            <a:ext cx="3352800" cy="304800"/>
          </a:xfrm>
          <a:prstGeom prst="rect">
            <a:avLst/>
          </a:prstGeom>
          <a:gradFill>
            <a:gsLst>
              <a:gs pos="0">
                <a:schemeClr val="accent4">
                  <a:lumMod val="40000"/>
                  <a:lumOff val="60000"/>
                </a:schemeClr>
              </a:gs>
              <a:gs pos="80000">
                <a:schemeClr val="accent4">
                  <a:lumMod val="20000"/>
                  <a:lumOff val="80000"/>
                </a:schemeClr>
              </a:gs>
              <a:gs pos="100000">
                <a:schemeClr val="accent4">
                  <a:lumMod val="20000"/>
                  <a:lumOff val="80000"/>
                </a:schemeClr>
              </a:gs>
            </a:gsLst>
          </a:gra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err="1">
                <a:solidFill>
                  <a:srgbClr val="000000"/>
                </a:solidFill>
              </a:rPr>
              <a:t>Enterale</a:t>
            </a:r>
            <a:r>
              <a:rPr lang="it-IT" dirty="0">
                <a:solidFill>
                  <a:srgbClr val="000000"/>
                </a:solidFill>
              </a:rPr>
              <a:t> + Integrazioni</a:t>
            </a:r>
          </a:p>
        </p:txBody>
      </p:sp>
      <p:sp>
        <p:nvSpPr>
          <p:cNvPr id="55" name="CasellaDiTesto 54"/>
          <p:cNvSpPr txBox="1"/>
          <p:nvPr/>
        </p:nvSpPr>
        <p:spPr>
          <a:xfrm>
            <a:off x="152400" y="5181600"/>
            <a:ext cx="883262" cy="307777"/>
          </a:xfrm>
          <a:prstGeom prst="rect">
            <a:avLst/>
          </a:prstGeom>
          <a:noFill/>
        </p:spPr>
        <p:txBody>
          <a:bodyPr wrap="none" rtlCol="0">
            <a:spAutoFit/>
          </a:bodyPr>
          <a:lstStyle/>
          <a:p>
            <a:r>
              <a:rPr lang="it-IT" sz="1400" dirty="0"/>
              <a:t>Diagnosi</a:t>
            </a:r>
          </a:p>
        </p:txBody>
      </p:sp>
      <p:sp>
        <p:nvSpPr>
          <p:cNvPr id="62" name="CasellaDiTesto 61"/>
          <p:cNvSpPr txBox="1"/>
          <p:nvPr/>
        </p:nvSpPr>
        <p:spPr>
          <a:xfrm>
            <a:off x="-24303" y="5486400"/>
            <a:ext cx="1472103" cy="307777"/>
          </a:xfrm>
          <a:prstGeom prst="rect">
            <a:avLst/>
          </a:prstGeom>
          <a:noFill/>
        </p:spPr>
        <p:txBody>
          <a:bodyPr wrap="none" rtlCol="0">
            <a:spAutoFit/>
          </a:bodyPr>
          <a:lstStyle/>
          <a:p>
            <a:r>
              <a:rPr lang="it-IT" sz="1400" dirty="0"/>
              <a:t>Drenaggio Ittero</a:t>
            </a:r>
          </a:p>
        </p:txBody>
      </p:sp>
      <p:sp>
        <p:nvSpPr>
          <p:cNvPr id="63" name="CasellaDiTesto 62"/>
          <p:cNvSpPr txBox="1"/>
          <p:nvPr/>
        </p:nvSpPr>
        <p:spPr>
          <a:xfrm>
            <a:off x="152400" y="5791200"/>
            <a:ext cx="796324" cy="307777"/>
          </a:xfrm>
          <a:prstGeom prst="rect">
            <a:avLst/>
          </a:prstGeom>
          <a:noFill/>
        </p:spPr>
        <p:txBody>
          <a:bodyPr wrap="none" rtlCol="0">
            <a:spAutoFit/>
          </a:bodyPr>
          <a:lstStyle/>
          <a:p>
            <a:r>
              <a:rPr lang="it-IT" sz="1400" dirty="0"/>
              <a:t>Volume</a:t>
            </a:r>
          </a:p>
        </p:txBody>
      </p:sp>
      <p:sp>
        <p:nvSpPr>
          <p:cNvPr id="64" name="CasellaDiTesto 63"/>
          <p:cNvSpPr txBox="1"/>
          <p:nvPr/>
        </p:nvSpPr>
        <p:spPr>
          <a:xfrm>
            <a:off x="152400" y="6096000"/>
            <a:ext cx="992930" cy="307777"/>
          </a:xfrm>
          <a:prstGeom prst="rect">
            <a:avLst/>
          </a:prstGeom>
          <a:noFill/>
        </p:spPr>
        <p:txBody>
          <a:bodyPr wrap="none" rtlCol="0">
            <a:spAutoFit/>
          </a:bodyPr>
          <a:lstStyle/>
          <a:p>
            <a:r>
              <a:rPr lang="it-IT" sz="1400" dirty="0"/>
              <a:t>Nutrizione</a:t>
            </a:r>
          </a:p>
        </p:txBody>
      </p:sp>
      <p:sp>
        <p:nvSpPr>
          <p:cNvPr id="65" name="CasellaDiTesto 64">
            <a:extLst>
              <a:ext uri="{FF2B5EF4-FFF2-40B4-BE49-F238E27FC236}">
                <a16:creationId xmlns:a16="http://schemas.microsoft.com/office/drawing/2014/main" id="{81C715AF-E8A6-6E44-863B-E2400A756540}"/>
              </a:ext>
            </a:extLst>
          </p:cNvPr>
          <p:cNvSpPr txBox="1"/>
          <p:nvPr/>
        </p:nvSpPr>
        <p:spPr>
          <a:xfrm>
            <a:off x="19244" y="-210862"/>
            <a:ext cx="9334094" cy="1107996"/>
          </a:xfrm>
          <a:prstGeom prst="rect">
            <a:avLst/>
          </a:prstGeom>
          <a:noFill/>
        </p:spPr>
        <p:txBody>
          <a:bodyPr wrap="none" rtlCol="0">
            <a:spAutoFit/>
          </a:bodyPr>
          <a:lstStyle/>
          <a:p>
            <a:pPr algn="ctr"/>
            <a:r>
              <a:rPr lang="en-GB" sz="4800" b="1" dirty="0" err="1">
                <a:solidFill>
                  <a:srgbClr val="009193"/>
                </a:solidFill>
              </a:rPr>
              <a:t>Evoluzione</a:t>
            </a:r>
            <a:r>
              <a:rPr lang="en-GB" sz="4800" b="1" dirty="0">
                <a:solidFill>
                  <a:srgbClr val="009193"/>
                </a:solidFill>
              </a:rPr>
              <a:t> </a:t>
            </a:r>
            <a:r>
              <a:rPr lang="en-GB" sz="4800" b="1" dirty="0" err="1">
                <a:solidFill>
                  <a:srgbClr val="009193"/>
                </a:solidFill>
              </a:rPr>
              <a:t>Risultati</a:t>
            </a:r>
            <a:r>
              <a:rPr lang="en-GB" sz="4800" b="1" dirty="0">
                <a:solidFill>
                  <a:srgbClr val="009193"/>
                </a:solidFill>
              </a:rPr>
              <a:t> </a:t>
            </a:r>
            <a:r>
              <a:rPr lang="en-GB" sz="4800" b="1" dirty="0" err="1">
                <a:solidFill>
                  <a:srgbClr val="009193"/>
                </a:solidFill>
              </a:rPr>
              <a:t>della</a:t>
            </a:r>
            <a:r>
              <a:rPr lang="en-GB" sz="4800" b="1" dirty="0">
                <a:solidFill>
                  <a:srgbClr val="009193"/>
                </a:solidFill>
              </a:rPr>
              <a:t> </a:t>
            </a:r>
            <a:r>
              <a:rPr lang="en-GB" sz="4800" b="1" dirty="0" err="1">
                <a:solidFill>
                  <a:srgbClr val="009193"/>
                </a:solidFill>
              </a:rPr>
              <a:t>Chirurgia</a:t>
            </a:r>
            <a:r>
              <a:rPr lang="en-GB" sz="4800" b="1" dirty="0">
                <a:solidFill>
                  <a:srgbClr val="009193"/>
                </a:solidFill>
              </a:rPr>
              <a:t> </a:t>
            </a:r>
            <a:r>
              <a:rPr lang="en-GB" sz="6600" b="1" dirty="0">
                <a:solidFill>
                  <a:srgbClr val="009193"/>
                </a:solidFill>
              </a:rPr>
              <a:t> </a:t>
            </a:r>
          </a:p>
        </p:txBody>
      </p:sp>
    </p:spTree>
    <p:extLst>
      <p:ext uri="{BB962C8B-B14F-4D97-AF65-F5344CB8AC3E}">
        <p14:creationId xmlns:p14="http://schemas.microsoft.com/office/powerpoint/2010/main" val="115837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50262" y="0"/>
            <a:ext cx="7443475" cy="830997"/>
          </a:xfrm>
          <a:prstGeom prst="rect">
            <a:avLst/>
          </a:prstGeom>
          <a:noFill/>
        </p:spPr>
        <p:txBody>
          <a:bodyPr wrap="square" lIns="91440" tIns="45720" rIns="91440" bIns="45720">
            <a:spAutoFit/>
          </a:bodyPr>
          <a:lstStyle/>
          <a:p>
            <a:pPr algn="ctr"/>
            <a:r>
              <a:rPr lang="it-IT"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Studio Preoperatorio</a:t>
            </a:r>
            <a:endParaRPr lang="it-IT"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Triangolo rettangolo 4"/>
          <p:cNvSpPr/>
          <p:nvPr/>
        </p:nvSpPr>
        <p:spPr>
          <a:xfrm>
            <a:off x="0" y="4041422"/>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riangolo rettangolo 5"/>
          <p:cNvSpPr/>
          <p:nvPr/>
        </p:nvSpPr>
        <p:spPr>
          <a:xfrm rot="10800000">
            <a:off x="8692444" y="0"/>
            <a:ext cx="451556" cy="2816578"/>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magine 7" descr="_1.jpg"/>
          <p:cNvPicPr>
            <a:picLocks noChangeAspect="1"/>
          </p:cNvPicPr>
          <p:nvPr/>
        </p:nvPicPr>
        <p:blipFill>
          <a:blip r:embed="rId2">
            <a:extLst>
              <a:ext uri="{28A0092B-C50C-407E-A947-70E740481C1C}">
                <a14:useLocalDpi xmlns:a14="http://schemas.microsoft.com/office/drawing/2010/main" val="0"/>
              </a:ext>
            </a:extLst>
          </a:blip>
          <a:srcRect t="16776" b="3897"/>
          <a:stretch>
            <a:fillRect/>
          </a:stretch>
        </p:blipFill>
        <p:spPr bwMode="auto">
          <a:xfrm>
            <a:off x="5775497" y="862366"/>
            <a:ext cx="2518240" cy="1984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magine 8" descr="_5.jpg"/>
          <p:cNvPicPr>
            <a:picLocks noChangeAspect="1"/>
          </p:cNvPicPr>
          <p:nvPr/>
        </p:nvPicPr>
        <p:blipFill>
          <a:blip r:embed="rId3">
            <a:extLst>
              <a:ext uri="{28A0092B-C50C-407E-A947-70E740481C1C}">
                <a14:useLocalDpi xmlns:a14="http://schemas.microsoft.com/office/drawing/2010/main" val="0"/>
              </a:ext>
            </a:extLst>
          </a:blip>
          <a:srcRect t="16344" b="5154"/>
          <a:stretch>
            <a:fillRect/>
          </a:stretch>
        </p:blipFill>
        <p:spPr bwMode="auto">
          <a:xfrm>
            <a:off x="3231268" y="862366"/>
            <a:ext cx="2544229" cy="1984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asellaDiTesto 9"/>
          <p:cNvSpPr txBox="1">
            <a:spLocks noChangeArrowheads="1"/>
          </p:cNvSpPr>
          <p:nvPr/>
        </p:nvSpPr>
        <p:spPr bwMode="auto">
          <a:xfrm>
            <a:off x="2201739" y="5289601"/>
            <a:ext cx="3755304"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err="1">
                <a:solidFill>
                  <a:srgbClr val="FF0000"/>
                </a:solidFill>
              </a:rPr>
              <a:t>Epatectomia</a:t>
            </a:r>
            <a:r>
              <a:rPr lang="en-US" sz="3200" dirty="0">
                <a:solidFill>
                  <a:srgbClr val="FF0000"/>
                </a:solidFill>
              </a:rPr>
              <a:t> </a:t>
            </a:r>
            <a:r>
              <a:rPr lang="en-US" sz="3200" dirty="0" err="1">
                <a:solidFill>
                  <a:srgbClr val="FF0000"/>
                </a:solidFill>
              </a:rPr>
              <a:t>Destra</a:t>
            </a:r>
            <a:endParaRPr lang="en-US" sz="3200" dirty="0">
              <a:solidFill>
                <a:srgbClr val="FF0000"/>
              </a:solidFill>
            </a:endParaRPr>
          </a:p>
          <a:p>
            <a:pPr eaLnBrk="1" hangingPunct="1"/>
            <a:endParaRPr lang="en-US" sz="2800" dirty="0"/>
          </a:p>
          <a:p>
            <a:pPr eaLnBrk="1" hangingPunct="1"/>
            <a:r>
              <a:rPr lang="en-US" sz="2800" dirty="0"/>
              <a:t>FRL/(TLV-TV): 42%</a:t>
            </a:r>
          </a:p>
        </p:txBody>
      </p:sp>
      <p:pic>
        <p:nvPicPr>
          <p:cNvPr id="11" name="Immagine 2" descr="VENOSA2.jpg"/>
          <p:cNvPicPr>
            <a:picLocks noChangeAspect="1"/>
          </p:cNvPicPr>
          <p:nvPr/>
        </p:nvPicPr>
        <p:blipFill>
          <a:blip r:embed="rId4">
            <a:extLst>
              <a:ext uri="{28A0092B-C50C-407E-A947-70E740481C1C}">
                <a14:useLocalDpi xmlns:a14="http://schemas.microsoft.com/office/drawing/2010/main" val="0"/>
              </a:ext>
            </a:extLst>
          </a:blip>
          <a:srcRect l="7356" t="10001" r="20740" b="32777"/>
          <a:stretch>
            <a:fillRect/>
          </a:stretch>
        </p:blipFill>
        <p:spPr bwMode="auto">
          <a:xfrm>
            <a:off x="7936" y="828124"/>
            <a:ext cx="2514906" cy="1988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CasellaDiTesto 9"/>
          <p:cNvSpPr txBox="1">
            <a:spLocks noChangeArrowheads="1"/>
          </p:cNvSpPr>
          <p:nvPr/>
        </p:nvSpPr>
        <p:spPr bwMode="auto">
          <a:xfrm>
            <a:off x="2991184" y="2938852"/>
            <a:ext cx="388413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Volume </a:t>
            </a:r>
            <a:r>
              <a:rPr lang="en-US" sz="1600" dirty="0" err="1"/>
              <a:t>Totale</a:t>
            </a:r>
            <a:r>
              <a:rPr lang="en-US" sz="1600" dirty="0"/>
              <a:t> </a:t>
            </a:r>
            <a:r>
              <a:rPr lang="en-US" sz="1600" dirty="0" err="1"/>
              <a:t>Fegato</a:t>
            </a:r>
            <a:r>
              <a:rPr lang="en-US" sz="1600" dirty="0"/>
              <a:t> (TLV): 1620 cc</a:t>
            </a:r>
          </a:p>
          <a:p>
            <a:pPr eaLnBrk="1" hangingPunct="1"/>
            <a:endParaRPr lang="en-US" sz="1600" dirty="0"/>
          </a:p>
          <a:p>
            <a:pPr eaLnBrk="1" hangingPunct="1"/>
            <a:r>
              <a:rPr lang="en-US" sz="1600" dirty="0"/>
              <a:t>Volume </a:t>
            </a:r>
            <a:r>
              <a:rPr lang="en-US" sz="1600" dirty="0" err="1"/>
              <a:t>Tumore</a:t>
            </a:r>
            <a:r>
              <a:rPr lang="en-US" sz="1600" dirty="0"/>
              <a:t> (TV): 375 cc</a:t>
            </a:r>
          </a:p>
          <a:p>
            <a:pPr eaLnBrk="1" hangingPunct="1"/>
            <a:endParaRPr lang="en-US" sz="1600" dirty="0"/>
          </a:p>
        </p:txBody>
      </p:sp>
      <p:pic>
        <p:nvPicPr>
          <p:cNvPr id="14" name="Immagine 7" descr="_7.jpg"/>
          <p:cNvPicPr>
            <a:picLocks noChangeAspect="1"/>
          </p:cNvPicPr>
          <p:nvPr/>
        </p:nvPicPr>
        <p:blipFill>
          <a:blip r:embed="rId5" cstate="print"/>
          <a:srcRect l="-378" t="18408" r="7228" b="25172"/>
          <a:stretch>
            <a:fillRect/>
          </a:stretch>
        </p:blipFill>
        <p:spPr bwMode="auto">
          <a:xfrm>
            <a:off x="7936" y="2915091"/>
            <a:ext cx="2843213" cy="2252662"/>
          </a:xfrm>
          <a:prstGeom prst="rect">
            <a:avLst/>
          </a:prstGeom>
          <a:noFill/>
          <a:ln w="9525">
            <a:noFill/>
            <a:miter lim="800000"/>
            <a:headEnd/>
            <a:tailEnd/>
          </a:ln>
        </p:spPr>
      </p:pic>
      <p:sp>
        <p:nvSpPr>
          <p:cNvPr id="13" name="CasellaDiTesto 9"/>
          <p:cNvSpPr txBox="1">
            <a:spLocks noChangeArrowheads="1"/>
          </p:cNvSpPr>
          <p:nvPr/>
        </p:nvSpPr>
        <p:spPr bwMode="auto">
          <a:xfrm>
            <a:off x="1087529" y="2908308"/>
            <a:ext cx="222842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err="1"/>
              <a:t>Ricostruzione</a:t>
            </a:r>
            <a:r>
              <a:rPr lang="en-US" sz="1600" dirty="0"/>
              <a:t> 3D</a:t>
            </a:r>
          </a:p>
          <a:p>
            <a:pPr eaLnBrk="1" hangingPunct="1"/>
            <a:endParaRPr lang="en-US" sz="1600" dirty="0"/>
          </a:p>
        </p:txBody>
      </p:sp>
      <p:pic>
        <p:nvPicPr>
          <p:cNvPr id="15" name="Immagine 8" descr="_4.jpg"/>
          <p:cNvPicPr>
            <a:picLocks noChangeAspect="1"/>
          </p:cNvPicPr>
          <p:nvPr/>
        </p:nvPicPr>
        <p:blipFill>
          <a:blip r:embed="rId6" cstate="print"/>
          <a:srcRect l="337" t="17719" r="16772" b="27649"/>
          <a:stretch>
            <a:fillRect/>
          </a:stretch>
        </p:blipFill>
        <p:spPr bwMode="auto">
          <a:xfrm>
            <a:off x="6033056" y="4242760"/>
            <a:ext cx="3097022" cy="2615240"/>
          </a:xfrm>
          <a:prstGeom prst="rect">
            <a:avLst/>
          </a:prstGeom>
          <a:noFill/>
          <a:ln w="9525">
            <a:noFill/>
            <a:miter lim="800000"/>
            <a:headEnd/>
            <a:tailEnd/>
          </a:ln>
        </p:spPr>
      </p:pic>
      <p:sp>
        <p:nvSpPr>
          <p:cNvPr id="2" name="Ovale 1"/>
          <p:cNvSpPr/>
          <p:nvPr/>
        </p:nvSpPr>
        <p:spPr>
          <a:xfrm>
            <a:off x="3458605" y="1845495"/>
            <a:ext cx="578135" cy="509177"/>
          </a:xfrm>
          <a:prstGeom prst="ellipse">
            <a:avLst/>
          </a:prstGeom>
          <a:solidFill>
            <a:schemeClr val="bg2">
              <a:lumMod val="25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9"/>
          <p:cNvSpPr txBox="1">
            <a:spLocks noChangeArrowheads="1"/>
          </p:cNvSpPr>
          <p:nvPr/>
        </p:nvSpPr>
        <p:spPr bwMode="auto">
          <a:xfrm>
            <a:off x="2991184" y="3868535"/>
            <a:ext cx="493809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Volume </a:t>
            </a:r>
            <a:r>
              <a:rPr lang="en-US" sz="1600" dirty="0" err="1"/>
              <a:t>Predetto</a:t>
            </a:r>
            <a:r>
              <a:rPr lang="en-US" sz="1600" dirty="0"/>
              <a:t> </a:t>
            </a:r>
            <a:r>
              <a:rPr lang="en-US" sz="1600" dirty="0" err="1"/>
              <a:t>Fegato</a:t>
            </a:r>
            <a:r>
              <a:rPr lang="en-US" sz="1600" dirty="0"/>
              <a:t> </a:t>
            </a:r>
            <a:r>
              <a:rPr lang="en-US" sz="1600" dirty="0" err="1"/>
              <a:t>Residuo</a:t>
            </a:r>
            <a:r>
              <a:rPr lang="en-US" sz="1600" dirty="0"/>
              <a:t> (FRL) 525 cc</a:t>
            </a:r>
          </a:p>
        </p:txBody>
      </p:sp>
    </p:spTree>
    <p:extLst>
      <p:ext uri="{BB962C8B-B14F-4D97-AF65-F5344CB8AC3E}">
        <p14:creationId xmlns:p14="http://schemas.microsoft.com/office/powerpoint/2010/main" val="31648824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7113</TotalTime>
  <Words>2011</Words>
  <Application>Microsoft Macintosh PowerPoint</Application>
  <PresentationFormat>Presentazione su schermo (4:3)</PresentationFormat>
  <Paragraphs>542</Paragraphs>
  <Slides>49</Slides>
  <Notes>25</Notes>
  <HiddenSlides>0</HiddenSlides>
  <MMClips>3</MMClips>
  <ScaleCrop>false</ScaleCrop>
  <HeadingPairs>
    <vt:vector size="8" baseType="variant">
      <vt:variant>
        <vt:lpstr>Caratteri utilizzati</vt:lpstr>
      </vt:variant>
      <vt:variant>
        <vt:i4>17</vt:i4>
      </vt:variant>
      <vt:variant>
        <vt:lpstr>Tema</vt:lpstr>
      </vt:variant>
      <vt:variant>
        <vt:i4>1</vt:i4>
      </vt:variant>
      <vt:variant>
        <vt:lpstr>Server OLE incorporati</vt:lpstr>
      </vt:variant>
      <vt:variant>
        <vt:i4>1</vt:i4>
      </vt:variant>
      <vt:variant>
        <vt:lpstr>Titoli diapositive</vt:lpstr>
      </vt:variant>
      <vt:variant>
        <vt:i4>49</vt:i4>
      </vt:variant>
    </vt:vector>
  </HeadingPairs>
  <TitlesOfParts>
    <vt:vector size="68" baseType="lpstr">
      <vt:lpstr>ＭＳ Ｐゴシック</vt:lpstr>
      <vt:lpstr>ＭＳ Ｐゴシック</vt:lpstr>
      <vt:lpstr>SimSun</vt:lpstr>
      <vt:lpstr>ヒラギノ角ゴ Pro W3</vt:lpstr>
      <vt:lpstr>ヒラギノ角ゴ ProN W3</vt:lpstr>
      <vt:lpstr>Arial</vt:lpstr>
      <vt:lpstr>Arial Narrow</vt:lpstr>
      <vt:lpstr>Baskerville Old Face</vt:lpstr>
      <vt:lpstr>Calibri</vt:lpstr>
      <vt:lpstr>Calibri Light</vt:lpstr>
      <vt:lpstr>Century Gothic</vt:lpstr>
      <vt:lpstr>Corbel</vt:lpstr>
      <vt:lpstr>Gill Sans</vt:lpstr>
      <vt:lpstr>News Gothic MT</vt:lpstr>
      <vt:lpstr>Times New Roman</vt:lpstr>
      <vt:lpstr>Times New Roman,Bold</vt:lpstr>
      <vt:lpstr>Wingdings</vt:lpstr>
      <vt:lpstr>Tema di Office</vt:lpstr>
      <vt:lpstr>Fotografia di Photo Editor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3D Surgical Planning</vt:lpstr>
      <vt:lpstr>Presentazione standard di PowerPoint</vt:lpstr>
      <vt:lpstr>Presentazione standard di PowerPoint</vt:lpstr>
      <vt:lpstr>Presentazione standard di PowerPoint</vt:lpstr>
      <vt:lpstr>Presentazione standard di PowerPoint</vt:lpstr>
      <vt:lpstr>Volume Calculation  3D - CT Measured Volume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Mettersi insieme è un inizio, Rimanere insieme è un progresso,  Lavorare insieme un successo.</vt:lpstr>
      <vt:lpstr>Presentazione standard di PowerPoint</vt:lpstr>
      <vt:lpstr>Presentazione standard di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Simone Conci</dc:creator>
  <cp:lastModifiedBy>Alfredo Guglielmi</cp:lastModifiedBy>
  <cp:revision>280</cp:revision>
  <cp:lastPrinted>2019-06-26T05:10:05Z</cp:lastPrinted>
  <dcterms:created xsi:type="dcterms:W3CDTF">2018-08-23T09:43:52Z</dcterms:created>
  <dcterms:modified xsi:type="dcterms:W3CDTF">2019-06-27T07:19:48Z</dcterms:modified>
</cp:coreProperties>
</file>