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Lst>
  <p:notesMasterIdLst>
    <p:notesMasterId r:id="rId22"/>
  </p:notesMasterIdLst>
  <p:sldIdLst>
    <p:sldId id="256" r:id="rId2"/>
    <p:sldId id="257" r:id="rId3"/>
    <p:sldId id="276" r:id="rId4"/>
    <p:sldId id="258" r:id="rId5"/>
    <p:sldId id="261" r:id="rId6"/>
    <p:sldId id="260" r:id="rId7"/>
    <p:sldId id="262" r:id="rId8"/>
    <p:sldId id="277" r:id="rId9"/>
    <p:sldId id="264" r:id="rId10"/>
    <p:sldId id="266" r:id="rId11"/>
    <p:sldId id="267" r:id="rId12"/>
    <p:sldId id="278"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30" autoAdjust="0"/>
    <p:restoredTop sz="50233" autoAdjust="0"/>
  </p:normalViewPr>
  <p:slideViewPr>
    <p:cSldViewPr snapToGrid="0">
      <p:cViewPr varScale="1">
        <p:scale>
          <a:sx n="43" d="100"/>
          <a:sy n="43" d="100"/>
        </p:scale>
        <p:origin x="169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644EDA-103F-4C90-81C2-DDBED81858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D98077DB-0B0C-474F-8AA5-56FDA474ADC9}">
      <dgm:prSet phldrT="[Testo]" custT="1"/>
      <dgm:spPr/>
      <dgm:t>
        <a:bodyPr/>
        <a:lstStyle/>
        <a:p>
          <a:r>
            <a:rPr lang="it-IT" sz="1600" dirty="0" smtClean="0"/>
            <a:t>Difficoltà a porre una diagnosi tempestiva e appropriata</a:t>
          </a:r>
          <a:endParaRPr lang="it-IT" sz="1600" dirty="0"/>
        </a:p>
      </dgm:t>
    </dgm:pt>
    <dgm:pt modelId="{6FF4A80C-C347-4AC8-9250-1A673F8AD960}" type="parTrans" cxnId="{CE717B93-A2B1-4986-9295-42C7D23BA08E}">
      <dgm:prSet/>
      <dgm:spPr/>
      <dgm:t>
        <a:bodyPr/>
        <a:lstStyle/>
        <a:p>
          <a:endParaRPr lang="it-IT" sz="1200"/>
        </a:p>
      </dgm:t>
    </dgm:pt>
    <dgm:pt modelId="{CC6D5715-73FB-4170-A002-15CDE4D5DA6D}" type="sibTrans" cxnId="{CE717B93-A2B1-4986-9295-42C7D23BA08E}">
      <dgm:prSet/>
      <dgm:spPr/>
      <dgm:t>
        <a:bodyPr/>
        <a:lstStyle/>
        <a:p>
          <a:endParaRPr lang="it-IT" sz="1200"/>
        </a:p>
      </dgm:t>
    </dgm:pt>
    <dgm:pt modelId="{25824724-4C16-4281-BF8C-877AA1B8F41A}">
      <dgm:prSet phldrT="[Testo]" custT="1"/>
      <dgm:spPr/>
      <dgm:t>
        <a:bodyPr/>
        <a:lstStyle/>
        <a:p>
          <a:r>
            <a:rPr lang="it-IT" sz="1600" dirty="0" smtClean="0"/>
            <a:t>Accesso limitato all’expertise clinico idoneo</a:t>
          </a:r>
          <a:endParaRPr lang="it-IT" sz="1600" dirty="0"/>
        </a:p>
      </dgm:t>
    </dgm:pt>
    <dgm:pt modelId="{869DBBCA-66E7-4582-8538-3D5D04CF4BA7}" type="parTrans" cxnId="{98BE692F-76BC-45A0-ADDC-13E47B04F298}">
      <dgm:prSet/>
      <dgm:spPr/>
      <dgm:t>
        <a:bodyPr/>
        <a:lstStyle/>
        <a:p>
          <a:endParaRPr lang="it-IT" sz="1200"/>
        </a:p>
      </dgm:t>
    </dgm:pt>
    <dgm:pt modelId="{647419B7-4381-4EBC-94BE-CBE8AFAAA062}" type="sibTrans" cxnId="{98BE692F-76BC-45A0-ADDC-13E47B04F298}">
      <dgm:prSet/>
      <dgm:spPr/>
      <dgm:t>
        <a:bodyPr/>
        <a:lstStyle/>
        <a:p>
          <a:endParaRPr lang="it-IT" sz="1200"/>
        </a:p>
      </dgm:t>
    </dgm:pt>
    <dgm:pt modelId="{DC00BA6A-976F-4D03-A39F-D4C30359133A}">
      <dgm:prSet phldrT="[Testo]" custT="1"/>
      <dgm:spPr/>
      <dgm:t>
        <a:bodyPr/>
        <a:lstStyle/>
        <a:p>
          <a:r>
            <a:rPr lang="it-IT" sz="1600" dirty="0" smtClean="0"/>
            <a:t>Difficoltà a condurre studi clinici e traslazionali </a:t>
          </a:r>
          <a:endParaRPr lang="it-IT" sz="1600" dirty="0"/>
        </a:p>
      </dgm:t>
    </dgm:pt>
    <dgm:pt modelId="{164A57CB-1672-43FF-82B5-07F220AD0D3A}" type="parTrans" cxnId="{FB657B7C-29F6-4174-9921-510E202BA94E}">
      <dgm:prSet/>
      <dgm:spPr/>
      <dgm:t>
        <a:bodyPr/>
        <a:lstStyle/>
        <a:p>
          <a:endParaRPr lang="it-IT" sz="1200"/>
        </a:p>
      </dgm:t>
    </dgm:pt>
    <dgm:pt modelId="{71868FFE-E0F6-4757-82B7-B3BBCC78F9C0}" type="sibTrans" cxnId="{FB657B7C-29F6-4174-9921-510E202BA94E}">
      <dgm:prSet/>
      <dgm:spPr/>
      <dgm:t>
        <a:bodyPr/>
        <a:lstStyle/>
        <a:p>
          <a:endParaRPr lang="it-IT" sz="1200"/>
        </a:p>
      </dgm:t>
    </dgm:pt>
    <dgm:pt modelId="{780C4471-3CB7-462D-9058-8DC60461D29B}">
      <dgm:prSet phldrT="[Testo]" custT="1"/>
      <dgm:spPr/>
      <dgm:t>
        <a:bodyPr/>
        <a:lstStyle/>
        <a:p>
          <a:r>
            <a:rPr lang="it-IT" sz="1600" dirty="0" smtClean="0"/>
            <a:t>Ridotto numero di centri di riferimento nei singoli Paesi </a:t>
          </a:r>
          <a:endParaRPr lang="it-IT" sz="1600" dirty="0"/>
        </a:p>
      </dgm:t>
    </dgm:pt>
    <dgm:pt modelId="{8CE5AB6D-88E5-428A-BBFB-939257DA209D}" type="parTrans" cxnId="{84ECA84B-39D6-481B-8498-FE4134138C28}">
      <dgm:prSet/>
      <dgm:spPr/>
      <dgm:t>
        <a:bodyPr/>
        <a:lstStyle/>
        <a:p>
          <a:endParaRPr lang="it-IT"/>
        </a:p>
      </dgm:t>
    </dgm:pt>
    <dgm:pt modelId="{D9B927A0-BD06-4641-BAFA-61BFCDD3EB0B}" type="sibTrans" cxnId="{84ECA84B-39D6-481B-8498-FE4134138C28}">
      <dgm:prSet/>
      <dgm:spPr/>
      <dgm:t>
        <a:bodyPr/>
        <a:lstStyle/>
        <a:p>
          <a:endParaRPr lang="it-IT"/>
        </a:p>
      </dgm:t>
    </dgm:pt>
    <dgm:pt modelId="{0CF90342-EB51-4AEA-9855-F3A50F3CD864}">
      <dgm:prSet phldrT="[Testo]" custT="1"/>
      <dgm:spPr/>
      <dgm:t>
        <a:bodyPr/>
        <a:lstStyle/>
        <a:p>
          <a:r>
            <a:rPr lang="it-IT" sz="1600" dirty="0" smtClean="0"/>
            <a:t>Limitato accesso ai trattamenti disponibili</a:t>
          </a:r>
          <a:endParaRPr lang="it-IT" sz="1600" dirty="0"/>
        </a:p>
      </dgm:t>
    </dgm:pt>
    <dgm:pt modelId="{00C98E50-BCDC-47DA-AC1D-C349808E3B13}" type="parTrans" cxnId="{0EC1DDF1-6706-43C6-9448-608F7E313BF6}">
      <dgm:prSet/>
      <dgm:spPr/>
      <dgm:t>
        <a:bodyPr/>
        <a:lstStyle/>
        <a:p>
          <a:endParaRPr lang="it-IT"/>
        </a:p>
      </dgm:t>
    </dgm:pt>
    <dgm:pt modelId="{FC800BCD-E54B-4ECE-BE1D-675698FDEB95}" type="sibTrans" cxnId="{0EC1DDF1-6706-43C6-9448-608F7E313BF6}">
      <dgm:prSet/>
      <dgm:spPr/>
      <dgm:t>
        <a:bodyPr/>
        <a:lstStyle/>
        <a:p>
          <a:endParaRPr lang="it-IT"/>
        </a:p>
      </dgm:t>
    </dgm:pt>
    <dgm:pt modelId="{6993C63C-315E-4EC9-8752-9FF1A3829E97}">
      <dgm:prSet phldrT="[Testo]" custT="1"/>
      <dgm:spPr/>
      <dgm:t>
        <a:bodyPr/>
        <a:lstStyle/>
        <a:p>
          <a:r>
            <a:rPr lang="it-IT" sz="1600" dirty="0" smtClean="0"/>
            <a:t>Scarsa informazione sulla malattia e sui centri di riferimento</a:t>
          </a:r>
          <a:endParaRPr lang="it-IT" sz="1600" dirty="0"/>
        </a:p>
      </dgm:t>
    </dgm:pt>
    <dgm:pt modelId="{5043D14A-E689-45F9-83F0-D8E187EFB555}" type="parTrans" cxnId="{FF6E5A7D-693D-4B4D-8554-6327A262960A}">
      <dgm:prSet/>
      <dgm:spPr/>
      <dgm:t>
        <a:bodyPr/>
        <a:lstStyle/>
        <a:p>
          <a:endParaRPr lang="it-IT"/>
        </a:p>
      </dgm:t>
    </dgm:pt>
    <dgm:pt modelId="{3DE93108-84C9-4227-8A80-589582CCEF1F}" type="sibTrans" cxnId="{FF6E5A7D-693D-4B4D-8554-6327A262960A}">
      <dgm:prSet/>
      <dgm:spPr/>
      <dgm:t>
        <a:bodyPr/>
        <a:lstStyle/>
        <a:p>
          <a:endParaRPr lang="it-IT"/>
        </a:p>
      </dgm:t>
    </dgm:pt>
    <dgm:pt modelId="{53530D50-4E3F-457C-934E-4BFEDF640423}" type="pres">
      <dgm:prSet presAssocID="{D1644EDA-103F-4C90-81C2-DDBED818587D}" presName="linear" presStyleCnt="0">
        <dgm:presLayoutVars>
          <dgm:dir/>
          <dgm:animLvl val="lvl"/>
          <dgm:resizeHandles val="exact"/>
        </dgm:presLayoutVars>
      </dgm:prSet>
      <dgm:spPr/>
      <dgm:t>
        <a:bodyPr/>
        <a:lstStyle/>
        <a:p>
          <a:endParaRPr lang="it-IT"/>
        </a:p>
      </dgm:t>
    </dgm:pt>
    <dgm:pt modelId="{6DA07CC8-F2B4-4692-BEB6-6829A6E33066}" type="pres">
      <dgm:prSet presAssocID="{D98077DB-0B0C-474F-8AA5-56FDA474ADC9}" presName="parentLin" presStyleCnt="0"/>
      <dgm:spPr/>
    </dgm:pt>
    <dgm:pt modelId="{3830C6CB-4FAA-4AF1-BCB4-E4712A9FFCAB}" type="pres">
      <dgm:prSet presAssocID="{D98077DB-0B0C-474F-8AA5-56FDA474ADC9}" presName="parentLeftMargin" presStyleLbl="node1" presStyleIdx="0" presStyleCnt="6"/>
      <dgm:spPr/>
      <dgm:t>
        <a:bodyPr/>
        <a:lstStyle/>
        <a:p>
          <a:endParaRPr lang="it-IT"/>
        </a:p>
      </dgm:t>
    </dgm:pt>
    <dgm:pt modelId="{EDDB525A-07A8-4608-9F28-C554C5630FCD}" type="pres">
      <dgm:prSet presAssocID="{D98077DB-0B0C-474F-8AA5-56FDA474ADC9}" presName="parentText" presStyleLbl="node1" presStyleIdx="0" presStyleCnt="6" custScaleX="113033">
        <dgm:presLayoutVars>
          <dgm:chMax val="0"/>
          <dgm:bulletEnabled val="1"/>
        </dgm:presLayoutVars>
      </dgm:prSet>
      <dgm:spPr/>
      <dgm:t>
        <a:bodyPr/>
        <a:lstStyle/>
        <a:p>
          <a:endParaRPr lang="it-IT"/>
        </a:p>
      </dgm:t>
    </dgm:pt>
    <dgm:pt modelId="{FEDDC25A-2A11-4DBF-8DF0-6B933A74F568}" type="pres">
      <dgm:prSet presAssocID="{D98077DB-0B0C-474F-8AA5-56FDA474ADC9}" presName="negativeSpace" presStyleCnt="0"/>
      <dgm:spPr/>
    </dgm:pt>
    <dgm:pt modelId="{ADFD63D2-F0FA-4B6E-801A-D193DBBAAFCA}" type="pres">
      <dgm:prSet presAssocID="{D98077DB-0B0C-474F-8AA5-56FDA474ADC9}" presName="childText" presStyleLbl="conFgAcc1" presStyleIdx="0" presStyleCnt="6">
        <dgm:presLayoutVars>
          <dgm:bulletEnabled val="1"/>
        </dgm:presLayoutVars>
      </dgm:prSet>
      <dgm:spPr/>
    </dgm:pt>
    <dgm:pt modelId="{03460588-3874-4FF5-BC41-EE44D97B6CDE}" type="pres">
      <dgm:prSet presAssocID="{CC6D5715-73FB-4170-A002-15CDE4D5DA6D}" presName="spaceBetweenRectangles" presStyleCnt="0"/>
      <dgm:spPr/>
    </dgm:pt>
    <dgm:pt modelId="{69351D44-76C7-46E2-BD43-A6B9E6D4BEC5}" type="pres">
      <dgm:prSet presAssocID="{25824724-4C16-4281-BF8C-877AA1B8F41A}" presName="parentLin" presStyleCnt="0"/>
      <dgm:spPr/>
    </dgm:pt>
    <dgm:pt modelId="{988CC7AC-6C5A-41EC-BC0D-4A55669B5BC1}" type="pres">
      <dgm:prSet presAssocID="{25824724-4C16-4281-BF8C-877AA1B8F41A}" presName="parentLeftMargin" presStyleLbl="node1" presStyleIdx="0" presStyleCnt="6"/>
      <dgm:spPr/>
      <dgm:t>
        <a:bodyPr/>
        <a:lstStyle/>
        <a:p>
          <a:endParaRPr lang="it-IT"/>
        </a:p>
      </dgm:t>
    </dgm:pt>
    <dgm:pt modelId="{00E05EA2-FFD1-4351-B4C3-552DC7CB8F21}" type="pres">
      <dgm:prSet presAssocID="{25824724-4C16-4281-BF8C-877AA1B8F41A}" presName="parentText" presStyleLbl="node1" presStyleIdx="1" presStyleCnt="6" custScaleX="113033">
        <dgm:presLayoutVars>
          <dgm:chMax val="0"/>
          <dgm:bulletEnabled val="1"/>
        </dgm:presLayoutVars>
      </dgm:prSet>
      <dgm:spPr/>
      <dgm:t>
        <a:bodyPr/>
        <a:lstStyle/>
        <a:p>
          <a:endParaRPr lang="it-IT"/>
        </a:p>
      </dgm:t>
    </dgm:pt>
    <dgm:pt modelId="{58D179C1-3813-4C43-8839-E9E194EE376C}" type="pres">
      <dgm:prSet presAssocID="{25824724-4C16-4281-BF8C-877AA1B8F41A}" presName="negativeSpace" presStyleCnt="0"/>
      <dgm:spPr/>
    </dgm:pt>
    <dgm:pt modelId="{0965CA58-513E-4D2A-906D-7698660DA8BD}" type="pres">
      <dgm:prSet presAssocID="{25824724-4C16-4281-BF8C-877AA1B8F41A}" presName="childText" presStyleLbl="conFgAcc1" presStyleIdx="1" presStyleCnt="6">
        <dgm:presLayoutVars>
          <dgm:bulletEnabled val="1"/>
        </dgm:presLayoutVars>
      </dgm:prSet>
      <dgm:spPr/>
    </dgm:pt>
    <dgm:pt modelId="{B047AECB-7F05-4367-9A1C-9E685E154A7F}" type="pres">
      <dgm:prSet presAssocID="{647419B7-4381-4EBC-94BE-CBE8AFAAA062}" presName="spaceBetweenRectangles" presStyleCnt="0"/>
      <dgm:spPr/>
    </dgm:pt>
    <dgm:pt modelId="{020E12F4-DC9D-4395-B7FA-C0A75AFCF975}" type="pres">
      <dgm:prSet presAssocID="{DC00BA6A-976F-4D03-A39F-D4C30359133A}" presName="parentLin" presStyleCnt="0"/>
      <dgm:spPr/>
    </dgm:pt>
    <dgm:pt modelId="{36BD10FF-0AFC-42C3-B467-F80FDF9137DA}" type="pres">
      <dgm:prSet presAssocID="{DC00BA6A-976F-4D03-A39F-D4C30359133A}" presName="parentLeftMargin" presStyleLbl="node1" presStyleIdx="1" presStyleCnt="6"/>
      <dgm:spPr/>
      <dgm:t>
        <a:bodyPr/>
        <a:lstStyle/>
        <a:p>
          <a:endParaRPr lang="it-IT"/>
        </a:p>
      </dgm:t>
    </dgm:pt>
    <dgm:pt modelId="{F7630B59-554B-4869-817A-EE49AB51AA65}" type="pres">
      <dgm:prSet presAssocID="{DC00BA6A-976F-4D03-A39F-D4C30359133A}" presName="parentText" presStyleLbl="node1" presStyleIdx="2" presStyleCnt="6" custScaleX="113033">
        <dgm:presLayoutVars>
          <dgm:chMax val="0"/>
          <dgm:bulletEnabled val="1"/>
        </dgm:presLayoutVars>
      </dgm:prSet>
      <dgm:spPr/>
      <dgm:t>
        <a:bodyPr/>
        <a:lstStyle/>
        <a:p>
          <a:endParaRPr lang="it-IT"/>
        </a:p>
      </dgm:t>
    </dgm:pt>
    <dgm:pt modelId="{620D4EC6-A24A-4159-AA09-A8801BDD28F2}" type="pres">
      <dgm:prSet presAssocID="{DC00BA6A-976F-4D03-A39F-D4C30359133A}" presName="negativeSpace" presStyleCnt="0"/>
      <dgm:spPr/>
    </dgm:pt>
    <dgm:pt modelId="{1834BDC2-4655-4B0C-B329-2C87A2041B1C}" type="pres">
      <dgm:prSet presAssocID="{DC00BA6A-976F-4D03-A39F-D4C30359133A}" presName="childText" presStyleLbl="conFgAcc1" presStyleIdx="2" presStyleCnt="6" custLinFactNeighborX="-4900" custLinFactNeighborY="67887">
        <dgm:presLayoutVars>
          <dgm:bulletEnabled val="1"/>
        </dgm:presLayoutVars>
      </dgm:prSet>
      <dgm:spPr/>
    </dgm:pt>
    <dgm:pt modelId="{0C6D561F-8387-46D0-B73B-F7E75E808A4E}" type="pres">
      <dgm:prSet presAssocID="{71868FFE-E0F6-4757-82B7-B3BBCC78F9C0}" presName="spaceBetweenRectangles" presStyleCnt="0"/>
      <dgm:spPr/>
    </dgm:pt>
    <dgm:pt modelId="{0F52F723-75F5-45BD-88B5-784E23585A1D}" type="pres">
      <dgm:prSet presAssocID="{0CF90342-EB51-4AEA-9855-F3A50F3CD864}" presName="parentLin" presStyleCnt="0"/>
      <dgm:spPr/>
    </dgm:pt>
    <dgm:pt modelId="{6BB0D2A3-953F-4CF5-9CB8-BE90E1202601}" type="pres">
      <dgm:prSet presAssocID="{0CF90342-EB51-4AEA-9855-F3A50F3CD864}" presName="parentLeftMargin" presStyleLbl="node1" presStyleIdx="2" presStyleCnt="6"/>
      <dgm:spPr/>
      <dgm:t>
        <a:bodyPr/>
        <a:lstStyle/>
        <a:p>
          <a:endParaRPr lang="it-IT"/>
        </a:p>
      </dgm:t>
    </dgm:pt>
    <dgm:pt modelId="{586ADD15-4FB5-4B2E-9821-57AA5AFBCC4A}" type="pres">
      <dgm:prSet presAssocID="{0CF90342-EB51-4AEA-9855-F3A50F3CD864}" presName="parentText" presStyleLbl="node1" presStyleIdx="3" presStyleCnt="6" custScaleX="113033">
        <dgm:presLayoutVars>
          <dgm:chMax val="0"/>
          <dgm:bulletEnabled val="1"/>
        </dgm:presLayoutVars>
      </dgm:prSet>
      <dgm:spPr/>
      <dgm:t>
        <a:bodyPr/>
        <a:lstStyle/>
        <a:p>
          <a:endParaRPr lang="it-IT"/>
        </a:p>
      </dgm:t>
    </dgm:pt>
    <dgm:pt modelId="{1BF465BD-BD48-4A79-B258-16BD3B6182AF}" type="pres">
      <dgm:prSet presAssocID="{0CF90342-EB51-4AEA-9855-F3A50F3CD864}" presName="negativeSpace" presStyleCnt="0"/>
      <dgm:spPr/>
    </dgm:pt>
    <dgm:pt modelId="{C6BD55CA-0F9F-4D69-B4D2-DA69E7DE56B5}" type="pres">
      <dgm:prSet presAssocID="{0CF90342-EB51-4AEA-9855-F3A50F3CD864}" presName="childText" presStyleLbl="conFgAcc1" presStyleIdx="3" presStyleCnt="6">
        <dgm:presLayoutVars>
          <dgm:bulletEnabled val="1"/>
        </dgm:presLayoutVars>
      </dgm:prSet>
      <dgm:spPr/>
    </dgm:pt>
    <dgm:pt modelId="{48B4BB4F-6161-4042-85B7-B3441454ED0A}" type="pres">
      <dgm:prSet presAssocID="{FC800BCD-E54B-4ECE-BE1D-675698FDEB95}" presName="spaceBetweenRectangles" presStyleCnt="0"/>
      <dgm:spPr/>
    </dgm:pt>
    <dgm:pt modelId="{0C17DFA9-FFEE-405C-A1FB-D83504A277D2}" type="pres">
      <dgm:prSet presAssocID="{6993C63C-315E-4EC9-8752-9FF1A3829E97}" presName="parentLin" presStyleCnt="0"/>
      <dgm:spPr/>
    </dgm:pt>
    <dgm:pt modelId="{381F47D8-8189-4FFA-AC8D-931ED37AFB1B}" type="pres">
      <dgm:prSet presAssocID="{6993C63C-315E-4EC9-8752-9FF1A3829E97}" presName="parentLeftMargin" presStyleLbl="node1" presStyleIdx="3" presStyleCnt="6"/>
      <dgm:spPr/>
      <dgm:t>
        <a:bodyPr/>
        <a:lstStyle/>
        <a:p>
          <a:endParaRPr lang="it-IT"/>
        </a:p>
      </dgm:t>
    </dgm:pt>
    <dgm:pt modelId="{8B3C94B9-B2C1-43D1-9A64-B88E01C359DE}" type="pres">
      <dgm:prSet presAssocID="{6993C63C-315E-4EC9-8752-9FF1A3829E97}" presName="parentText" presStyleLbl="node1" presStyleIdx="4" presStyleCnt="6" custScaleX="113033" custLinFactNeighborX="-3524" custLinFactNeighborY="9077">
        <dgm:presLayoutVars>
          <dgm:chMax val="0"/>
          <dgm:bulletEnabled val="1"/>
        </dgm:presLayoutVars>
      </dgm:prSet>
      <dgm:spPr/>
      <dgm:t>
        <a:bodyPr/>
        <a:lstStyle/>
        <a:p>
          <a:endParaRPr lang="it-IT"/>
        </a:p>
      </dgm:t>
    </dgm:pt>
    <dgm:pt modelId="{5CA429F9-4B04-4227-903B-DA3C1B146093}" type="pres">
      <dgm:prSet presAssocID="{6993C63C-315E-4EC9-8752-9FF1A3829E97}" presName="negativeSpace" presStyleCnt="0"/>
      <dgm:spPr/>
    </dgm:pt>
    <dgm:pt modelId="{B5C0C8E5-F124-4228-8DF6-FCBE5A429BAE}" type="pres">
      <dgm:prSet presAssocID="{6993C63C-315E-4EC9-8752-9FF1A3829E97}" presName="childText" presStyleLbl="conFgAcc1" presStyleIdx="4" presStyleCnt="6">
        <dgm:presLayoutVars>
          <dgm:bulletEnabled val="1"/>
        </dgm:presLayoutVars>
      </dgm:prSet>
      <dgm:spPr/>
    </dgm:pt>
    <dgm:pt modelId="{B08378A1-492D-403B-AE54-4B06C35101E7}" type="pres">
      <dgm:prSet presAssocID="{3DE93108-84C9-4227-8A80-589582CCEF1F}" presName="spaceBetweenRectangles" presStyleCnt="0"/>
      <dgm:spPr/>
    </dgm:pt>
    <dgm:pt modelId="{5B2397DA-C3C8-452B-B256-72072FA827C4}" type="pres">
      <dgm:prSet presAssocID="{780C4471-3CB7-462D-9058-8DC60461D29B}" presName="parentLin" presStyleCnt="0"/>
      <dgm:spPr/>
    </dgm:pt>
    <dgm:pt modelId="{4ACD1944-7041-45D7-B060-42DD91132BEC}" type="pres">
      <dgm:prSet presAssocID="{780C4471-3CB7-462D-9058-8DC60461D29B}" presName="parentLeftMargin" presStyleLbl="node1" presStyleIdx="4" presStyleCnt="6"/>
      <dgm:spPr/>
      <dgm:t>
        <a:bodyPr/>
        <a:lstStyle/>
        <a:p>
          <a:endParaRPr lang="it-IT"/>
        </a:p>
      </dgm:t>
    </dgm:pt>
    <dgm:pt modelId="{29996702-180D-43C4-AFE3-74386FE867E5}" type="pres">
      <dgm:prSet presAssocID="{780C4471-3CB7-462D-9058-8DC60461D29B}" presName="parentText" presStyleLbl="node1" presStyleIdx="5" presStyleCnt="6" custScaleX="113033">
        <dgm:presLayoutVars>
          <dgm:chMax val="0"/>
          <dgm:bulletEnabled val="1"/>
        </dgm:presLayoutVars>
      </dgm:prSet>
      <dgm:spPr/>
      <dgm:t>
        <a:bodyPr/>
        <a:lstStyle/>
        <a:p>
          <a:endParaRPr lang="it-IT"/>
        </a:p>
      </dgm:t>
    </dgm:pt>
    <dgm:pt modelId="{A5BED037-0BCA-48B9-AF6A-8EFD577D4313}" type="pres">
      <dgm:prSet presAssocID="{780C4471-3CB7-462D-9058-8DC60461D29B}" presName="negativeSpace" presStyleCnt="0"/>
      <dgm:spPr/>
    </dgm:pt>
    <dgm:pt modelId="{34345394-024E-4D7B-9548-8004248B6E40}" type="pres">
      <dgm:prSet presAssocID="{780C4471-3CB7-462D-9058-8DC60461D29B}" presName="childText" presStyleLbl="conFgAcc1" presStyleIdx="5" presStyleCnt="6">
        <dgm:presLayoutVars>
          <dgm:bulletEnabled val="1"/>
        </dgm:presLayoutVars>
      </dgm:prSet>
      <dgm:spPr/>
    </dgm:pt>
  </dgm:ptLst>
  <dgm:cxnLst>
    <dgm:cxn modelId="{FAED59CC-59DF-44C8-B44C-41FD0BEFC753}" type="presOf" srcId="{780C4471-3CB7-462D-9058-8DC60461D29B}" destId="{29996702-180D-43C4-AFE3-74386FE867E5}" srcOrd="1" destOrd="0" presId="urn:microsoft.com/office/officeart/2005/8/layout/list1"/>
    <dgm:cxn modelId="{BB6F002F-DAA3-45A8-B294-2747F11D7FD9}" type="presOf" srcId="{0CF90342-EB51-4AEA-9855-F3A50F3CD864}" destId="{6BB0D2A3-953F-4CF5-9CB8-BE90E1202601}" srcOrd="0" destOrd="0" presId="urn:microsoft.com/office/officeart/2005/8/layout/list1"/>
    <dgm:cxn modelId="{D3820513-7113-4388-98D4-0B84F8D60D66}" type="presOf" srcId="{25824724-4C16-4281-BF8C-877AA1B8F41A}" destId="{00E05EA2-FFD1-4351-B4C3-552DC7CB8F21}" srcOrd="1" destOrd="0" presId="urn:microsoft.com/office/officeart/2005/8/layout/list1"/>
    <dgm:cxn modelId="{FF6E5A7D-693D-4B4D-8554-6327A262960A}" srcId="{D1644EDA-103F-4C90-81C2-DDBED818587D}" destId="{6993C63C-315E-4EC9-8752-9FF1A3829E97}" srcOrd="4" destOrd="0" parTransId="{5043D14A-E689-45F9-83F0-D8E187EFB555}" sibTransId="{3DE93108-84C9-4227-8A80-589582CCEF1F}"/>
    <dgm:cxn modelId="{F48B3001-8D66-409B-B770-361AD0207D1E}" type="presOf" srcId="{DC00BA6A-976F-4D03-A39F-D4C30359133A}" destId="{36BD10FF-0AFC-42C3-B467-F80FDF9137DA}" srcOrd="0" destOrd="0" presId="urn:microsoft.com/office/officeart/2005/8/layout/list1"/>
    <dgm:cxn modelId="{C3EBD745-58F9-4BB2-B0D0-179443E83FDB}" type="presOf" srcId="{D1644EDA-103F-4C90-81C2-DDBED818587D}" destId="{53530D50-4E3F-457C-934E-4BFEDF640423}" srcOrd="0" destOrd="0" presId="urn:microsoft.com/office/officeart/2005/8/layout/list1"/>
    <dgm:cxn modelId="{4548F457-B12B-4159-9175-C9DB63078E60}" type="presOf" srcId="{6993C63C-315E-4EC9-8752-9FF1A3829E97}" destId="{8B3C94B9-B2C1-43D1-9A64-B88E01C359DE}" srcOrd="1" destOrd="0" presId="urn:microsoft.com/office/officeart/2005/8/layout/list1"/>
    <dgm:cxn modelId="{98BE692F-76BC-45A0-ADDC-13E47B04F298}" srcId="{D1644EDA-103F-4C90-81C2-DDBED818587D}" destId="{25824724-4C16-4281-BF8C-877AA1B8F41A}" srcOrd="1" destOrd="0" parTransId="{869DBBCA-66E7-4582-8538-3D5D04CF4BA7}" sibTransId="{647419B7-4381-4EBC-94BE-CBE8AFAAA062}"/>
    <dgm:cxn modelId="{C1F52315-3381-4977-A004-8DAF44406AF8}" type="presOf" srcId="{6993C63C-315E-4EC9-8752-9FF1A3829E97}" destId="{381F47D8-8189-4FFA-AC8D-931ED37AFB1B}" srcOrd="0" destOrd="0" presId="urn:microsoft.com/office/officeart/2005/8/layout/list1"/>
    <dgm:cxn modelId="{FB657B7C-29F6-4174-9921-510E202BA94E}" srcId="{D1644EDA-103F-4C90-81C2-DDBED818587D}" destId="{DC00BA6A-976F-4D03-A39F-D4C30359133A}" srcOrd="2" destOrd="0" parTransId="{164A57CB-1672-43FF-82B5-07F220AD0D3A}" sibTransId="{71868FFE-E0F6-4757-82B7-B3BBCC78F9C0}"/>
    <dgm:cxn modelId="{84ECA84B-39D6-481B-8498-FE4134138C28}" srcId="{D1644EDA-103F-4C90-81C2-DDBED818587D}" destId="{780C4471-3CB7-462D-9058-8DC60461D29B}" srcOrd="5" destOrd="0" parTransId="{8CE5AB6D-88E5-428A-BBFB-939257DA209D}" sibTransId="{D9B927A0-BD06-4641-BAFA-61BFCDD3EB0B}"/>
    <dgm:cxn modelId="{CE717B93-A2B1-4986-9295-42C7D23BA08E}" srcId="{D1644EDA-103F-4C90-81C2-DDBED818587D}" destId="{D98077DB-0B0C-474F-8AA5-56FDA474ADC9}" srcOrd="0" destOrd="0" parTransId="{6FF4A80C-C347-4AC8-9250-1A673F8AD960}" sibTransId="{CC6D5715-73FB-4170-A002-15CDE4D5DA6D}"/>
    <dgm:cxn modelId="{3B8C5A07-657E-44EE-9A81-96A5A6C92080}" type="presOf" srcId="{25824724-4C16-4281-BF8C-877AA1B8F41A}" destId="{988CC7AC-6C5A-41EC-BC0D-4A55669B5BC1}" srcOrd="0" destOrd="0" presId="urn:microsoft.com/office/officeart/2005/8/layout/list1"/>
    <dgm:cxn modelId="{921DA86E-4D3E-4CEC-B369-DD3A7C609EF6}" type="presOf" srcId="{DC00BA6A-976F-4D03-A39F-D4C30359133A}" destId="{F7630B59-554B-4869-817A-EE49AB51AA65}" srcOrd="1" destOrd="0" presId="urn:microsoft.com/office/officeart/2005/8/layout/list1"/>
    <dgm:cxn modelId="{829B10F1-00DC-4581-8E42-DF3890B1C34B}" type="presOf" srcId="{0CF90342-EB51-4AEA-9855-F3A50F3CD864}" destId="{586ADD15-4FB5-4B2E-9821-57AA5AFBCC4A}" srcOrd="1" destOrd="0" presId="urn:microsoft.com/office/officeart/2005/8/layout/list1"/>
    <dgm:cxn modelId="{0EC1DDF1-6706-43C6-9448-608F7E313BF6}" srcId="{D1644EDA-103F-4C90-81C2-DDBED818587D}" destId="{0CF90342-EB51-4AEA-9855-F3A50F3CD864}" srcOrd="3" destOrd="0" parTransId="{00C98E50-BCDC-47DA-AC1D-C349808E3B13}" sibTransId="{FC800BCD-E54B-4ECE-BE1D-675698FDEB95}"/>
    <dgm:cxn modelId="{C12DA370-982E-40F8-B9C0-4FFC02CCA30F}" type="presOf" srcId="{D98077DB-0B0C-474F-8AA5-56FDA474ADC9}" destId="{3830C6CB-4FAA-4AF1-BCB4-E4712A9FFCAB}" srcOrd="0" destOrd="0" presId="urn:microsoft.com/office/officeart/2005/8/layout/list1"/>
    <dgm:cxn modelId="{2DB6A0B4-3275-498A-9C55-FF628162AB36}" type="presOf" srcId="{780C4471-3CB7-462D-9058-8DC60461D29B}" destId="{4ACD1944-7041-45D7-B060-42DD91132BEC}" srcOrd="0" destOrd="0" presId="urn:microsoft.com/office/officeart/2005/8/layout/list1"/>
    <dgm:cxn modelId="{16FE6D58-AEBA-48EB-A1D5-314BCD23B448}" type="presOf" srcId="{D98077DB-0B0C-474F-8AA5-56FDA474ADC9}" destId="{EDDB525A-07A8-4608-9F28-C554C5630FCD}" srcOrd="1" destOrd="0" presId="urn:microsoft.com/office/officeart/2005/8/layout/list1"/>
    <dgm:cxn modelId="{38C0FA6D-406E-475A-A2B5-6EFA820805CA}" type="presParOf" srcId="{53530D50-4E3F-457C-934E-4BFEDF640423}" destId="{6DA07CC8-F2B4-4692-BEB6-6829A6E33066}" srcOrd="0" destOrd="0" presId="urn:microsoft.com/office/officeart/2005/8/layout/list1"/>
    <dgm:cxn modelId="{029AF4B2-93DE-460A-A868-6BA467D4B1B9}" type="presParOf" srcId="{6DA07CC8-F2B4-4692-BEB6-6829A6E33066}" destId="{3830C6CB-4FAA-4AF1-BCB4-E4712A9FFCAB}" srcOrd="0" destOrd="0" presId="urn:microsoft.com/office/officeart/2005/8/layout/list1"/>
    <dgm:cxn modelId="{A67C1AED-86CC-479C-A722-BC4C3016D19D}" type="presParOf" srcId="{6DA07CC8-F2B4-4692-BEB6-6829A6E33066}" destId="{EDDB525A-07A8-4608-9F28-C554C5630FCD}" srcOrd="1" destOrd="0" presId="urn:microsoft.com/office/officeart/2005/8/layout/list1"/>
    <dgm:cxn modelId="{B0886B3A-DE82-42BE-868B-1738C4A7AE40}" type="presParOf" srcId="{53530D50-4E3F-457C-934E-4BFEDF640423}" destId="{FEDDC25A-2A11-4DBF-8DF0-6B933A74F568}" srcOrd="1" destOrd="0" presId="urn:microsoft.com/office/officeart/2005/8/layout/list1"/>
    <dgm:cxn modelId="{6DD6A7FB-0829-4E29-84FE-0F2DBDA57E31}" type="presParOf" srcId="{53530D50-4E3F-457C-934E-4BFEDF640423}" destId="{ADFD63D2-F0FA-4B6E-801A-D193DBBAAFCA}" srcOrd="2" destOrd="0" presId="urn:microsoft.com/office/officeart/2005/8/layout/list1"/>
    <dgm:cxn modelId="{C56555FF-14E4-4943-87FA-47455D666089}" type="presParOf" srcId="{53530D50-4E3F-457C-934E-4BFEDF640423}" destId="{03460588-3874-4FF5-BC41-EE44D97B6CDE}" srcOrd="3" destOrd="0" presId="urn:microsoft.com/office/officeart/2005/8/layout/list1"/>
    <dgm:cxn modelId="{142A8AF2-8AB8-4E9E-B44E-1DB6FA7F479C}" type="presParOf" srcId="{53530D50-4E3F-457C-934E-4BFEDF640423}" destId="{69351D44-76C7-46E2-BD43-A6B9E6D4BEC5}" srcOrd="4" destOrd="0" presId="urn:microsoft.com/office/officeart/2005/8/layout/list1"/>
    <dgm:cxn modelId="{2042A4EE-6DA7-4A95-B8F7-DF6F3981F221}" type="presParOf" srcId="{69351D44-76C7-46E2-BD43-A6B9E6D4BEC5}" destId="{988CC7AC-6C5A-41EC-BC0D-4A55669B5BC1}" srcOrd="0" destOrd="0" presId="urn:microsoft.com/office/officeart/2005/8/layout/list1"/>
    <dgm:cxn modelId="{C3A1D374-CDE9-4A48-A5AB-7487A0C3E984}" type="presParOf" srcId="{69351D44-76C7-46E2-BD43-A6B9E6D4BEC5}" destId="{00E05EA2-FFD1-4351-B4C3-552DC7CB8F21}" srcOrd="1" destOrd="0" presId="urn:microsoft.com/office/officeart/2005/8/layout/list1"/>
    <dgm:cxn modelId="{D90CB55F-E3FC-4B98-A6F5-863B6FA08C1D}" type="presParOf" srcId="{53530D50-4E3F-457C-934E-4BFEDF640423}" destId="{58D179C1-3813-4C43-8839-E9E194EE376C}" srcOrd="5" destOrd="0" presId="urn:microsoft.com/office/officeart/2005/8/layout/list1"/>
    <dgm:cxn modelId="{6F4C9075-B0B3-4CCF-B9E2-6D087FC2217B}" type="presParOf" srcId="{53530D50-4E3F-457C-934E-4BFEDF640423}" destId="{0965CA58-513E-4D2A-906D-7698660DA8BD}" srcOrd="6" destOrd="0" presId="urn:microsoft.com/office/officeart/2005/8/layout/list1"/>
    <dgm:cxn modelId="{D7721D03-DE34-4B6A-9108-D31830F1F6CD}" type="presParOf" srcId="{53530D50-4E3F-457C-934E-4BFEDF640423}" destId="{B047AECB-7F05-4367-9A1C-9E685E154A7F}" srcOrd="7" destOrd="0" presId="urn:microsoft.com/office/officeart/2005/8/layout/list1"/>
    <dgm:cxn modelId="{CA80DA91-38A6-4A09-9931-068D9AD47CD0}" type="presParOf" srcId="{53530D50-4E3F-457C-934E-4BFEDF640423}" destId="{020E12F4-DC9D-4395-B7FA-C0A75AFCF975}" srcOrd="8" destOrd="0" presId="urn:microsoft.com/office/officeart/2005/8/layout/list1"/>
    <dgm:cxn modelId="{B62F11C5-1873-43C8-A08A-10BA8F50D3B0}" type="presParOf" srcId="{020E12F4-DC9D-4395-B7FA-C0A75AFCF975}" destId="{36BD10FF-0AFC-42C3-B467-F80FDF9137DA}" srcOrd="0" destOrd="0" presId="urn:microsoft.com/office/officeart/2005/8/layout/list1"/>
    <dgm:cxn modelId="{71A8EC7F-DD95-49BB-AA1B-6D60F9F4E72F}" type="presParOf" srcId="{020E12F4-DC9D-4395-B7FA-C0A75AFCF975}" destId="{F7630B59-554B-4869-817A-EE49AB51AA65}" srcOrd="1" destOrd="0" presId="urn:microsoft.com/office/officeart/2005/8/layout/list1"/>
    <dgm:cxn modelId="{5EC43BC5-FC52-4D51-B88A-761A076357D9}" type="presParOf" srcId="{53530D50-4E3F-457C-934E-4BFEDF640423}" destId="{620D4EC6-A24A-4159-AA09-A8801BDD28F2}" srcOrd="9" destOrd="0" presId="urn:microsoft.com/office/officeart/2005/8/layout/list1"/>
    <dgm:cxn modelId="{96D9E3E4-4C2A-48EF-825F-F0A580E3AB80}" type="presParOf" srcId="{53530D50-4E3F-457C-934E-4BFEDF640423}" destId="{1834BDC2-4655-4B0C-B329-2C87A2041B1C}" srcOrd="10" destOrd="0" presId="urn:microsoft.com/office/officeart/2005/8/layout/list1"/>
    <dgm:cxn modelId="{6A46EDB3-9E75-4A1F-B8F1-B5730AC762E5}" type="presParOf" srcId="{53530D50-4E3F-457C-934E-4BFEDF640423}" destId="{0C6D561F-8387-46D0-B73B-F7E75E808A4E}" srcOrd="11" destOrd="0" presId="urn:microsoft.com/office/officeart/2005/8/layout/list1"/>
    <dgm:cxn modelId="{5C5C2035-FF9E-4988-8C96-59AA3209EA28}" type="presParOf" srcId="{53530D50-4E3F-457C-934E-4BFEDF640423}" destId="{0F52F723-75F5-45BD-88B5-784E23585A1D}" srcOrd="12" destOrd="0" presId="urn:microsoft.com/office/officeart/2005/8/layout/list1"/>
    <dgm:cxn modelId="{1C593D82-77DC-4A7E-A4E7-BB91FD559FAB}" type="presParOf" srcId="{0F52F723-75F5-45BD-88B5-784E23585A1D}" destId="{6BB0D2A3-953F-4CF5-9CB8-BE90E1202601}" srcOrd="0" destOrd="0" presId="urn:microsoft.com/office/officeart/2005/8/layout/list1"/>
    <dgm:cxn modelId="{04B6C061-2C92-4F55-B4B8-7549C945F98B}" type="presParOf" srcId="{0F52F723-75F5-45BD-88B5-784E23585A1D}" destId="{586ADD15-4FB5-4B2E-9821-57AA5AFBCC4A}" srcOrd="1" destOrd="0" presId="urn:microsoft.com/office/officeart/2005/8/layout/list1"/>
    <dgm:cxn modelId="{730330A2-1DF7-46E6-9F5B-3721385C2546}" type="presParOf" srcId="{53530D50-4E3F-457C-934E-4BFEDF640423}" destId="{1BF465BD-BD48-4A79-B258-16BD3B6182AF}" srcOrd="13" destOrd="0" presId="urn:microsoft.com/office/officeart/2005/8/layout/list1"/>
    <dgm:cxn modelId="{131D2EC8-0A10-4C86-80D9-8D5414CACF2D}" type="presParOf" srcId="{53530D50-4E3F-457C-934E-4BFEDF640423}" destId="{C6BD55CA-0F9F-4D69-B4D2-DA69E7DE56B5}" srcOrd="14" destOrd="0" presId="urn:microsoft.com/office/officeart/2005/8/layout/list1"/>
    <dgm:cxn modelId="{9219E26F-C8FD-4118-9B00-2409914A11CB}" type="presParOf" srcId="{53530D50-4E3F-457C-934E-4BFEDF640423}" destId="{48B4BB4F-6161-4042-85B7-B3441454ED0A}" srcOrd="15" destOrd="0" presId="urn:microsoft.com/office/officeart/2005/8/layout/list1"/>
    <dgm:cxn modelId="{74543F20-ED8F-427F-B029-5CF6044D29CB}" type="presParOf" srcId="{53530D50-4E3F-457C-934E-4BFEDF640423}" destId="{0C17DFA9-FFEE-405C-A1FB-D83504A277D2}" srcOrd="16" destOrd="0" presId="urn:microsoft.com/office/officeart/2005/8/layout/list1"/>
    <dgm:cxn modelId="{C5EB8EE2-3C30-4D52-9D47-D12E27C31568}" type="presParOf" srcId="{0C17DFA9-FFEE-405C-A1FB-D83504A277D2}" destId="{381F47D8-8189-4FFA-AC8D-931ED37AFB1B}" srcOrd="0" destOrd="0" presId="urn:microsoft.com/office/officeart/2005/8/layout/list1"/>
    <dgm:cxn modelId="{267A68BB-69DB-484F-9F76-8AEADF141783}" type="presParOf" srcId="{0C17DFA9-FFEE-405C-A1FB-D83504A277D2}" destId="{8B3C94B9-B2C1-43D1-9A64-B88E01C359DE}" srcOrd="1" destOrd="0" presId="urn:microsoft.com/office/officeart/2005/8/layout/list1"/>
    <dgm:cxn modelId="{204B9A99-4459-4591-BE01-9F81A53911B9}" type="presParOf" srcId="{53530D50-4E3F-457C-934E-4BFEDF640423}" destId="{5CA429F9-4B04-4227-903B-DA3C1B146093}" srcOrd="17" destOrd="0" presId="urn:microsoft.com/office/officeart/2005/8/layout/list1"/>
    <dgm:cxn modelId="{4B8CCE8C-431F-48D8-81C0-C9B10582647B}" type="presParOf" srcId="{53530D50-4E3F-457C-934E-4BFEDF640423}" destId="{B5C0C8E5-F124-4228-8DF6-FCBE5A429BAE}" srcOrd="18" destOrd="0" presId="urn:microsoft.com/office/officeart/2005/8/layout/list1"/>
    <dgm:cxn modelId="{7C86DA4C-FB29-46A6-B342-3586E6B405C1}" type="presParOf" srcId="{53530D50-4E3F-457C-934E-4BFEDF640423}" destId="{B08378A1-492D-403B-AE54-4B06C35101E7}" srcOrd="19" destOrd="0" presId="urn:microsoft.com/office/officeart/2005/8/layout/list1"/>
    <dgm:cxn modelId="{768633B9-C9A6-4FF1-A139-3D569F54ECE0}" type="presParOf" srcId="{53530D50-4E3F-457C-934E-4BFEDF640423}" destId="{5B2397DA-C3C8-452B-B256-72072FA827C4}" srcOrd="20" destOrd="0" presId="urn:microsoft.com/office/officeart/2005/8/layout/list1"/>
    <dgm:cxn modelId="{217B1BC3-76B7-4AEB-B3FE-D4C5E3A35E02}" type="presParOf" srcId="{5B2397DA-C3C8-452B-B256-72072FA827C4}" destId="{4ACD1944-7041-45D7-B060-42DD91132BEC}" srcOrd="0" destOrd="0" presId="urn:microsoft.com/office/officeart/2005/8/layout/list1"/>
    <dgm:cxn modelId="{3B08F5FF-4636-4A1E-AB34-4F80AB3383D4}" type="presParOf" srcId="{5B2397DA-C3C8-452B-B256-72072FA827C4}" destId="{29996702-180D-43C4-AFE3-74386FE867E5}" srcOrd="1" destOrd="0" presId="urn:microsoft.com/office/officeart/2005/8/layout/list1"/>
    <dgm:cxn modelId="{5769FDB1-6210-4637-A130-007985F33115}" type="presParOf" srcId="{53530D50-4E3F-457C-934E-4BFEDF640423}" destId="{A5BED037-0BCA-48B9-AF6A-8EFD577D4313}" srcOrd="21" destOrd="0" presId="urn:microsoft.com/office/officeart/2005/8/layout/list1"/>
    <dgm:cxn modelId="{C9BE6E2A-7021-448B-A789-9A35DF5782F8}" type="presParOf" srcId="{53530D50-4E3F-457C-934E-4BFEDF640423}" destId="{34345394-024E-4D7B-9548-8004248B6E40}"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FD63D2-F0FA-4B6E-801A-D193DBBAAFCA}">
      <dsp:nvSpPr>
        <dsp:cNvPr id="0" name=""/>
        <dsp:cNvSpPr/>
      </dsp:nvSpPr>
      <dsp:spPr>
        <a:xfrm>
          <a:off x="0" y="377682"/>
          <a:ext cx="7984196" cy="5292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DB525A-07A8-4608-9F28-C554C5630FCD}">
      <dsp:nvSpPr>
        <dsp:cNvPr id="0" name=""/>
        <dsp:cNvSpPr/>
      </dsp:nvSpPr>
      <dsp:spPr>
        <a:xfrm>
          <a:off x="399209" y="67722"/>
          <a:ext cx="6317343" cy="6199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249" tIns="0" rIns="211249" bIns="0" numCol="1" spcCol="1270" anchor="ctr" anchorCtr="0">
          <a:noAutofit/>
        </a:bodyPr>
        <a:lstStyle/>
        <a:p>
          <a:pPr lvl="0" algn="l" defTabSz="711200">
            <a:lnSpc>
              <a:spcPct val="90000"/>
            </a:lnSpc>
            <a:spcBef>
              <a:spcPct val="0"/>
            </a:spcBef>
            <a:spcAft>
              <a:spcPct val="35000"/>
            </a:spcAft>
          </a:pPr>
          <a:r>
            <a:rPr lang="it-IT" sz="1600" kern="1200" dirty="0" smtClean="0"/>
            <a:t>Difficoltà a porre una diagnosi tempestiva e appropriata</a:t>
          </a:r>
          <a:endParaRPr lang="it-IT" sz="1600" kern="1200" dirty="0"/>
        </a:p>
      </dsp:txBody>
      <dsp:txXfrm>
        <a:off x="429471" y="97984"/>
        <a:ext cx="6256819" cy="559396"/>
      </dsp:txXfrm>
    </dsp:sp>
    <dsp:sp modelId="{0965CA58-513E-4D2A-906D-7698660DA8BD}">
      <dsp:nvSpPr>
        <dsp:cNvPr id="0" name=""/>
        <dsp:cNvSpPr/>
      </dsp:nvSpPr>
      <dsp:spPr>
        <a:xfrm>
          <a:off x="0" y="1330242"/>
          <a:ext cx="7984196" cy="5292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E05EA2-FFD1-4351-B4C3-552DC7CB8F21}">
      <dsp:nvSpPr>
        <dsp:cNvPr id="0" name=""/>
        <dsp:cNvSpPr/>
      </dsp:nvSpPr>
      <dsp:spPr>
        <a:xfrm>
          <a:off x="399209" y="1020282"/>
          <a:ext cx="6317343" cy="6199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249" tIns="0" rIns="211249" bIns="0" numCol="1" spcCol="1270" anchor="ctr" anchorCtr="0">
          <a:noAutofit/>
        </a:bodyPr>
        <a:lstStyle/>
        <a:p>
          <a:pPr lvl="0" algn="l" defTabSz="711200">
            <a:lnSpc>
              <a:spcPct val="90000"/>
            </a:lnSpc>
            <a:spcBef>
              <a:spcPct val="0"/>
            </a:spcBef>
            <a:spcAft>
              <a:spcPct val="35000"/>
            </a:spcAft>
          </a:pPr>
          <a:r>
            <a:rPr lang="it-IT" sz="1600" kern="1200" dirty="0" smtClean="0"/>
            <a:t>Accesso limitato all’expertise clinico idoneo</a:t>
          </a:r>
          <a:endParaRPr lang="it-IT" sz="1600" kern="1200" dirty="0"/>
        </a:p>
      </dsp:txBody>
      <dsp:txXfrm>
        <a:off x="429471" y="1050544"/>
        <a:ext cx="6256819" cy="559396"/>
      </dsp:txXfrm>
    </dsp:sp>
    <dsp:sp modelId="{1834BDC2-4655-4B0C-B329-2C87A2041B1C}">
      <dsp:nvSpPr>
        <dsp:cNvPr id="0" name=""/>
        <dsp:cNvSpPr/>
      </dsp:nvSpPr>
      <dsp:spPr>
        <a:xfrm>
          <a:off x="0" y="2359786"/>
          <a:ext cx="7984196" cy="5292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630B59-554B-4869-817A-EE49AB51AA65}">
      <dsp:nvSpPr>
        <dsp:cNvPr id="0" name=""/>
        <dsp:cNvSpPr/>
      </dsp:nvSpPr>
      <dsp:spPr>
        <a:xfrm>
          <a:off x="399209" y="1972842"/>
          <a:ext cx="6317343" cy="6199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249" tIns="0" rIns="211249" bIns="0" numCol="1" spcCol="1270" anchor="ctr" anchorCtr="0">
          <a:noAutofit/>
        </a:bodyPr>
        <a:lstStyle/>
        <a:p>
          <a:pPr lvl="0" algn="l" defTabSz="711200">
            <a:lnSpc>
              <a:spcPct val="90000"/>
            </a:lnSpc>
            <a:spcBef>
              <a:spcPct val="0"/>
            </a:spcBef>
            <a:spcAft>
              <a:spcPct val="35000"/>
            </a:spcAft>
          </a:pPr>
          <a:r>
            <a:rPr lang="it-IT" sz="1600" kern="1200" dirty="0" smtClean="0"/>
            <a:t>Difficoltà a condurre studi clinici e traslazionali </a:t>
          </a:r>
          <a:endParaRPr lang="it-IT" sz="1600" kern="1200" dirty="0"/>
        </a:p>
      </dsp:txBody>
      <dsp:txXfrm>
        <a:off x="429471" y="2003104"/>
        <a:ext cx="6256819" cy="559396"/>
      </dsp:txXfrm>
    </dsp:sp>
    <dsp:sp modelId="{C6BD55CA-0F9F-4D69-B4D2-DA69E7DE56B5}">
      <dsp:nvSpPr>
        <dsp:cNvPr id="0" name=""/>
        <dsp:cNvSpPr/>
      </dsp:nvSpPr>
      <dsp:spPr>
        <a:xfrm>
          <a:off x="0" y="3235362"/>
          <a:ext cx="7984196" cy="5292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6ADD15-4FB5-4B2E-9821-57AA5AFBCC4A}">
      <dsp:nvSpPr>
        <dsp:cNvPr id="0" name=""/>
        <dsp:cNvSpPr/>
      </dsp:nvSpPr>
      <dsp:spPr>
        <a:xfrm>
          <a:off x="399209" y="2925402"/>
          <a:ext cx="6317343" cy="6199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249" tIns="0" rIns="211249" bIns="0" numCol="1" spcCol="1270" anchor="ctr" anchorCtr="0">
          <a:noAutofit/>
        </a:bodyPr>
        <a:lstStyle/>
        <a:p>
          <a:pPr lvl="0" algn="l" defTabSz="711200">
            <a:lnSpc>
              <a:spcPct val="90000"/>
            </a:lnSpc>
            <a:spcBef>
              <a:spcPct val="0"/>
            </a:spcBef>
            <a:spcAft>
              <a:spcPct val="35000"/>
            </a:spcAft>
          </a:pPr>
          <a:r>
            <a:rPr lang="it-IT" sz="1600" kern="1200" dirty="0" smtClean="0"/>
            <a:t>Limitato accesso ai trattamenti disponibili</a:t>
          </a:r>
          <a:endParaRPr lang="it-IT" sz="1600" kern="1200" dirty="0"/>
        </a:p>
      </dsp:txBody>
      <dsp:txXfrm>
        <a:off x="429471" y="2955664"/>
        <a:ext cx="6256819" cy="559396"/>
      </dsp:txXfrm>
    </dsp:sp>
    <dsp:sp modelId="{B5C0C8E5-F124-4228-8DF6-FCBE5A429BAE}">
      <dsp:nvSpPr>
        <dsp:cNvPr id="0" name=""/>
        <dsp:cNvSpPr/>
      </dsp:nvSpPr>
      <dsp:spPr>
        <a:xfrm>
          <a:off x="0" y="4187922"/>
          <a:ext cx="7984196" cy="5292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3C94B9-B2C1-43D1-9A64-B88E01C359DE}">
      <dsp:nvSpPr>
        <dsp:cNvPr id="0" name=""/>
        <dsp:cNvSpPr/>
      </dsp:nvSpPr>
      <dsp:spPr>
        <a:xfrm>
          <a:off x="385141" y="3934232"/>
          <a:ext cx="6317343" cy="6199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249" tIns="0" rIns="211249" bIns="0" numCol="1" spcCol="1270" anchor="ctr" anchorCtr="0">
          <a:noAutofit/>
        </a:bodyPr>
        <a:lstStyle/>
        <a:p>
          <a:pPr lvl="0" algn="l" defTabSz="711200">
            <a:lnSpc>
              <a:spcPct val="90000"/>
            </a:lnSpc>
            <a:spcBef>
              <a:spcPct val="0"/>
            </a:spcBef>
            <a:spcAft>
              <a:spcPct val="35000"/>
            </a:spcAft>
          </a:pPr>
          <a:r>
            <a:rPr lang="it-IT" sz="1600" kern="1200" dirty="0" smtClean="0"/>
            <a:t>Scarsa informazione sulla malattia e sui centri di riferimento</a:t>
          </a:r>
          <a:endParaRPr lang="it-IT" sz="1600" kern="1200" dirty="0"/>
        </a:p>
      </dsp:txBody>
      <dsp:txXfrm>
        <a:off x="415403" y="3964494"/>
        <a:ext cx="6256819" cy="559396"/>
      </dsp:txXfrm>
    </dsp:sp>
    <dsp:sp modelId="{34345394-024E-4D7B-9548-8004248B6E40}">
      <dsp:nvSpPr>
        <dsp:cNvPr id="0" name=""/>
        <dsp:cNvSpPr/>
      </dsp:nvSpPr>
      <dsp:spPr>
        <a:xfrm>
          <a:off x="0" y="5140482"/>
          <a:ext cx="7984196" cy="5292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996702-180D-43C4-AFE3-74386FE867E5}">
      <dsp:nvSpPr>
        <dsp:cNvPr id="0" name=""/>
        <dsp:cNvSpPr/>
      </dsp:nvSpPr>
      <dsp:spPr>
        <a:xfrm>
          <a:off x="399209" y="4830522"/>
          <a:ext cx="6317343" cy="6199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249" tIns="0" rIns="211249" bIns="0" numCol="1" spcCol="1270" anchor="ctr" anchorCtr="0">
          <a:noAutofit/>
        </a:bodyPr>
        <a:lstStyle/>
        <a:p>
          <a:pPr lvl="0" algn="l" defTabSz="711200">
            <a:lnSpc>
              <a:spcPct val="90000"/>
            </a:lnSpc>
            <a:spcBef>
              <a:spcPct val="0"/>
            </a:spcBef>
            <a:spcAft>
              <a:spcPct val="35000"/>
            </a:spcAft>
          </a:pPr>
          <a:r>
            <a:rPr lang="it-IT" sz="1600" kern="1200" dirty="0" smtClean="0"/>
            <a:t>Ridotto numero di centri di riferimento nei singoli Paesi </a:t>
          </a:r>
          <a:endParaRPr lang="it-IT" sz="1600" kern="1200" dirty="0"/>
        </a:p>
      </dsp:txBody>
      <dsp:txXfrm>
        <a:off x="429471" y="4860784"/>
        <a:ext cx="6256819"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A369F-8A6B-44CE-A40D-CE5AC887B1C2}" type="datetimeFigureOut">
              <a:rPr lang="it-IT" smtClean="0"/>
              <a:t>26/06/2019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BA0A8D-14E3-420A-A27D-5EB74B7A3852}" type="slidenum">
              <a:rPr lang="it-IT" smtClean="0"/>
              <a:t>‹N›</a:t>
            </a:fld>
            <a:endParaRPr lang="it-IT"/>
          </a:p>
        </p:txBody>
      </p:sp>
    </p:spTree>
    <p:extLst>
      <p:ext uri="{BB962C8B-B14F-4D97-AF65-F5344CB8AC3E}">
        <p14:creationId xmlns:p14="http://schemas.microsoft.com/office/powerpoint/2010/main" val="1427745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Questo criterio, ormai accettato da tutti a livello internazionale</a:t>
            </a:r>
            <a:r>
              <a:rPr lang="it-IT" baseline="0" dirty="0" smtClean="0"/>
              <a:t> </a:t>
            </a:r>
            <a:r>
              <a:rPr lang="it-IT" dirty="0" smtClean="0"/>
              <a:t>è</a:t>
            </a:r>
            <a:r>
              <a:rPr lang="it-IT" baseline="0" dirty="0" smtClean="0"/>
              <a:t> stato proposto nel 2011 dal progetto </a:t>
            </a:r>
            <a:r>
              <a:rPr lang="it-IT" baseline="0" dirty="0" err="1" smtClean="0"/>
              <a:t>RARECAREnet</a:t>
            </a:r>
            <a:r>
              <a:rPr lang="it-IT" baseline="0" dirty="0" smtClean="0"/>
              <a:t>, supportato dalla Commissione Europea e coordinato dall’Istituto Nazionale dei Tumori di Milano.</a:t>
            </a:r>
            <a:r>
              <a:rPr lang="it-IT" dirty="0" smtClean="0"/>
              <a:t> </a:t>
            </a:r>
            <a:endParaRPr lang="it-IT" baseline="0" dirty="0" smtClean="0"/>
          </a:p>
          <a:p>
            <a:r>
              <a:rPr lang="it-IT" baseline="0" dirty="0" smtClean="0"/>
              <a:t>Applicando questa soglia, i ricercatori hanno individuato esattamente </a:t>
            </a:r>
            <a:r>
              <a:rPr lang="it-IT" b="1" baseline="0" dirty="0" smtClean="0"/>
              <a:t>198 tumori </a:t>
            </a:r>
            <a:r>
              <a:rPr lang="it-IT" b="1" baseline="0" dirty="0" err="1" smtClean="0"/>
              <a:t>tumori</a:t>
            </a:r>
            <a:r>
              <a:rPr lang="it-IT" b="1" baseline="0" dirty="0" smtClean="0"/>
              <a:t> </a:t>
            </a:r>
            <a:r>
              <a:rPr lang="it-IT" baseline="0" dirty="0" smtClean="0"/>
              <a:t>rari.</a:t>
            </a:r>
          </a:p>
          <a:p>
            <a:r>
              <a:rPr lang="it-IT" baseline="0" dirty="0" smtClean="0"/>
              <a:t>Secondo i più recenti studi (Gatta G et al.), i tumori rari rappresentano il 24% di tutti i nuovi casi di tumore e riguardano circa 5 milioni di persone nell’Unione Europea e 900 mila in Italia.</a:t>
            </a:r>
          </a:p>
          <a:p>
            <a:r>
              <a:rPr lang="it-IT" baseline="0" dirty="0" smtClean="0"/>
              <a:t>Il fatto che un tumore sia raro non significa che sia incurabile o che le possibilità di guarigione siano più limitate rispetto a quelle di un tumore più comune: alcune neoplasie rare hanno infatti percentuali di guarigione o di controllo della malattia superiori a quelle di tumori molto più diffusi.</a:t>
            </a:r>
          </a:p>
        </p:txBody>
      </p:sp>
      <p:sp>
        <p:nvSpPr>
          <p:cNvPr id="4" name="Segnaposto numero diapositiva 3"/>
          <p:cNvSpPr>
            <a:spLocks noGrp="1"/>
          </p:cNvSpPr>
          <p:nvPr>
            <p:ph type="sldNum" sz="quarter" idx="10"/>
          </p:nvPr>
        </p:nvSpPr>
        <p:spPr/>
        <p:txBody>
          <a:bodyPr/>
          <a:lstStyle/>
          <a:p>
            <a:fld id="{48BA0A8D-14E3-420A-A27D-5EB74B7A3852}" type="slidenum">
              <a:rPr lang="it-IT" smtClean="0"/>
              <a:t>2</a:t>
            </a:fld>
            <a:endParaRPr lang="it-IT"/>
          </a:p>
        </p:txBody>
      </p:sp>
    </p:spTree>
    <p:extLst>
      <p:ext uri="{BB962C8B-B14F-4D97-AF65-F5344CB8AC3E}">
        <p14:creationId xmlns:p14="http://schemas.microsoft.com/office/powerpoint/2010/main" val="256240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8BA0A8D-14E3-420A-A27D-5EB74B7A3852}" type="slidenum">
              <a:rPr lang="it-IT" smtClean="0"/>
              <a:t>11</a:t>
            </a:fld>
            <a:endParaRPr lang="it-IT"/>
          </a:p>
        </p:txBody>
      </p:sp>
    </p:spTree>
    <p:extLst>
      <p:ext uri="{BB962C8B-B14F-4D97-AF65-F5344CB8AC3E}">
        <p14:creationId xmlns:p14="http://schemas.microsoft.com/office/powerpoint/2010/main" val="2303146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dirty="0" smtClean="0"/>
              <a:t>La diagnosi </a:t>
            </a:r>
            <a:endParaRPr lang="it-IT" b="1" dirty="0" smtClean="0"/>
          </a:p>
          <a:p>
            <a:r>
              <a:rPr lang="it-IT" dirty="0" smtClean="0"/>
              <a:t>La </a:t>
            </a:r>
            <a:r>
              <a:rPr lang="it-IT" dirty="0" smtClean="0"/>
              <a:t>prima fase di malattia, quella della diagnosi, è un momento inaspettato e traumatico, che coinvolge e sconvolge non solo l'individuo, ma anche l'intera famiglia. Il </a:t>
            </a:r>
            <a:r>
              <a:rPr lang="it-IT" dirty="0" err="1" smtClean="0"/>
              <a:t>caregiver</a:t>
            </a:r>
            <a:r>
              <a:rPr lang="it-IT" dirty="0" smtClean="0"/>
              <a:t>, così come il paziente, si trova disorientato e deve far fronte ad una situazione completamente nuova, che impone la rottura del precedente equilibrio e richiede un processo di cambiamento, in alcuni casi drastico, dello stile di vita, delle abitudini, dei ruoli all'interno della famiglia, della gestione del tempo libero e delle relazioni sociali e spesso anche del proprio lavoro. </a:t>
            </a:r>
          </a:p>
          <a:p>
            <a:r>
              <a:rPr lang="it-IT" b="1" dirty="0" smtClean="0"/>
              <a:t>Il </a:t>
            </a:r>
            <a:r>
              <a:rPr lang="it-IT" b="1" dirty="0" smtClean="0"/>
              <a:t>trattamento</a:t>
            </a:r>
          </a:p>
          <a:p>
            <a:r>
              <a:rPr lang="it-IT" b="1" dirty="0" smtClean="0"/>
              <a:t> </a:t>
            </a:r>
            <a:r>
              <a:rPr lang="it-IT" dirty="0" smtClean="0"/>
              <a:t>Nella fase del trattamento, la responsabilità del </a:t>
            </a:r>
            <a:r>
              <a:rPr lang="it-IT" dirty="0" err="1" smtClean="0"/>
              <a:t>caregiver</a:t>
            </a:r>
            <a:r>
              <a:rPr lang="it-IT" dirty="0" smtClean="0"/>
              <a:t> aumenta ulteriormente, poiché si trova a fronteggiare condizioni che spesso richiedono conoscenze di tipo medico o infermieristico e psicologico. Il rapporto affettivo che egli ha con il malato impedisce, o comunque rende più difficile, creare quella sorta di protezione rispetto alle emozioni e ai vissuti del paziente. In questo momento, accanto al cambiamento delle abitudini di vita quotidiana, vi è l'esigenza di dover aiutare il paziente nella gestione dei segni e sintomi correlati alla malattia, oltre che degli effetti secondari ai trattamenti. </a:t>
            </a:r>
          </a:p>
          <a:p>
            <a:r>
              <a:rPr lang="it-IT" b="1" dirty="0" smtClean="0"/>
              <a:t>La progressione della malattia </a:t>
            </a:r>
            <a:endParaRPr lang="it-IT" b="1" dirty="0" smtClean="0"/>
          </a:p>
          <a:p>
            <a:r>
              <a:rPr lang="it-IT" dirty="0" smtClean="0"/>
              <a:t>La </a:t>
            </a:r>
            <a:r>
              <a:rPr lang="it-IT" dirty="0" smtClean="0"/>
              <a:t>fase di progressione della malattia spesso si accompagna ad un peggioramento dei sintomi e a un decadimento più o meno grave delle funzioni del paziente, che comportano, di conseguenza, la necessità per il </a:t>
            </a:r>
            <a:r>
              <a:rPr lang="it-IT" dirty="0" err="1" smtClean="0"/>
              <a:t>caregiver</a:t>
            </a:r>
            <a:r>
              <a:rPr lang="it-IT" dirty="0" smtClean="0"/>
              <a:t> di essere più presente nella vita quotidiana della persona cara. La progressione è inevitabilmente caratterizzata da una profonda preoccupazione, da parte della famiglia, per la comparsa (o peggioramento) di segni e sintomi, e per come poterli gestire e controllare in maniera efficace. </a:t>
            </a:r>
          </a:p>
          <a:p>
            <a:r>
              <a:rPr lang="it-IT" b="1" dirty="0" smtClean="0"/>
              <a:t>La fase </a:t>
            </a:r>
            <a:r>
              <a:rPr lang="it-IT" b="1" dirty="0" smtClean="0"/>
              <a:t>terminale</a:t>
            </a:r>
          </a:p>
          <a:p>
            <a:r>
              <a:rPr lang="it-IT" b="1" dirty="0" smtClean="0"/>
              <a:t> </a:t>
            </a:r>
            <a:r>
              <a:rPr lang="it-IT" dirty="0" smtClean="0"/>
              <a:t>La fase terminale rappresenta un momento di stress fisico ed emotivo molto intenso anche per il </a:t>
            </a:r>
            <a:r>
              <a:rPr lang="it-IT" dirty="0" err="1" smtClean="0"/>
              <a:t>caregiver</a:t>
            </a:r>
            <a:r>
              <a:rPr lang="it-IT" dirty="0" smtClean="0"/>
              <a:t>. La malattia porta a un deterioramento del ruolo sociale e professionale, spesso con conseguenze anche sulla sfera economica, non solo per chi la malattia la vive sulla propria pelle, ma anche per chi ci convive quotidianamente. </a:t>
            </a:r>
          </a:p>
          <a:p>
            <a:endParaRPr lang="it-IT" dirty="0"/>
          </a:p>
        </p:txBody>
      </p:sp>
      <p:sp>
        <p:nvSpPr>
          <p:cNvPr id="4" name="Segnaposto numero diapositiva 3"/>
          <p:cNvSpPr>
            <a:spLocks noGrp="1"/>
          </p:cNvSpPr>
          <p:nvPr>
            <p:ph type="sldNum" sz="quarter" idx="10"/>
          </p:nvPr>
        </p:nvSpPr>
        <p:spPr/>
        <p:txBody>
          <a:bodyPr/>
          <a:lstStyle/>
          <a:p>
            <a:fld id="{48BA0A8D-14E3-420A-A27D-5EB74B7A3852}" type="slidenum">
              <a:rPr lang="it-IT" smtClean="0"/>
              <a:t>12</a:t>
            </a:fld>
            <a:endParaRPr lang="it-IT"/>
          </a:p>
        </p:txBody>
      </p:sp>
    </p:spTree>
    <p:extLst>
      <p:ext uri="{BB962C8B-B14F-4D97-AF65-F5344CB8AC3E}">
        <p14:creationId xmlns:p14="http://schemas.microsoft.com/office/powerpoint/2010/main" val="1896040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dirty="0" smtClean="0"/>
              <a:t>Negli anni 70 </a:t>
            </a:r>
            <a:r>
              <a:rPr lang="it-IT" dirty="0" err="1" smtClean="0"/>
              <a:t>Maslach</a:t>
            </a:r>
            <a:r>
              <a:rPr lang="it-IT" dirty="0" smtClean="0"/>
              <a:t> e </a:t>
            </a:r>
            <a:r>
              <a:rPr lang="it-IT" dirty="0" err="1" smtClean="0"/>
              <a:t>Freudenberger</a:t>
            </a:r>
            <a:r>
              <a:rPr lang="it-IT" dirty="0" smtClean="0"/>
              <a:t> hanno mutuato il termine per raccontare un processo simile di svuotamento e spegnimento lavorativo, da essi stessi osservato in un alcuni operatori di una clinica di salute mentale, riuscendo a descrivere  a descrivere quella che oggi è comunemente riconosciuta come sindrome da </a:t>
            </a:r>
            <a:r>
              <a:rPr lang="it-IT" dirty="0" err="1" smtClean="0"/>
              <a:t>burnout</a:t>
            </a:r>
            <a:r>
              <a:rPr lang="it-IT" dirty="0" smtClean="0"/>
              <a:t>. </a:t>
            </a:r>
          </a:p>
          <a:p>
            <a:endParaRPr lang="it-IT" dirty="0" smtClean="0"/>
          </a:p>
        </p:txBody>
      </p:sp>
      <p:sp>
        <p:nvSpPr>
          <p:cNvPr id="297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AE1C0F8-F3BA-427E-AB6C-8121FB2A9C2E}" type="slidenum">
              <a:rPr lang="it-IT" altLang="it-IT" smtClean="0">
                <a:latin typeface="Calibri" panose="020F0502020204030204" pitchFamily="34" charset="0"/>
              </a:rPr>
              <a:pPr/>
              <a:t>13</a:t>
            </a:fld>
            <a:endParaRPr lang="it-IT" altLang="it-IT" smtClean="0">
              <a:latin typeface="Calibri" panose="020F0502020204030204" pitchFamily="34" charset="0"/>
            </a:endParaRPr>
          </a:p>
        </p:txBody>
      </p:sp>
    </p:spTree>
    <p:extLst>
      <p:ext uri="{BB962C8B-B14F-4D97-AF65-F5344CB8AC3E}">
        <p14:creationId xmlns:p14="http://schemas.microsoft.com/office/powerpoint/2010/main" val="697878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dirty="0" smtClean="0"/>
              <a:t>Non a caso inizialmente si pensava, non cogliendo del tutto l’ampiezza del fenomeno, che riguardasse soltanto le professioni socio-sanitarie, ovvero sia medici, psicologi, infermieri, assistenti sociali, operatori del volontariato. Tutte professioni dove, per eccellenza, il contatto emotivo è molto presente e diretto, perché si tratta di professioni in cui è esplicita una richiesta di aiuto da parte di parte di una persona verso un’altra. </a:t>
            </a:r>
            <a:endParaRPr lang="it-IT" dirty="0" smtClean="0"/>
          </a:p>
          <a:p>
            <a:r>
              <a:rPr lang="it-IT" dirty="0" smtClean="0"/>
              <a:t>In </a:t>
            </a:r>
            <a:r>
              <a:rPr lang="it-IT" dirty="0" smtClean="0"/>
              <a:t>realtà </a:t>
            </a:r>
            <a:r>
              <a:rPr lang="it-IT" b="1" dirty="0" smtClean="0"/>
              <a:t>il fenomeno </a:t>
            </a:r>
            <a:r>
              <a:rPr lang="it-IT" b="1" dirty="0" err="1" smtClean="0"/>
              <a:t>burnout</a:t>
            </a:r>
            <a:r>
              <a:rPr lang="it-IT" b="1" dirty="0" smtClean="0"/>
              <a:t> è riscontrabile in tutte quelle professioni dove è presente la possibilità di un contagio emotivo</a:t>
            </a:r>
            <a:r>
              <a:rPr lang="it-IT" dirty="0" smtClean="0"/>
              <a:t>, sia pur senza che sia direttamente coinvolta la dimensione del prendersi cura. </a:t>
            </a:r>
            <a:endParaRPr lang="it-IT" dirty="0" smtClean="0"/>
          </a:p>
          <a:p>
            <a:r>
              <a:rPr lang="it-IT" dirty="0" smtClean="0"/>
              <a:t>Particolarmente </a:t>
            </a:r>
            <a:r>
              <a:rPr lang="it-IT" dirty="0" smtClean="0"/>
              <a:t>esposta è quindi la figura del care-</a:t>
            </a:r>
            <a:r>
              <a:rPr lang="it-IT" dirty="0" err="1" smtClean="0"/>
              <a:t>giver</a:t>
            </a:r>
            <a:r>
              <a:rPr lang="it-IT" dirty="0" smtClean="0"/>
              <a:t> , di chi si prende carico dei bisogni dell’altro con  bisogno socio-sanitario.</a:t>
            </a:r>
          </a:p>
          <a:p>
            <a:endParaRPr lang="it-IT" dirty="0" smtClean="0"/>
          </a:p>
        </p:txBody>
      </p:sp>
      <p:sp>
        <p:nvSpPr>
          <p:cNvPr id="3174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30F967-3049-485A-B5EA-30E2F793C4CA}" type="slidenum">
              <a:rPr lang="it-IT" altLang="it-IT" smtClean="0">
                <a:latin typeface="Calibri" panose="020F0502020204030204" pitchFamily="34" charset="0"/>
              </a:rPr>
              <a:pPr/>
              <a:t>14</a:t>
            </a:fld>
            <a:endParaRPr lang="it-IT" altLang="it-IT" smtClean="0">
              <a:latin typeface="Calibri" panose="020F0502020204030204" pitchFamily="34" charset="0"/>
            </a:endParaRPr>
          </a:p>
        </p:txBody>
      </p:sp>
    </p:spTree>
    <p:extLst>
      <p:ext uri="{BB962C8B-B14F-4D97-AF65-F5344CB8AC3E}">
        <p14:creationId xmlns:p14="http://schemas.microsoft.com/office/powerpoint/2010/main" val="2246834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dirty="0" smtClean="0"/>
              <a:t>Prima </a:t>
            </a:r>
            <a:r>
              <a:rPr lang="it-IT" dirty="0" smtClean="0"/>
              <a:t>si parlava di processo in relazione al </a:t>
            </a:r>
            <a:r>
              <a:rPr lang="it-IT" dirty="0" err="1" smtClean="0"/>
              <a:t>burnout</a:t>
            </a:r>
            <a:r>
              <a:rPr lang="it-IT" dirty="0" smtClean="0"/>
              <a:t> in quanto esso insorge gradualmente. Una prima fase, che si manifesta in genere dopo l’idealistico entusiasmo iniziale rispetto alla professione scelta, si caratterizza per un esaurimento delle energie fisiche ed emotive da investire nel proprio lavoro. </a:t>
            </a:r>
            <a:endParaRPr lang="it-IT" dirty="0" smtClean="0"/>
          </a:p>
          <a:p>
            <a:r>
              <a:rPr lang="it-IT" dirty="0" smtClean="0"/>
              <a:t>E</a:t>
            </a:r>
            <a:r>
              <a:rPr lang="it-IT" dirty="0" smtClean="0"/>
              <a:t>’ come se la persona sentisse un carico eccessivo di lavoro ed iniziasse a percepire, via via sempre più convintamente, di non riuscire a far fronte a tante e tali incombenze. Ciò sottopone </a:t>
            </a:r>
            <a:r>
              <a:rPr lang="it-IT" dirty="0" smtClean="0"/>
              <a:t>ad </a:t>
            </a:r>
            <a:r>
              <a:rPr lang="it-IT" dirty="0" smtClean="0"/>
              <a:t>una continua tensione, che tende a tramutarsi nel vissuto di essere andati oltre i propri limiti fisici ed emotivi. </a:t>
            </a:r>
            <a:r>
              <a:rPr lang="it-IT" b="1" dirty="0" smtClean="0"/>
              <a:t>Una spia qualitativa molto indicativa di questa </a:t>
            </a:r>
            <a:r>
              <a:rPr lang="it-IT" b="1" i="1" dirty="0" smtClean="0"/>
              <a:t>prima fase del </a:t>
            </a:r>
            <a:r>
              <a:rPr lang="it-IT" b="1" i="1" dirty="0" err="1" smtClean="0"/>
              <a:t>burnout</a:t>
            </a:r>
            <a:r>
              <a:rPr lang="it-IT" b="1" dirty="0" smtClean="0"/>
              <a:t> è data dall’incapacità di recuperare energie dopo diversi giorni di riposo dal lavoro.</a:t>
            </a:r>
            <a:r>
              <a:rPr lang="it-IT" dirty="0" smtClean="0"/>
              <a:t> E’ come se la persona non riuscisse a ricaricarsi, e questo è certamente un campanello d’allarme da non sottovalutare.</a:t>
            </a:r>
          </a:p>
          <a:p>
            <a:endParaRPr lang="it-IT" dirty="0" smtClean="0"/>
          </a:p>
        </p:txBody>
      </p:sp>
      <p:sp>
        <p:nvSpPr>
          <p:cNvPr id="3379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02E5B4-E4F2-43BE-A53C-FFBBE041CBB4}" type="slidenum">
              <a:rPr lang="it-IT" altLang="it-IT" smtClean="0">
                <a:latin typeface="Calibri" panose="020F0502020204030204" pitchFamily="34" charset="0"/>
              </a:rPr>
              <a:pPr/>
              <a:t>15</a:t>
            </a:fld>
            <a:endParaRPr lang="it-IT" altLang="it-IT" smtClean="0">
              <a:latin typeface="Calibri" panose="020F0502020204030204" pitchFamily="34" charset="0"/>
            </a:endParaRPr>
          </a:p>
        </p:txBody>
      </p:sp>
    </p:spTree>
    <p:extLst>
      <p:ext uri="{BB962C8B-B14F-4D97-AF65-F5344CB8AC3E}">
        <p14:creationId xmlns:p14="http://schemas.microsoft.com/office/powerpoint/2010/main" val="226428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8BA0A8D-14E3-420A-A27D-5EB74B7A3852}" type="slidenum">
              <a:rPr lang="it-IT" smtClean="0"/>
              <a:t>19</a:t>
            </a:fld>
            <a:endParaRPr lang="it-IT"/>
          </a:p>
        </p:txBody>
      </p:sp>
    </p:spTree>
    <p:extLst>
      <p:ext uri="{BB962C8B-B14F-4D97-AF65-F5344CB8AC3E}">
        <p14:creationId xmlns:p14="http://schemas.microsoft.com/office/powerpoint/2010/main" val="3000654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smtClean="0"/>
              <a:t>Difficoltà a porre una diagnosi tempestiva e appropriata con conseguente ritardo o inadeguatezza terapeutica</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smtClean="0"/>
              <a:t>Accesso limitato all’expertise clinico idoneo con particolare riferimento</a:t>
            </a:r>
            <a:r>
              <a:rPr lang="it-IT" sz="1200" baseline="0" dirty="0" smtClean="0"/>
              <a:t> al trattamento loco- regionale</a:t>
            </a:r>
            <a:endParaRPr lang="it-IT"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smtClean="0"/>
              <a:t>Difficoltà a condurre studi clinici e traslazionali e quindi a generare evidenza scientifica</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smtClean="0"/>
              <a:t>Limitato accesso ai trattamenti disponibili</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smtClean="0"/>
              <a:t>Scarsa informazione sulla malattia e sui centri di riferimento</a:t>
            </a:r>
          </a:p>
          <a:p>
            <a:pPr lvl="0"/>
            <a:r>
              <a:rPr lang="it-IT" sz="1200" dirty="0" smtClean="0"/>
              <a:t>Ridotto numero di centri di riferimento nei singoli Paesi </a:t>
            </a:r>
            <a:endParaRPr lang="it-IT" sz="1200" dirty="0" smtClean="0"/>
          </a:p>
          <a:p>
            <a:pPr lvl="0"/>
            <a:endParaRPr lang="it-IT" sz="1200" dirty="0" smtClean="0"/>
          </a:p>
          <a:p>
            <a:pPr lvl="0"/>
            <a:r>
              <a:rPr lang="it-IT" sz="1200" dirty="0" smtClean="0"/>
              <a:t>In pratica, a causa della rarità, un problema rilevante sono le diseguaglianze nell’accesso ai trattamenti.</a:t>
            </a:r>
          </a:p>
          <a:p>
            <a:pPr lvl="0"/>
            <a:r>
              <a:rPr lang="it-IT" sz="1200" dirty="0" smtClean="0"/>
              <a:t>La</a:t>
            </a:r>
            <a:r>
              <a:rPr lang="it-IT" sz="1200" baseline="0" dirty="0" smtClean="0"/>
              <a:t> qualità di cura per i tumori rari non raggiunge gli standard ottimali in tutti i Paesi dell’UE e diseguaglianze possono sussistere anche tra aree diverse in uno stesso Paese.</a:t>
            </a:r>
          </a:p>
          <a:p>
            <a:pPr lvl="0"/>
            <a:r>
              <a:rPr lang="it-IT" sz="1200" baseline="0" dirty="0" smtClean="0"/>
              <a:t>Questo è tanto più probabile quanto più l’assistenza sanitaria è fornita da istituzioni con competenze limitate, senza un approccio multidisciplinare al paziente e/o con bassi volumi (cioè con basso numero di casi trattati ogni anno).</a:t>
            </a:r>
          </a:p>
          <a:p>
            <a:pPr lvl="0"/>
            <a:endParaRPr lang="it-IT" sz="1200" dirty="0" smtClean="0"/>
          </a:p>
          <a:p>
            <a:pPr lvl="0"/>
            <a:endParaRPr lang="it-IT" sz="1200" dirty="0" smtClean="0"/>
          </a:p>
          <a:p>
            <a:pPr lvl="0"/>
            <a:endParaRPr lang="it-IT" sz="1200" dirty="0" smtClean="0"/>
          </a:p>
          <a:p>
            <a:pPr lvl="0"/>
            <a:endParaRPr lang="it-IT" sz="1200" dirty="0" smtClean="0"/>
          </a:p>
          <a:p>
            <a:pPr lvl="0"/>
            <a:endParaRPr lang="it-IT" sz="1200" dirty="0" smtClean="0"/>
          </a:p>
          <a:p>
            <a:pPr lvl="0"/>
            <a:endParaRPr lang="it-IT" sz="1200" dirty="0" smtClean="0"/>
          </a:p>
          <a:p>
            <a:endParaRPr lang="it-IT" dirty="0"/>
          </a:p>
        </p:txBody>
      </p:sp>
      <p:sp>
        <p:nvSpPr>
          <p:cNvPr id="4" name="Segnaposto numero diapositiva 3"/>
          <p:cNvSpPr>
            <a:spLocks noGrp="1"/>
          </p:cNvSpPr>
          <p:nvPr>
            <p:ph type="sldNum" sz="quarter" idx="10"/>
          </p:nvPr>
        </p:nvSpPr>
        <p:spPr/>
        <p:txBody>
          <a:bodyPr/>
          <a:lstStyle/>
          <a:p>
            <a:fld id="{48BA0A8D-14E3-420A-A27D-5EB74B7A3852}" type="slidenum">
              <a:rPr lang="it-IT" smtClean="0"/>
              <a:t>3</a:t>
            </a:fld>
            <a:endParaRPr lang="it-IT"/>
          </a:p>
        </p:txBody>
      </p:sp>
    </p:spTree>
    <p:extLst>
      <p:ext uri="{BB962C8B-B14F-4D97-AF65-F5344CB8AC3E}">
        <p14:creationId xmlns:p14="http://schemas.microsoft.com/office/powerpoint/2010/main" val="2272817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8BA0A8D-14E3-420A-A27D-5EB74B7A3852}" type="slidenum">
              <a:rPr lang="it-IT" smtClean="0"/>
              <a:t>4</a:t>
            </a:fld>
            <a:endParaRPr lang="it-IT"/>
          </a:p>
        </p:txBody>
      </p:sp>
    </p:spTree>
    <p:extLst>
      <p:ext uri="{BB962C8B-B14F-4D97-AF65-F5344CB8AC3E}">
        <p14:creationId xmlns:p14="http://schemas.microsoft.com/office/powerpoint/2010/main" val="483727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La costruzione delle banche</a:t>
            </a:r>
            <a:r>
              <a:rPr lang="it-IT" baseline="0" dirty="0" smtClean="0"/>
              <a:t> dati sulla </a:t>
            </a:r>
            <a:r>
              <a:rPr lang="it-IT" baseline="0" dirty="0" err="1" smtClean="0"/>
              <a:t>profilazione</a:t>
            </a:r>
            <a:r>
              <a:rPr lang="it-IT" baseline="0" dirty="0" smtClean="0"/>
              <a:t> dei pazienti e l’</a:t>
            </a:r>
            <a:r>
              <a:rPr lang="it-IT" baseline="0" dirty="0" err="1" smtClean="0"/>
              <a:t>interconnetività</a:t>
            </a:r>
            <a:r>
              <a:rPr lang="it-IT" baseline="0" dirty="0" smtClean="0"/>
              <a:t> che consentirà ai ricercatori di tutto il mondo di imparare da questo mondo di informazioni, hanno bisogno però di muoversi su un linguaggio condiviso e comune.</a:t>
            </a:r>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Al congresso dell’ASCO è stato presentato m-CODE (</a:t>
            </a:r>
            <a:r>
              <a:rPr lang="it-IT" dirty="0" err="1" smtClean="0"/>
              <a:t>Minimal</a:t>
            </a:r>
            <a:r>
              <a:rPr lang="it-IT" dirty="0" smtClean="0"/>
              <a:t> </a:t>
            </a:r>
            <a:r>
              <a:rPr lang="it-IT" dirty="0" err="1" smtClean="0"/>
              <a:t>Commom</a:t>
            </a:r>
            <a:r>
              <a:rPr lang="it-IT" dirty="0" smtClean="0"/>
              <a:t> </a:t>
            </a:r>
            <a:r>
              <a:rPr lang="it-IT" dirty="0" err="1" smtClean="0"/>
              <a:t>Oncology</a:t>
            </a:r>
            <a:r>
              <a:rPr lang="it-IT" dirty="0" smtClean="0"/>
              <a:t> Data </a:t>
            </a:r>
            <a:r>
              <a:rPr lang="it-IT" dirty="0" err="1" smtClean="0"/>
              <a:t>Elements</a:t>
            </a:r>
            <a:r>
              <a:rPr lang="it-IT" dirty="0" smtClean="0"/>
              <a:t>), un progetto frutto della collaborazione tra ASCO, MITRE</a:t>
            </a:r>
            <a:r>
              <a:rPr lang="it-IT" baseline="0" dirty="0" smtClean="0"/>
              <a:t> e </a:t>
            </a:r>
            <a:r>
              <a:rPr lang="it-IT" baseline="0" dirty="0" err="1" smtClean="0"/>
              <a:t>Alliance</a:t>
            </a:r>
            <a:r>
              <a:rPr lang="it-IT" baseline="0" dirty="0" smtClean="0"/>
              <a:t> for </a:t>
            </a:r>
            <a:r>
              <a:rPr lang="it-IT" baseline="0" dirty="0" err="1" smtClean="0"/>
              <a:t>Clinical</a:t>
            </a:r>
            <a:r>
              <a:rPr lang="it-IT" baseline="0" dirty="0" smtClean="0"/>
              <a:t> Trials in </a:t>
            </a:r>
            <a:r>
              <a:rPr lang="it-IT" baseline="0" dirty="0" err="1" smtClean="0"/>
              <a:t>Oncology</a:t>
            </a:r>
            <a:r>
              <a:rPr lang="it-IT" baseline="0" dirty="0" smtClean="0"/>
              <a:t> Foundation che ha individuato un CORE SET di dati da catturare in una scheda elettronica EHR </a:t>
            </a:r>
            <a:r>
              <a:rPr lang="it-IT" sz="1600" dirty="0" smtClean="0"/>
              <a:t>(</a:t>
            </a:r>
            <a:r>
              <a:rPr lang="it-IT" sz="1200" dirty="0" err="1" smtClean="0"/>
              <a:t>eletronic</a:t>
            </a:r>
            <a:r>
              <a:rPr lang="it-IT" sz="1200" dirty="0" smtClean="0"/>
              <a:t> </a:t>
            </a:r>
            <a:r>
              <a:rPr lang="it-IT" sz="1200" dirty="0" err="1" smtClean="0"/>
              <a:t>health</a:t>
            </a:r>
            <a:r>
              <a:rPr lang="it-IT" sz="1200" dirty="0" smtClean="0"/>
              <a:t> record) per ogni paziente oncologico.</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b="1" dirty="0" smtClean="0"/>
              <a:t>Un esperanto informatico che consentirà</a:t>
            </a:r>
            <a:r>
              <a:rPr lang="it-IT" sz="1200" b="1" baseline="0" dirty="0" smtClean="0"/>
              <a:t> a ricercatori e clinici di tutte le parti del mondo di comunicare tra loro su una base di linguaggio condivisa e comprensibile per un consulto clinico, come per una ricerca.</a:t>
            </a:r>
          </a:p>
          <a:p>
            <a:pPr marL="0" marR="0" indent="0" algn="l" defTabSz="914400" rtl="0" eaLnBrk="1" fontAlgn="auto" latinLnBrk="0" hangingPunct="1">
              <a:lnSpc>
                <a:spcPct val="100000"/>
              </a:lnSpc>
              <a:spcBef>
                <a:spcPts val="0"/>
              </a:spcBef>
              <a:spcAft>
                <a:spcPts val="0"/>
              </a:spcAft>
              <a:buClrTx/>
              <a:buSzTx/>
              <a:buFontTx/>
              <a:buNone/>
              <a:tabLst/>
              <a:defRPr/>
            </a:pPr>
            <a:r>
              <a:rPr lang="it-IT" sz="1600" b="1" dirty="0" smtClean="0"/>
              <a:t>E’ attualmente in corso la validazione di m-CODE, i risultati verranno</a:t>
            </a:r>
            <a:r>
              <a:rPr lang="it-IT" sz="1600" b="1" baseline="0" dirty="0" smtClean="0"/>
              <a:t> utilizzati per guidare l’evoluzione man mano che l’adozione di questa piattaforma si diffonderà ad altri centri.</a:t>
            </a:r>
            <a:endParaRPr lang="it-IT" sz="1600" b="1" dirty="0" smtClean="0"/>
          </a:p>
        </p:txBody>
      </p:sp>
      <p:sp>
        <p:nvSpPr>
          <p:cNvPr id="4" name="Segnaposto numero diapositiva 3"/>
          <p:cNvSpPr>
            <a:spLocks noGrp="1"/>
          </p:cNvSpPr>
          <p:nvPr>
            <p:ph type="sldNum" sz="quarter" idx="10"/>
          </p:nvPr>
        </p:nvSpPr>
        <p:spPr/>
        <p:txBody>
          <a:bodyPr/>
          <a:lstStyle/>
          <a:p>
            <a:fld id="{48BA0A8D-14E3-420A-A27D-5EB74B7A3852}" type="slidenum">
              <a:rPr lang="it-IT" smtClean="0"/>
              <a:t>5</a:t>
            </a:fld>
            <a:endParaRPr lang="it-IT"/>
          </a:p>
        </p:txBody>
      </p:sp>
    </p:spTree>
    <p:extLst>
      <p:ext uri="{BB962C8B-B14F-4D97-AF65-F5344CB8AC3E}">
        <p14:creationId xmlns:p14="http://schemas.microsoft.com/office/powerpoint/2010/main" val="4131384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Sebbene il regista della lotta contro il tumore resti sempre l’oncologo clinico, è necessario che gli vengano affiancate una serie di competenze tecniche che allarghino la conversazione sulla malattia di quel particolare paziente ad una serie di altre figure: dall’</a:t>
            </a:r>
            <a:r>
              <a:rPr lang="it-IT" dirty="0" err="1" smtClean="0"/>
              <a:t>anatomo</a:t>
            </a:r>
            <a:r>
              <a:rPr lang="it-IT" dirty="0" smtClean="0"/>
              <a:t> patologo al biologo molecolare, allo statistico,</a:t>
            </a:r>
            <a:r>
              <a:rPr lang="it-IT" baseline="0" dirty="0" smtClean="0"/>
              <a:t> al fisico, all’ematologo al farmacista ospedaliero.</a:t>
            </a:r>
          </a:p>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Team di professionisti che, ognuno rispetto alle proprie competenze, raccoglie e integra i dati del paziente e discute in videoconferenza il caso del paziente per arrivare ad offrirgli la terapia più appropriata.</a:t>
            </a:r>
          </a:p>
          <a:p>
            <a:endParaRPr lang="it-IT" dirty="0"/>
          </a:p>
        </p:txBody>
      </p:sp>
      <p:sp>
        <p:nvSpPr>
          <p:cNvPr id="4" name="Segnaposto numero diapositiva 3"/>
          <p:cNvSpPr>
            <a:spLocks noGrp="1"/>
          </p:cNvSpPr>
          <p:nvPr>
            <p:ph type="sldNum" sz="quarter" idx="10"/>
          </p:nvPr>
        </p:nvSpPr>
        <p:spPr/>
        <p:txBody>
          <a:bodyPr/>
          <a:lstStyle/>
          <a:p>
            <a:fld id="{48BA0A8D-14E3-420A-A27D-5EB74B7A3852}" type="slidenum">
              <a:rPr lang="it-IT" smtClean="0"/>
              <a:t>6</a:t>
            </a:fld>
            <a:endParaRPr lang="it-IT"/>
          </a:p>
        </p:txBody>
      </p:sp>
    </p:spTree>
    <p:extLst>
      <p:ext uri="{BB962C8B-B14F-4D97-AF65-F5344CB8AC3E}">
        <p14:creationId xmlns:p14="http://schemas.microsoft.com/office/powerpoint/2010/main" val="2698956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i="0" kern="1200" dirty="0" smtClean="0">
                <a:solidFill>
                  <a:schemeClr val="tx1"/>
                </a:solidFill>
                <a:effectLst/>
                <a:latin typeface="+mn-lt"/>
                <a:ea typeface="+mn-ea"/>
                <a:cs typeface="+mn-cs"/>
              </a:rPr>
              <a:t>Le attese</a:t>
            </a:r>
            <a:endParaRPr lang="it-IT" sz="1200" b="0" i="0" kern="1200" dirty="0" smtClean="0">
              <a:solidFill>
                <a:schemeClr val="tx1"/>
              </a:solidFill>
              <a:effectLst/>
              <a:latin typeface="+mn-lt"/>
              <a:ea typeface="+mn-ea"/>
              <a:cs typeface="+mn-cs"/>
            </a:endParaRPr>
          </a:p>
          <a:p>
            <a:r>
              <a:rPr lang="it-IT" sz="1200" b="0" i="0" kern="1200" dirty="0" smtClean="0">
                <a:solidFill>
                  <a:schemeClr val="tx1"/>
                </a:solidFill>
                <a:effectLst/>
                <a:latin typeface="+mn-lt"/>
                <a:ea typeface="+mn-ea"/>
                <a:cs typeface="+mn-cs"/>
              </a:rPr>
              <a:t>La prima problematica riguarda le </a:t>
            </a:r>
            <a:r>
              <a:rPr lang="it-IT" sz="1200" b="1" i="0" kern="1200" dirty="0" smtClean="0">
                <a:solidFill>
                  <a:schemeClr val="tx1"/>
                </a:solidFill>
                <a:effectLst/>
                <a:latin typeface="+mn-lt"/>
                <a:ea typeface="+mn-ea"/>
                <a:cs typeface="+mn-cs"/>
              </a:rPr>
              <a:t>lunghe liste di attesa per eseguire esami diagnostici, visite ed interventi chirurgic</a:t>
            </a:r>
            <a:r>
              <a:rPr lang="it-IT" sz="1200" b="0" i="0" kern="1200" dirty="0" smtClean="0">
                <a:solidFill>
                  <a:schemeClr val="tx1"/>
                </a:solidFill>
                <a:effectLst/>
                <a:latin typeface="+mn-lt"/>
                <a:ea typeface="+mn-ea"/>
                <a:cs typeface="+mn-cs"/>
              </a:rPr>
              <a:t>i legati alla malattia oncologica. Oltre un cittadino su dieci segnala tempi lunghi per gli esami diagnostici (ad esempio, in media 13 mesi per una mammografia e 9 per una colonscopia) e per  gli interventi chirurgici. Di poco inferiore (10%) la percentuale di cittadini con problemi di liste di attesa per le visite specialistiche (circa 8 mesi in media) ed anche per la chemio e radioterapia.</a:t>
            </a:r>
          </a:p>
          <a:p>
            <a:r>
              <a:rPr lang="it-IT" sz="1200" b="1" i="0" kern="1200" dirty="0" smtClean="0">
                <a:solidFill>
                  <a:schemeClr val="tx1"/>
                </a:solidFill>
                <a:effectLst/>
                <a:latin typeface="+mn-lt"/>
                <a:ea typeface="+mn-ea"/>
                <a:cs typeface="+mn-cs"/>
              </a:rPr>
              <a:t>I tempi di attesa non sono garantiti ovunque nemmeno nel caso delle urgenze</a:t>
            </a:r>
            <a:r>
              <a:rPr lang="it-IT" sz="1200" b="0" i="0" kern="1200" dirty="0" smtClean="0">
                <a:solidFill>
                  <a:schemeClr val="tx1"/>
                </a:solidFill>
                <a:effectLst/>
                <a:latin typeface="+mn-lt"/>
                <a:ea typeface="+mn-ea"/>
                <a:cs typeface="+mn-cs"/>
              </a:rPr>
              <a:t>: circa un quarto denuncia di aver aspettato più delle 72 ore previste dal Piano nazionale sulle liste di attese per accedere alle prestazioni diagnostiche e specialistiche in caso di sospetto diagnostico; e circa il 13%, dopo la diagnosi, aspetta più dei 60 giorni previsti per l’intervento chirurgico.</a:t>
            </a:r>
          </a:p>
          <a:p>
            <a:r>
              <a:rPr lang="it-IT" sz="1200" b="0" i="0" kern="1200" dirty="0" smtClean="0">
                <a:solidFill>
                  <a:schemeClr val="tx1"/>
                </a:solidFill>
                <a:effectLst/>
                <a:latin typeface="+mn-lt"/>
                <a:ea typeface="+mn-ea"/>
                <a:cs typeface="+mn-cs"/>
              </a:rPr>
              <a:t>Sebbene la maggior parte delle strutture (42%) risponda che in media l’inserimento dei </a:t>
            </a:r>
            <a:r>
              <a:rPr lang="it-IT" sz="1200" b="1" i="0" kern="1200" dirty="0" smtClean="0">
                <a:solidFill>
                  <a:schemeClr val="tx1"/>
                </a:solidFill>
                <a:effectLst/>
                <a:latin typeface="+mn-lt"/>
                <a:ea typeface="+mn-ea"/>
                <a:cs typeface="+mn-cs"/>
              </a:rPr>
              <a:t>nuovi farmaci</a:t>
            </a:r>
            <a:r>
              <a:rPr lang="it-IT" sz="1200" b="0" i="0" kern="1200" dirty="0" smtClean="0">
                <a:solidFill>
                  <a:schemeClr val="tx1"/>
                </a:solidFill>
                <a:effectLst/>
                <a:latin typeface="+mn-lt"/>
                <a:ea typeface="+mn-ea"/>
                <a:cs typeface="+mn-cs"/>
              </a:rPr>
              <a:t> nel prontuario terapeutico ospedaliero avvenga praticamente nell’immediato (0-15 giorni), moltissime impiegano anche diversi mesi: il 7% impiega dai 3 ai 4 mesi e il 9% dai 4 ai 6 mesi. Stessa considerazione va fatta per l’inserimento nei prontuari terapeutici ospedalieri di </a:t>
            </a:r>
            <a:r>
              <a:rPr lang="it-IT" sz="1200" b="1" i="0" kern="1200" dirty="0" smtClean="0">
                <a:solidFill>
                  <a:schemeClr val="tx1"/>
                </a:solidFill>
                <a:effectLst/>
                <a:latin typeface="+mn-lt"/>
                <a:ea typeface="+mn-ea"/>
                <a:cs typeface="+mn-cs"/>
              </a:rPr>
              <a:t>farmaci cosiddetti innovativi</a:t>
            </a:r>
            <a:r>
              <a:rPr lang="it-IT" sz="1200" b="0" i="0" kern="1200" dirty="0" smtClean="0">
                <a:solidFill>
                  <a:schemeClr val="tx1"/>
                </a:solidFill>
                <a:effectLst/>
                <a:latin typeface="+mn-lt"/>
                <a:ea typeface="+mn-ea"/>
                <a:cs typeface="+mn-cs"/>
              </a:rPr>
              <a:t>: in media il 60% delle strutture impiega fino ad un mese per renderli disponibili, più di un quarto fino a due mesi, ed addirittura per un pur esiguo 2% si arriva ad oltre sei mesi.</a:t>
            </a:r>
          </a:p>
          <a:p>
            <a:r>
              <a:rPr lang="it-IT" sz="1200" b="1" i="0" kern="1200" dirty="0" smtClean="0">
                <a:solidFill>
                  <a:schemeClr val="tx1"/>
                </a:solidFill>
                <a:effectLst/>
                <a:latin typeface="+mn-lt"/>
                <a:ea typeface="+mn-ea"/>
                <a:cs typeface="+mn-cs"/>
              </a:rPr>
              <a:t>Dopo la diagnosi</a:t>
            </a:r>
            <a:endParaRPr lang="it-IT" sz="1200" b="0" i="0" kern="1200" dirty="0" smtClean="0">
              <a:solidFill>
                <a:schemeClr val="tx1"/>
              </a:solidFill>
              <a:effectLst/>
              <a:latin typeface="+mn-lt"/>
              <a:ea typeface="+mn-ea"/>
              <a:cs typeface="+mn-cs"/>
            </a:endParaRPr>
          </a:p>
          <a:p>
            <a:r>
              <a:rPr lang="it-IT" sz="1200" b="0" i="0" kern="1200" dirty="0" smtClean="0">
                <a:solidFill>
                  <a:schemeClr val="tx1"/>
                </a:solidFill>
                <a:effectLst/>
                <a:latin typeface="+mn-lt"/>
                <a:ea typeface="+mn-ea"/>
                <a:cs typeface="+mn-cs"/>
              </a:rPr>
              <a:t>Già dal sospetto diagnostico il 90% delle strutture si attiva per la </a:t>
            </a:r>
            <a:r>
              <a:rPr lang="it-IT" sz="1200" b="1" i="0" kern="1200" dirty="0" smtClean="0">
                <a:solidFill>
                  <a:schemeClr val="tx1"/>
                </a:solidFill>
                <a:effectLst/>
                <a:latin typeface="+mn-lt"/>
                <a:ea typeface="+mn-ea"/>
                <a:cs typeface="+mn-cs"/>
              </a:rPr>
              <a:t>presa in carico</a:t>
            </a:r>
            <a:r>
              <a:rPr lang="it-IT" sz="1200" b="0" i="0" kern="1200" dirty="0" smtClean="0">
                <a:solidFill>
                  <a:schemeClr val="tx1"/>
                </a:solidFill>
                <a:effectLst/>
                <a:latin typeface="+mn-lt"/>
                <a:ea typeface="+mn-ea"/>
                <a:cs typeface="+mn-cs"/>
              </a:rPr>
              <a:t> del paziente e nel 50% di esse già si assegna il </a:t>
            </a:r>
            <a:r>
              <a:rPr lang="it-IT" sz="1200" b="1" i="0" kern="1200" dirty="0" smtClean="0">
                <a:solidFill>
                  <a:schemeClr val="tx1"/>
                </a:solidFill>
                <a:effectLst/>
                <a:latin typeface="+mn-lt"/>
                <a:ea typeface="+mn-ea"/>
                <a:cs typeface="+mn-cs"/>
              </a:rPr>
              <a:t>codice di esenzione</a:t>
            </a:r>
            <a:r>
              <a:rPr lang="it-IT" sz="1200" b="0" i="0" kern="1200" dirty="0" smtClean="0">
                <a:solidFill>
                  <a:schemeClr val="tx1"/>
                </a:solidFill>
                <a:effectLst/>
                <a:latin typeface="+mn-lt"/>
                <a:ea typeface="+mn-ea"/>
                <a:cs typeface="+mn-cs"/>
              </a:rPr>
              <a:t> 048 per garantire la gratuità delle prestazioni di diagnosi e cura della patologia oncologica.</a:t>
            </a:r>
          </a:p>
          <a:p>
            <a:r>
              <a:rPr lang="it-IT" sz="1200" b="0" i="0" kern="1200" dirty="0" smtClean="0">
                <a:solidFill>
                  <a:schemeClr val="tx1"/>
                </a:solidFill>
                <a:effectLst/>
                <a:latin typeface="+mn-lt"/>
                <a:ea typeface="+mn-ea"/>
                <a:cs typeface="+mn-cs"/>
              </a:rPr>
              <a:t>L’89% delle strutture garantisce un’</a:t>
            </a:r>
            <a:r>
              <a:rPr lang="it-IT" sz="1200" b="1" i="0" kern="1200" dirty="0" smtClean="0">
                <a:solidFill>
                  <a:schemeClr val="tx1"/>
                </a:solidFill>
                <a:effectLst/>
                <a:latin typeface="+mn-lt"/>
                <a:ea typeface="+mn-ea"/>
                <a:cs typeface="+mn-cs"/>
              </a:rPr>
              <a:t>equipe multidisciplinare </a:t>
            </a:r>
            <a:r>
              <a:rPr lang="it-IT" sz="1200" b="0" i="0" kern="1200" dirty="0" smtClean="0">
                <a:solidFill>
                  <a:schemeClr val="tx1"/>
                </a:solidFill>
                <a:effectLst/>
                <a:latin typeface="+mn-lt"/>
                <a:ea typeface="+mn-ea"/>
                <a:cs typeface="+mn-cs"/>
              </a:rPr>
              <a:t>nella gestione dei casi, affermando di assicurare il coinvolgimento di tutti gli specialisti direttamente interessati al percorso diagnostico terapeutico.</a:t>
            </a:r>
          </a:p>
          <a:p>
            <a:r>
              <a:rPr lang="it-IT" sz="1200" b="0" i="0" kern="1200" dirty="0" smtClean="0">
                <a:solidFill>
                  <a:schemeClr val="tx1"/>
                </a:solidFill>
                <a:effectLst/>
                <a:latin typeface="+mn-lt"/>
                <a:ea typeface="+mn-ea"/>
                <a:cs typeface="+mn-cs"/>
              </a:rPr>
              <a:t>Tuttavia, nella equipe multidisciplinare </a:t>
            </a:r>
            <a:r>
              <a:rPr lang="it-IT" sz="1200" b="1" i="0" kern="1200" dirty="0" smtClean="0">
                <a:solidFill>
                  <a:schemeClr val="tx1"/>
                </a:solidFill>
                <a:effectLst/>
                <a:latin typeface="+mn-lt"/>
                <a:ea typeface="+mn-ea"/>
                <a:cs typeface="+mn-cs"/>
              </a:rPr>
              <a:t>alcune figure non sono sempre garantite</a:t>
            </a:r>
            <a:r>
              <a:rPr lang="it-IT" sz="1200" b="0" i="0" kern="1200" dirty="0" smtClean="0">
                <a:solidFill>
                  <a:schemeClr val="tx1"/>
                </a:solidFill>
                <a:effectLst/>
                <a:latin typeface="+mn-lt"/>
                <a:ea typeface="+mn-ea"/>
                <a:cs typeface="+mn-cs"/>
              </a:rPr>
              <a:t>: nell’80% dei casi manca l’assistente sociale e il medico di famiglia, nel 66% il nutrizionista, nel 55% il terapista del dolore o palliativista, nel 38% lo psicologo. Poco presente anche la figura del </a:t>
            </a:r>
            <a:r>
              <a:rPr lang="it-IT" sz="1200" b="1" i="0" kern="1200" dirty="0" smtClean="0">
                <a:solidFill>
                  <a:srgbClr val="FF0000"/>
                </a:solidFill>
                <a:effectLst/>
                <a:latin typeface="+mn-lt"/>
                <a:ea typeface="+mn-ea"/>
                <a:cs typeface="+mn-cs"/>
              </a:rPr>
              <a:t>case manager </a:t>
            </a:r>
            <a:r>
              <a:rPr lang="it-IT" sz="1200" b="0" i="0" kern="1200" dirty="0" smtClean="0">
                <a:solidFill>
                  <a:schemeClr val="tx1"/>
                </a:solidFill>
                <a:effectLst/>
                <a:latin typeface="+mn-lt"/>
                <a:ea typeface="+mn-ea"/>
                <a:cs typeface="+mn-cs"/>
              </a:rPr>
              <a:t>che viene assicurata solo in una struttura su tre.</a:t>
            </a:r>
          </a:p>
          <a:p>
            <a:r>
              <a:rPr lang="it-IT" sz="1200" b="1" i="0" kern="1200" dirty="0" smtClean="0">
                <a:solidFill>
                  <a:schemeClr val="tx1"/>
                </a:solidFill>
                <a:effectLst/>
                <a:latin typeface="+mn-lt"/>
                <a:ea typeface="+mn-ea"/>
                <a:cs typeface="+mn-cs"/>
              </a:rPr>
              <a:t>Nota dolente anche il tempo e  la qualità delle informazioni </a:t>
            </a:r>
            <a:r>
              <a:rPr lang="it-IT" sz="1200" b="0" i="0" kern="1200" dirty="0" smtClean="0">
                <a:solidFill>
                  <a:schemeClr val="tx1"/>
                </a:solidFill>
                <a:effectLst/>
                <a:latin typeface="+mn-lt"/>
                <a:ea typeface="+mn-ea"/>
                <a:cs typeface="+mn-cs"/>
              </a:rPr>
              <a:t>ricevute dal paziente durante la prima visita: circa uno su quattro li reputi appena sufficienti o addirittura scarsi. Un terzo circa afferma che non ha avuto la prenotazione automatica di ulteriori visite o esami, ma è dovuto ritornare dal medico di medicina generale o prenotarle da solo. In un </a:t>
            </a:r>
            <a:r>
              <a:rPr lang="it-IT" sz="1200" b="0" i="0" kern="1200" dirty="0" err="1" smtClean="0">
                <a:solidFill>
                  <a:schemeClr val="tx1"/>
                </a:solidFill>
                <a:effectLst/>
                <a:latin typeface="+mn-lt"/>
                <a:ea typeface="+mn-ea"/>
                <a:cs typeface="+mn-cs"/>
              </a:rPr>
              <a:t>day</a:t>
            </a:r>
            <a:r>
              <a:rPr lang="it-IT" sz="1200" b="0" i="0" kern="1200" dirty="0" smtClean="0">
                <a:solidFill>
                  <a:schemeClr val="tx1"/>
                </a:solidFill>
                <a:effectLst/>
                <a:latin typeface="+mn-lt"/>
                <a:ea typeface="+mn-ea"/>
                <a:cs typeface="+mn-cs"/>
              </a:rPr>
              <a:t> hospital su cinque manca un servizio telefonico di riferimento per segnalare emergenze, eventi avversi nella terapia, o chiedere consigli.</a:t>
            </a:r>
          </a:p>
          <a:p>
            <a:r>
              <a:rPr lang="it-IT" sz="1200" b="0" i="0" kern="1200" dirty="0" smtClean="0">
                <a:solidFill>
                  <a:schemeClr val="tx1"/>
                </a:solidFill>
                <a:effectLst/>
                <a:latin typeface="+mn-lt"/>
                <a:ea typeface="+mn-ea"/>
                <a:cs typeface="+mn-cs"/>
              </a:rPr>
              <a:t>Dopo la dimissione dall’ospedale, più di un cittadino su quattro lamenta la scarsa reattività del territorio, anche perché solo poco più di un terzo dei </a:t>
            </a:r>
            <a:r>
              <a:rPr lang="it-IT" sz="1200" b="0" i="0" kern="1200" dirty="0" err="1" smtClean="0">
                <a:solidFill>
                  <a:schemeClr val="tx1"/>
                </a:solidFill>
                <a:effectLst/>
                <a:latin typeface="+mn-lt"/>
                <a:ea typeface="+mn-ea"/>
                <a:cs typeface="+mn-cs"/>
              </a:rPr>
              <a:t>day</a:t>
            </a:r>
            <a:r>
              <a:rPr lang="it-IT" sz="1200" b="0" i="0" kern="1200" dirty="0" smtClean="0">
                <a:solidFill>
                  <a:schemeClr val="tx1"/>
                </a:solidFill>
                <a:effectLst/>
                <a:latin typeface="+mn-lt"/>
                <a:ea typeface="+mn-ea"/>
                <a:cs typeface="+mn-cs"/>
              </a:rPr>
              <a:t> hospital individua un referente che si occupi della continuità assistenziale.</a:t>
            </a:r>
          </a:p>
          <a:p>
            <a:r>
              <a:rPr lang="it-IT" sz="1200" b="1" i="0" kern="1200" dirty="0" smtClean="0">
                <a:solidFill>
                  <a:schemeClr val="tx1"/>
                </a:solidFill>
                <a:effectLst/>
                <a:latin typeface="+mn-lt"/>
                <a:ea typeface="+mn-ea"/>
                <a:cs typeface="+mn-cs"/>
              </a:rPr>
              <a:t>Non sempre inoltre il paziente riesce a curarsi vicino casa</a:t>
            </a:r>
            <a:r>
              <a:rPr lang="it-IT" sz="1200" b="0" i="0" kern="1200" dirty="0" smtClean="0">
                <a:solidFill>
                  <a:schemeClr val="tx1"/>
                </a:solidFill>
                <a:effectLst/>
                <a:latin typeface="+mn-lt"/>
                <a:ea typeface="+mn-ea"/>
                <a:cs typeface="+mn-cs"/>
              </a:rPr>
              <a:t>: oltre il 55% accede ad un DH fuori dal proprio Comune ed il 7% addirittura fuori Regione. Il 38% impiega mezz’ora/un’ora per recarsi al DH e un ulteriore 14% fino a due ore.</a:t>
            </a:r>
          </a:p>
          <a:p>
            <a:r>
              <a:rPr lang="it-IT" sz="1200" b="1" i="0" kern="1200" dirty="0" smtClean="0">
                <a:solidFill>
                  <a:schemeClr val="tx1"/>
                </a:solidFill>
                <a:effectLst/>
                <a:latin typeface="+mn-lt"/>
                <a:ea typeface="+mn-ea"/>
                <a:cs typeface="+mn-cs"/>
              </a:rPr>
              <a:t>Umanizzazione e personalizzazione delle cure</a:t>
            </a:r>
            <a:endParaRPr lang="it-IT" sz="1200" b="0" i="0" kern="1200" dirty="0" smtClean="0">
              <a:solidFill>
                <a:schemeClr val="tx1"/>
              </a:solidFill>
              <a:effectLst/>
              <a:latin typeface="+mn-lt"/>
              <a:ea typeface="+mn-ea"/>
              <a:cs typeface="+mn-cs"/>
            </a:endParaRPr>
          </a:p>
          <a:p>
            <a:r>
              <a:rPr lang="it-IT" sz="1200" b="0" i="0" kern="1200" dirty="0" smtClean="0">
                <a:solidFill>
                  <a:schemeClr val="tx1"/>
                </a:solidFill>
                <a:effectLst/>
                <a:latin typeface="+mn-lt"/>
                <a:ea typeface="+mn-ea"/>
                <a:cs typeface="+mn-cs"/>
              </a:rPr>
              <a:t>Sebbene oltre il 90% delle strutture garantisca </a:t>
            </a:r>
            <a:r>
              <a:rPr lang="it-IT" sz="1200" b="1" i="0" kern="1200" dirty="0" smtClean="0">
                <a:solidFill>
                  <a:schemeClr val="tx1"/>
                </a:solidFill>
                <a:effectLst/>
                <a:latin typeface="+mn-lt"/>
                <a:ea typeface="+mn-ea"/>
                <a:cs typeface="+mn-cs"/>
              </a:rPr>
              <a:t>attenzione al dolore e cure personalizzate</a:t>
            </a:r>
            <a:r>
              <a:rPr lang="it-IT" sz="1200" b="0" i="0" kern="1200" dirty="0" smtClean="0">
                <a:solidFill>
                  <a:schemeClr val="tx1"/>
                </a:solidFill>
                <a:effectLst/>
                <a:latin typeface="+mn-lt"/>
                <a:ea typeface="+mn-ea"/>
                <a:cs typeface="+mn-cs"/>
              </a:rPr>
              <a:t>, il 75% non effettua da subito la </a:t>
            </a:r>
            <a:r>
              <a:rPr lang="it-IT" sz="1200" b="1" i="0" kern="1200" dirty="0" smtClean="0">
                <a:solidFill>
                  <a:schemeClr val="tx1"/>
                </a:solidFill>
                <a:effectLst/>
                <a:latin typeface="+mn-lt"/>
                <a:ea typeface="+mn-ea"/>
                <a:cs typeface="+mn-cs"/>
              </a:rPr>
              <a:t>valutazione psicologica</a:t>
            </a:r>
            <a:r>
              <a:rPr lang="it-IT" sz="1200" b="0" i="0" kern="1200" dirty="0" smtClean="0">
                <a:solidFill>
                  <a:schemeClr val="tx1"/>
                </a:solidFill>
                <a:effectLst/>
                <a:latin typeface="+mn-lt"/>
                <a:ea typeface="+mn-ea"/>
                <a:cs typeface="+mn-cs"/>
              </a:rPr>
              <a:t> e il 66% non prevede percorsi per </a:t>
            </a:r>
            <a:r>
              <a:rPr lang="it-IT" sz="1200" b="1" i="0" kern="1200" dirty="0" smtClean="0">
                <a:solidFill>
                  <a:schemeClr val="tx1"/>
                </a:solidFill>
                <a:effectLst/>
                <a:latin typeface="+mn-lt"/>
                <a:ea typeface="+mn-ea"/>
                <a:cs typeface="+mn-cs"/>
              </a:rPr>
              <a:t>tutelare la capacità riproduttiva</a:t>
            </a:r>
            <a:r>
              <a:rPr lang="it-IT" sz="1200" b="0" i="0" kern="1200" dirty="0" smtClean="0">
                <a:solidFill>
                  <a:schemeClr val="tx1"/>
                </a:solidFill>
                <a:effectLst/>
                <a:latin typeface="+mn-lt"/>
                <a:ea typeface="+mn-ea"/>
                <a:cs typeface="+mn-cs"/>
              </a:rPr>
              <a:t> nei pazienti oncologici.</a:t>
            </a:r>
          </a:p>
          <a:p>
            <a:r>
              <a:rPr lang="it-IT" sz="1200" b="0" i="0" kern="1200" dirty="0" smtClean="0">
                <a:solidFill>
                  <a:schemeClr val="tx1"/>
                </a:solidFill>
                <a:effectLst/>
                <a:latin typeface="+mn-lt"/>
                <a:ea typeface="+mn-ea"/>
                <a:cs typeface="+mn-cs"/>
              </a:rPr>
              <a:t>Il 40% dei cittadini, inoltre, lamenta la </a:t>
            </a:r>
            <a:r>
              <a:rPr lang="it-IT" sz="1200" b="1" i="0" kern="1200" dirty="0" smtClean="0">
                <a:solidFill>
                  <a:schemeClr val="tx1"/>
                </a:solidFill>
                <a:effectLst/>
                <a:latin typeface="+mn-lt"/>
                <a:ea typeface="+mn-ea"/>
                <a:cs typeface="+mn-cs"/>
              </a:rPr>
              <a:t>mancanza di supporto nel disbrigo di pratiche amministrative, </a:t>
            </a:r>
            <a:r>
              <a:rPr lang="it-IT" sz="1200" b="0" i="0" kern="1200" dirty="0" smtClean="0">
                <a:solidFill>
                  <a:schemeClr val="tx1"/>
                </a:solidFill>
                <a:effectLst/>
                <a:latin typeface="+mn-lt"/>
                <a:ea typeface="+mn-ea"/>
                <a:cs typeface="+mn-cs"/>
              </a:rPr>
              <a:t>per il rilascio ad esempio di protesi ed ausili, per la certificazione di invalidità civile ed handicap o per avere l’esenzione dal ticket.</a:t>
            </a:r>
          </a:p>
          <a:p>
            <a:endParaRPr lang="it-IT" sz="1200" b="0" i="0" kern="1200" dirty="0" smtClean="0">
              <a:solidFill>
                <a:schemeClr val="tx1"/>
              </a:solidFill>
              <a:effectLst/>
              <a:latin typeface="+mn-lt"/>
              <a:ea typeface="+mn-ea"/>
              <a:cs typeface="+mn-cs"/>
            </a:endParaRPr>
          </a:p>
          <a:p>
            <a:endParaRPr lang="it-IT" sz="1200" b="0" i="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48BA0A8D-14E3-420A-A27D-5EB74B7A3852}" type="slidenum">
              <a:rPr lang="it-IT" smtClean="0"/>
              <a:t>7</a:t>
            </a:fld>
            <a:endParaRPr lang="it-IT"/>
          </a:p>
        </p:txBody>
      </p:sp>
    </p:spTree>
    <p:extLst>
      <p:ext uri="{BB962C8B-B14F-4D97-AF65-F5344CB8AC3E}">
        <p14:creationId xmlns:p14="http://schemas.microsoft.com/office/powerpoint/2010/main" val="3577083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Il paziente affetto da tumore spesso si trova in </a:t>
            </a:r>
            <a:r>
              <a:rPr lang="it-IT" sz="1200" u="sng" kern="1200" dirty="0" smtClean="0">
                <a:solidFill>
                  <a:schemeClr val="tx1"/>
                </a:solidFill>
                <a:effectLst/>
                <a:latin typeface="+mn-lt"/>
                <a:ea typeface="+mn-ea"/>
                <a:cs typeface="+mn-cs"/>
              </a:rPr>
              <a:t>un labirinto </a:t>
            </a:r>
            <a:r>
              <a:rPr lang="it-IT" sz="1200" kern="1200" dirty="0" smtClean="0">
                <a:solidFill>
                  <a:schemeClr val="tx1"/>
                </a:solidFill>
                <a:effectLst/>
                <a:latin typeface="+mn-lt"/>
                <a:ea typeface="+mn-ea"/>
                <a:cs typeface="+mn-cs"/>
              </a:rPr>
              <a:t>creato dall’intersecarsi dei lunghi tempi di attesa tra la diagnosi e l’intervento, dalla carenza dei servizi nel territorio, dalla difficoltà di accedere a cure farmacologiche innovative e dalla difficoltà psicologiche legate alla malattia stessa.</a:t>
            </a:r>
          </a:p>
          <a:p>
            <a:r>
              <a:rPr lang="it-IT" sz="1200" kern="1200" dirty="0" smtClean="0">
                <a:solidFill>
                  <a:schemeClr val="tx1"/>
                </a:solidFill>
                <a:effectLst/>
                <a:latin typeface="+mn-lt"/>
                <a:ea typeface="+mn-ea"/>
                <a:cs typeface="+mn-cs"/>
              </a:rPr>
              <a:t>Da ciò la necessità di una politica sanitaria che abbia come obiettivo uno sviluppo specifico nel campo delle malattie oncologiche rare, capace di creare una “rete” orientata al paziente, che assicuri la gestione multidisciplinare nei casi più complessi e che snellisca l’inserimento nel prontuario e nella dispensazione, a carico del SSN, dei nuovi farmaci innovativi (oggi occorrono anche diversi mesi con disparità da regione a regione). </a:t>
            </a:r>
          </a:p>
          <a:p>
            <a:r>
              <a:rPr lang="it-IT" sz="1200" kern="1200" dirty="0" smtClean="0">
                <a:solidFill>
                  <a:schemeClr val="tx1"/>
                </a:solidFill>
                <a:effectLst/>
                <a:latin typeface="+mn-lt"/>
                <a:ea typeface="+mn-ea"/>
                <a:cs typeface="+mn-cs"/>
              </a:rPr>
              <a:t>Come accade per la maggior parte delle malattie rare, anche la “presa in carico” dei soggetti con tumore raro è spesso difficile e complessa, le ridotte conoscenze sull’argomento causano soventi incertezze nelle decisioni cliniche, le ricerche non riguardano casistiche numerose e non è sempre scontato che la terapia efficace sia disponibile, quando i farmaci siano ancora in fase sperimentale oppure siano attualmente approvati solo per l’uso off </a:t>
            </a:r>
            <a:r>
              <a:rPr lang="it-IT" sz="1200" kern="1200" dirty="0" err="1" smtClean="0">
                <a:solidFill>
                  <a:schemeClr val="tx1"/>
                </a:solidFill>
                <a:effectLst/>
                <a:latin typeface="+mn-lt"/>
                <a:ea typeface="+mn-ea"/>
                <a:cs typeface="+mn-cs"/>
              </a:rPr>
              <a:t>label</a:t>
            </a:r>
            <a:r>
              <a:rPr lang="it-IT" sz="1200" kern="1200" dirty="0" smtClean="0">
                <a:solidFill>
                  <a:schemeClr val="tx1"/>
                </a:solidFill>
                <a:effectLst/>
                <a:latin typeface="+mn-lt"/>
                <a:ea typeface="+mn-ea"/>
                <a:cs typeface="+mn-cs"/>
              </a:rPr>
              <a:t>. </a:t>
            </a:r>
          </a:p>
          <a:p>
            <a:r>
              <a:rPr lang="it-IT" sz="1200" kern="1200" dirty="0" smtClean="0">
                <a:solidFill>
                  <a:schemeClr val="tx1"/>
                </a:solidFill>
                <a:effectLst/>
                <a:latin typeface="+mn-lt"/>
                <a:ea typeface="+mn-ea"/>
                <a:cs typeface="+mn-cs"/>
              </a:rPr>
              <a:t>La gestione clinica dei tumori rari richiede spesso approcci multidisciplinari, ma ciò comporta che professionalità ed expertise, ovvero competenze, siano distribuite sul territorio e non presenti, spesso, in pochi centri clinici con frammentazione territoriale dell’assistenza, creandosi fenomeni di migrazione sanitaria in ambito nazionale e internazionale con conseguenti costi sociali elevati.</a:t>
            </a:r>
          </a:p>
          <a:p>
            <a:r>
              <a:rPr lang="it-IT" sz="1200" kern="1200" dirty="0" smtClean="0">
                <a:solidFill>
                  <a:schemeClr val="tx1"/>
                </a:solidFill>
                <a:effectLst/>
                <a:latin typeface="+mn-lt"/>
                <a:ea typeface="+mn-ea"/>
                <a:cs typeface="+mn-cs"/>
              </a:rPr>
              <a:t>Si tratta pertanto di strutturare un </a:t>
            </a:r>
            <a:r>
              <a:rPr lang="it-IT" sz="1200" b="1" i="1" u="sng" kern="1200" dirty="0" smtClean="0">
                <a:solidFill>
                  <a:schemeClr val="tx1"/>
                </a:solidFill>
                <a:effectLst/>
                <a:latin typeface="+mn-lt"/>
                <a:ea typeface="+mn-ea"/>
                <a:cs typeface="+mn-cs"/>
              </a:rPr>
              <a:t>modello di presa in carico</a:t>
            </a:r>
            <a:r>
              <a:rPr lang="it-IT" sz="1200" b="1" u="sng" kern="1200" dirty="0" smtClean="0">
                <a:solidFill>
                  <a:schemeClr val="tx1"/>
                </a:solidFill>
                <a:effectLst/>
                <a:latin typeface="+mn-lt"/>
                <a:ea typeface="+mn-ea"/>
                <a:cs typeface="+mn-cs"/>
              </a:rPr>
              <a:t> adeguato per le </a:t>
            </a:r>
            <a:r>
              <a:rPr lang="it-IT" sz="1200" b="1" kern="1200" dirty="0" smtClean="0">
                <a:solidFill>
                  <a:schemeClr val="tx1"/>
                </a:solidFill>
                <a:effectLst/>
                <a:latin typeface="+mn-lt"/>
                <a:ea typeface="+mn-ea"/>
                <a:cs typeface="+mn-cs"/>
              </a:rPr>
              <a:t>persone affette da tumore raro e per le loro famiglie </a:t>
            </a:r>
            <a:r>
              <a:rPr lang="it-IT" sz="1200" kern="1200" dirty="0" smtClean="0">
                <a:solidFill>
                  <a:schemeClr val="tx1"/>
                </a:solidFill>
                <a:effectLst/>
                <a:latin typeface="+mn-lt"/>
                <a:ea typeface="+mn-ea"/>
                <a:cs typeface="+mn-cs"/>
              </a:rPr>
              <a:t>capace di migliorare la gestione clinico-terapeutica  e assistenziale.</a:t>
            </a:r>
          </a:p>
          <a:p>
            <a:r>
              <a:rPr lang="it-IT" sz="1200" b="0" i="0" kern="1200" dirty="0" smtClean="0">
                <a:solidFill>
                  <a:schemeClr val="tx1"/>
                </a:solidFill>
                <a:effectLst/>
                <a:latin typeface="+mn-lt"/>
                <a:ea typeface="+mn-ea"/>
                <a:cs typeface="+mn-cs"/>
              </a:rPr>
              <a:t>Questo intervento vuole sottolineare la necessità di </a:t>
            </a:r>
            <a:r>
              <a:rPr lang="it-IT" sz="1200" b="1" i="0" kern="1200" dirty="0" smtClean="0">
                <a:solidFill>
                  <a:schemeClr val="tx1"/>
                </a:solidFill>
                <a:effectLst/>
                <a:latin typeface="+mn-lt"/>
                <a:ea typeface="+mn-ea"/>
                <a:cs typeface="+mn-cs"/>
              </a:rPr>
              <a:t>modello di presa in carico adeguato per le persone affette da tumore raro</a:t>
            </a:r>
            <a:r>
              <a:rPr lang="it-IT" sz="1200" b="1" i="0" kern="1200" baseline="0" dirty="0" smtClean="0">
                <a:solidFill>
                  <a:schemeClr val="tx1"/>
                </a:solidFill>
                <a:effectLst/>
                <a:latin typeface="+mn-lt"/>
                <a:ea typeface="+mn-ea"/>
                <a:cs typeface="+mn-cs"/>
              </a:rPr>
              <a:t> </a:t>
            </a:r>
            <a:r>
              <a:rPr lang="it-IT" sz="1200" b="0" i="0" kern="1200" dirty="0" smtClean="0">
                <a:solidFill>
                  <a:schemeClr val="tx1"/>
                </a:solidFill>
                <a:effectLst/>
                <a:latin typeface="+mn-lt"/>
                <a:ea typeface="+mn-ea"/>
                <a:cs typeface="+mn-cs"/>
              </a:rPr>
              <a:t>con il percorso di diagnosi e cura affidato ai centri di eccellenza, altamente specializzati, che collaborano tra loro formando reti assistenziali e di ricerca nazionali e internazionali. L’obiettivo è quello di migliorare la gestione clinica e assistenziale delle persone affette da tumore raro.</a:t>
            </a:r>
            <a:r>
              <a:rPr lang="it-IT" dirty="0" smtClean="0"/>
              <a:t/>
            </a:r>
            <a:br>
              <a:rPr lang="it-IT" dirty="0" smtClean="0"/>
            </a:br>
            <a:r>
              <a:rPr lang="it-IT" dirty="0" smtClean="0"/>
              <a:t/>
            </a:r>
            <a:br>
              <a:rPr lang="it-IT" dirty="0" smtClean="0"/>
            </a:br>
            <a:r>
              <a:rPr lang="it-IT" sz="1200" b="1" i="0" kern="1200" dirty="0" smtClean="0">
                <a:solidFill>
                  <a:schemeClr val="tx1"/>
                </a:solidFill>
                <a:effectLst/>
                <a:latin typeface="+mn-lt"/>
                <a:ea typeface="+mn-ea"/>
                <a:cs typeface="+mn-cs"/>
              </a:rPr>
              <a:t>Per poter creare un modello di eccellenza è però necessario analizzare quelle che sono le problematiche intrinsecamente legate a questo tipo di patologie. Primariamente la difficoltà di ottenere una diagnosi certa e tempestiva. Non tutti i centri possono avere l’esperienza necessaria a fornire una diagnosi rapida e una conseguente terapia efficace. Ciò dipende dalla rarità delle patologie, che singolarmente possono interessare anche solo un centinaio di persone sul territorio nazionale. E’ evidente che solo una stretta collaborazione in rete tra centri possa garantire ai pazienti la possibilità di una diagnosi rapida.</a:t>
            </a:r>
            <a:r>
              <a:rPr lang="it-IT" b="1" dirty="0" smtClean="0"/>
              <a:t/>
            </a:r>
            <a:br>
              <a:rPr lang="it-IT" b="1" dirty="0" smtClean="0"/>
            </a:br>
            <a:r>
              <a:rPr lang="it-IT" dirty="0" smtClean="0"/>
              <a:t/>
            </a:r>
            <a:br>
              <a:rPr lang="it-IT" dirty="0" smtClean="0"/>
            </a:br>
            <a:endParaRPr lang="it-IT" dirty="0"/>
          </a:p>
        </p:txBody>
      </p:sp>
      <p:sp>
        <p:nvSpPr>
          <p:cNvPr id="4" name="Segnaposto numero diapositiva 3"/>
          <p:cNvSpPr>
            <a:spLocks noGrp="1"/>
          </p:cNvSpPr>
          <p:nvPr>
            <p:ph type="sldNum" sz="quarter" idx="10"/>
          </p:nvPr>
        </p:nvSpPr>
        <p:spPr/>
        <p:txBody>
          <a:bodyPr/>
          <a:lstStyle/>
          <a:p>
            <a:fld id="{48BA0A8D-14E3-420A-A27D-5EB74B7A3852}" type="slidenum">
              <a:rPr lang="it-IT" smtClean="0"/>
              <a:t>8</a:t>
            </a:fld>
            <a:endParaRPr lang="it-IT"/>
          </a:p>
        </p:txBody>
      </p:sp>
    </p:spTree>
    <p:extLst>
      <p:ext uri="{BB962C8B-B14F-4D97-AF65-F5344CB8AC3E}">
        <p14:creationId xmlns:p14="http://schemas.microsoft.com/office/powerpoint/2010/main" val="2883944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ltLang="it-IT" b="0" dirty="0" smtClean="0"/>
              <a:t>In seguito ad una diagnosi di tumore, nasce spesso in famiglia il CAREGIVER INFORMALE: un ruolo insostituibile e di incommensurabile valore per la persona assistita.</a:t>
            </a:r>
          </a:p>
          <a:p>
            <a:r>
              <a:rPr lang="it-IT" altLang="it-IT" b="0" dirty="0" smtClean="0"/>
              <a:t>L’attività </a:t>
            </a:r>
            <a:r>
              <a:rPr lang="it-IT" altLang="it-IT" b="0" dirty="0" smtClean="0"/>
              <a:t>svolta dai </a:t>
            </a:r>
            <a:r>
              <a:rPr lang="it-IT" altLang="it-IT" b="0" dirty="0" err="1" smtClean="0"/>
              <a:t>caregivers</a:t>
            </a:r>
            <a:r>
              <a:rPr lang="it-IT" altLang="it-IT" b="0" dirty="0" smtClean="0"/>
              <a:t>, letteralmente coloro che si prendono cura, rappresenta ormai un fattore </a:t>
            </a:r>
            <a:r>
              <a:rPr lang="it-IT" altLang="it-IT" b="0" dirty="0" err="1" smtClean="0"/>
              <a:t>imprescindile</a:t>
            </a:r>
            <a:r>
              <a:rPr lang="it-IT" altLang="it-IT" b="0" dirty="0" smtClean="0"/>
              <a:t> per il funzionamento dei sistemi socio-sanitari. La crescente</a:t>
            </a:r>
            <a:r>
              <a:rPr lang="it-IT" altLang="it-IT" b="0" baseline="0" dirty="0" smtClean="0"/>
              <a:t> consapevolezza, a livello sociale e politico, del ruolo determinante del </a:t>
            </a:r>
            <a:r>
              <a:rPr lang="it-IT" altLang="it-IT" b="1" baseline="0" dirty="0" smtClean="0"/>
              <a:t>WELFARE INVISIBILE </a:t>
            </a:r>
            <a:r>
              <a:rPr lang="it-IT" altLang="it-IT" b="0" baseline="0" dirty="0" smtClean="0"/>
              <a:t>ha favorito una serie di interventi volti al riconoscere nell’ordinamento la figura del </a:t>
            </a:r>
            <a:r>
              <a:rPr lang="it-IT" altLang="it-IT" b="0" baseline="0" dirty="0" err="1" smtClean="0"/>
              <a:t>caregiver</a:t>
            </a:r>
            <a:r>
              <a:rPr lang="it-IT" altLang="it-IT" b="0" baseline="0" dirty="0" smtClean="0"/>
              <a:t> e a </a:t>
            </a:r>
            <a:r>
              <a:rPr lang="it-IT" altLang="it-IT" b="0" baseline="0" dirty="0" err="1" smtClean="0"/>
              <a:t>provedere</a:t>
            </a:r>
            <a:r>
              <a:rPr lang="it-IT" altLang="it-IT" b="0" baseline="0" dirty="0" smtClean="0"/>
              <a:t> altresì adeguate misure di tutela e di sostegno</a:t>
            </a:r>
          </a:p>
          <a:p>
            <a:r>
              <a:rPr lang="it-IT" altLang="it-IT" b="0" baseline="0" dirty="0" smtClean="0"/>
              <a:t>Sostenere e valorizzare la figura del «prestatore di cura» costituisce un vero e proprio investimento per la sostenibilità dei sistemi sanitario europei, la cui tenuta complessiva è minacciata da cambiamenti demografici, dalla trasformazione dei sistemi produttivi, dal mutamento delle strutture sociali, prima tra tutte la famiglia, e ovviamente dalla prolungata crisi economica </a:t>
            </a:r>
          </a:p>
          <a:p>
            <a:r>
              <a:rPr lang="it-IT" dirty="0" smtClean="0"/>
              <a:t>I dati aggiornati al febbraio 2018,  forniti da un’indagine </a:t>
            </a:r>
            <a:r>
              <a:rPr lang="it-IT" dirty="0" err="1" smtClean="0"/>
              <a:t>Fipac</a:t>
            </a:r>
            <a:r>
              <a:rPr lang="it-IT" dirty="0" smtClean="0"/>
              <a:t> Confesercenti, ci dicono che il 16% delle famiglie si rivolge a un/una </a:t>
            </a:r>
            <a:r>
              <a:rPr lang="it-IT" b="1" dirty="0" smtClean="0"/>
              <a:t>badante</a:t>
            </a:r>
            <a:r>
              <a:rPr lang="it-IT" dirty="0" smtClean="0"/>
              <a:t>, il 5% a strutture pubbliche e il 4% a quelle private. Dunque, il 90% delle famiglie preferisce assicurare al parente un’assistenza di tipo domestico, indipendentemente dalla disponibilità economica. </a:t>
            </a:r>
            <a:endParaRPr lang="it-IT" altLang="it-IT" b="0" baseline="0" dirty="0" smtClean="0"/>
          </a:p>
          <a:p>
            <a:endParaRPr lang="it-IT" altLang="it-IT" b="0" baseline="0" dirty="0" smtClean="0"/>
          </a:p>
          <a:p>
            <a:endParaRPr lang="it-IT" altLang="it-IT" b="0" dirty="0" smtClean="0"/>
          </a:p>
        </p:txBody>
      </p:sp>
      <p:sp>
        <p:nvSpPr>
          <p:cNvPr id="4" name="Segnaposto numero diapositiva 3"/>
          <p:cNvSpPr>
            <a:spLocks noGrp="1"/>
          </p:cNvSpPr>
          <p:nvPr>
            <p:ph type="sldNum" sz="quarter" idx="10"/>
          </p:nvPr>
        </p:nvSpPr>
        <p:spPr/>
        <p:txBody>
          <a:bodyPr/>
          <a:lstStyle/>
          <a:p>
            <a:fld id="{48BA0A8D-14E3-420A-A27D-5EB74B7A3852}" type="slidenum">
              <a:rPr lang="it-IT" smtClean="0"/>
              <a:t>9</a:t>
            </a:fld>
            <a:endParaRPr lang="it-IT"/>
          </a:p>
        </p:txBody>
      </p:sp>
    </p:spTree>
    <p:extLst>
      <p:ext uri="{BB962C8B-B14F-4D97-AF65-F5344CB8AC3E}">
        <p14:creationId xmlns:p14="http://schemas.microsoft.com/office/powerpoint/2010/main" val="4247822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immagine diapositiva 1"/>
          <p:cNvSpPr>
            <a:spLocks noGrp="1" noRot="1" noChangeAspect="1" noTextEdit="1"/>
          </p:cNvSpPr>
          <p:nvPr>
            <p:ph type="sldImg"/>
          </p:nvPr>
        </p:nvSpPr>
        <p:spPr bwMode="auto">
          <a:xfrm>
            <a:off x="2898775" y="849313"/>
            <a:ext cx="4076700" cy="2293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b="0" dirty="0" smtClean="0"/>
              <a:t>I numeri del cancro e il suo elevato impatto sociale,</a:t>
            </a:r>
            <a:r>
              <a:rPr lang="it-IT" altLang="it-IT" b="0" baseline="0" dirty="0" smtClean="0"/>
              <a:t> anche in termini di costi da sostenere, giustificano un’autonoma considerazione delle prestazioni assicurate ai malati oncologici dai familiari o da altre persone di fiducia nel contesto del futuro welfare informale.</a:t>
            </a:r>
          </a:p>
          <a:p>
            <a:r>
              <a:rPr lang="it-IT" altLang="it-IT" b="0" baseline="0" dirty="0" smtClean="0"/>
              <a:t>Questi numeri danno </a:t>
            </a:r>
            <a:r>
              <a:rPr lang="it-IT" altLang="it-IT" b="0" baseline="0" dirty="0" smtClean="0"/>
              <a:t>un’idea </a:t>
            </a:r>
            <a:r>
              <a:rPr lang="it-IT" altLang="it-IT" b="0" baseline="0" dirty="0" smtClean="0"/>
              <a:t>drammatica delle necessità di </a:t>
            </a:r>
            <a:r>
              <a:rPr lang="it-IT" altLang="it-IT" b="0" u="sng" baseline="0" dirty="0" smtClean="0"/>
              <a:t>assistenza informale </a:t>
            </a:r>
            <a:r>
              <a:rPr lang="it-IT" altLang="it-IT" b="0" baseline="0" dirty="0" smtClean="0"/>
              <a:t>a cui saranno chiamati gli appartenenti alla generazione successiva ai pazienti, nel pieno della loro età lavorativa, con compressione della loro capacità di produrre reddito e di previdenza.</a:t>
            </a:r>
          </a:p>
          <a:p>
            <a:r>
              <a:rPr lang="it-IT" altLang="it-IT" b="0" baseline="0" dirty="0" smtClean="0"/>
              <a:t>Per questa grande platea di </a:t>
            </a:r>
            <a:r>
              <a:rPr lang="it-IT" altLang="it-IT" b="0" baseline="0" dirty="0" err="1" smtClean="0"/>
              <a:t>caregiver</a:t>
            </a:r>
            <a:r>
              <a:rPr lang="it-IT" altLang="it-IT" b="0" baseline="0" dirty="0" smtClean="0"/>
              <a:t> è assolutamente necessario un sistema di misure compensative che consentano di adattare la propria vita lavorativa e familiare</a:t>
            </a:r>
            <a:r>
              <a:rPr lang="it-IT" altLang="it-IT" b="0" baseline="0" dirty="0" smtClean="0"/>
              <a:t>.</a:t>
            </a:r>
          </a:p>
          <a:p>
            <a:endParaRPr lang="it-IT" altLang="it-IT" b="0" dirty="0" smtClean="0"/>
          </a:p>
          <a:p>
            <a:r>
              <a:rPr lang="it-IT" altLang="it-IT" b="1" dirty="0" smtClean="0"/>
              <a:t>Il </a:t>
            </a:r>
            <a:r>
              <a:rPr lang="it-IT" altLang="it-IT" b="1" i="1" dirty="0" err="1" smtClean="0"/>
              <a:t>caregiver</a:t>
            </a:r>
            <a:r>
              <a:rPr lang="it-IT" altLang="it-IT" b="1" dirty="0" smtClean="0"/>
              <a:t> </a:t>
            </a:r>
            <a:r>
              <a:rPr lang="it-IT" altLang="it-IT" b="1" dirty="0" smtClean="0"/>
              <a:t>spesso è </a:t>
            </a:r>
            <a:r>
              <a:rPr lang="it-IT" altLang="it-IT" b="1" dirty="0" smtClean="0"/>
              <a:t>sottoposto a uno </a:t>
            </a:r>
            <a:r>
              <a:rPr lang="it-IT" altLang="it-IT" b="1" i="1" dirty="0" smtClean="0"/>
              <a:t>stress</a:t>
            </a:r>
            <a:r>
              <a:rPr lang="it-IT" altLang="it-IT" b="1" dirty="0" smtClean="0"/>
              <a:t> intenso che incide sulla sua qualità di vita e sulla sua salute, sia fisica sia mentale.</a:t>
            </a:r>
            <a:endParaRPr lang="it-IT" altLang="it-IT" dirty="0" smtClean="0"/>
          </a:p>
          <a:p>
            <a:r>
              <a:rPr lang="it-IT" altLang="it-IT" dirty="0" smtClean="0"/>
              <a:t>Molti sono costretti a rinunciare ad avere una vita sociale, agli interessi del tempo libero e spesso devono assentarsi dal lavoro; si scontrano con l'assenza di un supporto adeguato da parte dei servizi socio-sanitari e con una mancanza di conoscenze relative alla malattia e ai trattamenti disponibili.</a:t>
            </a:r>
          </a:p>
          <a:p>
            <a:r>
              <a:rPr lang="it-IT" altLang="it-IT" b="1" dirty="0" smtClean="0"/>
              <a:t>Sotto l'aspetto emotivo, il carico maggiore è costituito dall'imprevedibilità dei sintomi e dalla difficoltà di gestire comportamenti problematici e/o </a:t>
            </a:r>
            <a:r>
              <a:rPr lang="it-IT" altLang="it-IT" b="1" dirty="0" smtClean="0"/>
              <a:t>aggressivi</a:t>
            </a:r>
            <a:r>
              <a:rPr lang="it-IT" altLang="it-IT" b="0" dirty="0" smtClean="0"/>
              <a:t>,</a:t>
            </a:r>
            <a:r>
              <a:rPr lang="it-IT" altLang="it-IT" b="0" baseline="0" dirty="0" smtClean="0"/>
              <a:t> </a:t>
            </a:r>
            <a:r>
              <a:rPr lang="it-IT" altLang="it-IT" b="1" baseline="0" dirty="0" smtClean="0"/>
              <a:t>il </a:t>
            </a:r>
            <a:r>
              <a:rPr lang="it-IT" altLang="it-IT" b="1" dirty="0" smtClean="0"/>
              <a:t>costante </a:t>
            </a:r>
            <a:r>
              <a:rPr lang="it-IT" altLang="it-IT" b="1" dirty="0" smtClean="0"/>
              <a:t>impegno nella cura dell'assistito (igiene personale, visite ed esami, somministrazione dei famaci), e dover</a:t>
            </a:r>
            <a:r>
              <a:rPr lang="it-IT" altLang="it-IT" b="1" baseline="0" dirty="0" smtClean="0"/>
              <a:t> supportare tutte le situazioni in cui sia necessario prendere una decisione .</a:t>
            </a:r>
          </a:p>
          <a:p>
            <a:endParaRPr lang="it-IT" altLang="it-IT" b="1" dirty="0" smtClean="0"/>
          </a:p>
        </p:txBody>
      </p:sp>
      <p:sp>
        <p:nvSpPr>
          <p:cNvPr id="2662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5EFAD8E-DA20-4760-A81A-C7FC28C7A402}" type="slidenum">
              <a:rPr lang="it-IT" altLang="it-IT" smtClean="0">
                <a:latin typeface="Calibri" panose="020F0502020204030204" pitchFamily="34" charset="0"/>
              </a:rPr>
              <a:pPr/>
              <a:t>10</a:t>
            </a:fld>
            <a:endParaRPr lang="it-IT" altLang="it-IT" smtClean="0">
              <a:latin typeface="Calibri" panose="020F0502020204030204" pitchFamily="34" charset="0"/>
            </a:endParaRPr>
          </a:p>
        </p:txBody>
      </p:sp>
    </p:spTree>
    <p:extLst>
      <p:ext uri="{BB962C8B-B14F-4D97-AF65-F5344CB8AC3E}">
        <p14:creationId xmlns:p14="http://schemas.microsoft.com/office/powerpoint/2010/main" val="162415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6448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B61BEF0D-F0BB-DE4B-95CE-6DB70DBA9567}" type="datetimeFigureOut">
              <a:rPr lang="en-US" smtClean="0"/>
              <a:pPr/>
              <a:t>6/26/2019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60724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6/26/2019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77706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6/26/2019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356855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6/26/2019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004388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smtClean="0"/>
              <a:t>Fare clic per modificare stili del testo dello schema</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6/26/2019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764489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it-IT" smtClean="0"/>
              <a:t>Fare clic per modificare lo stile del titolo</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smtClean="0"/>
              <a:t>Fare clic per modificare stili del testo dello schema</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6/26/2019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044071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837219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267058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nchor="ct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59415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6/26/2019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134674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81336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56427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44682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679766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6/26/2019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60876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it-IT" smtClean="0"/>
              <a:t>Fare clic per modificare lo stile del titolo</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6/26/2019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69228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6/26/2019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23365148"/>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dossetti associazione">
            <a:extLst>
              <a:ext uri="{FF2B5EF4-FFF2-40B4-BE49-F238E27FC236}">
                <a16:creationId xmlns="" xmlns:a16="http://schemas.microsoft.com/office/drawing/2014/main" id="{A45AA2AA-501F-4820-98F5-15BE1B5B78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223" y="451782"/>
            <a:ext cx="2181225" cy="2095500"/>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a:extLst>
              <a:ext uri="{FF2B5EF4-FFF2-40B4-BE49-F238E27FC236}">
                <a16:creationId xmlns="" xmlns:a16="http://schemas.microsoft.com/office/drawing/2014/main" id="{A6FD2A10-D724-4F14-BD2A-F20F6410A3A9}"/>
              </a:ext>
            </a:extLst>
          </p:cNvPr>
          <p:cNvPicPr>
            <a:picLocks noChangeAspect="1"/>
          </p:cNvPicPr>
          <p:nvPr/>
        </p:nvPicPr>
        <p:blipFill>
          <a:blip r:embed="rId3"/>
          <a:stretch>
            <a:fillRect/>
          </a:stretch>
        </p:blipFill>
        <p:spPr>
          <a:xfrm>
            <a:off x="9468491" y="451782"/>
            <a:ext cx="2095500" cy="2095500"/>
          </a:xfrm>
          <a:prstGeom prst="rect">
            <a:avLst/>
          </a:prstGeom>
        </p:spPr>
      </p:pic>
      <p:pic>
        <p:nvPicPr>
          <p:cNvPr id="9" name="Immagine 8">
            <a:extLst>
              <a:ext uri="{FF2B5EF4-FFF2-40B4-BE49-F238E27FC236}">
                <a16:creationId xmlns="" xmlns:a16="http://schemas.microsoft.com/office/drawing/2014/main" id="{36126920-13EE-4B01-A171-537024D54BC0}"/>
              </a:ext>
            </a:extLst>
          </p:cNvPr>
          <p:cNvPicPr>
            <a:picLocks noChangeAspect="1"/>
          </p:cNvPicPr>
          <p:nvPr/>
        </p:nvPicPr>
        <p:blipFill>
          <a:blip r:embed="rId4"/>
          <a:stretch>
            <a:fillRect/>
          </a:stretch>
        </p:blipFill>
        <p:spPr>
          <a:xfrm>
            <a:off x="3067405" y="2098515"/>
            <a:ext cx="6157260" cy="3471011"/>
          </a:xfrm>
          <a:prstGeom prst="rect">
            <a:avLst/>
          </a:prstGeom>
        </p:spPr>
      </p:pic>
      <p:sp>
        <p:nvSpPr>
          <p:cNvPr id="2" name="CasellaDiTesto 1"/>
          <p:cNvSpPr txBox="1"/>
          <p:nvPr/>
        </p:nvSpPr>
        <p:spPr>
          <a:xfrm>
            <a:off x="7680384" y="5942557"/>
            <a:ext cx="2500829" cy="400110"/>
          </a:xfrm>
          <a:prstGeom prst="rect">
            <a:avLst/>
          </a:prstGeom>
          <a:noFill/>
        </p:spPr>
        <p:txBody>
          <a:bodyPr wrap="square" rtlCol="0">
            <a:spAutoFit/>
          </a:bodyPr>
          <a:lstStyle/>
          <a:p>
            <a:r>
              <a:rPr lang="it-IT" sz="2000" i="1" dirty="0" smtClean="0">
                <a:latin typeface="Bell MT" panose="02020503060305020303" pitchFamily="18" charset="0"/>
              </a:rPr>
              <a:t>Prof. Salvatore Amato</a:t>
            </a:r>
            <a:endParaRPr lang="it-IT" sz="2000" i="1" dirty="0">
              <a:latin typeface="Bell MT" panose="02020503060305020303" pitchFamily="18" charset="0"/>
            </a:endParaRPr>
          </a:p>
        </p:txBody>
      </p:sp>
    </p:spTree>
    <p:extLst>
      <p:ext uri="{BB962C8B-B14F-4D97-AF65-F5344CB8AC3E}">
        <p14:creationId xmlns:p14="http://schemas.microsoft.com/office/powerpoint/2010/main" val="3616797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92314" y="260350"/>
            <a:ext cx="7850187" cy="2205038"/>
          </a:xfrm>
        </p:spPr>
        <p:txBody>
          <a:bodyPr rtlCol="0">
            <a:normAutofit/>
          </a:bodyPr>
          <a:lstStyle/>
          <a:p>
            <a:pPr marL="0" indent="0" algn="ctr">
              <a:buNone/>
              <a:defRPr/>
            </a:pPr>
            <a:r>
              <a:rPr lang="it-IT" sz="2400" dirty="0">
                <a:solidFill>
                  <a:schemeClr val="tx1"/>
                </a:solidFill>
                <a:latin typeface="Arial" panose="020B0604020202020204" pitchFamily="34" charset="0"/>
                <a:ea typeface="Times New Roman" panose="02020603050405020304" pitchFamily="18" charset="0"/>
              </a:rPr>
              <a:t>Il </a:t>
            </a:r>
            <a:r>
              <a:rPr lang="it-IT" sz="2400" dirty="0" err="1">
                <a:solidFill>
                  <a:schemeClr val="tx1"/>
                </a:solidFill>
                <a:latin typeface="Arial" panose="020B0604020202020204" pitchFamily="34" charset="0"/>
                <a:ea typeface="Times New Roman" panose="02020603050405020304" pitchFamily="18" charset="0"/>
              </a:rPr>
              <a:t>caregiver</a:t>
            </a:r>
            <a:r>
              <a:rPr lang="it-IT" sz="2400" dirty="0">
                <a:solidFill>
                  <a:schemeClr val="tx1"/>
                </a:solidFill>
                <a:latin typeface="Arial" panose="020B0604020202020204" pitchFamily="34" charset="0"/>
                <a:ea typeface="Times New Roman" panose="02020603050405020304" pitchFamily="18" charset="0"/>
              </a:rPr>
              <a:t> </a:t>
            </a:r>
            <a:r>
              <a:rPr lang="it-IT" sz="2400" dirty="0" smtClean="0">
                <a:solidFill>
                  <a:schemeClr val="tx1"/>
                </a:solidFill>
                <a:latin typeface="Arial" panose="020B0604020202020204" pitchFamily="34" charset="0"/>
                <a:ea typeface="Times New Roman" panose="02020603050405020304" pitchFamily="18" charset="0"/>
              </a:rPr>
              <a:t>in oncologia è </a:t>
            </a:r>
            <a:r>
              <a:rPr lang="it-IT" sz="2400" dirty="0">
                <a:solidFill>
                  <a:schemeClr val="tx1"/>
                </a:solidFill>
                <a:latin typeface="Arial" panose="020B0604020202020204" pitchFamily="34" charset="0"/>
                <a:ea typeface="Times New Roman" panose="02020603050405020304" pitchFamily="18" charset="0"/>
              </a:rPr>
              <a:t>sottoposto a uno stress </a:t>
            </a:r>
            <a:r>
              <a:rPr lang="it-IT" sz="2400" dirty="0" smtClean="0">
                <a:solidFill>
                  <a:schemeClr val="tx1"/>
                </a:solidFill>
                <a:latin typeface="Arial" panose="020B0604020202020204" pitchFamily="34" charset="0"/>
                <a:ea typeface="Times New Roman" panose="02020603050405020304" pitchFamily="18" charset="0"/>
              </a:rPr>
              <a:t>intenso, </a:t>
            </a:r>
            <a:r>
              <a:rPr lang="it-IT" sz="2400" dirty="0">
                <a:solidFill>
                  <a:schemeClr val="tx1"/>
                </a:solidFill>
                <a:latin typeface="Arial" panose="020B0604020202020204" pitchFamily="34" charset="0"/>
                <a:ea typeface="Times New Roman" panose="02020603050405020304" pitchFamily="18" charset="0"/>
              </a:rPr>
              <a:t>che incide sulla sua qualità di vita e sulla sua salute, sia fisica sia mentale.</a:t>
            </a:r>
          </a:p>
          <a:p>
            <a:pPr algn="ctr" eaLnBrk="1" fontAlgn="auto" hangingPunct="1">
              <a:defRPr/>
            </a:pPr>
            <a:endParaRPr lang="it-IT" dirty="0">
              <a:solidFill>
                <a:schemeClr val="tx1"/>
              </a:solidFill>
            </a:endParaRPr>
          </a:p>
        </p:txBody>
      </p:sp>
      <p:pic>
        <p:nvPicPr>
          <p:cNvPr id="25603" name="Picture 2" descr="Risultati immagini per caregiver immagin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97" y="2251644"/>
            <a:ext cx="5902710" cy="3712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196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ttangolo 3"/>
          <p:cNvSpPr>
            <a:spLocks noChangeArrowheads="1"/>
          </p:cNvSpPr>
          <p:nvPr/>
        </p:nvSpPr>
        <p:spPr bwMode="auto">
          <a:xfrm>
            <a:off x="1631950" y="188913"/>
            <a:ext cx="66246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defTabSz="45720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defTabSz="4572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defTabSz="4572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defTabSz="4572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defTabSz="4572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defTabSz="4572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defTabSz="4572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defTabSz="4572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ctr" eaLnBrk="1" hangingPunct="1">
              <a:spcBef>
                <a:spcPct val="0"/>
              </a:spcBef>
              <a:spcAft>
                <a:spcPct val="0"/>
              </a:spcAft>
              <a:buClrTx/>
              <a:buSzTx/>
              <a:buFontTx/>
              <a:buNone/>
            </a:pPr>
            <a:r>
              <a:rPr lang="it-IT" altLang="it-IT" sz="2400">
                <a:solidFill>
                  <a:srgbClr val="FFFFFF"/>
                </a:solidFill>
                <a:latin typeface="Arial" panose="020B0604020202020204" pitchFamily="34" charset="0"/>
                <a:cs typeface="Times New Roman" panose="02020603050405020304" pitchFamily="18" charset="0"/>
              </a:rPr>
              <a:t>Il carico assistenziale del </a:t>
            </a:r>
            <a:r>
              <a:rPr lang="it-IT" altLang="it-IT" sz="2400" i="1">
                <a:solidFill>
                  <a:srgbClr val="FFFFFF"/>
                </a:solidFill>
                <a:latin typeface="Arial" panose="020B0604020202020204" pitchFamily="34" charset="0"/>
                <a:cs typeface="Times New Roman" panose="02020603050405020304" pitchFamily="18" charset="0"/>
              </a:rPr>
              <a:t>caregiver</a:t>
            </a:r>
            <a:r>
              <a:rPr lang="it-IT" altLang="it-IT" sz="2400">
                <a:solidFill>
                  <a:srgbClr val="FFFFFF"/>
                </a:solidFill>
                <a:latin typeface="Arial" panose="020B0604020202020204" pitchFamily="34" charset="0"/>
                <a:cs typeface="Times New Roman" panose="02020603050405020304" pitchFamily="18" charset="0"/>
              </a:rPr>
              <a:t> rappresenta il costo fisico, emotivo ed economico del prendersi cura del malato.</a:t>
            </a:r>
            <a:endParaRPr lang="it-IT" altLang="it-IT" sz="2400">
              <a:solidFill>
                <a:srgbClr val="FFFFFF"/>
              </a:solidFill>
            </a:endParaRPr>
          </a:p>
        </p:txBody>
      </p:sp>
      <p:sp>
        <p:nvSpPr>
          <p:cNvPr id="27651" name="CasellaDiTesto 4"/>
          <p:cNvSpPr txBox="1">
            <a:spLocks noChangeArrowheads="1"/>
          </p:cNvSpPr>
          <p:nvPr/>
        </p:nvSpPr>
        <p:spPr bwMode="auto">
          <a:xfrm>
            <a:off x="1774825" y="1773239"/>
            <a:ext cx="7634288"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defTabSz="45720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defTabSz="4572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defTabSz="4572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defTabSz="4572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defTabSz="4572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defTabSz="4572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defTabSz="4572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defTabSz="4572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eaLnBrk="1" hangingPunct="1">
              <a:spcBef>
                <a:spcPct val="0"/>
              </a:spcBef>
              <a:spcAft>
                <a:spcPct val="0"/>
              </a:spcAft>
              <a:buClrTx/>
              <a:buSzTx/>
              <a:buFontTx/>
              <a:buNone/>
            </a:pPr>
            <a:r>
              <a:rPr lang="it-IT" altLang="it-IT" sz="1800" b="1">
                <a:solidFill>
                  <a:srgbClr val="FFFF00"/>
                </a:solidFill>
              </a:rPr>
              <a:t>I carichi assistenziali si suddividono in:</a:t>
            </a:r>
          </a:p>
          <a:p>
            <a:pPr eaLnBrk="1" hangingPunct="1">
              <a:spcBef>
                <a:spcPct val="0"/>
              </a:spcBef>
              <a:spcAft>
                <a:spcPct val="0"/>
              </a:spcAft>
              <a:buClrTx/>
              <a:buSzTx/>
              <a:buFontTx/>
              <a:buNone/>
            </a:pPr>
            <a:endParaRPr lang="it-IT" altLang="it-IT" sz="1400">
              <a:solidFill>
                <a:srgbClr val="FFFFFF"/>
              </a:solidFill>
            </a:endParaRPr>
          </a:p>
          <a:p>
            <a:pPr eaLnBrk="1" hangingPunct="1">
              <a:spcBef>
                <a:spcPct val="0"/>
              </a:spcBef>
              <a:spcAft>
                <a:spcPct val="0"/>
              </a:spcAft>
              <a:buClrTx/>
              <a:buSzTx/>
              <a:buFontTx/>
              <a:buNone/>
            </a:pPr>
            <a:r>
              <a:rPr lang="it-IT" altLang="it-IT" sz="1600" b="1" i="1">
                <a:solidFill>
                  <a:srgbClr val="FFFF00"/>
                </a:solidFill>
              </a:rPr>
              <a:t>Oggettivi</a:t>
            </a:r>
            <a:endParaRPr lang="it-IT" altLang="it-IT" sz="1400">
              <a:solidFill>
                <a:srgbClr val="FFFF00"/>
              </a:solidFill>
            </a:endParaRPr>
          </a:p>
          <a:p>
            <a:pPr eaLnBrk="1" hangingPunct="1">
              <a:spcBef>
                <a:spcPct val="0"/>
              </a:spcBef>
              <a:spcAft>
                <a:spcPct val="0"/>
              </a:spcAft>
              <a:buClrTx/>
              <a:buSzTx/>
              <a:buFontTx/>
              <a:buNone/>
            </a:pPr>
            <a:r>
              <a:rPr lang="it-IT" altLang="it-IT" sz="1600">
                <a:solidFill>
                  <a:srgbClr val="FFFFFF"/>
                </a:solidFill>
              </a:rPr>
              <a:t> 	Gestione della cura della persona (pulizia, pasti...)</a:t>
            </a:r>
            <a:endParaRPr lang="it-IT" altLang="it-IT" sz="1400">
              <a:solidFill>
                <a:srgbClr val="FFFFFF"/>
              </a:solidFill>
            </a:endParaRPr>
          </a:p>
          <a:p>
            <a:pPr lvl="1" eaLnBrk="1" hangingPunct="1">
              <a:spcBef>
                <a:spcPct val="0"/>
              </a:spcBef>
              <a:spcAft>
                <a:spcPct val="0"/>
              </a:spcAft>
              <a:buClrTx/>
              <a:buSzTx/>
              <a:buFontTx/>
              <a:buNone/>
            </a:pPr>
            <a:r>
              <a:rPr lang="it-IT" altLang="it-IT" sz="1600">
                <a:solidFill>
                  <a:srgbClr val="FFFFFF"/>
                </a:solidFill>
              </a:rPr>
              <a:t>Gestione delle terapie e degli effetti indesiderati</a:t>
            </a:r>
            <a:endParaRPr lang="it-IT" altLang="it-IT" sz="1400">
              <a:solidFill>
                <a:srgbClr val="FFFFFF"/>
              </a:solidFill>
            </a:endParaRPr>
          </a:p>
          <a:p>
            <a:pPr lvl="1" eaLnBrk="1" hangingPunct="1">
              <a:spcBef>
                <a:spcPct val="0"/>
              </a:spcBef>
              <a:spcAft>
                <a:spcPct val="0"/>
              </a:spcAft>
              <a:buClrTx/>
              <a:buSzTx/>
              <a:buFontTx/>
              <a:buNone/>
            </a:pPr>
            <a:r>
              <a:rPr lang="it-IT" altLang="it-IT" sz="1600">
                <a:solidFill>
                  <a:srgbClr val="FFFFFF"/>
                </a:solidFill>
              </a:rPr>
              <a:t>Gestione dei sintomi e dei comportamenti problematici</a:t>
            </a:r>
            <a:endParaRPr lang="it-IT" altLang="it-IT" sz="1400">
              <a:solidFill>
                <a:srgbClr val="FFFFFF"/>
              </a:solidFill>
            </a:endParaRPr>
          </a:p>
          <a:p>
            <a:pPr lvl="1" eaLnBrk="1" hangingPunct="1">
              <a:spcBef>
                <a:spcPct val="0"/>
              </a:spcBef>
              <a:spcAft>
                <a:spcPct val="0"/>
              </a:spcAft>
              <a:buClrTx/>
              <a:buSzTx/>
              <a:buFontTx/>
              <a:buNone/>
            </a:pPr>
            <a:r>
              <a:rPr lang="it-IT" altLang="it-IT" sz="1600">
                <a:solidFill>
                  <a:srgbClr val="FFFFFF"/>
                </a:solidFill>
              </a:rPr>
              <a:t>Responsabilità nell'assistenza (contatti con gli operatori sanitari, controlli...)</a:t>
            </a:r>
            <a:endParaRPr lang="it-IT" altLang="it-IT" sz="1400">
              <a:solidFill>
                <a:srgbClr val="FFFFFF"/>
              </a:solidFill>
            </a:endParaRPr>
          </a:p>
          <a:p>
            <a:pPr lvl="1" eaLnBrk="1" hangingPunct="1">
              <a:spcBef>
                <a:spcPct val="0"/>
              </a:spcBef>
              <a:spcAft>
                <a:spcPct val="0"/>
              </a:spcAft>
              <a:buClrTx/>
              <a:buSzTx/>
              <a:buFontTx/>
              <a:buNone/>
            </a:pPr>
            <a:r>
              <a:rPr lang="it-IT" altLang="it-IT" sz="1600">
                <a:solidFill>
                  <a:srgbClr val="FFFFFF"/>
                </a:solidFill>
              </a:rPr>
              <a:t>Stigma sociale (il peso dei pregiudizi, dell'essere "etichettati")</a:t>
            </a:r>
          </a:p>
          <a:p>
            <a:pPr lvl="1" eaLnBrk="1" hangingPunct="1">
              <a:spcBef>
                <a:spcPct val="0"/>
              </a:spcBef>
              <a:spcAft>
                <a:spcPct val="0"/>
              </a:spcAft>
              <a:buClrTx/>
              <a:buSzTx/>
              <a:buFontTx/>
              <a:buNone/>
            </a:pPr>
            <a:endParaRPr lang="it-IT" altLang="it-IT" sz="1400">
              <a:solidFill>
                <a:srgbClr val="FFFF00"/>
              </a:solidFill>
            </a:endParaRPr>
          </a:p>
          <a:p>
            <a:pPr eaLnBrk="1" hangingPunct="1">
              <a:spcBef>
                <a:spcPct val="0"/>
              </a:spcBef>
              <a:spcAft>
                <a:spcPct val="0"/>
              </a:spcAft>
              <a:buClrTx/>
              <a:buSzTx/>
              <a:buFontTx/>
              <a:buNone/>
            </a:pPr>
            <a:r>
              <a:rPr lang="it-IT" altLang="it-IT" sz="1600" b="1" i="1">
                <a:solidFill>
                  <a:srgbClr val="FFFF00"/>
                </a:solidFill>
              </a:rPr>
              <a:t>Soggettivi</a:t>
            </a:r>
            <a:endParaRPr lang="it-IT" altLang="it-IT" sz="1400">
              <a:solidFill>
                <a:srgbClr val="FFFF00"/>
              </a:solidFill>
            </a:endParaRPr>
          </a:p>
          <a:p>
            <a:pPr lvl="1" eaLnBrk="1" hangingPunct="1">
              <a:spcBef>
                <a:spcPct val="0"/>
              </a:spcBef>
              <a:spcAft>
                <a:spcPct val="0"/>
              </a:spcAft>
              <a:buClrTx/>
              <a:buSzTx/>
              <a:buFontTx/>
              <a:buNone/>
            </a:pPr>
            <a:r>
              <a:rPr lang="it-IT" altLang="it-IT" sz="1600">
                <a:solidFill>
                  <a:srgbClr val="FFFFFF"/>
                </a:solidFill>
              </a:rPr>
              <a:t>I propri sentimenti di rabbia e di perdita (per le rinunce personali)</a:t>
            </a:r>
            <a:endParaRPr lang="it-IT" altLang="it-IT" sz="1400">
              <a:solidFill>
                <a:srgbClr val="FFFFFF"/>
              </a:solidFill>
            </a:endParaRPr>
          </a:p>
          <a:p>
            <a:pPr lvl="1" eaLnBrk="1" hangingPunct="1">
              <a:spcBef>
                <a:spcPct val="0"/>
              </a:spcBef>
              <a:spcAft>
                <a:spcPct val="0"/>
              </a:spcAft>
              <a:buClrTx/>
              <a:buSzTx/>
              <a:buFontTx/>
              <a:buNone/>
            </a:pPr>
            <a:r>
              <a:rPr lang="it-IT" altLang="it-IT" sz="1600">
                <a:solidFill>
                  <a:srgbClr val="FFFFFF"/>
                </a:solidFill>
              </a:rPr>
              <a:t>Angoscia dovuta alla sofferenza del proprio caro</a:t>
            </a:r>
            <a:endParaRPr lang="it-IT" altLang="it-IT" sz="1400">
              <a:solidFill>
                <a:srgbClr val="FFFFFF"/>
              </a:solidFill>
            </a:endParaRPr>
          </a:p>
          <a:p>
            <a:pPr lvl="1" eaLnBrk="1" hangingPunct="1">
              <a:spcBef>
                <a:spcPct val="0"/>
              </a:spcBef>
              <a:spcAft>
                <a:spcPct val="0"/>
              </a:spcAft>
              <a:buClrTx/>
              <a:buSzTx/>
              <a:buFontTx/>
              <a:buNone/>
            </a:pPr>
            <a:r>
              <a:rPr lang="it-IT" altLang="it-IT" sz="1600">
                <a:solidFill>
                  <a:srgbClr val="FFFFFF"/>
                </a:solidFill>
              </a:rPr>
              <a:t>Instabilità emotiva legata all'andamento della malattia (miglioramenti, ricadute...)</a:t>
            </a:r>
            <a:endParaRPr lang="it-IT" altLang="it-IT" sz="1400">
              <a:solidFill>
                <a:srgbClr val="FFFFFF"/>
              </a:solidFill>
            </a:endParaRPr>
          </a:p>
          <a:p>
            <a:pPr lvl="1" eaLnBrk="1" hangingPunct="1">
              <a:spcBef>
                <a:spcPct val="0"/>
              </a:spcBef>
              <a:spcAft>
                <a:spcPct val="0"/>
              </a:spcAft>
              <a:buClrTx/>
              <a:buSzTx/>
              <a:buFontTx/>
              <a:buNone/>
            </a:pPr>
            <a:r>
              <a:rPr lang="it-IT" altLang="it-IT" sz="1600">
                <a:solidFill>
                  <a:srgbClr val="FFFFFF"/>
                </a:solidFill>
              </a:rPr>
              <a:t>Angoscia per la condizione di cronicità</a:t>
            </a:r>
          </a:p>
          <a:p>
            <a:pPr lvl="1" eaLnBrk="1" hangingPunct="1">
              <a:spcBef>
                <a:spcPct val="0"/>
              </a:spcBef>
              <a:spcAft>
                <a:spcPct val="0"/>
              </a:spcAft>
              <a:buClrTx/>
              <a:buSzTx/>
              <a:buFontTx/>
              <a:buNone/>
            </a:pPr>
            <a:endParaRPr lang="it-IT" altLang="it-IT" sz="1400">
              <a:solidFill>
                <a:srgbClr val="FFFF00"/>
              </a:solidFill>
            </a:endParaRPr>
          </a:p>
          <a:p>
            <a:pPr eaLnBrk="1" hangingPunct="1">
              <a:spcBef>
                <a:spcPct val="0"/>
              </a:spcBef>
              <a:spcAft>
                <a:spcPct val="0"/>
              </a:spcAft>
              <a:buClrTx/>
              <a:buSzTx/>
              <a:buFontTx/>
              <a:buNone/>
            </a:pPr>
            <a:r>
              <a:rPr lang="it-IT" altLang="it-IT" sz="1600" b="1" i="1">
                <a:solidFill>
                  <a:srgbClr val="FFFF00"/>
                </a:solidFill>
              </a:rPr>
              <a:t>Istituzionali</a:t>
            </a:r>
            <a:endParaRPr lang="it-IT" altLang="it-IT" sz="1400">
              <a:solidFill>
                <a:srgbClr val="FFFF00"/>
              </a:solidFill>
            </a:endParaRPr>
          </a:p>
          <a:p>
            <a:pPr lvl="1" eaLnBrk="1" hangingPunct="1">
              <a:spcBef>
                <a:spcPct val="0"/>
              </a:spcBef>
              <a:spcAft>
                <a:spcPct val="0"/>
              </a:spcAft>
              <a:buClrTx/>
              <a:buSzTx/>
              <a:buFontTx/>
              <a:buNone/>
            </a:pPr>
            <a:r>
              <a:rPr lang="it-IT" altLang="it-IT" sz="1600">
                <a:solidFill>
                  <a:srgbClr val="FFFFFF"/>
                </a:solidFill>
              </a:rPr>
              <a:t>Difficoltà nel trovare informazioni e supporto adeguati a tempo debito</a:t>
            </a:r>
            <a:endParaRPr lang="it-IT" altLang="it-IT" sz="1400">
              <a:solidFill>
                <a:srgbClr val="FFFFFF"/>
              </a:solidFill>
            </a:endParaRPr>
          </a:p>
          <a:p>
            <a:pPr eaLnBrk="1" hangingPunct="1">
              <a:spcBef>
                <a:spcPct val="0"/>
              </a:spcBef>
              <a:spcAft>
                <a:spcPct val="0"/>
              </a:spcAft>
              <a:buClrTx/>
              <a:buSzTx/>
              <a:buFontTx/>
              <a:buNone/>
            </a:pPr>
            <a:endParaRPr lang="it-IT" altLang="it-IT" sz="1600">
              <a:solidFill>
                <a:srgbClr val="FFFFFF"/>
              </a:solidFill>
            </a:endParaRPr>
          </a:p>
        </p:txBody>
      </p:sp>
      <p:pic>
        <p:nvPicPr>
          <p:cNvPr id="27652" name="Picture 4" descr="Risultati immagini per caregiver immagin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0101" y="217489"/>
            <a:ext cx="1978025" cy="249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300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7421" y="191069"/>
            <a:ext cx="11122925" cy="1384995"/>
          </a:xfrm>
          <a:prstGeom prst="rect">
            <a:avLst/>
          </a:prstGeom>
          <a:noFill/>
        </p:spPr>
        <p:txBody>
          <a:bodyPr wrap="square" rtlCol="0">
            <a:spAutoFit/>
          </a:bodyPr>
          <a:lstStyle/>
          <a:p>
            <a:pPr algn="ctr">
              <a:lnSpc>
                <a:spcPct val="150000"/>
              </a:lnSpc>
            </a:pPr>
            <a:r>
              <a:rPr lang="it-IT" sz="2800" b="1" dirty="0" smtClean="0">
                <a:solidFill>
                  <a:srgbClr val="FFFF00"/>
                </a:solidFill>
                <a:latin typeface="Arial" panose="020B0604020202020204" pitchFamily="34" charset="0"/>
                <a:cs typeface="Arial" panose="020B0604020202020204" pitchFamily="34" charset="0"/>
              </a:rPr>
              <a:t>Grado di coinvolgimento del </a:t>
            </a:r>
            <a:r>
              <a:rPr lang="it-IT" sz="2800" b="1" dirty="0" err="1" smtClean="0">
                <a:solidFill>
                  <a:srgbClr val="FFFF00"/>
                </a:solidFill>
                <a:latin typeface="Arial" panose="020B0604020202020204" pitchFamily="34" charset="0"/>
                <a:cs typeface="Arial" panose="020B0604020202020204" pitchFamily="34" charset="0"/>
              </a:rPr>
              <a:t>Caregiver</a:t>
            </a:r>
            <a:r>
              <a:rPr lang="it-IT" sz="2800" b="1" dirty="0" smtClean="0">
                <a:solidFill>
                  <a:srgbClr val="FFFF00"/>
                </a:solidFill>
                <a:latin typeface="Arial" panose="020B0604020202020204" pitchFamily="34" charset="0"/>
                <a:cs typeface="Arial" panose="020B0604020202020204" pitchFamily="34" charset="0"/>
              </a:rPr>
              <a:t> </a:t>
            </a:r>
          </a:p>
          <a:p>
            <a:pPr algn="ctr">
              <a:lnSpc>
                <a:spcPct val="150000"/>
              </a:lnSpc>
            </a:pPr>
            <a:r>
              <a:rPr lang="it-IT" sz="2800" b="1" dirty="0" smtClean="0">
                <a:solidFill>
                  <a:srgbClr val="FFFF00"/>
                </a:solidFill>
                <a:latin typeface="Arial" panose="020B0604020202020204" pitchFamily="34" charset="0"/>
                <a:cs typeface="Arial" panose="020B0604020202020204" pitchFamily="34" charset="0"/>
              </a:rPr>
              <a:t>nello sviluppo della malattia</a:t>
            </a:r>
            <a:endParaRPr lang="it-IT" sz="2800" dirty="0"/>
          </a:p>
        </p:txBody>
      </p:sp>
      <p:pic>
        <p:nvPicPr>
          <p:cNvPr id="5" name="Immagine 4"/>
          <p:cNvPicPr>
            <a:picLocks noChangeAspect="1"/>
          </p:cNvPicPr>
          <p:nvPr/>
        </p:nvPicPr>
        <p:blipFill>
          <a:blip r:embed="rId3"/>
          <a:stretch>
            <a:fillRect/>
          </a:stretch>
        </p:blipFill>
        <p:spPr>
          <a:xfrm>
            <a:off x="2108437" y="1576064"/>
            <a:ext cx="7861392" cy="4210587"/>
          </a:xfrm>
          <a:prstGeom prst="rect">
            <a:avLst/>
          </a:prstGeom>
        </p:spPr>
      </p:pic>
      <p:sp>
        <p:nvSpPr>
          <p:cNvPr id="6" name="CasellaDiTesto 5"/>
          <p:cNvSpPr txBox="1"/>
          <p:nvPr/>
        </p:nvSpPr>
        <p:spPr>
          <a:xfrm>
            <a:off x="1337480" y="6018663"/>
            <a:ext cx="9403305" cy="338554"/>
          </a:xfrm>
          <a:prstGeom prst="rect">
            <a:avLst/>
          </a:prstGeom>
          <a:noFill/>
        </p:spPr>
        <p:txBody>
          <a:bodyPr wrap="square" rtlCol="0">
            <a:spAutoFit/>
          </a:bodyPr>
          <a:lstStyle/>
          <a:p>
            <a:r>
              <a:rPr lang="it-IT" sz="1600" dirty="0" smtClean="0"/>
              <a:t>Rappresentazione grafica del ruolo del </a:t>
            </a:r>
            <a:r>
              <a:rPr lang="it-IT" sz="1600" dirty="0" err="1"/>
              <a:t>C</a:t>
            </a:r>
            <a:r>
              <a:rPr lang="it-IT" sz="1600" dirty="0" err="1" smtClean="0"/>
              <a:t>aregiver</a:t>
            </a:r>
            <a:r>
              <a:rPr lang="it-IT" sz="1600" dirty="0" smtClean="0"/>
              <a:t> lungo il percorso della malattia oncologica</a:t>
            </a:r>
            <a:endParaRPr lang="it-IT" sz="1600" dirty="0"/>
          </a:p>
        </p:txBody>
      </p:sp>
    </p:spTree>
    <p:extLst>
      <p:ext uri="{BB962C8B-B14F-4D97-AF65-F5344CB8AC3E}">
        <p14:creationId xmlns:p14="http://schemas.microsoft.com/office/powerpoint/2010/main" val="42544404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descr="Risultati immagini per burnout immagini mobil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2938" y="14288"/>
            <a:ext cx="2405062"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ttangolo 3"/>
          <p:cNvSpPr>
            <a:spLocks noChangeArrowheads="1"/>
          </p:cNvSpPr>
          <p:nvPr/>
        </p:nvSpPr>
        <p:spPr bwMode="auto">
          <a:xfrm>
            <a:off x="842578" y="160338"/>
            <a:ext cx="4554612" cy="645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07000"/>
              </a:lnSpc>
              <a:spcAft>
                <a:spcPts val="750"/>
              </a:spcAft>
            </a:pPr>
            <a:r>
              <a:rPr lang="it-IT" altLang="it-IT" sz="2000" dirty="0">
                <a:cs typeface="Times New Roman" panose="02020603050405020304" pitchFamily="18" charset="0"/>
              </a:rPr>
              <a:t>In alcuni casi si può configurare la </a:t>
            </a:r>
            <a:r>
              <a:rPr lang="it-IT" altLang="it-IT" sz="2000" b="1" dirty="0">
                <a:solidFill>
                  <a:srgbClr val="FFFF00"/>
                </a:solidFill>
                <a:cs typeface="Times New Roman" panose="02020603050405020304" pitchFamily="18" charset="0"/>
              </a:rPr>
              <a:t>"</a:t>
            </a:r>
            <a:r>
              <a:rPr lang="it-IT" altLang="it-IT" sz="2000" b="1" i="1" dirty="0">
                <a:solidFill>
                  <a:srgbClr val="FFFF00"/>
                </a:solidFill>
                <a:cs typeface="Times New Roman" panose="02020603050405020304" pitchFamily="18" charset="0"/>
              </a:rPr>
              <a:t>sindrome del </a:t>
            </a:r>
            <a:r>
              <a:rPr lang="it-IT" altLang="it-IT" sz="2000" b="1" i="1" dirty="0" err="1">
                <a:solidFill>
                  <a:srgbClr val="FFFF00"/>
                </a:solidFill>
                <a:cs typeface="Times New Roman" panose="02020603050405020304" pitchFamily="18" charset="0"/>
              </a:rPr>
              <a:t>burnout</a:t>
            </a:r>
            <a:r>
              <a:rPr lang="it-IT" altLang="it-IT" sz="2000" b="1" i="1" dirty="0">
                <a:solidFill>
                  <a:srgbClr val="FFFF00"/>
                </a:solidFill>
                <a:cs typeface="Times New Roman" panose="02020603050405020304" pitchFamily="18" charset="0"/>
              </a:rPr>
              <a:t>"</a:t>
            </a:r>
            <a:r>
              <a:rPr lang="it-IT" altLang="it-IT" sz="2000" i="1" dirty="0">
                <a:solidFill>
                  <a:srgbClr val="FFFF00"/>
                </a:solidFill>
                <a:cs typeface="Times New Roman" panose="02020603050405020304" pitchFamily="18" charset="0"/>
              </a:rPr>
              <a:t>,</a:t>
            </a:r>
            <a:r>
              <a:rPr lang="it-IT" altLang="it-IT" sz="2000" dirty="0">
                <a:cs typeface="Times New Roman" panose="02020603050405020304" pitchFamily="18" charset="0"/>
              </a:rPr>
              <a:t> una condizione di estremo disagio e </a:t>
            </a:r>
            <a:r>
              <a:rPr lang="it-IT" altLang="it-IT" sz="2000" dirty="0" smtClean="0">
                <a:cs typeface="Times New Roman" panose="02020603050405020304" pitchFamily="18" charset="0"/>
              </a:rPr>
              <a:t>sofferenza, determinata </a:t>
            </a:r>
            <a:r>
              <a:rPr lang="it-IT" altLang="it-IT" sz="2000" dirty="0">
                <a:cs typeface="Times New Roman" panose="02020603050405020304" pitchFamily="18" charset="0"/>
              </a:rPr>
              <a:t>dallo </a:t>
            </a:r>
            <a:r>
              <a:rPr lang="it-IT" altLang="it-IT" sz="2000" i="1" dirty="0">
                <a:cs typeface="Times New Roman" panose="02020603050405020304" pitchFamily="18" charset="0"/>
              </a:rPr>
              <a:t>stress</a:t>
            </a:r>
            <a:r>
              <a:rPr lang="it-IT" altLang="it-IT" sz="2000" dirty="0">
                <a:cs typeface="Times New Roman" panose="02020603050405020304" pitchFamily="18" charset="0"/>
              </a:rPr>
              <a:t> eccessivo e prolungato, con impatto negativo sia sulla propria salute, mentale e fisica, sia nell'accudimento/cura del soggetto. </a:t>
            </a:r>
            <a:r>
              <a:rPr lang="it-IT" altLang="it-IT" sz="2000" dirty="0"/>
              <a:t>Nella sua etimologia inglese l’espressione </a:t>
            </a:r>
            <a:r>
              <a:rPr lang="it-IT" altLang="it-IT" sz="2000" b="1" dirty="0" err="1">
                <a:solidFill>
                  <a:srgbClr val="FFFF00"/>
                </a:solidFill>
              </a:rPr>
              <a:t>burnout</a:t>
            </a:r>
            <a:r>
              <a:rPr lang="it-IT" altLang="it-IT" sz="2000" dirty="0">
                <a:solidFill>
                  <a:srgbClr val="FFFF00"/>
                </a:solidFill>
              </a:rPr>
              <a:t>,</a:t>
            </a:r>
            <a:r>
              <a:rPr lang="it-IT" altLang="it-IT" sz="2000" dirty="0">
                <a:solidFill>
                  <a:srgbClr val="FFC000"/>
                </a:solidFill>
              </a:rPr>
              <a:t> </a:t>
            </a:r>
            <a:r>
              <a:rPr lang="it-IT" altLang="it-IT" sz="2000" dirty="0"/>
              <a:t>traducibile approssimativamente in italiano con </a:t>
            </a:r>
            <a:r>
              <a:rPr lang="it-IT" altLang="it-IT" sz="2000" b="1" dirty="0">
                <a:solidFill>
                  <a:srgbClr val="FFFF00"/>
                </a:solidFill>
              </a:rPr>
              <a:t>“bruciare fuori”, </a:t>
            </a:r>
            <a:r>
              <a:rPr lang="it-IT" altLang="it-IT" sz="2000" dirty="0"/>
              <a:t>contiene il richiamo ad uno spegnimento di una candela. </a:t>
            </a:r>
            <a:endParaRPr lang="it-IT" altLang="it-IT" sz="2000" dirty="0">
              <a:cs typeface="Times New Roman" panose="02020603050405020304" pitchFamily="18" charset="0"/>
            </a:endParaRPr>
          </a:p>
          <a:p>
            <a:pPr algn="ctr">
              <a:lnSpc>
                <a:spcPct val="107000"/>
              </a:lnSpc>
              <a:spcAft>
                <a:spcPts val="750"/>
              </a:spcAft>
            </a:pPr>
            <a:r>
              <a:rPr lang="it-IT" altLang="it-IT" sz="2000" dirty="0">
                <a:cs typeface="Times New Roman" panose="02020603050405020304" pitchFamily="18" charset="0"/>
              </a:rPr>
              <a:t>E' importante la prevenzione di questa sindrome prestando molta attenzione alla comparsa di segnali di depressione o stanchezza eccessiva, sensazione di distacco o "freddezza" nei confronti del proprio caro/assistito.</a:t>
            </a:r>
            <a:endParaRPr lang="it-IT" altLang="it-IT"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8676" name="Picture 4" descr="Risultati immagini per burn out immagin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501" y="14288"/>
            <a:ext cx="3019425" cy="440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AutoShape 2" descr="Risultati immagini per burnout immagini"/>
          <p:cNvSpPr>
            <a:spLocks noChangeAspect="1" noChangeArrowheads="1"/>
          </p:cNvSpPr>
          <p:nvPr/>
        </p:nvSpPr>
        <p:spPr bwMode="auto">
          <a:xfrm>
            <a:off x="1639888" y="-1444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it-IT" altLang="it-IT"/>
          </a:p>
        </p:txBody>
      </p:sp>
      <p:sp>
        <p:nvSpPr>
          <p:cNvPr id="28678" name="AutoShape 4" descr="Risultati immagini per burnout immagini"/>
          <p:cNvSpPr>
            <a:spLocks noChangeAspect="1" noChangeArrowheads="1"/>
          </p:cNvSpPr>
          <p:nvPr/>
        </p:nvSpPr>
        <p:spPr bwMode="auto">
          <a:xfrm>
            <a:off x="1754188" y="7938"/>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it-IT" altLang="it-IT"/>
          </a:p>
        </p:txBody>
      </p:sp>
      <p:pic>
        <p:nvPicPr>
          <p:cNvPr id="2867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5501" y="4067176"/>
            <a:ext cx="3019425"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54646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13678" y="1137193"/>
            <a:ext cx="5850597" cy="4652963"/>
          </a:xfrm>
        </p:spPr>
        <p:txBody>
          <a:bodyPr>
            <a:noAutofit/>
          </a:bodyPr>
          <a:lstStyle/>
          <a:p>
            <a:pPr algn="just">
              <a:defRPr/>
            </a:pPr>
            <a:r>
              <a:rPr lang="it-IT" dirty="0">
                <a:solidFill>
                  <a:schemeClr val="tx1"/>
                </a:solidFill>
                <a:latin typeface="Arial" panose="020B0604020202020204" pitchFamily="34" charset="0"/>
                <a:cs typeface="Arial" panose="020B0604020202020204" pitchFamily="34" charset="0"/>
              </a:rPr>
              <a:t>Attualmente questa sindrome viene considerata il risultato di un lungo processo di </a:t>
            </a:r>
            <a:r>
              <a:rPr lang="it-IT" dirty="0">
                <a:solidFill>
                  <a:srgbClr val="FFFF00"/>
                </a:solidFill>
                <a:latin typeface="Arial" panose="020B0604020202020204" pitchFamily="34" charset="0"/>
                <a:cs typeface="Arial" panose="020B0604020202020204" pitchFamily="34" charset="0"/>
              </a:rPr>
              <a:t>stress lavorativo </a:t>
            </a:r>
            <a:r>
              <a:rPr lang="it-IT" dirty="0">
                <a:solidFill>
                  <a:schemeClr val="tx1"/>
                </a:solidFill>
                <a:latin typeface="Arial" panose="020B0604020202020204" pitchFamily="34" charset="0"/>
                <a:cs typeface="Arial" panose="020B0604020202020204" pitchFamily="34" charset="0"/>
              </a:rPr>
              <a:t>che rende la persona stanca, apatica, indifferente, cinica, rispetto ad una </a:t>
            </a:r>
            <a:r>
              <a:rPr lang="it-IT" dirty="0" smtClean="0">
                <a:solidFill>
                  <a:schemeClr val="tx1"/>
                </a:solidFill>
                <a:latin typeface="Arial" panose="020B0604020202020204" pitchFamily="34" charset="0"/>
                <a:cs typeface="Arial" panose="020B0604020202020204" pitchFamily="34" charset="0"/>
              </a:rPr>
              <a:t>attività </a:t>
            </a:r>
            <a:r>
              <a:rPr lang="it-IT" dirty="0">
                <a:solidFill>
                  <a:schemeClr val="tx1"/>
                </a:solidFill>
                <a:latin typeface="Arial" panose="020B0604020202020204" pitchFamily="34" charset="0"/>
                <a:cs typeface="Arial" panose="020B0604020202020204" pitchFamily="34" charset="0"/>
              </a:rPr>
              <a:t>che, in molti casi, è stata un’autentica </a:t>
            </a:r>
            <a:r>
              <a:rPr lang="it-IT" dirty="0" smtClean="0">
                <a:solidFill>
                  <a:schemeClr val="tx1"/>
                </a:solidFill>
                <a:latin typeface="Arial" panose="020B0604020202020204" pitchFamily="34" charset="0"/>
                <a:cs typeface="Arial" panose="020B0604020202020204" pitchFamily="34" charset="0"/>
              </a:rPr>
              <a:t>passione.</a:t>
            </a:r>
          </a:p>
          <a:p>
            <a:pPr marL="0" indent="0" algn="just">
              <a:buNone/>
              <a:defRPr/>
            </a:pPr>
            <a:endParaRPr lang="it-IT" dirty="0" smtClean="0">
              <a:solidFill>
                <a:schemeClr val="tx1"/>
              </a:solidFill>
              <a:latin typeface="Arial" panose="020B0604020202020204" pitchFamily="34" charset="0"/>
              <a:cs typeface="Arial" panose="020B0604020202020204" pitchFamily="34" charset="0"/>
            </a:endParaRPr>
          </a:p>
          <a:p>
            <a:pPr algn="just">
              <a:defRPr/>
            </a:pPr>
            <a:r>
              <a:rPr lang="it-IT" dirty="0" smtClean="0">
                <a:solidFill>
                  <a:schemeClr val="tx1"/>
                </a:solidFill>
                <a:latin typeface="Arial" panose="020B0604020202020204" pitchFamily="34" charset="0"/>
                <a:cs typeface="Arial" panose="020B0604020202020204" pitchFamily="34" charset="0"/>
              </a:rPr>
              <a:t>Colpisce </a:t>
            </a:r>
            <a:r>
              <a:rPr lang="it-IT" dirty="0">
                <a:solidFill>
                  <a:schemeClr val="tx1"/>
                </a:solidFill>
                <a:latin typeface="Arial" panose="020B0604020202020204" pitchFamily="34" charset="0"/>
                <a:cs typeface="Arial" panose="020B0604020202020204" pitchFamily="34" charset="0"/>
              </a:rPr>
              <a:t>soprattutto coloro che lavorano in un ambito dove il contatto interpersonale </a:t>
            </a:r>
            <a:r>
              <a:rPr lang="it-IT" dirty="0" smtClean="0">
                <a:solidFill>
                  <a:schemeClr val="tx1"/>
                </a:solidFill>
                <a:latin typeface="Arial" panose="020B0604020202020204" pitchFamily="34" charset="0"/>
                <a:cs typeface="Arial" panose="020B0604020202020204" pitchFamily="34" charset="0"/>
              </a:rPr>
              <a:t>è </a:t>
            </a:r>
            <a:r>
              <a:rPr lang="it-IT" dirty="0">
                <a:solidFill>
                  <a:schemeClr val="tx1"/>
                </a:solidFill>
                <a:latin typeface="Arial" panose="020B0604020202020204" pitchFamily="34" charset="0"/>
                <a:cs typeface="Arial" panose="020B0604020202020204" pitchFamily="34" charset="0"/>
              </a:rPr>
              <a:t>molto </a:t>
            </a:r>
            <a:r>
              <a:rPr lang="it-IT" dirty="0" smtClean="0">
                <a:solidFill>
                  <a:schemeClr val="tx1"/>
                </a:solidFill>
                <a:latin typeface="Arial" panose="020B0604020202020204" pitchFamily="34" charset="0"/>
                <a:cs typeface="Arial" panose="020B0604020202020204" pitchFamily="34" charset="0"/>
              </a:rPr>
              <a:t>forte  con consequenziale  </a:t>
            </a:r>
            <a:r>
              <a:rPr lang="it-IT" dirty="0">
                <a:solidFill>
                  <a:schemeClr val="tx1"/>
                </a:solidFill>
                <a:latin typeface="Arial" panose="020B0604020202020204" pitchFamily="34" charset="0"/>
                <a:cs typeface="Arial" panose="020B0604020202020204" pitchFamily="34" charset="0"/>
              </a:rPr>
              <a:t>possibilità di un </a:t>
            </a:r>
            <a:r>
              <a:rPr lang="it-IT" dirty="0">
                <a:solidFill>
                  <a:srgbClr val="FFFF00"/>
                </a:solidFill>
                <a:latin typeface="Arial" panose="020B0604020202020204" pitchFamily="34" charset="0"/>
                <a:cs typeface="Arial" panose="020B0604020202020204" pitchFamily="34" charset="0"/>
              </a:rPr>
              <a:t>contagio </a:t>
            </a:r>
            <a:r>
              <a:rPr lang="it-IT" dirty="0" smtClean="0">
                <a:solidFill>
                  <a:srgbClr val="FFFF00"/>
                </a:solidFill>
                <a:latin typeface="Arial" panose="020B0604020202020204" pitchFamily="34" charset="0"/>
                <a:cs typeface="Arial" panose="020B0604020202020204" pitchFamily="34" charset="0"/>
              </a:rPr>
              <a:t>emotivo</a:t>
            </a:r>
            <a:r>
              <a:rPr lang="it-IT" dirty="0" smtClean="0">
                <a:solidFill>
                  <a:schemeClr val="tx1"/>
                </a:solidFill>
                <a:latin typeface="Arial" panose="020B0604020202020204" pitchFamily="34" charset="0"/>
                <a:cs typeface="Arial" panose="020B0604020202020204" pitchFamily="34" charset="0"/>
              </a:rPr>
              <a:t>. </a:t>
            </a:r>
          </a:p>
          <a:p>
            <a:pPr algn="just">
              <a:defRPr/>
            </a:pPr>
            <a:endParaRPr lang="it-IT" dirty="0">
              <a:solidFill>
                <a:schemeClr val="tx1"/>
              </a:solidFill>
              <a:latin typeface="Arial" panose="020B0604020202020204" pitchFamily="34" charset="0"/>
              <a:cs typeface="Arial" panose="020B0604020202020204" pitchFamily="34" charset="0"/>
            </a:endParaRPr>
          </a:p>
          <a:p>
            <a:pPr algn="just">
              <a:defRPr/>
            </a:pPr>
            <a:r>
              <a:rPr lang="it-IT" dirty="0" smtClean="0">
                <a:solidFill>
                  <a:schemeClr val="tx1"/>
                </a:solidFill>
                <a:latin typeface="Arial" panose="020B0604020202020204" pitchFamily="34" charset="0"/>
                <a:cs typeface="Arial" panose="020B0604020202020204" pitchFamily="34" charset="0"/>
              </a:rPr>
              <a:t>Particolarmente </a:t>
            </a:r>
            <a:r>
              <a:rPr lang="it-IT" dirty="0">
                <a:solidFill>
                  <a:schemeClr val="tx1"/>
                </a:solidFill>
                <a:latin typeface="Arial" panose="020B0604020202020204" pitchFamily="34" charset="0"/>
                <a:cs typeface="Arial" panose="020B0604020202020204" pitchFamily="34" charset="0"/>
              </a:rPr>
              <a:t>esposta è quindi la figura del </a:t>
            </a:r>
            <a:r>
              <a:rPr lang="it-IT" dirty="0" err="1">
                <a:solidFill>
                  <a:srgbClr val="FFFF00"/>
                </a:solidFill>
                <a:latin typeface="Arial" panose="020B0604020202020204" pitchFamily="34" charset="0"/>
                <a:cs typeface="Arial" panose="020B0604020202020204" pitchFamily="34" charset="0"/>
              </a:rPr>
              <a:t>C</a:t>
            </a:r>
            <a:r>
              <a:rPr lang="it-IT" dirty="0" err="1" smtClean="0">
                <a:solidFill>
                  <a:srgbClr val="FFFF00"/>
                </a:solidFill>
                <a:latin typeface="Arial" panose="020B0604020202020204" pitchFamily="34" charset="0"/>
                <a:cs typeface="Arial" panose="020B0604020202020204" pitchFamily="34" charset="0"/>
              </a:rPr>
              <a:t>aregiver</a:t>
            </a:r>
            <a:r>
              <a:rPr lang="it-IT" dirty="0" smtClean="0">
                <a:solidFill>
                  <a:srgbClr val="FFFF00"/>
                </a:solidFill>
                <a:latin typeface="Arial" panose="020B0604020202020204" pitchFamily="34" charset="0"/>
                <a:cs typeface="Arial" panose="020B0604020202020204" pitchFamily="34" charset="0"/>
              </a:rPr>
              <a:t>,</a:t>
            </a:r>
            <a:r>
              <a:rPr lang="it-IT" dirty="0" smtClean="0">
                <a:solidFill>
                  <a:schemeClr val="tx1"/>
                </a:solidFill>
                <a:latin typeface="Arial" panose="020B0604020202020204" pitchFamily="34" charset="0"/>
                <a:cs typeface="Arial" panose="020B0604020202020204" pitchFamily="34" charset="0"/>
              </a:rPr>
              <a:t> </a:t>
            </a:r>
            <a:r>
              <a:rPr lang="it-IT" dirty="0">
                <a:solidFill>
                  <a:schemeClr val="tx1"/>
                </a:solidFill>
                <a:latin typeface="Arial" panose="020B0604020202020204" pitchFamily="34" charset="0"/>
                <a:cs typeface="Arial" panose="020B0604020202020204" pitchFamily="34" charset="0"/>
              </a:rPr>
              <a:t>di chi si prende carico dei bisogni dell’altro con  bisogno socio-sanitario</a:t>
            </a:r>
            <a:r>
              <a:rPr lang="it-IT" dirty="0" smtClean="0">
                <a:solidFill>
                  <a:schemeClr val="tx1"/>
                </a:solidFill>
                <a:latin typeface="Arial" panose="020B0604020202020204" pitchFamily="34" charset="0"/>
                <a:cs typeface="Arial" panose="020B0604020202020204" pitchFamily="34" charset="0"/>
              </a:rPr>
              <a:t>.</a:t>
            </a:r>
            <a:endParaRPr lang="it-IT" dirty="0">
              <a:solidFill>
                <a:schemeClr val="tx1"/>
              </a:solidFill>
              <a:latin typeface="Arial" panose="020B0604020202020204" pitchFamily="34" charset="0"/>
              <a:cs typeface="Arial" panose="020B0604020202020204" pitchFamily="34" charset="0"/>
            </a:endParaRPr>
          </a:p>
        </p:txBody>
      </p:sp>
      <p:pic>
        <p:nvPicPr>
          <p:cNvPr id="30723"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75500" y="260351"/>
            <a:ext cx="3384550"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Immagin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75500" y="4057651"/>
            <a:ext cx="3384550"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6878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ttangolo 3"/>
          <p:cNvSpPr>
            <a:spLocks noChangeArrowheads="1"/>
          </p:cNvSpPr>
          <p:nvPr/>
        </p:nvSpPr>
        <p:spPr bwMode="auto">
          <a:xfrm>
            <a:off x="866542" y="342918"/>
            <a:ext cx="10730725"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it-IT" altLang="it-IT" sz="2000" dirty="0">
                <a:ea typeface="Times New Roman" panose="02020603050405020304" pitchFamily="18" charset="0"/>
                <a:cs typeface="Arial" panose="020B0604020202020204" pitchFamily="34" charset="0"/>
              </a:rPr>
              <a:t>E’ come se la persona sentisse un carico eccessivo di lavoro ed iniziasse a percepire, via via sempre più convintamente, di non riuscire a far fronte a tante e tali incombenze. </a:t>
            </a:r>
          </a:p>
          <a:p>
            <a:pPr algn="just">
              <a:lnSpc>
                <a:spcPct val="150000"/>
              </a:lnSpc>
            </a:pPr>
            <a:r>
              <a:rPr lang="it-IT" altLang="it-IT" sz="2000" dirty="0">
                <a:ea typeface="Times New Roman" panose="02020603050405020304" pitchFamily="18" charset="0"/>
                <a:cs typeface="Arial" panose="020B0604020202020204" pitchFamily="34" charset="0"/>
              </a:rPr>
              <a:t>Ciò sottopone il </a:t>
            </a:r>
            <a:r>
              <a:rPr lang="it-IT" altLang="it-IT" sz="2000" dirty="0" err="1">
                <a:ea typeface="Times New Roman" panose="02020603050405020304" pitchFamily="18" charset="0"/>
                <a:cs typeface="Arial" panose="020B0604020202020204" pitchFamily="34" charset="0"/>
              </a:rPr>
              <a:t>caregiver</a:t>
            </a:r>
            <a:r>
              <a:rPr lang="it-IT" altLang="it-IT" sz="2000" dirty="0">
                <a:ea typeface="Times New Roman" panose="02020603050405020304" pitchFamily="18" charset="0"/>
                <a:cs typeface="Arial" panose="020B0604020202020204" pitchFamily="34" charset="0"/>
              </a:rPr>
              <a:t> ad una continua tensione, che tende a tramutarsi nel vissuto di essere andati oltre i propri limiti fisici ed emotivi. </a:t>
            </a:r>
          </a:p>
          <a:p>
            <a:pPr algn="just">
              <a:lnSpc>
                <a:spcPct val="150000"/>
              </a:lnSpc>
            </a:pPr>
            <a:r>
              <a:rPr lang="it-IT" altLang="it-IT" sz="2000" dirty="0">
                <a:ea typeface="Times New Roman" panose="02020603050405020304" pitchFamily="18" charset="0"/>
                <a:cs typeface="Arial" panose="020B0604020202020204" pitchFamily="34" charset="0"/>
              </a:rPr>
              <a:t>Una spia qualitativa molto indicativa di questa </a:t>
            </a:r>
            <a:r>
              <a:rPr lang="it-IT" altLang="it-IT" sz="2000" i="1" dirty="0">
                <a:solidFill>
                  <a:srgbClr val="FFFF00"/>
                </a:solidFill>
                <a:ea typeface="Times New Roman" panose="02020603050405020304" pitchFamily="18" charset="0"/>
                <a:cs typeface="Arial" panose="020B0604020202020204" pitchFamily="34" charset="0"/>
              </a:rPr>
              <a:t>prima fase del </a:t>
            </a:r>
            <a:r>
              <a:rPr lang="it-IT" altLang="it-IT" sz="2000" i="1" dirty="0" err="1">
                <a:solidFill>
                  <a:srgbClr val="FFFF00"/>
                </a:solidFill>
                <a:ea typeface="Times New Roman" panose="02020603050405020304" pitchFamily="18" charset="0"/>
                <a:cs typeface="Arial" panose="020B0604020202020204" pitchFamily="34" charset="0"/>
              </a:rPr>
              <a:t>burnout</a:t>
            </a:r>
            <a:r>
              <a:rPr lang="it-IT" altLang="it-IT" sz="2000" dirty="0">
                <a:solidFill>
                  <a:srgbClr val="FFFF00"/>
                </a:solidFill>
                <a:ea typeface="Times New Roman" panose="02020603050405020304" pitchFamily="18" charset="0"/>
                <a:cs typeface="Arial" panose="020B0604020202020204" pitchFamily="34" charset="0"/>
              </a:rPr>
              <a:t> </a:t>
            </a:r>
            <a:r>
              <a:rPr lang="it-IT" altLang="it-IT" sz="2000" dirty="0">
                <a:ea typeface="Times New Roman" panose="02020603050405020304" pitchFamily="18" charset="0"/>
                <a:cs typeface="Arial" panose="020B0604020202020204" pitchFamily="34" charset="0"/>
              </a:rPr>
              <a:t>è data dall’incapacità di recuperare energie dopo il riposo.</a:t>
            </a:r>
          </a:p>
          <a:p>
            <a:pPr algn="just">
              <a:lnSpc>
                <a:spcPct val="150000"/>
              </a:lnSpc>
            </a:pPr>
            <a:r>
              <a:rPr lang="it-IT" altLang="it-IT" sz="2000" dirty="0">
                <a:ea typeface="Times New Roman" panose="02020603050405020304" pitchFamily="18" charset="0"/>
                <a:cs typeface="Arial" panose="020B0604020202020204" pitchFamily="34" charset="0"/>
              </a:rPr>
              <a:t>E’ come se la persona non riuscisse a ricaricarsi, e questo è certamente un campanello d’allarme da non sottovalutare.</a:t>
            </a:r>
            <a:endParaRPr lang="it-IT" altLang="it-IT" sz="2000" dirty="0">
              <a:ea typeface="Calibri" panose="020F0502020204030204" pitchFamily="34" charset="0"/>
              <a:cs typeface="Arial" panose="020B0604020202020204" pitchFamily="34" charset="0"/>
            </a:endParaRPr>
          </a:p>
          <a:p>
            <a:pPr algn="just">
              <a:lnSpc>
                <a:spcPct val="150000"/>
              </a:lnSpc>
              <a:spcAft>
                <a:spcPts val="1125"/>
              </a:spcAft>
            </a:pPr>
            <a:r>
              <a:rPr lang="it-IT" altLang="it-IT" sz="2000" dirty="0">
                <a:ea typeface="Times New Roman" panose="02020603050405020304" pitchFamily="18" charset="0"/>
                <a:cs typeface="Arial" panose="020B0604020202020204" pitchFamily="34" charset="0"/>
              </a:rPr>
              <a:t> </a:t>
            </a:r>
            <a:endParaRPr lang="it-IT" altLang="it-IT" sz="2000" dirty="0">
              <a:ea typeface="Calibri" panose="020F0502020204030204" pitchFamily="34" charset="0"/>
              <a:cs typeface="Arial" panose="020B0604020202020204" pitchFamily="34" charset="0"/>
            </a:endParaRPr>
          </a:p>
        </p:txBody>
      </p:sp>
      <p:pic>
        <p:nvPicPr>
          <p:cNvPr id="4" name="Immagine 3"/>
          <p:cNvPicPr>
            <a:picLocks noChangeAspect="1"/>
          </p:cNvPicPr>
          <p:nvPr/>
        </p:nvPicPr>
        <p:blipFill>
          <a:blip r:embed="rId3"/>
          <a:stretch>
            <a:fillRect/>
          </a:stretch>
        </p:blipFill>
        <p:spPr>
          <a:xfrm>
            <a:off x="4015909" y="4590235"/>
            <a:ext cx="4971974" cy="2033589"/>
          </a:xfrm>
          <a:prstGeom prst="rect">
            <a:avLst/>
          </a:prstGeom>
        </p:spPr>
      </p:pic>
      <p:pic>
        <p:nvPicPr>
          <p:cNvPr id="7" name="Immagin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67813" y="4410152"/>
            <a:ext cx="3024187"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46495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ttangolo 3"/>
          <p:cNvSpPr>
            <a:spLocks noChangeArrowheads="1"/>
          </p:cNvSpPr>
          <p:nvPr/>
        </p:nvSpPr>
        <p:spPr bwMode="auto">
          <a:xfrm>
            <a:off x="646770" y="199562"/>
            <a:ext cx="11128917"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it-IT" altLang="it-IT" sz="2000" dirty="0">
                <a:ea typeface="Times New Roman" panose="02020603050405020304" pitchFamily="18" charset="0"/>
                <a:cs typeface="Arial" panose="020B0604020202020204" pitchFamily="34" charset="0"/>
              </a:rPr>
              <a:t>Nella </a:t>
            </a:r>
            <a:r>
              <a:rPr lang="it-IT" altLang="it-IT" sz="2000" b="1" i="1" dirty="0">
                <a:solidFill>
                  <a:srgbClr val="FFFF00"/>
                </a:solidFill>
                <a:ea typeface="Times New Roman" panose="02020603050405020304" pitchFamily="18" charset="0"/>
                <a:cs typeface="Arial" panose="020B0604020202020204" pitchFamily="34" charset="0"/>
              </a:rPr>
              <a:t>seconda fase del </a:t>
            </a:r>
            <a:r>
              <a:rPr lang="it-IT" altLang="it-IT" sz="2000" b="1" i="1" dirty="0" err="1">
                <a:solidFill>
                  <a:srgbClr val="FFFF00"/>
                </a:solidFill>
                <a:ea typeface="Times New Roman" panose="02020603050405020304" pitchFamily="18" charset="0"/>
                <a:cs typeface="Arial" panose="020B0604020202020204" pitchFamily="34" charset="0"/>
              </a:rPr>
              <a:t>burnout</a:t>
            </a:r>
            <a:r>
              <a:rPr lang="it-IT" altLang="it-IT" sz="2000" dirty="0">
                <a:solidFill>
                  <a:srgbClr val="FFFF00"/>
                </a:solidFill>
                <a:ea typeface="Times New Roman" panose="02020603050405020304" pitchFamily="18" charset="0"/>
                <a:cs typeface="Arial" panose="020B0604020202020204" pitchFamily="34" charset="0"/>
              </a:rPr>
              <a:t> </a:t>
            </a:r>
            <a:r>
              <a:rPr lang="it-IT" altLang="it-IT" sz="2000" dirty="0">
                <a:ea typeface="Times New Roman" panose="02020603050405020304" pitchFamily="18" charset="0"/>
                <a:cs typeface="Arial" panose="020B0604020202020204" pitchFamily="34" charset="0"/>
              </a:rPr>
              <a:t>l’elemento dei vissuti emozionali è quello preminente: si possono sviluppare, verso il familiare  che si ha dinanzi, reazioni difensive, umanamente comprensibili perché servono a proteggere dallo svuotamento della prima fase e dalla delusione che si sta vivendo verso la propria attività, ma che protratte nel tempo finiscono con il condurre alla </a:t>
            </a:r>
            <a:r>
              <a:rPr lang="it-IT" altLang="it-IT" sz="2000" b="1" i="1" dirty="0">
                <a:solidFill>
                  <a:srgbClr val="FFFF00"/>
                </a:solidFill>
                <a:ea typeface="Times New Roman" panose="02020603050405020304" pitchFamily="18" charset="0"/>
                <a:cs typeface="Arial" panose="020B0604020202020204" pitchFamily="34" charset="0"/>
              </a:rPr>
              <a:t>terza fase del </a:t>
            </a:r>
            <a:r>
              <a:rPr lang="it-IT" altLang="it-IT" sz="2000" b="1" i="1" dirty="0" err="1">
                <a:solidFill>
                  <a:srgbClr val="FFFF00"/>
                </a:solidFill>
                <a:ea typeface="Times New Roman" panose="02020603050405020304" pitchFamily="18" charset="0"/>
                <a:cs typeface="Arial" panose="020B0604020202020204" pitchFamily="34" charset="0"/>
              </a:rPr>
              <a:t>burnout</a:t>
            </a:r>
            <a:r>
              <a:rPr lang="it-IT" altLang="it-IT" sz="2000" dirty="0">
                <a:solidFill>
                  <a:srgbClr val="FFFF00"/>
                </a:solidFill>
                <a:ea typeface="Times New Roman" panose="02020603050405020304" pitchFamily="18" charset="0"/>
                <a:cs typeface="Arial" panose="020B0604020202020204" pitchFamily="34" charset="0"/>
              </a:rPr>
              <a:t>,</a:t>
            </a:r>
            <a:r>
              <a:rPr lang="it-IT" altLang="it-IT" sz="2000" dirty="0">
                <a:ea typeface="Times New Roman" panose="02020603050405020304" pitchFamily="18" charset="0"/>
                <a:cs typeface="Arial" panose="020B0604020202020204" pitchFamily="34" charset="0"/>
              </a:rPr>
              <a:t> che può essere descritta come un vero e proprio problema di adattamento nei confronti dell’altro, di non sentirsi  più capace ed adeguato, si perde fiducia rispetto alla possibilità di fare qualcosa di valido e sensato per se stesso e per gli altri. </a:t>
            </a:r>
          </a:p>
          <a:p>
            <a:pPr algn="just">
              <a:lnSpc>
                <a:spcPct val="150000"/>
              </a:lnSpc>
            </a:pPr>
            <a:r>
              <a:rPr lang="it-IT" altLang="it-IT" sz="2000" dirty="0">
                <a:ea typeface="Times New Roman" panose="02020603050405020304" pitchFamily="18" charset="0"/>
                <a:cs typeface="Arial" panose="020B0604020202020204" pitchFamily="34" charset="0"/>
              </a:rPr>
              <a:t>E’ una condizione molto frustrante, fonte di ansia e sbalzi di umore, capace di ripercuotersi anche su altri aspetti della vita dell’individuo caduto nelle insidiose maglie del </a:t>
            </a:r>
            <a:r>
              <a:rPr lang="it-IT" altLang="it-IT" sz="2000" dirty="0" err="1">
                <a:ea typeface="Times New Roman" panose="02020603050405020304" pitchFamily="18" charset="0"/>
                <a:cs typeface="Arial" panose="020B0604020202020204" pitchFamily="34" charset="0"/>
              </a:rPr>
              <a:t>burnout</a:t>
            </a:r>
            <a:r>
              <a:rPr lang="it-IT" altLang="it-IT" sz="2000" dirty="0">
                <a:ea typeface="Times New Roman" panose="02020603050405020304" pitchFamily="18" charset="0"/>
                <a:cs typeface="Arial" panose="020B0604020202020204" pitchFamily="34" charset="0"/>
              </a:rPr>
              <a:t>.</a:t>
            </a:r>
            <a:endParaRPr lang="it-IT" altLang="it-IT" sz="2800" dirty="0">
              <a:ea typeface="Calibri" panose="020F0502020204030204" pitchFamily="34" charset="0"/>
              <a:cs typeface="Arial" panose="020B0604020202020204" pitchFamily="34" charset="0"/>
            </a:endParaRPr>
          </a:p>
        </p:txBody>
      </p:sp>
      <p:pic>
        <p:nvPicPr>
          <p:cNvPr id="3" name="Immagine 2"/>
          <p:cNvPicPr>
            <a:picLocks noChangeAspect="1"/>
          </p:cNvPicPr>
          <p:nvPr/>
        </p:nvPicPr>
        <p:blipFill>
          <a:blip r:embed="rId2"/>
          <a:stretch>
            <a:fillRect/>
          </a:stretch>
        </p:blipFill>
        <p:spPr>
          <a:xfrm>
            <a:off x="3612996" y="4638908"/>
            <a:ext cx="4505092" cy="1962614"/>
          </a:xfrm>
          <a:prstGeom prst="rect">
            <a:avLst/>
          </a:prstGeom>
        </p:spPr>
      </p:pic>
      <p:pic>
        <p:nvPicPr>
          <p:cNvPr id="4" name="Immagine 3"/>
          <p:cNvPicPr>
            <a:picLocks noChangeAspect="1"/>
          </p:cNvPicPr>
          <p:nvPr/>
        </p:nvPicPr>
        <p:blipFill>
          <a:blip r:embed="rId3"/>
          <a:stretch>
            <a:fillRect/>
          </a:stretch>
        </p:blipFill>
        <p:spPr>
          <a:xfrm>
            <a:off x="9168122" y="4464923"/>
            <a:ext cx="3023878" cy="2310584"/>
          </a:xfrm>
          <a:prstGeom prst="rect">
            <a:avLst/>
          </a:prstGeom>
        </p:spPr>
      </p:pic>
    </p:spTree>
    <p:extLst>
      <p:ext uri="{BB962C8B-B14F-4D97-AF65-F5344CB8AC3E}">
        <p14:creationId xmlns:p14="http://schemas.microsoft.com/office/powerpoint/2010/main" val="40206328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contenuto 2"/>
          <p:cNvSpPr>
            <a:spLocks noGrp="1"/>
          </p:cNvSpPr>
          <p:nvPr>
            <p:ph idx="1"/>
          </p:nvPr>
        </p:nvSpPr>
        <p:spPr>
          <a:xfrm>
            <a:off x="677476" y="1546690"/>
            <a:ext cx="7697381" cy="3535363"/>
          </a:xfrm>
        </p:spPr>
        <p:txBody>
          <a:bodyPr>
            <a:noAutofit/>
          </a:bodyPr>
          <a:lstStyle/>
          <a:p>
            <a:pPr algn="just">
              <a:lnSpc>
                <a:spcPct val="150000"/>
              </a:lnSpc>
            </a:pPr>
            <a:r>
              <a:rPr lang="it-IT" altLang="it-IT" dirty="0" smtClean="0">
                <a:solidFill>
                  <a:schemeClr val="tx1"/>
                </a:solidFill>
                <a:latin typeface="Arial" panose="020B0604020202020204" pitchFamily="34" charset="0"/>
                <a:cs typeface="Arial" panose="020B0604020202020204" pitchFamily="34" charset="0"/>
              </a:rPr>
              <a:t>Quando si è esauriti emotivamente ci si sente sopraffatti e spesso si continua a rimandare (e ci si rimprovera per questo).</a:t>
            </a:r>
          </a:p>
          <a:p>
            <a:pPr algn="just">
              <a:lnSpc>
                <a:spcPct val="150000"/>
              </a:lnSpc>
            </a:pPr>
            <a:r>
              <a:rPr lang="it-IT" altLang="it-IT" dirty="0" smtClean="0">
                <a:solidFill>
                  <a:schemeClr val="tx1"/>
                </a:solidFill>
                <a:latin typeface="Arial" panose="020B0604020202020204" pitchFamily="34" charset="0"/>
                <a:cs typeface="Arial" panose="020B0604020202020204" pitchFamily="34" charset="0"/>
              </a:rPr>
              <a:t>Il semplice iniziare a fare piccole cose, senza porsi obiettivi irraggiungibili, può avere un grande impatto sul proprio benessere personale. </a:t>
            </a:r>
          </a:p>
          <a:p>
            <a:pPr algn="just">
              <a:lnSpc>
                <a:spcPct val="150000"/>
              </a:lnSpc>
            </a:pPr>
            <a:r>
              <a:rPr lang="it-IT" altLang="it-IT" dirty="0" smtClean="0">
                <a:solidFill>
                  <a:schemeClr val="tx1"/>
                </a:solidFill>
                <a:latin typeface="Arial" panose="020B0604020202020204" pitchFamily="34" charset="0"/>
                <a:cs typeface="Arial" panose="020B0604020202020204" pitchFamily="34" charset="0"/>
              </a:rPr>
              <a:t>Alcuni studi hanno dimostrato che impostare e raggiungere piccoli obiettivi porta all’aumento di dopamina nel cervello e un progresso costante può aumentare la capacità e l’impegno delle persone durante la giornale lavorativa. </a:t>
            </a:r>
          </a:p>
          <a:p>
            <a:pPr algn="just">
              <a:lnSpc>
                <a:spcPct val="150000"/>
              </a:lnSpc>
            </a:pPr>
            <a:r>
              <a:rPr lang="it-IT" altLang="it-IT" dirty="0" smtClean="0">
                <a:solidFill>
                  <a:schemeClr val="tx1"/>
                </a:solidFill>
                <a:latin typeface="Arial" panose="020B0604020202020204" pitchFamily="34" charset="0"/>
                <a:cs typeface="Arial" panose="020B0604020202020204" pitchFamily="34" charset="0"/>
              </a:rPr>
              <a:t>Quindi come si può fare? Agire a piccoli passi, ridurre le cose da fare, dividere ogni attività in piccole parti ed eseguirle man mano. </a:t>
            </a:r>
          </a:p>
          <a:p>
            <a:pPr algn="just">
              <a:lnSpc>
                <a:spcPct val="150000"/>
              </a:lnSpc>
            </a:pPr>
            <a:r>
              <a:rPr lang="it-IT" altLang="it-IT" dirty="0" smtClean="0">
                <a:solidFill>
                  <a:schemeClr val="tx1"/>
                </a:solidFill>
                <a:latin typeface="Arial" panose="020B0604020202020204" pitchFamily="34" charset="0"/>
                <a:cs typeface="Arial" panose="020B0604020202020204" pitchFamily="34" charset="0"/>
              </a:rPr>
              <a:t>Progredire (anche lentamente) fa stare meglio.</a:t>
            </a:r>
          </a:p>
        </p:txBody>
      </p:sp>
      <p:pic>
        <p:nvPicPr>
          <p:cNvPr id="3" name="Immagine 2"/>
          <p:cNvPicPr>
            <a:picLocks noChangeAspect="1"/>
          </p:cNvPicPr>
          <p:nvPr/>
        </p:nvPicPr>
        <p:blipFill>
          <a:blip r:embed="rId2"/>
          <a:stretch>
            <a:fillRect/>
          </a:stretch>
        </p:blipFill>
        <p:spPr>
          <a:xfrm>
            <a:off x="8631627" y="1546690"/>
            <a:ext cx="3560373" cy="4224894"/>
          </a:xfrm>
          <a:prstGeom prst="rect">
            <a:avLst/>
          </a:prstGeom>
        </p:spPr>
      </p:pic>
    </p:spTree>
    <p:extLst>
      <p:ext uri="{BB962C8B-B14F-4D97-AF65-F5344CB8AC3E}">
        <p14:creationId xmlns:p14="http://schemas.microsoft.com/office/powerpoint/2010/main" val="15177518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ttangolo 3"/>
          <p:cNvSpPr>
            <a:spLocks noChangeArrowheads="1"/>
          </p:cNvSpPr>
          <p:nvPr/>
        </p:nvSpPr>
        <p:spPr bwMode="auto">
          <a:xfrm>
            <a:off x="624468" y="402220"/>
            <a:ext cx="7270595"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150000"/>
              </a:lnSpc>
              <a:buFont typeface="Wingdings" panose="05000000000000000000" pitchFamily="2" charset="2"/>
              <a:buChar char="ü"/>
            </a:pPr>
            <a:r>
              <a:rPr lang="it-IT" altLang="it-IT" sz="2000" dirty="0"/>
              <a:t>Staccare la spina è il metodo migliore per alleviare il </a:t>
            </a:r>
            <a:r>
              <a:rPr lang="it-IT" altLang="it-IT" sz="2000" dirty="0" err="1"/>
              <a:t>burnout</a:t>
            </a:r>
            <a:r>
              <a:rPr lang="it-IT" altLang="it-IT" sz="2000" dirty="0"/>
              <a:t>. </a:t>
            </a:r>
          </a:p>
          <a:p>
            <a:pPr marL="342900" indent="-342900">
              <a:lnSpc>
                <a:spcPct val="150000"/>
              </a:lnSpc>
              <a:buFont typeface="Wingdings" panose="05000000000000000000" pitchFamily="2" charset="2"/>
              <a:buChar char="ü"/>
            </a:pPr>
            <a:endParaRPr lang="it-IT" altLang="it-IT" sz="2000" dirty="0"/>
          </a:p>
          <a:p>
            <a:pPr marL="342900" indent="-342900">
              <a:lnSpc>
                <a:spcPct val="150000"/>
              </a:lnSpc>
              <a:buFont typeface="Wingdings" panose="05000000000000000000" pitchFamily="2" charset="2"/>
              <a:buChar char="ü"/>
            </a:pPr>
            <a:r>
              <a:rPr lang="it-IT" altLang="it-IT" sz="2000" dirty="0"/>
              <a:t>L’ideale sarebbe concedere a se stessi un’intera giornata facendo quel che più ci piace e riposare una notte intera. </a:t>
            </a:r>
          </a:p>
          <a:p>
            <a:pPr marL="342900" indent="-342900">
              <a:lnSpc>
                <a:spcPct val="150000"/>
              </a:lnSpc>
              <a:buFont typeface="Wingdings" panose="05000000000000000000" pitchFamily="2" charset="2"/>
              <a:buChar char="ü"/>
            </a:pPr>
            <a:endParaRPr lang="it-IT" altLang="it-IT" sz="2000" dirty="0"/>
          </a:p>
          <a:p>
            <a:pPr marL="342900" indent="-342900">
              <a:lnSpc>
                <a:spcPct val="150000"/>
              </a:lnSpc>
              <a:buFont typeface="Wingdings" panose="05000000000000000000" pitchFamily="2" charset="2"/>
              <a:buChar char="ü"/>
            </a:pPr>
            <a:r>
              <a:rPr lang="it-IT" altLang="it-IT" sz="2000" dirty="0"/>
              <a:t>Non sempre però è possibile, soprattutto quando ci si trova ad assistere un parente malato. </a:t>
            </a:r>
          </a:p>
          <a:p>
            <a:pPr marL="342900" indent="-342900">
              <a:lnSpc>
                <a:spcPct val="150000"/>
              </a:lnSpc>
              <a:buFont typeface="Wingdings" panose="05000000000000000000" pitchFamily="2" charset="2"/>
              <a:buChar char="ü"/>
            </a:pPr>
            <a:endParaRPr lang="it-IT" altLang="it-IT" sz="2000" dirty="0"/>
          </a:p>
          <a:p>
            <a:pPr marL="342900" indent="-342900">
              <a:lnSpc>
                <a:spcPct val="150000"/>
              </a:lnSpc>
              <a:buFont typeface="Wingdings" panose="05000000000000000000" pitchFamily="2" charset="2"/>
              <a:buChar char="ü"/>
            </a:pPr>
            <a:r>
              <a:rPr lang="it-IT" altLang="it-IT" sz="2000" dirty="0"/>
              <a:t>È importante però prendersi comunque piccoli momenti, anche solo </a:t>
            </a:r>
            <a:r>
              <a:rPr lang="it-IT" altLang="it-IT" sz="2000" dirty="0" smtClean="0"/>
              <a:t>una passeggiata </a:t>
            </a:r>
            <a:r>
              <a:rPr lang="it-IT" altLang="it-IT" sz="2000" dirty="0"/>
              <a:t>o una pausa pranzo un po’ più lunga.</a:t>
            </a:r>
          </a:p>
        </p:txBody>
      </p:sp>
      <p:pic>
        <p:nvPicPr>
          <p:cNvPr id="3"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31188" y="3218375"/>
            <a:ext cx="3960812" cy="307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67828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ttangolo 3"/>
          <p:cNvSpPr>
            <a:spLocks noChangeArrowheads="1"/>
          </p:cNvSpPr>
          <p:nvPr/>
        </p:nvSpPr>
        <p:spPr bwMode="auto">
          <a:xfrm>
            <a:off x="536536" y="543706"/>
            <a:ext cx="7403132" cy="60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lgn="just">
              <a:lnSpc>
                <a:spcPct val="150000"/>
              </a:lnSpc>
              <a:buFont typeface="Wingdings" panose="05000000000000000000" pitchFamily="2" charset="2"/>
              <a:buChar char="ü"/>
            </a:pPr>
            <a:r>
              <a:rPr lang="it-IT" altLang="it-IT" sz="2000" dirty="0"/>
              <a:t>Un antidoto efficace contro il </a:t>
            </a:r>
            <a:r>
              <a:rPr lang="it-IT" altLang="it-IT" sz="2000" dirty="0" err="1"/>
              <a:t>burnout</a:t>
            </a:r>
            <a:r>
              <a:rPr lang="it-IT" altLang="it-IT" sz="2000" dirty="0"/>
              <a:t> è l’interagire con gli altri. </a:t>
            </a:r>
          </a:p>
          <a:p>
            <a:pPr marL="342900" indent="-342900" algn="just">
              <a:lnSpc>
                <a:spcPct val="150000"/>
              </a:lnSpc>
              <a:buFont typeface="Wingdings" panose="05000000000000000000" pitchFamily="2" charset="2"/>
              <a:buChar char="ü"/>
            </a:pPr>
            <a:r>
              <a:rPr lang="it-IT" altLang="it-IT" sz="2000" dirty="0"/>
              <a:t>Per la salute e il benessere psicofisico è molto meglio avere rapporti con gli altri piuttosto che essere isolati. </a:t>
            </a:r>
          </a:p>
          <a:p>
            <a:pPr marL="342900" indent="-342900" algn="just">
              <a:lnSpc>
                <a:spcPct val="150000"/>
              </a:lnSpc>
              <a:buFont typeface="Wingdings" panose="05000000000000000000" pitchFamily="2" charset="2"/>
              <a:buChar char="ü"/>
            </a:pPr>
            <a:r>
              <a:rPr lang="it-IT" altLang="it-IT" sz="2000" dirty="0"/>
              <a:t>Gli altri rappresentano una risorsa preziosa perché ci si può confrontare sui problemi e supportare </a:t>
            </a:r>
            <a:r>
              <a:rPr lang="it-IT" altLang="it-IT" sz="2000" dirty="0" smtClean="0"/>
              <a:t>vicendevolmente.</a:t>
            </a:r>
            <a:endParaRPr lang="it-IT" altLang="it-IT" sz="2000" dirty="0"/>
          </a:p>
          <a:p>
            <a:pPr marL="342900" indent="-342900" algn="just">
              <a:lnSpc>
                <a:spcPct val="150000"/>
              </a:lnSpc>
              <a:buFont typeface="Wingdings" panose="05000000000000000000" pitchFamily="2" charset="2"/>
              <a:buChar char="ü"/>
            </a:pPr>
            <a:r>
              <a:rPr lang="it-IT" altLang="it-IT" sz="2000" dirty="0"/>
              <a:t>Coltivare un hobby grazie al quale è possibile decomprimere lo stress e dissociarsi temporaneamente dall’attività lavorativa o di assistenza può essere molto utile e dà sollievo allo stress. </a:t>
            </a:r>
          </a:p>
          <a:p>
            <a:pPr marL="342900" indent="-342900" algn="just">
              <a:lnSpc>
                <a:spcPct val="150000"/>
              </a:lnSpc>
              <a:buFont typeface="Wingdings" panose="05000000000000000000" pitchFamily="2" charset="2"/>
              <a:buChar char="ü"/>
            </a:pPr>
            <a:r>
              <a:rPr lang="it-IT" altLang="it-IT" sz="2000" dirty="0"/>
              <a:t>Non deve essere nulla di specifico, basta anche una semplice attività </a:t>
            </a:r>
            <a:r>
              <a:rPr lang="it-IT" altLang="it-IT" sz="2000" dirty="0" smtClean="0"/>
              <a:t>fisica.</a:t>
            </a:r>
            <a:endParaRPr lang="it-IT" altLang="it-IT" sz="2000" dirty="0"/>
          </a:p>
          <a:p>
            <a:pPr algn="just">
              <a:lnSpc>
                <a:spcPct val="150000"/>
              </a:lnSpc>
            </a:pPr>
            <a:r>
              <a:rPr lang="it-IT" altLang="it-IT" sz="2000" dirty="0"/>
              <a:t> </a:t>
            </a:r>
          </a:p>
        </p:txBody>
      </p:sp>
      <p:pic>
        <p:nvPicPr>
          <p:cNvPr id="37891"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31188" y="3590694"/>
            <a:ext cx="3960812" cy="307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0751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551278" y="298885"/>
            <a:ext cx="9210101" cy="3785652"/>
          </a:xfrm>
          <a:prstGeom prst="rect">
            <a:avLst/>
          </a:prstGeom>
          <a:noFill/>
        </p:spPr>
        <p:txBody>
          <a:bodyPr wrap="square" rtlCol="0">
            <a:spAutoFit/>
          </a:bodyPr>
          <a:lstStyle/>
          <a:p>
            <a:pPr algn="just">
              <a:lnSpc>
                <a:spcPct val="200000"/>
              </a:lnSpc>
            </a:pPr>
            <a:r>
              <a:rPr lang="it-IT" sz="2000" dirty="0" smtClean="0">
                <a:latin typeface="Arial" panose="020B0604020202020204" pitchFamily="34" charset="0"/>
                <a:cs typeface="Arial" panose="020B0604020202020204" pitchFamily="34" charset="0"/>
              </a:rPr>
              <a:t>I </a:t>
            </a:r>
            <a:r>
              <a:rPr lang="it-IT" sz="2000" b="1" dirty="0" smtClean="0">
                <a:solidFill>
                  <a:srgbClr val="FFFF00"/>
                </a:solidFill>
                <a:latin typeface="Arial" panose="020B0604020202020204" pitchFamily="34" charset="0"/>
                <a:cs typeface="Arial" panose="020B0604020202020204" pitchFamily="34" charset="0"/>
              </a:rPr>
              <a:t>tumori rari</a:t>
            </a:r>
            <a:r>
              <a:rPr lang="it-IT" sz="2000" dirty="0" smtClean="0">
                <a:latin typeface="Arial" panose="020B0604020202020204" pitchFamily="34" charset="0"/>
                <a:cs typeface="Arial" panose="020B0604020202020204" pitchFamily="34" charset="0"/>
              </a:rPr>
              <a:t> vengono definiti così in quanto colpiscono un numero molto ristretto di persone. Sono a tutti gli effetti delle malattie rare, ma per definirli non si utilizza il criterio scelto dall’Unione Europea per patologie (una prevalenza inferiore ai </a:t>
            </a:r>
            <a:r>
              <a:rPr lang="it-IT" sz="2000" b="1" dirty="0" smtClean="0">
                <a:solidFill>
                  <a:srgbClr val="FFFF00"/>
                </a:solidFill>
                <a:latin typeface="Arial" panose="020B0604020202020204" pitchFamily="34" charset="0"/>
                <a:cs typeface="Arial" panose="020B0604020202020204" pitchFamily="34" charset="0"/>
              </a:rPr>
              <a:t>5 casi su 10.000 persone</a:t>
            </a:r>
            <a:r>
              <a:rPr lang="it-IT" sz="2000" dirty="0" smtClean="0">
                <a:latin typeface="Arial" panose="020B0604020202020204" pitchFamily="34" charset="0"/>
                <a:cs typeface="Arial" panose="020B0604020202020204" pitchFamily="34" charset="0"/>
              </a:rPr>
              <a:t>). </a:t>
            </a:r>
          </a:p>
          <a:p>
            <a:pPr algn="just">
              <a:lnSpc>
                <a:spcPct val="200000"/>
              </a:lnSpc>
            </a:pPr>
            <a:r>
              <a:rPr lang="it-IT" sz="2000" dirty="0" smtClean="0">
                <a:latin typeface="Arial" panose="020B0604020202020204" pitchFamily="34" charset="0"/>
                <a:cs typeface="Arial" panose="020B0604020202020204" pitchFamily="34" charset="0"/>
              </a:rPr>
              <a:t>Il criterio per identificare un tumore raro si basa invece sull’incidenza e la soglia è di </a:t>
            </a:r>
            <a:r>
              <a:rPr lang="it-IT" sz="2000" b="1" dirty="0" smtClean="0">
                <a:solidFill>
                  <a:srgbClr val="FFFF00"/>
                </a:solidFill>
                <a:latin typeface="Arial" panose="020B0604020202020204" pitchFamily="34" charset="0"/>
                <a:cs typeface="Arial" panose="020B0604020202020204" pitchFamily="34" charset="0"/>
              </a:rPr>
              <a:t>6 casi su 100.000</a:t>
            </a:r>
            <a:r>
              <a:rPr lang="it-IT" sz="2000" dirty="0" smtClean="0">
                <a:latin typeface="Arial" panose="020B0604020202020204" pitchFamily="34" charset="0"/>
                <a:cs typeface="Arial" panose="020B0604020202020204" pitchFamily="34" charset="0"/>
              </a:rPr>
              <a:t> nella popolazione europea.</a:t>
            </a:r>
            <a:endParaRPr lang="it-IT" sz="2000" dirty="0">
              <a:latin typeface="Arial" panose="020B0604020202020204" pitchFamily="34" charset="0"/>
              <a:cs typeface="Arial" panose="020B0604020202020204" pitchFamily="34" charset="0"/>
            </a:endParaRPr>
          </a:p>
        </p:txBody>
      </p:sp>
      <p:pic>
        <p:nvPicPr>
          <p:cNvPr id="5" name="Immagine 4"/>
          <p:cNvPicPr>
            <a:picLocks noChangeAspect="1"/>
          </p:cNvPicPr>
          <p:nvPr/>
        </p:nvPicPr>
        <p:blipFill>
          <a:blip r:embed="rId3"/>
          <a:stretch>
            <a:fillRect/>
          </a:stretch>
        </p:blipFill>
        <p:spPr>
          <a:xfrm>
            <a:off x="8922308" y="4682169"/>
            <a:ext cx="3269692" cy="2175831"/>
          </a:xfrm>
          <a:prstGeom prst="rect">
            <a:avLst/>
          </a:prstGeom>
        </p:spPr>
      </p:pic>
      <p:pic>
        <p:nvPicPr>
          <p:cNvPr id="6" name="Immagine 5"/>
          <p:cNvPicPr>
            <a:picLocks noChangeAspect="1"/>
          </p:cNvPicPr>
          <p:nvPr/>
        </p:nvPicPr>
        <p:blipFill>
          <a:blip r:embed="rId4"/>
          <a:stretch>
            <a:fillRect/>
          </a:stretch>
        </p:blipFill>
        <p:spPr>
          <a:xfrm>
            <a:off x="3981157" y="4216404"/>
            <a:ext cx="3083978" cy="2329572"/>
          </a:xfrm>
          <a:prstGeom prst="rect">
            <a:avLst/>
          </a:prstGeom>
        </p:spPr>
      </p:pic>
      <p:sp>
        <p:nvSpPr>
          <p:cNvPr id="7" name="CasellaDiTesto 6"/>
          <p:cNvSpPr txBox="1"/>
          <p:nvPr/>
        </p:nvSpPr>
        <p:spPr>
          <a:xfrm>
            <a:off x="1156770" y="4583017"/>
            <a:ext cx="2824387" cy="400110"/>
          </a:xfrm>
          <a:prstGeom prst="rect">
            <a:avLst/>
          </a:prstGeom>
          <a:noFill/>
        </p:spPr>
        <p:txBody>
          <a:bodyPr wrap="square" rtlCol="0">
            <a:spAutoFit/>
          </a:bodyPr>
          <a:lstStyle/>
          <a:p>
            <a:r>
              <a:rPr lang="it-IT" sz="2000" b="1" dirty="0" err="1" smtClean="0"/>
              <a:t>RARECAREnet</a:t>
            </a:r>
            <a:r>
              <a:rPr lang="it-IT" sz="2000" b="1" dirty="0" smtClean="0"/>
              <a:t> 2011</a:t>
            </a:r>
            <a:endParaRPr lang="it-IT" sz="2000" b="1" dirty="0"/>
          </a:p>
        </p:txBody>
      </p:sp>
    </p:spTree>
    <p:extLst>
      <p:ext uri="{BB962C8B-B14F-4D97-AF65-F5344CB8AC3E}">
        <p14:creationId xmlns:p14="http://schemas.microsoft.com/office/powerpoint/2010/main" val="1072801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contenuto 2"/>
          <p:cNvSpPr>
            <a:spLocks noGrp="1"/>
          </p:cNvSpPr>
          <p:nvPr>
            <p:ph idx="1"/>
          </p:nvPr>
        </p:nvSpPr>
        <p:spPr>
          <a:xfrm>
            <a:off x="1847850" y="1820863"/>
            <a:ext cx="8362950" cy="4305300"/>
          </a:xfrm>
        </p:spPr>
        <p:txBody>
          <a:bodyPr/>
          <a:lstStyle/>
          <a:p>
            <a:pPr marL="0" indent="0">
              <a:buNone/>
            </a:pPr>
            <a:r>
              <a:rPr lang="it-IT" altLang="it-IT" sz="4400" dirty="0"/>
              <a:t>                         </a:t>
            </a:r>
          </a:p>
          <a:p>
            <a:pPr marL="0" indent="0">
              <a:buNone/>
            </a:pPr>
            <a:r>
              <a:rPr lang="it-IT" altLang="it-IT" sz="4400" i="1" dirty="0"/>
              <a:t>                </a:t>
            </a:r>
          </a:p>
        </p:txBody>
      </p:sp>
      <p:sp>
        <p:nvSpPr>
          <p:cNvPr id="40963" name="Segnaposto contenuto 2"/>
          <p:cNvSpPr txBox="1">
            <a:spLocks/>
          </p:cNvSpPr>
          <p:nvPr/>
        </p:nvSpPr>
        <p:spPr bwMode="auto">
          <a:xfrm>
            <a:off x="2424114" y="4292600"/>
            <a:ext cx="9164637"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buFont typeface="Arial" panose="020B0604020202020204" pitchFamily="34" charset="0"/>
              <a:buNone/>
            </a:pPr>
            <a:r>
              <a:rPr lang="it-IT" altLang="it-IT" sz="4400">
                <a:latin typeface="Calibri" panose="020F0502020204030204" pitchFamily="34" charset="0"/>
              </a:rPr>
              <a:t>                         </a:t>
            </a:r>
          </a:p>
          <a:p>
            <a:pPr>
              <a:spcBef>
                <a:spcPct val="20000"/>
              </a:spcBef>
              <a:buFont typeface="Arial" panose="020B0604020202020204" pitchFamily="34" charset="0"/>
              <a:buNone/>
            </a:pPr>
            <a:r>
              <a:rPr lang="it-IT" altLang="it-IT" sz="4400" i="1">
                <a:latin typeface="Calibri" panose="020F0502020204030204" pitchFamily="34" charset="0"/>
              </a:rPr>
              <a:t>                </a:t>
            </a:r>
          </a:p>
        </p:txBody>
      </p:sp>
      <p:sp>
        <p:nvSpPr>
          <p:cNvPr id="2" name="Rettangolo 1"/>
          <p:cNvSpPr/>
          <p:nvPr/>
        </p:nvSpPr>
        <p:spPr>
          <a:xfrm>
            <a:off x="2197791" y="2943853"/>
            <a:ext cx="7663068" cy="923330"/>
          </a:xfrm>
          <a:prstGeom prst="rect">
            <a:avLst/>
          </a:prstGeom>
          <a:noFill/>
        </p:spPr>
        <p:txBody>
          <a:bodyPr wrap="square">
            <a:spAutoFit/>
          </a:bodyPr>
          <a:lstStyle/>
          <a:p>
            <a:pPr algn="ctr">
              <a:defRPr/>
            </a:pPr>
            <a:r>
              <a:rPr lang="it-IT" altLang="it-IT" sz="5400" b="1" i="1" dirty="0">
                <a:ln w="22225">
                  <a:solidFill>
                    <a:schemeClr val="accent2"/>
                  </a:solidFill>
                  <a:prstDash val="solid"/>
                </a:ln>
                <a:solidFill>
                  <a:schemeClr val="accent2">
                    <a:lumMod val="40000"/>
                    <a:lumOff val="60000"/>
                  </a:schemeClr>
                </a:solidFill>
              </a:rPr>
              <a:t>grazie per l’ascolto</a:t>
            </a:r>
            <a:endParaRPr lang="it-IT" sz="5400" b="1" dirty="0">
              <a:ln w="22225">
                <a:solidFill>
                  <a:schemeClr val="accent2"/>
                </a:solidFill>
                <a:prstDash val="solid"/>
              </a:ln>
              <a:solidFill>
                <a:schemeClr val="accent2">
                  <a:lumMod val="40000"/>
                  <a:lumOff val="60000"/>
                </a:schemeClr>
              </a:solidFill>
            </a:endParaRPr>
          </a:p>
        </p:txBody>
      </p:sp>
      <p:pic>
        <p:nvPicPr>
          <p:cNvPr id="3" name="Immagine 2"/>
          <p:cNvPicPr>
            <a:picLocks noChangeAspect="1"/>
          </p:cNvPicPr>
          <p:nvPr/>
        </p:nvPicPr>
        <p:blipFill>
          <a:blip r:embed="rId2"/>
          <a:stretch>
            <a:fillRect/>
          </a:stretch>
        </p:blipFill>
        <p:spPr>
          <a:xfrm>
            <a:off x="4410074" y="5468526"/>
            <a:ext cx="3238501" cy="684624"/>
          </a:xfrm>
          <a:prstGeom prst="rect">
            <a:avLst/>
          </a:prstGeom>
        </p:spPr>
      </p:pic>
    </p:spTree>
    <p:extLst>
      <p:ext uri="{BB962C8B-B14F-4D97-AF65-F5344CB8AC3E}">
        <p14:creationId xmlns:p14="http://schemas.microsoft.com/office/powerpoint/2010/main" val="4112566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9656" y="1533115"/>
            <a:ext cx="2504049" cy="1507067"/>
          </a:xfrm>
        </p:spPr>
        <p:txBody>
          <a:bodyPr>
            <a:normAutofit/>
          </a:bodyPr>
          <a:lstStyle/>
          <a:p>
            <a:r>
              <a:rPr lang="it-IT" sz="4000" b="1" dirty="0" smtClean="0">
                <a:solidFill>
                  <a:srgbClr val="FFFF00"/>
                </a:solidFill>
              </a:rPr>
              <a:t>RARITA’</a:t>
            </a:r>
            <a:endParaRPr lang="it-IT" sz="4000" b="1" dirty="0">
              <a:solidFill>
                <a:srgbClr val="FFFF00"/>
              </a:solidFill>
            </a:endParaRPr>
          </a:p>
        </p:txBody>
      </p:sp>
      <p:graphicFrame>
        <p:nvGraphicFramePr>
          <p:cNvPr id="4" name="Diagramma 3"/>
          <p:cNvGraphicFramePr/>
          <p:nvPr>
            <p:extLst>
              <p:ext uri="{D42A27DB-BD31-4B8C-83A1-F6EECF244321}">
                <p14:modId xmlns:p14="http://schemas.microsoft.com/office/powerpoint/2010/main" val="698230544"/>
              </p:ext>
            </p:extLst>
          </p:nvPr>
        </p:nvGraphicFramePr>
        <p:xfrm>
          <a:off x="3565379" y="508650"/>
          <a:ext cx="7984196" cy="5737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reccia in giù 4"/>
          <p:cNvSpPr/>
          <p:nvPr/>
        </p:nvSpPr>
        <p:spPr>
          <a:xfrm>
            <a:off x="1477108" y="2785403"/>
            <a:ext cx="492369" cy="14067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itolo 1"/>
          <p:cNvSpPr txBox="1">
            <a:spLocks/>
          </p:cNvSpPr>
          <p:nvPr/>
        </p:nvSpPr>
        <p:spPr>
          <a:xfrm>
            <a:off x="253218" y="4442783"/>
            <a:ext cx="3010487"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2400" b="1" dirty="0" smtClean="0">
                <a:solidFill>
                  <a:srgbClr val="FF0000"/>
                </a:solidFill>
              </a:rPr>
              <a:t>DISEGUAGLIANZA</a:t>
            </a:r>
          </a:p>
          <a:p>
            <a:pPr algn="ctr"/>
            <a:r>
              <a:rPr lang="it-IT" sz="2400" b="1" dirty="0" smtClean="0">
                <a:solidFill>
                  <a:srgbClr val="FF0000"/>
                </a:solidFill>
              </a:rPr>
              <a:t>Nell’accesso ai trattamenti</a:t>
            </a:r>
            <a:endParaRPr lang="it-IT" sz="2400" b="1" dirty="0">
              <a:solidFill>
                <a:srgbClr val="FF0000"/>
              </a:solidFill>
            </a:endParaRPr>
          </a:p>
        </p:txBody>
      </p:sp>
    </p:spTree>
    <p:extLst>
      <p:ext uri="{BB962C8B-B14F-4D97-AF65-F5344CB8AC3E}">
        <p14:creationId xmlns:p14="http://schemas.microsoft.com/office/powerpoint/2010/main" val="879871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597447" y="0"/>
            <a:ext cx="10452295" cy="6247864"/>
          </a:xfrm>
          <a:prstGeom prst="rect">
            <a:avLst/>
          </a:prstGeom>
        </p:spPr>
        <p:txBody>
          <a:bodyPr wrap="square">
            <a:spAutoFit/>
          </a:bodyPr>
          <a:lstStyle/>
          <a:p>
            <a:pPr>
              <a:lnSpc>
                <a:spcPct val="200000"/>
              </a:lnSpc>
            </a:pPr>
            <a:r>
              <a:rPr lang="it-IT" sz="2000" dirty="0" smtClean="0">
                <a:latin typeface="Arial" panose="020B0604020202020204" pitchFamily="34" charset="0"/>
                <a:cs typeface="Arial" panose="020B0604020202020204" pitchFamily="34" charset="0"/>
              </a:rPr>
              <a:t>Il Gruppo di Lavoro Tumori Rari (GLTR) è stato istituto con delibera del Direttivo di F.A.V.O allo scopo di favorire la partecipazione attiva delle Associazioni dei pazienti nel contesto della </a:t>
            </a:r>
            <a:r>
              <a:rPr lang="it-IT" sz="2000" b="1" dirty="0" smtClean="0">
                <a:solidFill>
                  <a:srgbClr val="FFFF00"/>
                </a:solidFill>
                <a:latin typeface="Arial" panose="020B0604020202020204" pitchFamily="34" charset="0"/>
                <a:cs typeface="Arial" panose="020B0604020202020204" pitchFamily="34" charset="0"/>
              </a:rPr>
              <a:t>Rete Nazionale Tumori Rari </a:t>
            </a:r>
            <a:r>
              <a:rPr lang="it-IT" sz="2000" dirty="0" smtClean="0">
                <a:latin typeface="Arial" panose="020B0604020202020204" pitchFamily="34" charset="0"/>
                <a:cs typeface="Arial" panose="020B0604020202020204" pitchFamily="34" charset="0"/>
              </a:rPr>
              <a:t>e delle reti oncologiche regionali al fine </a:t>
            </a:r>
            <a:r>
              <a:rPr lang="it-IT" sz="2000" dirty="0" smtClean="0">
                <a:latin typeface="Arial" panose="020B0604020202020204" pitchFamily="34" charset="0"/>
                <a:cs typeface="Arial" panose="020B0604020202020204" pitchFamily="34" charset="0"/>
              </a:rPr>
              <a:t>di:</a:t>
            </a:r>
            <a:endParaRPr lang="it-IT" sz="2000" dirty="0" smtClean="0">
              <a:latin typeface="Arial" panose="020B0604020202020204" pitchFamily="34" charset="0"/>
              <a:cs typeface="Arial" panose="020B0604020202020204" pitchFamily="34" charset="0"/>
            </a:endParaRPr>
          </a:p>
          <a:p>
            <a:pPr marL="285750" indent="-285750">
              <a:lnSpc>
                <a:spcPct val="200000"/>
              </a:lnSpc>
              <a:buFont typeface="Wingdings" panose="05000000000000000000" pitchFamily="2" charset="2"/>
              <a:buChar char="Ø"/>
            </a:pPr>
            <a:r>
              <a:rPr lang="it-IT" sz="2000" dirty="0">
                <a:latin typeface="Arial" panose="020B0604020202020204" pitchFamily="34" charset="0"/>
                <a:cs typeface="Arial" panose="020B0604020202020204" pitchFamily="34" charset="0"/>
              </a:rPr>
              <a:t>P</a:t>
            </a:r>
            <a:r>
              <a:rPr lang="it-IT" sz="2000" dirty="0" smtClean="0">
                <a:latin typeface="Arial" panose="020B0604020202020204" pitchFamily="34" charset="0"/>
                <a:cs typeface="Arial" panose="020B0604020202020204" pitchFamily="34" charset="0"/>
              </a:rPr>
              <a:t>redisporre una piattaforma web per la diffusione di una corretta informazione;</a:t>
            </a:r>
          </a:p>
          <a:p>
            <a:pPr marL="285750" indent="-285750">
              <a:lnSpc>
                <a:spcPct val="200000"/>
              </a:lnSpc>
              <a:buFont typeface="Wingdings" panose="05000000000000000000" pitchFamily="2" charset="2"/>
              <a:buChar char="Ø"/>
            </a:pPr>
            <a:r>
              <a:rPr lang="it-IT" sz="2000" dirty="0" smtClean="0">
                <a:latin typeface="Arial" panose="020B0604020202020204" pitchFamily="34" charset="0"/>
                <a:cs typeface="Arial" panose="020B0604020202020204" pitchFamily="34" charset="0"/>
              </a:rPr>
              <a:t>Contribuire alla determinazione dei percorsi diagnostici, terapeutici e assistenziali (PDTA);</a:t>
            </a:r>
          </a:p>
          <a:p>
            <a:pPr marL="285750" indent="-285750">
              <a:lnSpc>
                <a:spcPct val="200000"/>
              </a:lnSpc>
              <a:buFont typeface="Wingdings" panose="05000000000000000000" pitchFamily="2" charset="2"/>
              <a:buChar char="Ø"/>
            </a:pPr>
            <a:r>
              <a:rPr lang="it-IT" sz="2000" dirty="0" smtClean="0">
                <a:latin typeface="Arial" panose="020B0604020202020204" pitchFamily="34" charset="0"/>
                <a:cs typeface="Arial" panose="020B0604020202020204" pitchFamily="34" charset="0"/>
              </a:rPr>
              <a:t>Monitorare costantemente l’evoluzione dei bisogni dei pazienti affetti da tumori rari;</a:t>
            </a:r>
          </a:p>
          <a:p>
            <a:pPr marL="285750" indent="-285750">
              <a:lnSpc>
                <a:spcPct val="200000"/>
              </a:lnSpc>
              <a:buFont typeface="Wingdings" panose="05000000000000000000" pitchFamily="2" charset="2"/>
              <a:buChar char="Ø"/>
            </a:pPr>
            <a:r>
              <a:rPr lang="it-IT" sz="2000" dirty="0" smtClean="0">
                <a:latin typeface="Arial" panose="020B0604020202020204" pitchFamily="34" charset="0"/>
                <a:cs typeface="Arial" panose="020B0604020202020204" pitchFamily="34" charset="0"/>
              </a:rPr>
              <a:t>Condividere le buone prassi e le esperienze di successo;</a:t>
            </a:r>
          </a:p>
          <a:p>
            <a:pPr marL="285750" indent="-285750">
              <a:lnSpc>
                <a:spcPct val="200000"/>
              </a:lnSpc>
              <a:buFont typeface="Wingdings" panose="05000000000000000000" pitchFamily="2" charset="2"/>
              <a:buChar char="Ø"/>
            </a:pPr>
            <a:r>
              <a:rPr lang="it-IT" sz="2000" dirty="0" smtClean="0">
                <a:latin typeface="Arial" panose="020B0604020202020204" pitchFamily="34" charset="0"/>
                <a:cs typeface="Arial" panose="020B0604020202020204" pitchFamily="34" charset="0"/>
              </a:rPr>
              <a:t>Favorire i rapporti con la comunità scientifica di riferimento;</a:t>
            </a:r>
          </a:p>
          <a:p>
            <a:pPr marL="285750" indent="-285750">
              <a:lnSpc>
                <a:spcPct val="200000"/>
              </a:lnSpc>
              <a:buFont typeface="Wingdings" panose="05000000000000000000" pitchFamily="2" charset="2"/>
              <a:buChar char="Ø"/>
            </a:pPr>
            <a:r>
              <a:rPr lang="it-IT" sz="2000" dirty="0" smtClean="0">
                <a:latin typeface="Arial" panose="020B0604020202020204" pitchFamily="34" charset="0"/>
                <a:cs typeface="Arial" panose="020B0604020202020204" pitchFamily="34" charset="0"/>
              </a:rPr>
              <a:t>Promuovere studi e ricerche sui tumori rari.</a:t>
            </a:r>
            <a:endParaRPr lang="it-IT" sz="2000" dirty="0">
              <a:latin typeface="Arial" panose="020B0604020202020204" pitchFamily="34" charset="0"/>
              <a:cs typeface="Arial" panose="020B0604020202020204" pitchFamily="34" charset="0"/>
            </a:endParaRPr>
          </a:p>
        </p:txBody>
      </p:sp>
      <p:pic>
        <p:nvPicPr>
          <p:cNvPr id="7" name="Immagine 6"/>
          <p:cNvPicPr>
            <a:picLocks noChangeAspect="1"/>
          </p:cNvPicPr>
          <p:nvPr/>
        </p:nvPicPr>
        <p:blipFill>
          <a:blip r:embed="rId3"/>
          <a:stretch>
            <a:fillRect/>
          </a:stretch>
        </p:blipFill>
        <p:spPr>
          <a:xfrm>
            <a:off x="8438232" y="4360038"/>
            <a:ext cx="3753768" cy="2497962"/>
          </a:xfrm>
          <a:prstGeom prst="rect">
            <a:avLst/>
          </a:prstGeom>
        </p:spPr>
      </p:pic>
    </p:spTree>
    <p:extLst>
      <p:ext uri="{BB962C8B-B14F-4D97-AF65-F5344CB8AC3E}">
        <p14:creationId xmlns:p14="http://schemas.microsoft.com/office/powerpoint/2010/main" val="2272685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ccia a destra 6"/>
          <p:cNvSpPr/>
          <p:nvPr/>
        </p:nvSpPr>
        <p:spPr>
          <a:xfrm rot="5400000">
            <a:off x="7444578" y="3454579"/>
            <a:ext cx="1136931" cy="532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6629720" y="4505098"/>
            <a:ext cx="3161394" cy="1015663"/>
          </a:xfrm>
          <a:prstGeom prst="rect">
            <a:avLst/>
          </a:prstGeom>
          <a:noFill/>
        </p:spPr>
        <p:txBody>
          <a:bodyPr wrap="square" rtlCol="0">
            <a:spAutoFit/>
          </a:bodyPr>
          <a:lstStyle/>
          <a:p>
            <a:r>
              <a:rPr lang="it-IT" sz="3600" b="1" dirty="0" smtClean="0">
                <a:solidFill>
                  <a:srgbClr val="FF0000"/>
                </a:solidFill>
              </a:rPr>
              <a:t>       EHR</a:t>
            </a:r>
          </a:p>
          <a:p>
            <a:r>
              <a:rPr lang="it-IT" sz="2400" dirty="0" smtClean="0"/>
              <a:t>(</a:t>
            </a:r>
            <a:r>
              <a:rPr lang="it-IT" dirty="0" err="1"/>
              <a:t>eletronic</a:t>
            </a:r>
            <a:r>
              <a:rPr lang="it-IT" dirty="0"/>
              <a:t> </a:t>
            </a:r>
            <a:r>
              <a:rPr lang="it-IT" dirty="0" err="1"/>
              <a:t>health</a:t>
            </a:r>
            <a:r>
              <a:rPr lang="it-IT" dirty="0"/>
              <a:t> </a:t>
            </a:r>
            <a:r>
              <a:rPr lang="it-IT" dirty="0" smtClean="0"/>
              <a:t>record)</a:t>
            </a:r>
            <a:endParaRPr lang="it-IT" sz="2400" b="1" dirty="0"/>
          </a:p>
        </p:txBody>
      </p:sp>
      <p:sp>
        <p:nvSpPr>
          <p:cNvPr id="10" name="CasellaDiTesto 9"/>
          <p:cNvSpPr txBox="1"/>
          <p:nvPr/>
        </p:nvSpPr>
        <p:spPr>
          <a:xfrm>
            <a:off x="5220608" y="2223121"/>
            <a:ext cx="5584873" cy="738664"/>
          </a:xfrm>
          <a:prstGeom prst="rect">
            <a:avLst/>
          </a:prstGeom>
          <a:noFill/>
        </p:spPr>
        <p:txBody>
          <a:bodyPr wrap="square" rtlCol="0">
            <a:spAutoFit/>
          </a:bodyPr>
          <a:lstStyle/>
          <a:p>
            <a:pPr algn="ctr"/>
            <a:r>
              <a:rPr lang="it-IT" sz="2400" b="1" dirty="0" smtClean="0">
                <a:solidFill>
                  <a:srgbClr val="FF0000"/>
                </a:solidFill>
              </a:rPr>
              <a:t>m-CODE </a:t>
            </a:r>
          </a:p>
          <a:p>
            <a:pPr algn="ctr"/>
            <a:r>
              <a:rPr lang="it-IT" dirty="0" smtClean="0"/>
              <a:t>(</a:t>
            </a:r>
            <a:r>
              <a:rPr lang="it-IT" dirty="0" err="1" smtClean="0"/>
              <a:t>Minimal</a:t>
            </a:r>
            <a:r>
              <a:rPr lang="it-IT" dirty="0" smtClean="0"/>
              <a:t> </a:t>
            </a:r>
            <a:r>
              <a:rPr lang="it-IT" dirty="0" err="1" smtClean="0"/>
              <a:t>Commom</a:t>
            </a:r>
            <a:r>
              <a:rPr lang="it-IT" dirty="0" smtClean="0"/>
              <a:t> </a:t>
            </a:r>
            <a:r>
              <a:rPr lang="it-IT" dirty="0" err="1" smtClean="0"/>
              <a:t>Oncology</a:t>
            </a:r>
            <a:r>
              <a:rPr lang="it-IT" dirty="0" smtClean="0"/>
              <a:t> Data </a:t>
            </a:r>
            <a:r>
              <a:rPr lang="it-IT" dirty="0" err="1" smtClean="0"/>
              <a:t>Elements</a:t>
            </a:r>
            <a:r>
              <a:rPr lang="it-IT" dirty="0" smtClean="0"/>
              <a:t>)</a:t>
            </a:r>
            <a:endParaRPr lang="it-IT" dirty="0"/>
          </a:p>
        </p:txBody>
      </p:sp>
      <p:pic>
        <p:nvPicPr>
          <p:cNvPr id="11" name="Immagine 10"/>
          <p:cNvPicPr>
            <a:picLocks noChangeAspect="1"/>
          </p:cNvPicPr>
          <p:nvPr/>
        </p:nvPicPr>
        <p:blipFill>
          <a:blip r:embed="rId3"/>
          <a:stretch>
            <a:fillRect/>
          </a:stretch>
        </p:blipFill>
        <p:spPr>
          <a:xfrm>
            <a:off x="618979" y="2237556"/>
            <a:ext cx="4464888" cy="2966369"/>
          </a:xfrm>
          <a:prstGeom prst="rect">
            <a:avLst/>
          </a:prstGeom>
        </p:spPr>
      </p:pic>
      <p:sp>
        <p:nvSpPr>
          <p:cNvPr id="12" name="Rettangolo 11"/>
          <p:cNvSpPr/>
          <p:nvPr/>
        </p:nvSpPr>
        <p:spPr>
          <a:xfrm>
            <a:off x="2518277" y="898172"/>
            <a:ext cx="7566495" cy="707886"/>
          </a:xfrm>
          <a:prstGeom prst="rect">
            <a:avLst/>
          </a:prstGeom>
        </p:spPr>
        <p:txBody>
          <a:bodyPr wrap="none">
            <a:spAutoFit/>
          </a:bodyPr>
          <a:lstStyle/>
          <a:p>
            <a:r>
              <a:rPr lang="it-IT" sz="4000" b="1" dirty="0">
                <a:solidFill>
                  <a:srgbClr val="FFFF00"/>
                </a:solidFill>
                <a:latin typeface="Arial" panose="020B0604020202020204" pitchFamily="34" charset="0"/>
                <a:cs typeface="Arial" panose="020B0604020202020204" pitchFamily="34" charset="0"/>
              </a:rPr>
              <a:t>Comunicare i dati del paziente</a:t>
            </a:r>
          </a:p>
        </p:txBody>
      </p:sp>
    </p:spTree>
    <p:extLst>
      <p:ext uri="{BB962C8B-B14F-4D97-AF65-F5344CB8AC3E}">
        <p14:creationId xmlns:p14="http://schemas.microsoft.com/office/powerpoint/2010/main" val="717989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3"/>
          <a:stretch>
            <a:fillRect/>
          </a:stretch>
        </p:blipFill>
        <p:spPr>
          <a:xfrm>
            <a:off x="1139484" y="267287"/>
            <a:ext cx="10199077" cy="5894361"/>
          </a:xfrm>
          <a:prstGeom prst="rect">
            <a:avLst/>
          </a:prstGeom>
        </p:spPr>
      </p:pic>
    </p:spTree>
    <p:extLst>
      <p:ext uri="{BB962C8B-B14F-4D97-AF65-F5344CB8AC3E}">
        <p14:creationId xmlns:p14="http://schemas.microsoft.com/office/powerpoint/2010/main" val="197965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llout con freccia in giù 4"/>
          <p:cNvSpPr/>
          <p:nvPr/>
        </p:nvSpPr>
        <p:spPr>
          <a:xfrm>
            <a:off x="3305907" y="3896750"/>
            <a:ext cx="5570806" cy="1434905"/>
          </a:xfrm>
          <a:prstGeom prst="downArrowCallou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pic>
        <p:nvPicPr>
          <p:cNvPr id="4" name="Immagine 3"/>
          <p:cNvPicPr>
            <a:picLocks noChangeAspect="1"/>
          </p:cNvPicPr>
          <p:nvPr/>
        </p:nvPicPr>
        <p:blipFill>
          <a:blip r:embed="rId3"/>
          <a:stretch>
            <a:fillRect/>
          </a:stretch>
        </p:blipFill>
        <p:spPr>
          <a:xfrm>
            <a:off x="998806" y="238514"/>
            <a:ext cx="10635176" cy="4347554"/>
          </a:xfrm>
          <a:prstGeom prst="rect">
            <a:avLst/>
          </a:prstGeom>
        </p:spPr>
      </p:pic>
      <p:sp>
        <p:nvSpPr>
          <p:cNvPr id="6" name="CasellaDiTesto 5"/>
          <p:cNvSpPr txBox="1"/>
          <p:nvPr/>
        </p:nvSpPr>
        <p:spPr>
          <a:xfrm>
            <a:off x="4979964" y="5211860"/>
            <a:ext cx="7348988" cy="1477328"/>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it-IT" sz="2000" b="1" dirty="0" smtClean="0"/>
              <a:t>Le Attese</a:t>
            </a:r>
          </a:p>
          <a:p>
            <a:pPr marL="285750" indent="-285750">
              <a:lnSpc>
                <a:spcPct val="150000"/>
              </a:lnSpc>
              <a:buFont typeface="Wingdings" panose="05000000000000000000" pitchFamily="2" charset="2"/>
              <a:buChar char="Ø"/>
            </a:pPr>
            <a:r>
              <a:rPr lang="it-IT" sz="2000" b="1" dirty="0" smtClean="0"/>
              <a:t>Dopo la diagnosi</a:t>
            </a:r>
          </a:p>
          <a:p>
            <a:pPr marL="285750" indent="-285750">
              <a:lnSpc>
                <a:spcPct val="150000"/>
              </a:lnSpc>
              <a:buFont typeface="Wingdings" panose="05000000000000000000" pitchFamily="2" charset="2"/>
              <a:buChar char="Ø"/>
            </a:pPr>
            <a:r>
              <a:rPr lang="it-IT" sz="2000" b="1" dirty="0" smtClean="0"/>
              <a:t>Umanizzazione e personalizzazione delle cure</a:t>
            </a:r>
            <a:endParaRPr lang="it-IT" sz="2000" b="1" dirty="0"/>
          </a:p>
        </p:txBody>
      </p:sp>
      <p:pic>
        <p:nvPicPr>
          <p:cNvPr id="7" name="Immagine 6"/>
          <p:cNvPicPr>
            <a:picLocks noChangeAspect="1"/>
          </p:cNvPicPr>
          <p:nvPr/>
        </p:nvPicPr>
        <p:blipFill>
          <a:blip r:embed="rId4"/>
          <a:stretch>
            <a:fillRect/>
          </a:stretch>
        </p:blipFill>
        <p:spPr>
          <a:xfrm>
            <a:off x="2149726" y="5197602"/>
            <a:ext cx="3158002" cy="1505843"/>
          </a:xfrm>
          <a:prstGeom prst="rect">
            <a:avLst/>
          </a:prstGeom>
        </p:spPr>
      </p:pic>
    </p:spTree>
    <p:extLst>
      <p:ext uri="{BB962C8B-B14F-4D97-AF65-F5344CB8AC3E}">
        <p14:creationId xmlns:p14="http://schemas.microsoft.com/office/powerpoint/2010/main" val="342803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2000" tmFilter="0, 0; .2, .5; .8, .5; 1, 0"/>
                                        <p:tgtEl>
                                          <p:spTgt spid="7"/>
                                        </p:tgtEl>
                                      </p:cBhvr>
                                    </p:animEffect>
                                    <p:animScale>
                                      <p:cBhvr>
                                        <p:cTn id="7" dur="100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857954" y="643793"/>
            <a:ext cx="4192172" cy="707886"/>
          </a:xfrm>
          <a:prstGeom prst="rect">
            <a:avLst/>
          </a:prstGeom>
          <a:noFill/>
        </p:spPr>
        <p:txBody>
          <a:bodyPr wrap="square" rtlCol="0">
            <a:spAutoFit/>
          </a:bodyPr>
          <a:lstStyle/>
          <a:p>
            <a:r>
              <a:rPr lang="it-IT" sz="4000" dirty="0" smtClean="0">
                <a:solidFill>
                  <a:srgbClr val="FFFF00"/>
                </a:solidFill>
                <a:latin typeface="Arial" panose="020B0604020202020204" pitchFamily="34" charset="0"/>
                <a:cs typeface="Arial" panose="020B0604020202020204" pitchFamily="34" charset="0"/>
              </a:rPr>
              <a:t>Presa in carico</a:t>
            </a:r>
            <a:endParaRPr lang="it-IT" sz="4000" dirty="0">
              <a:solidFill>
                <a:srgbClr val="FFFF00"/>
              </a:solidFill>
              <a:latin typeface="Arial" panose="020B0604020202020204" pitchFamily="34" charset="0"/>
              <a:cs typeface="Arial" panose="020B0604020202020204" pitchFamily="34" charset="0"/>
            </a:endParaRPr>
          </a:p>
        </p:txBody>
      </p:sp>
      <p:sp>
        <p:nvSpPr>
          <p:cNvPr id="7" name="Rettangolo 6"/>
          <p:cNvSpPr/>
          <p:nvPr/>
        </p:nvSpPr>
        <p:spPr>
          <a:xfrm>
            <a:off x="5578273" y="1556087"/>
            <a:ext cx="5839947" cy="4247317"/>
          </a:xfrm>
          <a:prstGeom prst="rect">
            <a:avLst/>
          </a:prstGeom>
        </p:spPr>
        <p:txBody>
          <a:bodyPr wrap="square">
            <a:spAutoFit/>
          </a:bodyPr>
          <a:lstStyle/>
          <a:p>
            <a:pPr algn="just" defTabSz="914400">
              <a:lnSpc>
                <a:spcPct val="150000"/>
              </a:lnSpc>
              <a:defRPr/>
            </a:pPr>
            <a:r>
              <a:rPr lang="it-IT" sz="2000" dirty="0" smtClean="0">
                <a:latin typeface="Arial" panose="020B0604020202020204" pitchFamily="34" charset="0"/>
                <a:cs typeface="Arial" panose="020B0604020202020204" pitchFamily="34" charset="0"/>
              </a:rPr>
              <a:t>Necessità </a:t>
            </a:r>
            <a:r>
              <a:rPr lang="it-IT" sz="2000" dirty="0">
                <a:latin typeface="Arial" panose="020B0604020202020204" pitchFamily="34" charset="0"/>
                <a:cs typeface="Arial" panose="020B0604020202020204" pitchFamily="34" charset="0"/>
              </a:rPr>
              <a:t>di una politica sanitaria che abbia come obiettivo uno sviluppo specifico nel campo delle malattie oncologiche rare, capace di creare una “rete” orientata al paziente, che assicuri la gestione multidisciplinare nei casi più complessi </a:t>
            </a:r>
            <a:r>
              <a:rPr lang="it-IT" sz="2000" dirty="0" smtClean="0">
                <a:latin typeface="Arial" panose="020B0604020202020204" pitchFamily="34" charset="0"/>
                <a:cs typeface="Arial" panose="020B0604020202020204" pitchFamily="34" charset="0"/>
              </a:rPr>
              <a:t>.</a:t>
            </a:r>
          </a:p>
          <a:p>
            <a:pPr algn="just" defTabSz="914400">
              <a:lnSpc>
                <a:spcPct val="150000"/>
              </a:lnSpc>
              <a:defRPr/>
            </a:pPr>
            <a:r>
              <a:rPr lang="it-IT" sz="2000" dirty="0" smtClean="0">
                <a:latin typeface="Arial" panose="020B0604020202020204" pitchFamily="34" charset="0"/>
                <a:cs typeface="Arial" panose="020B0604020202020204" pitchFamily="34" charset="0"/>
              </a:rPr>
              <a:t>Si tratta pertanto di strutturare un modello di presa in carico adeguato per il paziente e per la sua famiglia capace di migliorare la gestione clinico-terapeutica e assistenziale.</a:t>
            </a:r>
            <a:endParaRPr lang="it-IT" sz="2000" dirty="0">
              <a:latin typeface="Arial" panose="020B0604020202020204" pitchFamily="34" charset="0"/>
              <a:cs typeface="Arial" panose="020B0604020202020204" pitchFamily="34" charset="0"/>
            </a:endParaRPr>
          </a:p>
        </p:txBody>
      </p:sp>
      <p:pic>
        <p:nvPicPr>
          <p:cNvPr id="8" name="Immagine 7"/>
          <p:cNvPicPr>
            <a:picLocks noChangeAspect="1"/>
          </p:cNvPicPr>
          <p:nvPr/>
        </p:nvPicPr>
        <p:blipFill>
          <a:blip r:embed="rId3"/>
          <a:stretch>
            <a:fillRect/>
          </a:stretch>
        </p:blipFill>
        <p:spPr>
          <a:xfrm>
            <a:off x="848983" y="1922539"/>
            <a:ext cx="4354703" cy="3052748"/>
          </a:xfrm>
          <a:prstGeom prst="rect">
            <a:avLst/>
          </a:prstGeom>
        </p:spPr>
      </p:pic>
    </p:spTree>
    <p:extLst>
      <p:ext uri="{BB962C8B-B14F-4D97-AF65-F5344CB8AC3E}">
        <p14:creationId xmlns:p14="http://schemas.microsoft.com/office/powerpoint/2010/main" val="4277044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ttangolo 3"/>
          <p:cNvSpPr>
            <a:spLocks noChangeArrowheads="1"/>
          </p:cNvSpPr>
          <p:nvPr/>
        </p:nvSpPr>
        <p:spPr bwMode="auto">
          <a:xfrm>
            <a:off x="1006160" y="755327"/>
            <a:ext cx="3306322" cy="4111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07000"/>
              </a:lnSpc>
              <a:spcAft>
                <a:spcPts val="750"/>
              </a:spcAft>
            </a:pPr>
            <a:r>
              <a:rPr lang="it-IT" altLang="it-IT" sz="3600" dirty="0">
                <a:cs typeface="Times New Roman" panose="02020603050405020304" pitchFamily="18" charset="0"/>
              </a:rPr>
              <a:t>Il </a:t>
            </a:r>
            <a:r>
              <a:rPr lang="it-IT" altLang="it-IT" sz="3600" b="1" i="1" dirty="0" err="1" smtClean="0">
                <a:solidFill>
                  <a:srgbClr val="FFFF00"/>
                </a:solidFill>
                <a:cs typeface="Times New Roman" panose="02020603050405020304" pitchFamily="18" charset="0"/>
              </a:rPr>
              <a:t>Caregiver</a:t>
            </a:r>
            <a:endParaRPr lang="it-IT" altLang="it-IT" sz="3600" dirty="0" smtClean="0">
              <a:cs typeface="Times New Roman" panose="02020603050405020304" pitchFamily="18" charset="0"/>
            </a:endParaRPr>
          </a:p>
          <a:p>
            <a:pPr algn="ctr">
              <a:lnSpc>
                <a:spcPct val="150000"/>
              </a:lnSpc>
              <a:spcAft>
                <a:spcPts val="750"/>
              </a:spcAft>
            </a:pPr>
            <a:r>
              <a:rPr lang="it-IT" altLang="it-IT" sz="2400" dirty="0" smtClean="0">
                <a:cs typeface="Times New Roman" panose="02020603050405020304" pitchFamily="18" charset="0"/>
              </a:rPr>
              <a:t>termine </a:t>
            </a:r>
            <a:r>
              <a:rPr lang="it-IT" altLang="it-IT" sz="2400" dirty="0">
                <a:cs typeface="Times New Roman" panose="02020603050405020304" pitchFamily="18" charset="0"/>
              </a:rPr>
              <a:t>anglosassone entrato nell'uso comune, è la persona che </a:t>
            </a:r>
            <a:r>
              <a:rPr lang="it-IT" altLang="it-IT" sz="2400" b="1" dirty="0">
                <a:cs typeface="Times New Roman" panose="02020603050405020304" pitchFamily="18" charset="0"/>
              </a:rPr>
              <a:t>assiste e si prende cura </a:t>
            </a:r>
            <a:r>
              <a:rPr lang="it-IT" altLang="it-IT" sz="2400" dirty="0">
                <a:cs typeface="Times New Roman" panose="02020603050405020304" pitchFamily="18" charset="0"/>
              </a:rPr>
              <a:t>di un malato </a:t>
            </a:r>
            <a:endParaRPr lang="it-IT" altLang="it-IT" sz="2400" dirty="0" smtClean="0">
              <a:cs typeface="Times New Roman" panose="02020603050405020304" pitchFamily="18" charset="0"/>
            </a:endParaRPr>
          </a:p>
        </p:txBody>
      </p:sp>
      <p:pic>
        <p:nvPicPr>
          <p:cNvPr id="22531" name="Picture 2" descr="Risultati immagini per caregiver immagin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5711" y="1357285"/>
            <a:ext cx="2852737" cy="311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3"/>
          <p:cNvSpPr>
            <a:spLocks noChangeArrowheads="1"/>
          </p:cNvSpPr>
          <p:nvPr/>
        </p:nvSpPr>
        <p:spPr bwMode="auto">
          <a:xfrm>
            <a:off x="7897140" y="487490"/>
            <a:ext cx="3945455" cy="5734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50000"/>
              </a:lnSpc>
              <a:spcAft>
                <a:spcPts val="750"/>
              </a:spcAft>
            </a:pPr>
            <a:r>
              <a:rPr lang="it-IT" altLang="it-IT" sz="2400" dirty="0">
                <a:cs typeface="Times New Roman" panose="02020603050405020304" pitchFamily="18" charset="0"/>
              </a:rPr>
              <a:t>In Italia ci sono oltre 5 milioni di </a:t>
            </a:r>
            <a:r>
              <a:rPr lang="it-IT" altLang="it-IT" sz="2400" dirty="0" err="1">
                <a:cs typeface="Times New Roman" panose="02020603050405020304" pitchFamily="18" charset="0"/>
              </a:rPr>
              <a:t>C</a:t>
            </a:r>
            <a:r>
              <a:rPr lang="it-IT" altLang="it-IT" sz="2400" dirty="0" err="1" smtClean="0">
                <a:cs typeface="Times New Roman" panose="02020603050405020304" pitchFamily="18" charset="0"/>
              </a:rPr>
              <a:t>aregiver</a:t>
            </a:r>
            <a:r>
              <a:rPr lang="it-IT" altLang="it-IT" sz="2400" dirty="0" smtClean="0">
                <a:cs typeface="Times New Roman" panose="02020603050405020304" pitchFamily="18" charset="0"/>
              </a:rPr>
              <a:t> </a:t>
            </a:r>
            <a:r>
              <a:rPr lang="it-IT" altLang="it-IT" sz="2400" dirty="0">
                <a:cs typeface="Times New Roman" panose="02020603050405020304" pitchFamily="18" charset="0"/>
              </a:rPr>
              <a:t>familiari (un adulto su sette).</a:t>
            </a:r>
          </a:p>
          <a:p>
            <a:pPr algn="ctr">
              <a:lnSpc>
                <a:spcPct val="150000"/>
              </a:lnSpc>
              <a:spcAft>
                <a:spcPts val="750"/>
              </a:spcAft>
            </a:pPr>
            <a:r>
              <a:rPr lang="it-IT" altLang="it-IT" sz="2400" dirty="0">
                <a:cs typeface="Times New Roman" panose="02020603050405020304" pitchFamily="18" charset="0"/>
              </a:rPr>
              <a:t>La motivazione non è sempre economica (59%) ma anche culturale (32%): le </a:t>
            </a:r>
            <a:r>
              <a:rPr lang="it-IT" altLang="it-IT" sz="2400" dirty="0" smtClean="0">
                <a:cs typeface="Times New Roman" panose="02020603050405020304" pitchFamily="18" charset="0"/>
              </a:rPr>
              <a:t>famiglie spesso preferiscono </a:t>
            </a:r>
            <a:r>
              <a:rPr lang="it-IT" altLang="it-IT" sz="2400" dirty="0">
                <a:cs typeface="Times New Roman" panose="02020603050405020304" pitchFamily="18" charset="0"/>
              </a:rPr>
              <a:t>non affidarsi a persone esterne per la cura dei propri cari</a:t>
            </a:r>
          </a:p>
        </p:txBody>
      </p:sp>
      <p:sp>
        <p:nvSpPr>
          <p:cNvPr id="2" name="CasellaDiTesto 1"/>
          <p:cNvSpPr txBox="1"/>
          <p:nvPr/>
        </p:nvSpPr>
        <p:spPr>
          <a:xfrm>
            <a:off x="1006160" y="5576062"/>
            <a:ext cx="5910147" cy="646331"/>
          </a:xfrm>
          <a:prstGeom prst="rect">
            <a:avLst/>
          </a:prstGeom>
          <a:noFill/>
        </p:spPr>
        <p:txBody>
          <a:bodyPr wrap="square" rtlCol="0">
            <a:spAutoFit/>
          </a:bodyPr>
          <a:lstStyle/>
          <a:p>
            <a:r>
              <a:rPr lang="it-IT" sz="3600" b="1" dirty="0" smtClean="0">
                <a:solidFill>
                  <a:srgbClr val="FF0000"/>
                </a:solidFill>
              </a:rPr>
              <a:t>WELFARE INVISIBILE</a:t>
            </a:r>
            <a:endParaRPr lang="it-IT" sz="3600" b="1" dirty="0">
              <a:solidFill>
                <a:srgbClr val="FF0000"/>
              </a:solidFill>
            </a:endParaRPr>
          </a:p>
        </p:txBody>
      </p:sp>
    </p:spTree>
    <p:extLst>
      <p:ext uri="{BB962C8B-B14F-4D97-AF65-F5344CB8AC3E}">
        <p14:creationId xmlns:p14="http://schemas.microsoft.com/office/powerpoint/2010/main" val="858165314"/>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Sezione">
  <a:themeElements>
    <a:clrScheme name="Sezion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zion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zion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492</TotalTime>
  <Words>2746</Words>
  <Application>Microsoft Office PowerPoint</Application>
  <PresentationFormat>Widescreen</PresentationFormat>
  <Paragraphs>181</Paragraphs>
  <Slides>20</Slides>
  <Notes>15</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20</vt:i4>
      </vt:variant>
    </vt:vector>
  </HeadingPairs>
  <TitlesOfParts>
    <vt:vector size="28" baseType="lpstr">
      <vt:lpstr>Arial</vt:lpstr>
      <vt:lpstr>Bell MT</vt:lpstr>
      <vt:lpstr>Calibri</vt:lpstr>
      <vt:lpstr>Century Gothic</vt:lpstr>
      <vt:lpstr>Times New Roman</vt:lpstr>
      <vt:lpstr>Wingdings</vt:lpstr>
      <vt:lpstr>Wingdings 3</vt:lpstr>
      <vt:lpstr>Sezione</vt:lpstr>
      <vt:lpstr>Presentazione standard di PowerPoint</vt:lpstr>
      <vt:lpstr>Presentazione standard di PowerPoint</vt:lpstr>
      <vt:lpstr>RARITA’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Cfss Sicilia</dc:creator>
  <cp:lastModifiedBy>Utente Windows</cp:lastModifiedBy>
  <cp:revision>49</cp:revision>
  <dcterms:created xsi:type="dcterms:W3CDTF">2019-06-22T09:11:03Z</dcterms:created>
  <dcterms:modified xsi:type="dcterms:W3CDTF">2019-06-25T23:21:32Z</dcterms:modified>
</cp:coreProperties>
</file>