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6" r:id="rId3"/>
    <p:sldId id="309" r:id="rId4"/>
    <p:sldId id="314" r:id="rId5"/>
    <p:sldId id="294" r:id="rId6"/>
    <p:sldId id="287" r:id="rId7"/>
    <p:sldId id="280" r:id="rId8"/>
    <p:sldId id="288" r:id="rId9"/>
    <p:sldId id="289" r:id="rId10"/>
    <p:sldId id="284" r:id="rId11"/>
    <p:sldId id="299" r:id="rId12"/>
    <p:sldId id="298" r:id="rId13"/>
    <p:sldId id="292" r:id="rId14"/>
    <p:sldId id="283" r:id="rId15"/>
    <p:sldId id="300" r:id="rId16"/>
    <p:sldId id="301" r:id="rId17"/>
    <p:sldId id="296" r:id="rId18"/>
    <p:sldId id="285" r:id="rId1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4" autoAdjust="0"/>
    <p:restoredTop sz="77765" autoAdjust="0"/>
  </p:normalViewPr>
  <p:slideViewPr>
    <p:cSldViewPr>
      <p:cViewPr varScale="1">
        <p:scale>
          <a:sx n="85" d="100"/>
          <a:sy n="85" d="100"/>
        </p:scale>
        <p:origin x="-12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298D58-700A-4759-A55C-AA3A189CEB5A}" type="datetimeFigureOut">
              <a:rPr lang="it-IT" smtClean="0"/>
              <a:t>19/11/2018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A77292F-EE6E-47A1-897C-70FDAE290FD8}" type="slidenum">
              <a:rPr lang="it-IT" smtClean="0"/>
              <a:t>‹N›</a:t>
            </a:fld>
            <a:endParaRPr lang="it-IT"/>
          </a:p>
        </p:txBody>
      </p:sp>
    </p:spTree>
    <p:extLst>
      <p:ext uri="{BB962C8B-B14F-4D97-AF65-F5344CB8AC3E}">
        <p14:creationId xmlns:p14="http://schemas.microsoft.com/office/powerpoint/2010/main" val="309451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smtClean="0"/>
              <a:t>Ringraziamenti</a:t>
            </a:r>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44FC27-9038-4C2F-AD20-93FBDFA351A0}" type="slidenum">
              <a:rPr lang="it-IT" altLang="it-IT" smtClean="0"/>
              <a:pPr eaLnBrk="1" hangingPunct="1"/>
              <a:t>1</a:t>
            </a:fld>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xfrm>
            <a:off x="330443" y="4715153"/>
            <a:ext cx="613679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eaLnBrk="1" hangingPunct="1">
              <a:spcBef>
                <a:spcPts val="600"/>
              </a:spcBef>
              <a:buFont typeface="Wingdings" pitchFamily="2" charset="2"/>
              <a:buNone/>
            </a:pPr>
            <a:r>
              <a:rPr lang="it-IT" altLang="it-IT" sz="1400" dirty="0" smtClean="0">
                <a:solidFill>
                  <a:srgbClr val="0000FF"/>
                </a:solidFill>
                <a:latin typeface="Comic Sans MS" pitchFamily="66" charset="0"/>
              </a:rPr>
              <a:t>Vediamo l’andamento dei principali fattori di rischio negli ultimi 10 anni.</a:t>
            </a:r>
          </a:p>
          <a:p>
            <a:pPr marL="0" indent="0" algn="just" eaLnBrk="1" hangingPunct="1">
              <a:spcBef>
                <a:spcPts val="600"/>
              </a:spcBef>
              <a:buFont typeface="Wingdings" pitchFamily="2" charset="2"/>
              <a:buNone/>
            </a:pPr>
            <a:endParaRPr lang="it-IT" altLang="it-IT" sz="1400" dirty="0" smtClean="0">
              <a:solidFill>
                <a:srgbClr val="0000FF"/>
              </a:solidFill>
              <a:latin typeface="Comic Sans MS" pitchFamily="66" charset="0"/>
            </a:endParaRPr>
          </a:p>
          <a:p>
            <a:pPr marL="0" indent="0" algn="just" eaLnBrk="1" hangingPunct="1">
              <a:spcBef>
                <a:spcPts val="600"/>
              </a:spcBef>
              <a:buFont typeface="Wingdings" pitchFamily="2" charset="2"/>
              <a:buNone/>
            </a:pPr>
            <a:r>
              <a:rPr lang="it-IT" altLang="it-IT" sz="1400" dirty="0" smtClean="0">
                <a:solidFill>
                  <a:srgbClr val="0000FF"/>
                </a:solidFill>
                <a:latin typeface="Comic Sans MS" pitchFamily="66" charset="0"/>
              </a:rPr>
              <a:t>Un esempio ‘virtuoso’, la riduzione della pressione arteriosa</a:t>
            </a:r>
            <a:r>
              <a:rPr lang="it-IT" altLang="it-IT" sz="1400" baseline="0" dirty="0" smtClean="0">
                <a:solidFill>
                  <a:srgbClr val="0000FF"/>
                </a:solidFill>
                <a:latin typeface="Comic Sans MS" pitchFamily="66" charset="0"/>
              </a:rPr>
              <a:t>:</a:t>
            </a: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Il valore medio della </a:t>
            </a:r>
            <a:r>
              <a:rPr lang="it-IT" altLang="it-IT" sz="1400" baseline="0" dirty="0" smtClean="0">
                <a:solidFill>
                  <a:srgbClr val="0000FF"/>
                </a:solidFill>
                <a:latin typeface="Comic Sans MS" pitchFamily="66" charset="0"/>
              </a:rPr>
              <a:t>pressione arteriosa, sia sistolica che diastolica, si è ridotto </a:t>
            </a:r>
            <a:r>
              <a:rPr lang="it-IT" altLang="it-IT" sz="1400" baseline="0" dirty="0" smtClean="0">
                <a:solidFill>
                  <a:srgbClr val="0000FF"/>
                </a:solidFill>
                <a:latin typeface="Comic Sans MS" pitchFamily="66" charset="0"/>
              </a:rPr>
              <a:t>sia negli uomini che nelle </a:t>
            </a:r>
            <a:r>
              <a:rPr lang="it-IT" altLang="it-IT" sz="1400" baseline="0" dirty="0" smtClean="0">
                <a:solidFill>
                  <a:srgbClr val="0000FF"/>
                </a:solidFill>
                <a:latin typeface="Comic Sans MS" pitchFamily="66" charset="0"/>
              </a:rPr>
              <a:t>donne;</a:t>
            </a: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Ciò è avvenuto anche nelle persone che non sono in trattamento, segno che qualcosa si è modificato anche nei comportamenti e negli stili di vita. (fuma, </a:t>
            </a:r>
            <a:r>
              <a:rPr lang="it-IT" altLang="it-IT" sz="1400" baseline="0" dirty="0" err="1" smtClean="0">
                <a:solidFill>
                  <a:srgbClr val="0000FF"/>
                </a:solidFill>
                <a:latin typeface="Comic Sans MS" pitchFamily="66" charset="0"/>
              </a:rPr>
              <a:t>alimentaziomne</a:t>
            </a:r>
            <a:r>
              <a:rPr lang="it-IT" altLang="it-IT" sz="1400" baseline="0" dirty="0" smtClean="0">
                <a:solidFill>
                  <a:srgbClr val="0000FF"/>
                </a:solidFill>
                <a:latin typeface="Comic Sans MS" pitchFamily="66" charset="0"/>
              </a:rPr>
              <a:t>, attività fisica) </a:t>
            </a:r>
            <a:r>
              <a:rPr lang="it-IT" altLang="it-IT" sz="1400" baseline="0" dirty="0" smtClean="0">
                <a:solidFill>
                  <a:srgbClr val="0000FF"/>
                </a:solidFill>
                <a:latin typeface="Comic Sans MS" pitchFamily="66" charset="0"/>
              </a:rPr>
              <a:t>e ciò si riflette anche sulla prevalenza di ipercolesterolemia che è aumentata significativamente nei due generi.</a:t>
            </a:r>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D8820C-B7F0-4D3A-81D0-E4CE2D1EF18B}" type="slidenum">
              <a:rPr lang="it-IT" altLang="it-IT" smtClean="0">
                <a:latin typeface="Arial" pitchFamily="34" charset="0"/>
              </a:rPr>
              <a:pPr eaLnBrk="1" hangingPunct="1">
                <a:spcBef>
                  <a:spcPct val="0"/>
                </a:spcBef>
              </a:pPr>
              <a:t>10</a:t>
            </a:fld>
            <a:endParaRPr lang="it-IT" alt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xfrm>
            <a:off x="330443" y="4715153"/>
            <a:ext cx="613679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Ciò </a:t>
            </a:r>
            <a:r>
              <a:rPr lang="it-IT" altLang="it-IT" sz="1400" baseline="0" dirty="0" smtClean="0">
                <a:solidFill>
                  <a:srgbClr val="0000FF"/>
                </a:solidFill>
                <a:latin typeface="Comic Sans MS" pitchFamily="66" charset="0"/>
              </a:rPr>
              <a:t>si riflette anche sulla prevalenza di </a:t>
            </a:r>
            <a:r>
              <a:rPr lang="it-IT" altLang="it-IT" sz="1400" baseline="0" dirty="0" smtClean="0">
                <a:solidFill>
                  <a:srgbClr val="0000FF"/>
                </a:solidFill>
                <a:latin typeface="Comic Sans MS" pitchFamily="66" charset="0"/>
              </a:rPr>
              <a:t>ipertensione </a:t>
            </a:r>
            <a:r>
              <a:rPr lang="it-IT" altLang="it-IT" sz="1400" baseline="0" dirty="0" smtClean="0">
                <a:solidFill>
                  <a:srgbClr val="0000FF"/>
                </a:solidFill>
                <a:latin typeface="Comic Sans MS" pitchFamily="66" charset="0"/>
              </a:rPr>
              <a:t>che è </a:t>
            </a:r>
            <a:r>
              <a:rPr lang="it-IT" altLang="it-IT" sz="1400" baseline="0" dirty="0" smtClean="0">
                <a:solidFill>
                  <a:srgbClr val="0000FF"/>
                </a:solidFill>
                <a:latin typeface="Comic Sans MS" pitchFamily="66" charset="0"/>
              </a:rPr>
              <a:t>diminuita </a:t>
            </a:r>
            <a:r>
              <a:rPr lang="it-IT" altLang="it-IT" sz="1400" baseline="0" dirty="0" smtClean="0">
                <a:solidFill>
                  <a:srgbClr val="0000FF"/>
                </a:solidFill>
                <a:latin typeface="Comic Sans MS" pitchFamily="66" charset="0"/>
              </a:rPr>
              <a:t>nei due </a:t>
            </a:r>
            <a:r>
              <a:rPr lang="it-IT" altLang="it-IT" sz="1400" baseline="0" dirty="0" smtClean="0">
                <a:solidFill>
                  <a:srgbClr val="0000FF"/>
                </a:solidFill>
                <a:latin typeface="Comic Sans MS" pitchFamily="66" charset="0"/>
              </a:rPr>
              <a:t>generi, specialmente nelle donne.</a:t>
            </a:r>
            <a:endParaRPr lang="it-IT" altLang="it-IT" sz="1400" baseline="0" dirty="0" smtClean="0">
              <a:solidFill>
                <a:srgbClr val="0000FF"/>
              </a:solidFill>
              <a:latin typeface="Comic Sans MS" pitchFamily="66" charset="0"/>
            </a:endParaRPr>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D8820C-B7F0-4D3A-81D0-E4CE2D1EF18B}" type="slidenum">
              <a:rPr lang="it-IT" altLang="it-IT" smtClean="0">
                <a:latin typeface="Arial" pitchFamily="34" charset="0"/>
              </a:rPr>
              <a:pPr eaLnBrk="1" hangingPunct="1">
                <a:spcBef>
                  <a:spcPct val="0"/>
                </a:spcBef>
              </a:pPr>
              <a:t>11</a:t>
            </a:fld>
            <a:endParaRPr lang="it-IT" alt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xfrm>
            <a:off x="330443" y="4715153"/>
            <a:ext cx="613679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eaLnBrk="1" hangingPunct="1">
              <a:spcBef>
                <a:spcPts val="600"/>
              </a:spcBef>
              <a:buFont typeface="Wingdings" pitchFamily="2" charset="2"/>
              <a:buNone/>
            </a:pPr>
            <a:r>
              <a:rPr lang="it-IT" altLang="it-IT" sz="1400" dirty="0" smtClean="0">
                <a:solidFill>
                  <a:srgbClr val="0000FF"/>
                </a:solidFill>
                <a:latin typeface="Comic Sans MS" pitchFamily="66" charset="0"/>
              </a:rPr>
              <a:t>Migliora anche il controllo dell’ipertensione</a:t>
            </a:r>
            <a:r>
              <a:rPr lang="it-IT" altLang="it-IT" sz="1400" baseline="0" dirty="0" smtClean="0">
                <a:solidFill>
                  <a:srgbClr val="0000FF"/>
                </a:solidFill>
                <a:latin typeface="Comic Sans MS" pitchFamily="66" charset="0"/>
              </a:rPr>
              <a:t> </a:t>
            </a:r>
            <a:r>
              <a:rPr lang="it-IT" altLang="it-IT" sz="1400" baseline="0" dirty="0" smtClean="0">
                <a:solidFill>
                  <a:srgbClr val="0000FF"/>
                </a:solidFill>
                <a:latin typeface="Comic Sans MS" pitchFamily="66" charset="0"/>
              </a:rPr>
              <a:t>negli ultimi 10 anni:</a:t>
            </a: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Diminuiscono le persone non consapevoli di essere ipertese</a:t>
            </a: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Più che raddoppiano le persone che, in trattamento farmacologico, raggiungono i target suggeriti dalle linee guida</a:t>
            </a: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D8820C-B7F0-4D3A-81D0-E4CE2D1EF18B}" type="slidenum">
              <a:rPr lang="it-IT" altLang="it-IT" smtClean="0">
                <a:latin typeface="Arial" pitchFamily="34" charset="0"/>
              </a:rPr>
              <a:pPr eaLnBrk="1" hangingPunct="1">
                <a:spcBef>
                  <a:spcPct val="0"/>
                </a:spcBef>
              </a:pPr>
              <a:t>12</a:t>
            </a:fld>
            <a:endParaRPr lang="it-IT" alt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xfrm>
            <a:off x="330443" y="4715153"/>
            <a:ext cx="613679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600"/>
              </a:spcBef>
              <a:spcAft>
                <a:spcPts val="0"/>
              </a:spcAft>
              <a:buClrTx/>
              <a:buSzTx/>
              <a:buFont typeface="Wingdings" pitchFamily="2" charset="2"/>
              <a:buNone/>
              <a:tabLst/>
              <a:defRPr/>
            </a:pPr>
            <a:r>
              <a:rPr lang="it-IT" altLang="it-IT" sz="1400" dirty="0" smtClean="0">
                <a:solidFill>
                  <a:srgbClr val="0000FF"/>
                </a:solidFill>
                <a:latin typeface="Comic Sans MS" pitchFamily="66" charset="0"/>
              </a:rPr>
              <a:t>Un esempio purtroppo negativo, l’aumento della colesterolemia totale negli ultimi 10 anni</a:t>
            </a:r>
            <a:r>
              <a:rPr lang="it-IT" altLang="it-IT" sz="1400" baseline="0" dirty="0" smtClean="0">
                <a:solidFill>
                  <a:srgbClr val="0000FF"/>
                </a:solidFill>
                <a:latin typeface="Comic Sans MS" pitchFamily="66" charset="0"/>
              </a:rPr>
              <a:t>:</a:t>
            </a:r>
          </a:p>
          <a:p>
            <a:pPr marL="0" indent="0" algn="just" eaLnBrk="1" hangingPunct="1">
              <a:spcBef>
                <a:spcPts val="600"/>
              </a:spcBef>
              <a:buFont typeface="Wingdings" pitchFamily="2" charset="2"/>
              <a:buNone/>
            </a:pPr>
            <a:endParaRPr lang="it-IT" altLang="it-IT" sz="1400" baseline="0" dirty="0" smtClean="0">
              <a:solidFill>
                <a:srgbClr val="0000FF"/>
              </a:solidFill>
              <a:latin typeface="Comic Sans MS" pitchFamily="66" charset="0"/>
            </a:endParaRPr>
          </a:p>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Il valore medio della colesterolemia totale è aumentato sia negli uomini che nelle donne e ciò si riflette anche sulla prevalenza di ipercolesterolemia che è aumentata significativamente nei due generi.</a:t>
            </a:r>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D8820C-B7F0-4D3A-81D0-E4CE2D1EF18B}" type="slidenum">
              <a:rPr lang="it-IT" altLang="it-IT" smtClean="0">
                <a:latin typeface="Arial" pitchFamily="34" charset="0"/>
              </a:rPr>
              <a:pPr eaLnBrk="1" hangingPunct="1">
                <a:spcBef>
                  <a:spcPct val="0"/>
                </a:spcBef>
              </a:pPr>
              <a:t>13</a:t>
            </a:fld>
            <a:endParaRPr lang="it-IT" alt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a:xfrm>
            <a:off x="330443" y="4715153"/>
            <a:ext cx="6136790" cy="4466987"/>
          </a:xfrm>
        </p:spPr>
        <p:txBody>
          <a:bodyPr/>
          <a:lstStyle/>
          <a:p>
            <a:pPr marL="285750" indent="-285750" algn="just" eaLnBrk="1" fontAlgn="auto" hangingPunct="1">
              <a:spcBef>
                <a:spcPts val="600"/>
              </a:spcBef>
              <a:spcAft>
                <a:spcPts val="0"/>
              </a:spcAft>
              <a:buFont typeface="Wingdings" panose="05000000000000000000" pitchFamily="2" charset="2"/>
              <a:buChar char="Ø"/>
              <a:defRPr/>
            </a:pPr>
            <a:r>
              <a:rPr lang="it-IT" sz="1400" dirty="0" smtClean="0">
                <a:solidFill>
                  <a:srgbClr val="0000FF"/>
                </a:solidFill>
                <a:latin typeface="Comic Sans MS" panose="030F0702030302020204" pitchFamily="66" charset="0"/>
              </a:rPr>
              <a:t>E questo nonostante negli ultimi 10 anni ci sia stato un miglioramento del controllo dell’ipercolesterolemia:</a:t>
            </a:r>
          </a:p>
          <a:p>
            <a:pPr algn="just" eaLnBrk="1" fontAlgn="auto" hangingPunct="1">
              <a:spcBef>
                <a:spcPts val="600"/>
              </a:spcBef>
              <a:spcAft>
                <a:spcPts val="0"/>
              </a:spcAft>
              <a:defRPr/>
            </a:pPr>
            <a:r>
              <a:rPr lang="it-IT" sz="1400" dirty="0" smtClean="0">
                <a:solidFill>
                  <a:srgbClr val="0000FF"/>
                </a:solidFill>
                <a:latin typeface="Comic Sans MS" panose="030F0702030302020204" pitchFamily="66" charset="0"/>
              </a:rPr>
              <a:t>     - gli ipercolesterolemici non consapevoli restano praticamente stabili,</a:t>
            </a:r>
          </a:p>
          <a:p>
            <a:pPr algn="just" eaLnBrk="1" fontAlgn="auto" hangingPunct="1">
              <a:spcBef>
                <a:spcPts val="600"/>
              </a:spcBef>
              <a:spcAft>
                <a:spcPts val="0"/>
              </a:spcAft>
              <a:defRPr/>
            </a:pPr>
            <a:r>
              <a:rPr lang="it-IT" sz="1400" dirty="0" smtClean="0">
                <a:solidFill>
                  <a:srgbClr val="0000FF"/>
                </a:solidFill>
                <a:latin typeface="Comic Sans MS" panose="030F0702030302020204" pitchFamily="66" charset="0"/>
              </a:rPr>
              <a:t>     - </a:t>
            </a:r>
            <a:r>
              <a:rPr lang="it-IT" sz="1400" b="1" dirty="0" smtClean="0">
                <a:solidFill>
                  <a:srgbClr val="0000FF"/>
                </a:solidFill>
                <a:latin typeface="Comic Sans MS" panose="030F0702030302020204" pitchFamily="66" charset="0"/>
              </a:rPr>
              <a:t>diminuiscono quelli consapevoli non trattati </a:t>
            </a:r>
            <a:r>
              <a:rPr lang="it-IT" sz="1400" dirty="0" smtClean="0">
                <a:solidFill>
                  <a:srgbClr val="0000FF"/>
                </a:solidFill>
                <a:latin typeface="Comic Sans MS" panose="030F0702030302020204" pitchFamily="66" charset="0"/>
              </a:rPr>
              <a:t>o trattati in modo non adeguato,</a:t>
            </a:r>
          </a:p>
          <a:p>
            <a:pPr algn="just" eaLnBrk="1" fontAlgn="auto" hangingPunct="1">
              <a:spcBef>
                <a:spcPts val="600"/>
              </a:spcBef>
              <a:spcAft>
                <a:spcPts val="0"/>
              </a:spcAft>
              <a:defRPr/>
            </a:pPr>
            <a:r>
              <a:rPr lang="it-IT" sz="1400" dirty="0" smtClean="0">
                <a:solidFill>
                  <a:srgbClr val="0000FF"/>
                </a:solidFill>
                <a:latin typeface="Comic Sans MS" panose="030F0702030302020204" pitchFamily="66" charset="0"/>
              </a:rPr>
              <a:t>     - </a:t>
            </a:r>
            <a:r>
              <a:rPr lang="it-IT" sz="1400" b="1" dirty="0" smtClean="0">
                <a:solidFill>
                  <a:srgbClr val="0000FF"/>
                </a:solidFill>
                <a:latin typeface="Comic Sans MS" panose="030F0702030302020204" pitchFamily="66" charset="0"/>
              </a:rPr>
              <a:t>aumentano gli uomini ipercolesterolemici trattati adeguatamente </a:t>
            </a:r>
            <a:endParaRPr lang="it-IT" sz="1400" b="1" strike="sngStrike" baseline="0" dirty="0" smtClean="0">
              <a:solidFill>
                <a:srgbClr val="0000FF"/>
              </a:solidFill>
              <a:latin typeface="Comic Sans MS" panose="030F0702030302020204" pitchFamily="66" charset="0"/>
            </a:endParaRPr>
          </a:p>
          <a:p>
            <a:pPr algn="just" eaLnBrk="1" fontAlgn="auto" hangingPunct="1">
              <a:spcBef>
                <a:spcPts val="600"/>
              </a:spcBef>
              <a:spcAft>
                <a:spcPts val="0"/>
              </a:spcAft>
              <a:defRPr/>
            </a:pPr>
            <a:endParaRPr lang="it-IT" sz="1400" b="1" dirty="0" smtClean="0">
              <a:solidFill>
                <a:srgbClr val="0000FF"/>
              </a:solidFill>
              <a:latin typeface="Comic Sans MS" panose="030F0702030302020204" pitchFamily="66" charset="0"/>
            </a:endParaRPr>
          </a:p>
          <a:p>
            <a:pPr marL="0" indent="0" algn="just" eaLnBrk="1" hangingPunct="1">
              <a:spcBef>
                <a:spcPts val="600"/>
              </a:spcBef>
              <a:buFont typeface="Wingdings" pitchFamily="2" charset="2"/>
              <a:buNone/>
            </a:pPr>
            <a:r>
              <a:rPr lang="it-IT" altLang="it-IT" sz="1400" baseline="0" dirty="0" smtClean="0">
                <a:solidFill>
                  <a:srgbClr val="0000FF"/>
                </a:solidFill>
                <a:latin typeface="Comic Sans MS" pitchFamily="66" charset="0"/>
              </a:rPr>
              <a:t>Lo stato del controllo dell’ipercolesterolemia è migliorato nel decennio, ma è ancora insufficiente e permane più adeguato negli uomini rispetto alle donne</a:t>
            </a:r>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76BA6D-747B-46AD-BB18-B07853927C38}" type="slidenum">
              <a:rPr lang="it-IT" altLang="it-IT" smtClean="0">
                <a:latin typeface="Arial" pitchFamily="34" charset="0"/>
              </a:rPr>
              <a:pPr eaLnBrk="1" hangingPunct="1">
                <a:spcBef>
                  <a:spcPct val="0"/>
                </a:spcBef>
              </a:pPr>
              <a:t>14</a:t>
            </a:fld>
            <a:endParaRPr lang="it-IT" alt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258355" y="4572463"/>
            <a:ext cx="6352339" cy="4768443"/>
          </a:xfrm>
        </p:spPr>
        <p:txBody>
          <a:bodyPr>
            <a:noAutofit/>
          </a:bodyPr>
          <a:lstStyle/>
          <a:p>
            <a:pPr eaLnBrk="1" hangingPunct="1">
              <a:lnSpc>
                <a:spcPct val="110000"/>
              </a:lnSpc>
            </a:pPr>
            <a:r>
              <a:rPr lang="en-US" sz="1400" baseline="0" dirty="0" err="1" smtClean="0">
                <a:solidFill>
                  <a:srgbClr val="0000FF"/>
                </a:solidFill>
                <a:latin typeface="Comic Sans MS" panose="030F0702030302020204" pitchFamily="66" charset="0"/>
              </a:rPr>
              <a:t>Nel</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confronto</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temporale</a:t>
            </a:r>
            <a:r>
              <a:rPr lang="en-US" sz="1400" baseline="0" dirty="0" smtClean="0">
                <a:solidFill>
                  <a:srgbClr val="0000FF"/>
                </a:solidFill>
                <a:latin typeface="Comic Sans MS" panose="030F0702030302020204" pitchFamily="66" charset="0"/>
              </a:rPr>
              <a:t> e per </a:t>
            </a:r>
            <a:r>
              <a:rPr lang="en-US" sz="1400" baseline="0" dirty="0" err="1" smtClean="0">
                <a:solidFill>
                  <a:srgbClr val="0000FF"/>
                </a:solidFill>
                <a:latin typeface="Comic Sans MS" panose="030F0702030302020204" pitchFamily="66" charset="0"/>
              </a:rPr>
              <a:t>genere</a:t>
            </a:r>
            <a:r>
              <a:rPr lang="en-US" sz="1400" baseline="0" dirty="0" smtClean="0">
                <a:solidFill>
                  <a:srgbClr val="0000FF"/>
                </a:solidFill>
                <a:latin typeface="Comic Sans MS" panose="030F0702030302020204" pitchFamily="66" charset="0"/>
              </a:rPr>
              <a:t> è </a:t>
            </a:r>
            <a:r>
              <a:rPr lang="en-US" sz="1400" baseline="0" dirty="0" err="1" smtClean="0">
                <a:solidFill>
                  <a:srgbClr val="0000FF"/>
                </a:solidFill>
                <a:latin typeface="Comic Sans MS" panose="030F0702030302020204" pitchFamily="66" charset="0"/>
              </a:rPr>
              <a:t>stato</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considerato</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il</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livello</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d’istruzione</a:t>
            </a:r>
            <a:r>
              <a:rPr lang="en-US" sz="1400" baseline="0" dirty="0" smtClean="0">
                <a:solidFill>
                  <a:srgbClr val="0000FF"/>
                </a:solidFill>
                <a:latin typeface="Comic Sans MS" panose="030F0702030302020204" pitchFamily="66" charset="0"/>
              </a:rPr>
              <a:t> come </a:t>
            </a:r>
            <a:r>
              <a:rPr lang="en-US" sz="1400" baseline="0" dirty="0" err="1" smtClean="0">
                <a:solidFill>
                  <a:srgbClr val="0000FF"/>
                </a:solidFill>
                <a:latin typeface="Comic Sans MS" panose="030F0702030302020204" pitchFamily="66" charset="0"/>
              </a:rPr>
              <a:t>proxi</a:t>
            </a:r>
            <a:r>
              <a:rPr lang="en-US" sz="1400" baseline="0" dirty="0" smtClean="0">
                <a:solidFill>
                  <a:srgbClr val="0000FF"/>
                </a:solidFill>
                <a:latin typeface="Comic Sans MS" panose="030F0702030302020204" pitchFamily="66" charset="0"/>
              </a:rPr>
              <a:t> del </a:t>
            </a:r>
            <a:r>
              <a:rPr lang="en-US" sz="1400" baseline="0" dirty="0" err="1" smtClean="0">
                <a:solidFill>
                  <a:srgbClr val="0000FF"/>
                </a:solidFill>
                <a:latin typeface="Comic Sans MS" panose="030F0702030302020204" pitchFamily="66" charset="0"/>
              </a:rPr>
              <a:t>livello</a:t>
            </a:r>
            <a:r>
              <a:rPr lang="en-US" sz="1400" baseline="0" dirty="0" smtClean="0">
                <a:solidFill>
                  <a:srgbClr val="0000FF"/>
                </a:solidFill>
                <a:latin typeface="Comic Sans MS" panose="030F0702030302020204" pitchFamily="66" charset="0"/>
              </a:rPr>
              <a:t> socio-</a:t>
            </a:r>
            <a:r>
              <a:rPr lang="en-US" sz="1400" baseline="0" dirty="0" err="1" smtClean="0">
                <a:solidFill>
                  <a:srgbClr val="0000FF"/>
                </a:solidFill>
                <a:latin typeface="Comic Sans MS" panose="030F0702030302020204" pitchFamily="66" charset="0"/>
              </a:rPr>
              <a:t>economico</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considerando</a:t>
            </a:r>
            <a:r>
              <a:rPr lang="en-US" sz="1400" baseline="0" dirty="0" smtClean="0">
                <a:solidFill>
                  <a:srgbClr val="0000FF"/>
                </a:solidFill>
                <a:latin typeface="Comic Sans MS" panose="030F0702030302020204" pitchFamily="66" charset="0"/>
              </a:rPr>
              <a:t> due </a:t>
            </a:r>
            <a:r>
              <a:rPr lang="en-US" sz="1400" baseline="0" dirty="0" err="1" smtClean="0">
                <a:solidFill>
                  <a:srgbClr val="0000FF"/>
                </a:solidFill>
                <a:latin typeface="Comic Sans MS" panose="030F0702030302020204" pitchFamily="66" charset="0"/>
              </a:rPr>
              <a:t>classi</a:t>
            </a:r>
            <a:r>
              <a:rPr lang="en-US" sz="1400" baseline="0" dirty="0" smtClean="0">
                <a:solidFill>
                  <a:srgbClr val="0000FF"/>
                </a:solidFill>
                <a:latin typeface="Comic Sans MS" panose="030F0702030302020204" pitchFamily="66" charset="0"/>
              </a:rPr>
              <a:t>:</a:t>
            </a:r>
          </a:p>
          <a:p>
            <a:pPr marL="171450" indent="-171450" eaLnBrk="1" hangingPunct="1">
              <a:lnSpc>
                <a:spcPct val="110000"/>
              </a:lnSpc>
              <a:spcBef>
                <a:spcPts val="600"/>
              </a:spcBef>
              <a:spcAft>
                <a:spcPts val="0"/>
              </a:spcAft>
              <a:buFontTx/>
              <a:buChar char="-"/>
            </a:pPr>
            <a:r>
              <a:rPr lang="en-US" sz="1400" baseline="0" dirty="0" smtClean="0">
                <a:solidFill>
                  <a:srgbClr val="0000FF"/>
                </a:solidFill>
                <a:latin typeface="Comic Sans MS" panose="030F0702030302020204" pitchFamily="66" charset="0"/>
              </a:rPr>
              <a:t>Le </a:t>
            </a:r>
            <a:r>
              <a:rPr lang="en-US" sz="1400" baseline="0" dirty="0" err="1" smtClean="0">
                <a:solidFill>
                  <a:srgbClr val="0000FF"/>
                </a:solidFill>
                <a:latin typeface="Comic Sans MS" panose="030F0702030302020204" pitchFamily="66" charset="0"/>
              </a:rPr>
              <a:t>persone</a:t>
            </a:r>
            <a:r>
              <a:rPr lang="en-US" sz="1400" baseline="0" dirty="0" smtClean="0">
                <a:solidFill>
                  <a:srgbClr val="0000FF"/>
                </a:solidFill>
                <a:latin typeface="Comic Sans MS" panose="030F0702030302020204" pitchFamily="66" charset="0"/>
              </a:rPr>
              <a:t> con </a:t>
            </a:r>
            <a:r>
              <a:rPr lang="en-US" sz="1400" baseline="0" dirty="0" err="1" smtClean="0">
                <a:solidFill>
                  <a:srgbClr val="0000FF"/>
                </a:solidFill>
                <a:latin typeface="Comic Sans MS" panose="030F0702030302020204" pitchFamily="66" charset="0"/>
              </a:rPr>
              <a:t>titolo</a:t>
            </a:r>
            <a:r>
              <a:rPr lang="en-US" sz="1400" baseline="0" dirty="0" smtClean="0">
                <a:solidFill>
                  <a:srgbClr val="0000FF"/>
                </a:solidFill>
                <a:latin typeface="Comic Sans MS" panose="030F0702030302020204" pitchFamily="66" charset="0"/>
              </a:rPr>
              <a:t> di studio </a:t>
            </a:r>
            <a:r>
              <a:rPr lang="en-US" sz="1400" baseline="0" dirty="0" err="1" smtClean="0">
                <a:solidFill>
                  <a:srgbClr val="0000FF"/>
                </a:solidFill>
                <a:latin typeface="Comic Sans MS" panose="030F0702030302020204" pitchFamily="66" charset="0"/>
              </a:rPr>
              <a:t>Elementare</a:t>
            </a:r>
            <a:r>
              <a:rPr lang="en-US" sz="1400" baseline="0" dirty="0" smtClean="0">
                <a:solidFill>
                  <a:srgbClr val="0000FF"/>
                </a:solidFill>
                <a:latin typeface="Comic Sans MS" panose="030F0702030302020204" pitchFamily="66" charset="0"/>
              </a:rPr>
              <a:t> e </a:t>
            </a:r>
            <a:r>
              <a:rPr lang="en-US" sz="1400" baseline="0" dirty="0" err="1" smtClean="0">
                <a:solidFill>
                  <a:srgbClr val="0000FF"/>
                </a:solidFill>
                <a:latin typeface="Comic Sans MS" panose="030F0702030302020204" pitchFamily="66" charset="0"/>
              </a:rPr>
              <a:t>Medie</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Inferiori</a:t>
            </a:r>
            <a:r>
              <a:rPr lang="en-US" sz="1400" baseline="0" dirty="0" smtClean="0">
                <a:solidFill>
                  <a:srgbClr val="0000FF"/>
                </a:solidFill>
                <a:latin typeface="Comic Sans MS" panose="030F0702030302020204" pitchFamily="66" charset="0"/>
              </a:rPr>
              <a:t> da </a:t>
            </a:r>
            <a:r>
              <a:rPr lang="en-US" sz="1400" baseline="0" dirty="0" err="1" smtClean="0">
                <a:solidFill>
                  <a:srgbClr val="0000FF"/>
                </a:solidFill>
                <a:latin typeface="Comic Sans MS" panose="030F0702030302020204" pitchFamily="66" charset="0"/>
              </a:rPr>
              <a:t>una</a:t>
            </a:r>
            <a:r>
              <a:rPr lang="en-US" sz="1400" baseline="0" dirty="0" smtClean="0">
                <a:solidFill>
                  <a:srgbClr val="0000FF"/>
                </a:solidFill>
                <a:latin typeface="Comic Sans MS" panose="030F0702030302020204" pitchFamily="66" charset="0"/>
              </a:rPr>
              <a:t> parte (indicate </a:t>
            </a:r>
            <a:r>
              <a:rPr lang="en-US" sz="1400" baseline="0" dirty="0" err="1" smtClean="0">
                <a:solidFill>
                  <a:srgbClr val="0000FF"/>
                </a:solidFill>
                <a:latin typeface="Comic Sans MS" panose="030F0702030302020204" pitchFamily="66" charset="0"/>
              </a:rPr>
              <a:t>sempre</a:t>
            </a:r>
            <a:r>
              <a:rPr lang="en-US" sz="1400" baseline="0" dirty="0" smtClean="0">
                <a:solidFill>
                  <a:srgbClr val="0000FF"/>
                </a:solidFill>
                <a:latin typeface="Comic Sans MS" panose="030F0702030302020204" pitchFamily="66" charset="0"/>
              </a:rPr>
              <a:t> con </a:t>
            </a:r>
            <a:r>
              <a:rPr lang="en-US" sz="1400" baseline="0" dirty="0" err="1" smtClean="0">
                <a:solidFill>
                  <a:srgbClr val="0000FF"/>
                </a:solidFill>
                <a:latin typeface="Comic Sans MS" panose="030F0702030302020204" pitchFamily="66" charset="0"/>
              </a:rPr>
              <a:t>il</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colore</a:t>
            </a:r>
            <a:r>
              <a:rPr lang="en-US" sz="1400" baseline="0" dirty="0" smtClean="0">
                <a:solidFill>
                  <a:srgbClr val="0000FF"/>
                </a:solidFill>
                <a:latin typeface="Comic Sans MS" panose="030F0702030302020204" pitchFamily="66" charset="0"/>
              </a:rPr>
              <a:t> VIOLA)</a:t>
            </a:r>
          </a:p>
          <a:p>
            <a:pPr marL="171450" marR="0" indent="-171450" algn="l" defTabSz="914400" rtl="0" eaLnBrk="1" fontAlgn="auto" latinLnBrk="0" hangingPunct="1">
              <a:lnSpc>
                <a:spcPct val="110000"/>
              </a:lnSpc>
              <a:spcBef>
                <a:spcPts val="600"/>
              </a:spcBef>
              <a:spcAft>
                <a:spcPts val="0"/>
              </a:spcAft>
              <a:buClrTx/>
              <a:buSzTx/>
              <a:buFontTx/>
              <a:buChar char="-"/>
              <a:tabLst/>
              <a:defRPr/>
            </a:pPr>
            <a:r>
              <a:rPr lang="en-US" sz="1400" baseline="0" dirty="0" err="1" smtClean="0">
                <a:solidFill>
                  <a:srgbClr val="0000FF"/>
                </a:solidFill>
                <a:latin typeface="Comic Sans MS" panose="030F0702030302020204" pitchFamily="66" charset="0"/>
              </a:rPr>
              <a:t>Quelle</a:t>
            </a:r>
            <a:r>
              <a:rPr lang="en-US" sz="1400" baseline="0" dirty="0" smtClean="0">
                <a:solidFill>
                  <a:srgbClr val="0000FF"/>
                </a:solidFill>
                <a:latin typeface="Comic Sans MS" panose="030F0702030302020204" pitchFamily="66" charset="0"/>
              </a:rPr>
              <a:t> con </a:t>
            </a:r>
            <a:r>
              <a:rPr lang="en-US" sz="1400" baseline="0" dirty="0" err="1" smtClean="0">
                <a:solidFill>
                  <a:srgbClr val="0000FF"/>
                </a:solidFill>
                <a:latin typeface="Comic Sans MS" panose="030F0702030302020204" pitchFamily="66" charset="0"/>
              </a:rPr>
              <a:t>titolo</a:t>
            </a:r>
            <a:r>
              <a:rPr lang="en-US" sz="1400" baseline="0" dirty="0" smtClean="0">
                <a:solidFill>
                  <a:srgbClr val="0000FF"/>
                </a:solidFill>
                <a:latin typeface="Comic Sans MS" panose="030F0702030302020204" pitchFamily="66" charset="0"/>
              </a:rPr>
              <a:t> di studio </a:t>
            </a:r>
            <a:r>
              <a:rPr lang="en-US" sz="1400" baseline="0" dirty="0" err="1" smtClean="0">
                <a:solidFill>
                  <a:srgbClr val="0000FF"/>
                </a:solidFill>
                <a:latin typeface="Comic Sans MS" panose="030F0702030302020204" pitchFamily="66" charset="0"/>
              </a:rPr>
              <a:t>Superiore</a:t>
            </a:r>
            <a:r>
              <a:rPr lang="en-US" sz="1400" baseline="0" dirty="0" smtClean="0">
                <a:solidFill>
                  <a:srgbClr val="0000FF"/>
                </a:solidFill>
                <a:latin typeface="Comic Sans MS" panose="030F0702030302020204" pitchFamily="66" charset="0"/>
              </a:rPr>
              <a:t> e </a:t>
            </a:r>
            <a:r>
              <a:rPr lang="en-US" sz="1400" baseline="0" dirty="0" err="1" smtClean="0">
                <a:solidFill>
                  <a:srgbClr val="0000FF"/>
                </a:solidFill>
                <a:latin typeface="Comic Sans MS" panose="030F0702030302020204" pitchFamily="66" charset="0"/>
              </a:rPr>
              <a:t>Laurea</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dall’altra</a:t>
            </a:r>
            <a:r>
              <a:rPr lang="en-US" sz="1400" baseline="0" dirty="0" smtClean="0">
                <a:solidFill>
                  <a:srgbClr val="0000FF"/>
                </a:solidFill>
                <a:latin typeface="Comic Sans MS" panose="030F0702030302020204" pitchFamily="66" charset="0"/>
              </a:rPr>
              <a:t> (indicate </a:t>
            </a:r>
            <a:r>
              <a:rPr lang="en-US" sz="1400" baseline="0" dirty="0" err="1" smtClean="0">
                <a:solidFill>
                  <a:srgbClr val="0000FF"/>
                </a:solidFill>
                <a:latin typeface="Comic Sans MS" panose="030F0702030302020204" pitchFamily="66" charset="0"/>
              </a:rPr>
              <a:t>sempre</a:t>
            </a:r>
            <a:r>
              <a:rPr lang="en-US" sz="1400" baseline="0" dirty="0" smtClean="0">
                <a:solidFill>
                  <a:srgbClr val="0000FF"/>
                </a:solidFill>
                <a:latin typeface="Comic Sans MS" panose="030F0702030302020204" pitchFamily="66" charset="0"/>
              </a:rPr>
              <a:t> con </a:t>
            </a:r>
            <a:r>
              <a:rPr lang="en-US" sz="1400" baseline="0" dirty="0" err="1" smtClean="0">
                <a:solidFill>
                  <a:srgbClr val="0000FF"/>
                </a:solidFill>
                <a:latin typeface="Comic Sans MS" panose="030F0702030302020204" pitchFamily="66" charset="0"/>
              </a:rPr>
              <a:t>il</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colore</a:t>
            </a:r>
            <a:r>
              <a:rPr lang="en-US" sz="1400" baseline="0" dirty="0" smtClean="0">
                <a:solidFill>
                  <a:srgbClr val="0000FF"/>
                </a:solidFill>
                <a:latin typeface="Comic Sans MS" panose="030F0702030302020204" pitchFamily="66" charset="0"/>
              </a:rPr>
              <a:t> VERDE)</a:t>
            </a:r>
          </a:p>
          <a:p>
            <a:pPr marL="285750" indent="-285750" algn="just">
              <a:lnSpc>
                <a:spcPct val="110000"/>
              </a:lnSpc>
              <a:buFont typeface="Wingdings" panose="05000000000000000000" pitchFamily="2" charset="2"/>
              <a:buChar char="Ø"/>
            </a:pPr>
            <a:endParaRPr lang="it-IT" sz="1400" dirty="0" smtClean="0">
              <a:solidFill>
                <a:srgbClr val="0000FF"/>
              </a:solidFill>
              <a:latin typeface="Comic Sans MS" panose="030F0702030302020204" pitchFamily="66" charset="0"/>
            </a:endParaRPr>
          </a:p>
          <a:p>
            <a:pPr marL="285750" indent="-285750" algn="just">
              <a:lnSpc>
                <a:spcPct val="110000"/>
              </a:lnSpc>
              <a:buFont typeface="Wingdings" panose="05000000000000000000" pitchFamily="2" charset="2"/>
              <a:buChar char="Ø"/>
            </a:pPr>
            <a:r>
              <a:rPr lang="it-IT" sz="1400" dirty="0" smtClean="0">
                <a:solidFill>
                  <a:srgbClr val="0000FF"/>
                </a:solidFill>
                <a:latin typeface="Comic Sans MS" panose="030F0702030302020204" pitchFamily="66" charset="0"/>
              </a:rPr>
              <a:t>Negli </a:t>
            </a:r>
            <a:r>
              <a:rPr lang="it-IT" sz="1400" dirty="0" smtClean="0">
                <a:latin typeface="Comic Sans MS" panose="030F0702030302020204" pitchFamily="66" charset="0"/>
              </a:rPr>
              <a:t>UOMINI</a:t>
            </a:r>
            <a:r>
              <a:rPr lang="it-IT" sz="1400" dirty="0" smtClean="0">
                <a:solidFill>
                  <a:srgbClr val="0000FF"/>
                </a:solidFill>
                <a:latin typeface="Comic Sans MS" panose="030F0702030302020204" pitchFamily="66" charset="0"/>
              </a:rPr>
              <a:t> la pressione arteriosa diminuisce mediamente nei 10 anni; ma ciò avviene in misura maggiore per la Sistolica e per il livello d’istruzione più elevato.</a:t>
            </a:r>
          </a:p>
          <a:p>
            <a:pPr marL="285750" indent="-285750" algn="just">
              <a:lnSpc>
                <a:spcPct val="110000"/>
              </a:lnSpc>
              <a:spcBef>
                <a:spcPts val="600"/>
              </a:spcBef>
              <a:spcAft>
                <a:spcPts val="0"/>
              </a:spcAft>
              <a:buFont typeface="Wingdings" panose="05000000000000000000" pitchFamily="2" charset="2"/>
              <a:buChar char="Ø"/>
            </a:pPr>
            <a:r>
              <a:rPr lang="it-IT" sz="1400" dirty="0" smtClean="0">
                <a:solidFill>
                  <a:srgbClr val="0000FF"/>
                </a:solidFill>
                <a:latin typeface="Comic Sans MS" panose="030F0702030302020204" pitchFamily="66" charset="0"/>
              </a:rPr>
              <a:t>Nel livello d’istruzione più elevato la pressione arteriosa sistolica è mediamente più bassa che negli uomini con  minore livello</a:t>
            </a:r>
            <a:r>
              <a:rPr lang="it-IT" sz="1400" baseline="0" dirty="0" smtClean="0">
                <a:solidFill>
                  <a:srgbClr val="0000FF"/>
                </a:solidFill>
                <a:latin typeface="Comic Sans MS" panose="030F0702030302020204" pitchFamily="66" charset="0"/>
              </a:rPr>
              <a:t> d’istruzione</a:t>
            </a:r>
            <a:endParaRPr lang="it-IT" sz="1400" dirty="0" smtClean="0">
              <a:solidFill>
                <a:srgbClr val="0000FF"/>
              </a:solidFill>
              <a:latin typeface="Comic Sans MS" panose="030F0702030302020204" pitchFamily="66" charset="0"/>
            </a:endParaRPr>
          </a:p>
          <a:p>
            <a:pPr marL="285750" marR="0" indent="-285750" algn="just" defTabSz="914400" rtl="0" eaLnBrk="1" fontAlgn="auto" latinLnBrk="0" hangingPunct="1">
              <a:lnSpc>
                <a:spcPct val="110000"/>
              </a:lnSpc>
              <a:spcBef>
                <a:spcPts val="600"/>
              </a:spcBef>
              <a:spcAft>
                <a:spcPts val="0"/>
              </a:spcAft>
              <a:buClrTx/>
              <a:buSzTx/>
              <a:buFont typeface="Wingdings" panose="05000000000000000000" pitchFamily="2" charset="2"/>
              <a:buChar char="Ø"/>
              <a:tabLst/>
              <a:defRPr/>
            </a:pPr>
            <a:r>
              <a:rPr lang="it-IT" sz="1400" dirty="0" smtClean="0">
                <a:solidFill>
                  <a:srgbClr val="0000FF"/>
                </a:solidFill>
                <a:latin typeface="Comic Sans MS" panose="030F0702030302020204" pitchFamily="66" charset="0"/>
              </a:rPr>
              <a:t>La pressione arteriosa sistolica diminuisce anche negli uomini che NON sono in trattamento antipertensivo</a:t>
            </a:r>
          </a:p>
          <a:p>
            <a:pPr marL="285750" marR="0" indent="-285750" algn="just" defTabSz="914400" rtl="0" eaLnBrk="1" fontAlgn="auto" latinLnBrk="0" hangingPunct="1">
              <a:lnSpc>
                <a:spcPct val="110000"/>
              </a:lnSpc>
              <a:spcBef>
                <a:spcPts val="600"/>
              </a:spcBef>
              <a:spcAft>
                <a:spcPts val="0"/>
              </a:spcAft>
              <a:buClrTx/>
              <a:buSzTx/>
              <a:buFont typeface="Wingdings" panose="05000000000000000000" pitchFamily="2" charset="2"/>
              <a:buChar char="Ø"/>
              <a:tabLst/>
              <a:defRPr/>
            </a:pPr>
            <a:r>
              <a:rPr lang="it-IT" sz="1400" dirty="0" smtClean="0">
                <a:solidFill>
                  <a:srgbClr val="0000FF"/>
                </a:solidFill>
                <a:latin typeface="Comic Sans MS" panose="030F0702030302020204" pitchFamily="66" charset="0"/>
              </a:rPr>
              <a:t>Ed anche per loro, diminuisce maggiormente per gli uomini con livello socio-economico più elevato</a:t>
            </a:r>
          </a:p>
        </p:txBody>
      </p:sp>
      <p:sp>
        <p:nvSpPr>
          <p:cNvPr id="4" name="Segnaposto numero diapositiva 3"/>
          <p:cNvSpPr>
            <a:spLocks noGrp="1"/>
          </p:cNvSpPr>
          <p:nvPr>
            <p:ph type="sldNum" sz="quarter" idx="10"/>
          </p:nvPr>
        </p:nvSpPr>
        <p:spPr/>
        <p:txBody>
          <a:bodyPr/>
          <a:lstStyle/>
          <a:p>
            <a:fld id="{BA77F68D-63B1-42D5-8120-22749DD76015}" type="slidenum">
              <a:rPr lang="it-IT" smtClean="0"/>
              <a:pPr/>
              <a:t>15</a:t>
            </a:fld>
            <a:endParaRPr lang="it-IT" dirty="0"/>
          </a:p>
        </p:txBody>
      </p:sp>
    </p:spTree>
    <p:extLst>
      <p:ext uri="{BB962C8B-B14F-4D97-AF65-F5344CB8AC3E}">
        <p14:creationId xmlns:p14="http://schemas.microsoft.com/office/powerpoint/2010/main" val="55696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600"/>
              </a:spcBef>
            </a:pPr>
            <a:r>
              <a:rPr lang="it-IT" sz="1400" dirty="0" smtClean="0">
                <a:solidFill>
                  <a:srgbClr val="0000FF"/>
                </a:solidFill>
                <a:latin typeface="Comic Sans MS" panose="030F0702030302020204" pitchFamily="66" charset="0"/>
              </a:rPr>
              <a:t>Negli </a:t>
            </a:r>
            <a:r>
              <a:rPr lang="it-IT" sz="1400" dirty="0" smtClean="0">
                <a:latin typeface="Comic Sans MS" panose="030F0702030302020204" pitchFamily="66" charset="0"/>
              </a:rPr>
              <a:t>UOMINI</a:t>
            </a:r>
            <a:endParaRPr lang="it-IT" sz="1400" dirty="0" smtClean="0">
              <a:solidFill>
                <a:srgbClr val="0000FF"/>
              </a:solidFill>
              <a:latin typeface="Comic Sans MS" panose="030F0702030302020204" pitchFamily="66" charset="0"/>
            </a:endParaRPr>
          </a:p>
          <a:p>
            <a:pPr marL="285750" indent="-285750" algn="l">
              <a:spcBef>
                <a:spcPts val="600"/>
              </a:spcBef>
              <a:buFont typeface="Wingdings" panose="05000000000000000000" pitchFamily="2" charset="2"/>
              <a:buChar char="Ø"/>
            </a:pPr>
            <a:r>
              <a:rPr lang="it-IT" sz="1400" dirty="0" smtClean="0">
                <a:solidFill>
                  <a:srgbClr val="0000FF"/>
                </a:solidFill>
                <a:latin typeface="Comic Sans MS" panose="030F0702030302020204" pitchFamily="66" charset="0"/>
              </a:rPr>
              <a:t>La prevalenza di ipertensione diminuisce leggermente nei 10 anni, ma negli uomini con livello d’istruzione più elevato si mantiene più bassa di circa 4 punti percentuali rispetto agli</a:t>
            </a:r>
            <a:r>
              <a:rPr lang="it-IT" sz="1400" baseline="0" dirty="0" smtClean="0">
                <a:solidFill>
                  <a:srgbClr val="0000FF"/>
                </a:solidFill>
                <a:latin typeface="Comic Sans MS" panose="030F0702030302020204" pitchFamily="66" charset="0"/>
              </a:rPr>
              <a:t> uomini meno istruiti</a:t>
            </a:r>
          </a:p>
          <a:p>
            <a:pPr marL="285750" indent="-285750" algn="l">
              <a:spcBef>
                <a:spcPts val="600"/>
              </a:spcBef>
              <a:buFont typeface="Wingdings" panose="05000000000000000000" pitchFamily="2" charset="2"/>
              <a:buChar char="Ø"/>
            </a:pPr>
            <a:r>
              <a:rPr lang="it-IT" sz="1400" dirty="0" smtClean="0">
                <a:solidFill>
                  <a:srgbClr val="0000FF"/>
                </a:solidFill>
                <a:latin typeface="Comic Sans MS" panose="030F0702030302020204" pitchFamily="66" charset="0"/>
              </a:rPr>
              <a:t>Migliora il controllo dell’ipertensione:</a:t>
            </a:r>
          </a:p>
          <a:p>
            <a:pPr algn="l">
              <a:spcBef>
                <a:spcPts val="600"/>
              </a:spcBef>
            </a:pPr>
            <a:r>
              <a:rPr lang="it-IT" sz="1400" dirty="0" smtClean="0">
                <a:solidFill>
                  <a:srgbClr val="0000FF"/>
                </a:solidFill>
                <a:latin typeface="Comic Sans MS" panose="030F0702030302020204" pitchFamily="66" charset="0"/>
              </a:rPr>
              <a:t>     - diminuiscono gli ipertesi non consapevoli,</a:t>
            </a:r>
          </a:p>
          <a:p>
            <a:pPr marL="0" indent="0" algn="l">
              <a:spcBef>
                <a:spcPts val="600"/>
              </a:spcBef>
              <a:buFont typeface="Wingdings" panose="05000000000000000000" pitchFamily="2" charset="2"/>
              <a:buNone/>
            </a:pPr>
            <a:r>
              <a:rPr lang="it-IT" sz="1400" baseline="0" dirty="0" smtClean="0">
                <a:solidFill>
                  <a:srgbClr val="0000FF"/>
                </a:solidFill>
                <a:latin typeface="Comic Sans MS" panose="030F0702030302020204" pitchFamily="66" charset="0"/>
              </a:rPr>
              <a:t>     - </a:t>
            </a:r>
            <a:r>
              <a:rPr lang="it-IT" sz="1400" dirty="0" smtClean="0">
                <a:solidFill>
                  <a:srgbClr val="0000FF"/>
                </a:solidFill>
                <a:latin typeface="Comic Sans MS" panose="030F0702030302020204" pitchFamily="66" charset="0"/>
              </a:rPr>
              <a:t>gli ipertesi consapevoli non trattati restano sostanzialmente stabili e</a:t>
            </a:r>
          </a:p>
          <a:p>
            <a:pPr marL="0" indent="0" algn="l">
              <a:spcBef>
                <a:spcPts val="600"/>
              </a:spcBef>
              <a:buFont typeface="Wingdings" panose="05000000000000000000" pitchFamily="2" charset="2"/>
              <a:buNone/>
            </a:pPr>
            <a:r>
              <a:rPr lang="it-IT" sz="1400" dirty="0" smtClean="0">
                <a:solidFill>
                  <a:srgbClr val="0000FF"/>
                </a:solidFill>
                <a:latin typeface="Comic Sans MS" panose="030F0702030302020204" pitchFamily="66" charset="0"/>
              </a:rPr>
              <a:t>     - quelli trattati in modo non adeguato aumentano solo nel livello distruzione meno elevato;</a:t>
            </a:r>
          </a:p>
          <a:p>
            <a:pPr marL="0" indent="0" algn="l">
              <a:spcBef>
                <a:spcPts val="600"/>
              </a:spcBef>
              <a:buFont typeface="Wingdings" panose="05000000000000000000" pitchFamily="2" charset="2"/>
              <a:buNone/>
            </a:pPr>
            <a:r>
              <a:rPr lang="it-IT" sz="1400" dirty="0" smtClean="0">
                <a:solidFill>
                  <a:srgbClr val="0000FF"/>
                </a:solidFill>
                <a:latin typeface="Comic Sans MS" panose="030F0702030302020204" pitchFamily="66" charset="0"/>
              </a:rPr>
              <a:t>     - aumentano gli uomini ipertesi trattati adeguatamente soprattutto nel livello d’istruzione elevato</a:t>
            </a:r>
          </a:p>
        </p:txBody>
      </p:sp>
      <p:sp>
        <p:nvSpPr>
          <p:cNvPr id="4" name="Segnaposto numero diapositiva 3"/>
          <p:cNvSpPr>
            <a:spLocks noGrp="1"/>
          </p:cNvSpPr>
          <p:nvPr>
            <p:ph type="sldNum" sz="quarter" idx="10"/>
          </p:nvPr>
        </p:nvSpPr>
        <p:spPr/>
        <p:txBody>
          <a:bodyPr/>
          <a:lstStyle/>
          <a:p>
            <a:fld id="{BA77F68D-63B1-42D5-8120-22749DD76015}" type="slidenum">
              <a:rPr lang="it-IT" smtClean="0"/>
              <a:pPr/>
              <a:t>16</a:t>
            </a:fld>
            <a:endParaRPr lang="it-IT" dirty="0"/>
          </a:p>
        </p:txBody>
      </p:sp>
    </p:spTree>
    <p:extLst>
      <p:ext uri="{BB962C8B-B14F-4D97-AF65-F5344CB8AC3E}">
        <p14:creationId xmlns:p14="http://schemas.microsoft.com/office/powerpoint/2010/main" val="200861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txBox="1">
            <a:spLocks noGrp="1" noChangeArrowheads="1"/>
          </p:cNvSpPr>
          <p:nvPr/>
        </p:nvSpPr>
        <p:spPr bwMode="auto">
          <a:xfrm>
            <a:off x="3847296" y="9425137"/>
            <a:ext cx="2945659" cy="494608"/>
          </a:xfrm>
          <a:prstGeom prst="rect">
            <a:avLst/>
          </a:prstGeom>
          <a:noFill/>
          <a:ln w="9525">
            <a:noFill/>
            <a:round/>
            <a:headEnd/>
            <a:tailEnd/>
          </a:ln>
        </p:spPr>
        <p:txBody>
          <a:bodyPr lIns="89982" tIns="46791" rIns="89982" bIns="46791" anchor="b"/>
          <a:lstStyle/>
          <a:p>
            <a:pPr algn="r" defTabSz="449263">
              <a:buClr>
                <a:srgbClr val="000000"/>
              </a:buClr>
              <a:buSzPct val="100000"/>
              <a:buFont typeface="Times New Roman" pitchFamily="18" charset="0"/>
              <a:buNone/>
              <a:tabLst>
                <a:tab pos="722313" algn="l"/>
                <a:tab pos="1446213" algn="l"/>
                <a:tab pos="2170113" algn="l"/>
              </a:tabLst>
            </a:pPr>
            <a:fld id="{6C9824B3-066A-4E22-B512-0F6221144C4A}" type="slidenum">
              <a:rPr lang="it-IT" sz="1200">
                <a:solidFill>
                  <a:srgbClr val="000000"/>
                </a:solidFill>
                <a:latin typeface="Times New Roman" pitchFamily="18" charset="0"/>
                <a:ea typeface="DejaVu Sans"/>
                <a:cs typeface="DejaVu Sans"/>
              </a:rPr>
              <a:pPr algn="r" defTabSz="449263">
                <a:buClr>
                  <a:srgbClr val="000000"/>
                </a:buClr>
                <a:buSzPct val="100000"/>
                <a:buFont typeface="Times New Roman" pitchFamily="18" charset="0"/>
                <a:buNone/>
                <a:tabLst>
                  <a:tab pos="722313" algn="l"/>
                  <a:tab pos="1446213" algn="l"/>
                  <a:tab pos="2170113" algn="l"/>
                </a:tabLst>
              </a:pPr>
              <a:t>17</a:t>
            </a:fld>
            <a:endParaRPr lang="it-IT" sz="1200">
              <a:solidFill>
                <a:srgbClr val="000000"/>
              </a:solidFill>
              <a:latin typeface="Times New Roman" pitchFamily="18" charset="0"/>
              <a:ea typeface="DejaVu Sans"/>
              <a:cs typeface="DejaVu Sans"/>
            </a:endParaRPr>
          </a:p>
        </p:txBody>
      </p:sp>
      <p:sp>
        <p:nvSpPr>
          <p:cNvPr id="138242" name="Rectangle 2"/>
          <p:cNvSpPr>
            <a:spLocks noGrp="1" noRot="1" noChangeAspect="1" noChangeArrowheads="1" noTextEdit="1"/>
          </p:cNvSpPr>
          <p:nvPr>
            <p:ph type="sldImg"/>
          </p:nvPr>
        </p:nvSpPr>
        <p:spPr>
          <a:xfrm>
            <a:off x="919163" y="744538"/>
            <a:ext cx="4960937" cy="3721100"/>
          </a:xfrm>
          <a:ln/>
        </p:spPr>
      </p:sp>
      <p:sp>
        <p:nvSpPr>
          <p:cNvPr id="138243" name="Rectangle 3"/>
          <p:cNvSpPr>
            <a:spLocks noGrp="1" noChangeArrowheads="1"/>
          </p:cNvSpPr>
          <p:nvPr>
            <p:ph type="body" idx="1"/>
          </p:nvPr>
        </p:nvSpPr>
        <p:spPr>
          <a:noFill/>
          <a:ln/>
        </p:spPr>
        <p:txBody>
          <a:bodyPr lIns="89982" tIns="46791" rIns="89982" bIns="46791"/>
          <a:lstStyle/>
          <a:p>
            <a:pPr eaLnBrk="1" hangingPunct="1"/>
            <a:r>
              <a:rPr lang="en-US" dirty="0" smtClean="0"/>
              <a:t>Palmieri  L. et al. Explaining the Decrease in Coronary Heart Disease Mortality in Italy Between 1980 and 2000.</a:t>
            </a:r>
            <a:r>
              <a:rPr lang="en-US" b="1" dirty="0" smtClean="0"/>
              <a:t> </a:t>
            </a:r>
            <a:r>
              <a:rPr lang="en-US" dirty="0" smtClean="0"/>
              <a:t>AJPH, 10.2105/AJPH.2008.147173</a:t>
            </a:r>
            <a:br>
              <a:rPr lang="en-US" dirty="0" smtClean="0"/>
            </a:br>
            <a:endParaRPr lang="en-US" dirty="0" smtClean="0"/>
          </a:p>
          <a:p>
            <a:pPr eaLnBrk="1" hangingPunct="1"/>
            <a:r>
              <a:rPr lang="en-GB" altLang="it-IT" dirty="0" smtClean="0">
                <a:latin typeface="Arial" pitchFamily="34" charset="0"/>
              </a:rPr>
              <a:t>Questa </a:t>
            </a:r>
            <a:r>
              <a:rPr lang="en-GB" altLang="it-IT" dirty="0" err="1" smtClean="0">
                <a:latin typeface="Arial" pitchFamily="34" charset="0"/>
              </a:rPr>
              <a:t>diapositiva</a:t>
            </a:r>
            <a:r>
              <a:rPr lang="en-GB" altLang="it-IT" dirty="0" smtClean="0">
                <a:latin typeface="Arial" pitchFamily="34" charset="0"/>
              </a:rPr>
              <a:t> </a:t>
            </a:r>
            <a:r>
              <a:rPr lang="en-GB" altLang="it-IT" dirty="0" err="1" smtClean="0">
                <a:latin typeface="Arial" pitchFamily="34" charset="0"/>
              </a:rPr>
              <a:t>riassume</a:t>
            </a:r>
            <a:r>
              <a:rPr lang="en-GB" altLang="it-IT" dirty="0" smtClean="0">
                <a:latin typeface="Arial" pitchFamily="34" charset="0"/>
              </a:rPr>
              <a:t> </a:t>
            </a:r>
            <a:r>
              <a:rPr lang="en-GB" altLang="it-IT" dirty="0" err="1" smtClean="0">
                <a:latin typeface="Arial" pitchFamily="34" charset="0"/>
              </a:rPr>
              <a:t>gli</a:t>
            </a:r>
            <a:r>
              <a:rPr lang="en-GB" altLang="it-IT" dirty="0" smtClean="0">
                <a:latin typeface="Arial" pitchFamily="34" charset="0"/>
              </a:rPr>
              <a:t> </a:t>
            </a:r>
            <a:r>
              <a:rPr lang="en-GB" altLang="it-IT" dirty="0" err="1" smtClean="0">
                <a:latin typeface="Arial" pitchFamily="34" charset="0"/>
              </a:rPr>
              <a:t>effetti</a:t>
            </a:r>
            <a:r>
              <a:rPr lang="en-GB" altLang="it-IT" dirty="0" smtClean="0">
                <a:latin typeface="Arial" pitchFamily="34" charset="0"/>
              </a:rPr>
              <a:t> </a:t>
            </a:r>
            <a:r>
              <a:rPr lang="en-GB" altLang="it-IT" dirty="0" err="1" smtClean="0">
                <a:latin typeface="Arial" pitchFamily="34" charset="0"/>
              </a:rPr>
              <a:t>sul</a:t>
            </a:r>
            <a:r>
              <a:rPr lang="en-GB" altLang="it-IT" dirty="0" smtClean="0">
                <a:latin typeface="Arial" pitchFamily="34" charset="0"/>
              </a:rPr>
              <a:t> </a:t>
            </a:r>
            <a:r>
              <a:rPr lang="en-GB" altLang="it-IT" dirty="0" err="1" smtClean="0">
                <a:latin typeface="Arial" pitchFamily="34" charset="0"/>
              </a:rPr>
              <a:t>declino</a:t>
            </a:r>
            <a:r>
              <a:rPr lang="en-GB" altLang="it-IT" dirty="0" smtClean="0">
                <a:latin typeface="Arial" pitchFamily="34" charset="0"/>
              </a:rPr>
              <a:t> </a:t>
            </a:r>
            <a:r>
              <a:rPr lang="en-GB" altLang="it-IT" dirty="0" err="1" smtClean="0">
                <a:latin typeface="Arial" pitchFamily="34" charset="0"/>
              </a:rPr>
              <a:t>della</a:t>
            </a:r>
            <a:r>
              <a:rPr lang="en-GB" altLang="it-IT" dirty="0" smtClean="0">
                <a:latin typeface="Arial" pitchFamily="34" charset="0"/>
              </a:rPr>
              <a:t> </a:t>
            </a:r>
            <a:r>
              <a:rPr lang="en-GB" altLang="it-IT" dirty="0" err="1" smtClean="0">
                <a:latin typeface="Arial" pitchFamily="34" charset="0"/>
              </a:rPr>
              <a:t>mortalità</a:t>
            </a:r>
            <a:r>
              <a:rPr lang="en-GB" altLang="it-IT" dirty="0" smtClean="0">
                <a:latin typeface="Arial" pitchFamily="34" charset="0"/>
              </a:rPr>
              <a:t> </a:t>
            </a:r>
            <a:r>
              <a:rPr lang="en-GB" altLang="it-IT" dirty="0" err="1" smtClean="0">
                <a:latin typeface="Arial" pitchFamily="34" charset="0"/>
              </a:rPr>
              <a:t>coronarica</a:t>
            </a:r>
            <a:r>
              <a:rPr lang="en-GB" altLang="it-IT" dirty="0" smtClean="0">
                <a:latin typeface="Arial" pitchFamily="34" charset="0"/>
              </a:rPr>
              <a:t> </a:t>
            </a:r>
            <a:r>
              <a:rPr lang="en-GB" altLang="it-IT" dirty="0" err="1" smtClean="0">
                <a:latin typeface="Arial" pitchFamily="34" charset="0"/>
              </a:rPr>
              <a:t>nei</a:t>
            </a:r>
            <a:r>
              <a:rPr lang="en-GB" altLang="it-IT" dirty="0" smtClean="0">
                <a:latin typeface="Arial" pitchFamily="34" charset="0"/>
              </a:rPr>
              <a:t> 20 </a:t>
            </a:r>
            <a:r>
              <a:rPr lang="en-GB" altLang="it-IT" dirty="0" err="1" smtClean="0">
                <a:latin typeface="Arial" pitchFamily="34" charset="0"/>
              </a:rPr>
              <a:t>anni</a:t>
            </a:r>
            <a:r>
              <a:rPr lang="en-GB" altLang="it-IT" dirty="0" smtClean="0">
                <a:latin typeface="Arial" pitchFamily="34" charset="0"/>
              </a:rPr>
              <a:t> </a:t>
            </a:r>
            <a:r>
              <a:rPr lang="en-GB" altLang="it-IT" dirty="0" err="1" smtClean="0">
                <a:latin typeface="Arial" pitchFamily="34" charset="0"/>
              </a:rPr>
              <a:t>tra</a:t>
            </a:r>
            <a:r>
              <a:rPr lang="en-GB" altLang="it-IT" dirty="0" smtClean="0">
                <a:latin typeface="Arial" pitchFamily="34" charset="0"/>
              </a:rPr>
              <a:t> </a:t>
            </a:r>
            <a:r>
              <a:rPr lang="en-GB" altLang="it-IT" dirty="0" err="1" smtClean="0">
                <a:latin typeface="Arial" pitchFamily="34" charset="0"/>
              </a:rPr>
              <a:t>il</a:t>
            </a:r>
            <a:r>
              <a:rPr lang="en-GB" altLang="it-IT" dirty="0" smtClean="0">
                <a:latin typeface="Arial" pitchFamily="34" charset="0"/>
              </a:rPr>
              <a:t> 1980 </a:t>
            </a:r>
            <a:r>
              <a:rPr lang="en-GB" altLang="it-IT" dirty="0" err="1" smtClean="0">
                <a:latin typeface="Arial" pitchFamily="34" charset="0"/>
              </a:rPr>
              <a:t>ed</a:t>
            </a:r>
            <a:r>
              <a:rPr lang="en-GB" altLang="it-IT" dirty="0" smtClean="0">
                <a:latin typeface="Arial" pitchFamily="34" charset="0"/>
              </a:rPr>
              <a:t> </a:t>
            </a:r>
            <a:r>
              <a:rPr lang="en-GB" altLang="it-IT" dirty="0" err="1" smtClean="0">
                <a:latin typeface="Arial" pitchFamily="34" charset="0"/>
              </a:rPr>
              <a:t>il</a:t>
            </a:r>
            <a:r>
              <a:rPr lang="en-GB" altLang="it-IT" dirty="0" smtClean="0">
                <a:latin typeface="Arial" pitchFamily="34" charset="0"/>
              </a:rPr>
              <a:t> 2000 </a:t>
            </a:r>
            <a:r>
              <a:rPr lang="en-GB" altLang="it-IT" dirty="0" err="1" smtClean="0">
                <a:latin typeface="Arial" pitchFamily="34" charset="0"/>
              </a:rPr>
              <a:t>dovuti</a:t>
            </a:r>
            <a:r>
              <a:rPr lang="en-GB" altLang="it-IT" dirty="0" smtClean="0">
                <a:latin typeface="Arial" pitchFamily="34" charset="0"/>
              </a:rPr>
              <a:t> da </a:t>
            </a:r>
            <a:r>
              <a:rPr lang="en-GB" altLang="it-IT" dirty="0" err="1" smtClean="0">
                <a:latin typeface="Arial" pitchFamily="34" charset="0"/>
              </a:rPr>
              <a:t>una</a:t>
            </a:r>
            <a:r>
              <a:rPr lang="en-GB" altLang="it-IT" dirty="0" smtClean="0">
                <a:latin typeface="Arial" pitchFamily="34" charset="0"/>
              </a:rPr>
              <a:t> parte </a:t>
            </a:r>
            <a:r>
              <a:rPr lang="en-GB" altLang="it-IT" dirty="0" err="1" smtClean="0">
                <a:latin typeface="Arial" pitchFamily="34" charset="0"/>
              </a:rPr>
              <a:t>alle</a:t>
            </a:r>
            <a:r>
              <a:rPr lang="en-GB" altLang="it-IT" dirty="0" smtClean="0">
                <a:latin typeface="Arial" pitchFamily="34" charset="0"/>
              </a:rPr>
              <a:t> </a:t>
            </a:r>
            <a:r>
              <a:rPr lang="en-GB" altLang="it-IT" dirty="0" err="1" smtClean="0">
                <a:latin typeface="Arial" pitchFamily="34" charset="0"/>
              </a:rPr>
              <a:t>modificazioni</a:t>
            </a:r>
            <a:r>
              <a:rPr lang="en-GB" altLang="it-IT" dirty="0" smtClean="0">
                <a:latin typeface="Arial" pitchFamily="34" charset="0"/>
              </a:rPr>
              <a:t> </a:t>
            </a:r>
            <a:r>
              <a:rPr lang="en-GB" altLang="it-IT" dirty="0" err="1" smtClean="0">
                <a:latin typeface="Arial" pitchFamily="34" charset="0"/>
              </a:rPr>
              <a:t>dei</a:t>
            </a:r>
            <a:r>
              <a:rPr lang="en-GB" altLang="it-IT" dirty="0" smtClean="0">
                <a:latin typeface="Arial" pitchFamily="34" charset="0"/>
              </a:rPr>
              <a:t> </a:t>
            </a:r>
            <a:r>
              <a:rPr lang="en-GB" altLang="it-IT" dirty="0" err="1" smtClean="0">
                <a:latin typeface="Arial" pitchFamily="34" charset="0"/>
              </a:rPr>
              <a:t>fattori</a:t>
            </a:r>
            <a:r>
              <a:rPr lang="en-GB" altLang="it-IT" dirty="0" smtClean="0">
                <a:latin typeface="Arial" pitchFamily="34" charset="0"/>
              </a:rPr>
              <a:t> di </a:t>
            </a:r>
            <a:r>
              <a:rPr lang="en-GB" altLang="it-IT" dirty="0" err="1" smtClean="0">
                <a:latin typeface="Arial" pitchFamily="34" charset="0"/>
              </a:rPr>
              <a:t>rischio</a:t>
            </a:r>
            <a:r>
              <a:rPr lang="en-GB" altLang="it-IT" dirty="0" smtClean="0">
                <a:latin typeface="Arial" pitchFamily="34" charset="0"/>
              </a:rPr>
              <a:t> </a:t>
            </a:r>
            <a:r>
              <a:rPr lang="en-GB" altLang="it-IT" dirty="0" err="1" smtClean="0">
                <a:latin typeface="Arial" pitchFamily="34" charset="0"/>
              </a:rPr>
              <a:t>nella</a:t>
            </a:r>
            <a:r>
              <a:rPr lang="en-GB" altLang="it-IT" dirty="0" smtClean="0">
                <a:latin typeface="Arial" pitchFamily="34" charset="0"/>
              </a:rPr>
              <a:t> </a:t>
            </a:r>
            <a:r>
              <a:rPr lang="en-GB" altLang="it-IT" dirty="0" err="1" smtClean="0">
                <a:latin typeface="Arial" pitchFamily="34" charset="0"/>
              </a:rPr>
              <a:t>popolazione</a:t>
            </a:r>
            <a:r>
              <a:rPr lang="en-GB" altLang="it-IT" dirty="0" smtClean="0">
                <a:latin typeface="Arial" pitchFamily="34" charset="0"/>
              </a:rPr>
              <a:t> e </a:t>
            </a:r>
            <a:r>
              <a:rPr lang="en-GB" altLang="it-IT" dirty="0" err="1" smtClean="0">
                <a:latin typeface="Arial" pitchFamily="34" charset="0"/>
              </a:rPr>
              <a:t>dall’altra</a:t>
            </a:r>
            <a:r>
              <a:rPr lang="en-GB" altLang="it-IT" dirty="0" smtClean="0">
                <a:latin typeface="Arial" pitchFamily="34" charset="0"/>
              </a:rPr>
              <a:t> </a:t>
            </a:r>
            <a:r>
              <a:rPr lang="en-GB" altLang="it-IT" dirty="0" err="1" smtClean="0">
                <a:latin typeface="Arial" pitchFamily="34" charset="0"/>
              </a:rPr>
              <a:t>all’insieme</a:t>
            </a:r>
            <a:r>
              <a:rPr lang="en-GB" altLang="it-IT" dirty="0" smtClean="0">
                <a:latin typeface="Arial" pitchFamily="34" charset="0"/>
              </a:rPr>
              <a:t> </a:t>
            </a:r>
            <a:r>
              <a:rPr lang="en-GB" altLang="it-IT" dirty="0" err="1" smtClean="0">
                <a:latin typeface="Arial" pitchFamily="34" charset="0"/>
              </a:rPr>
              <a:t>dei</a:t>
            </a:r>
            <a:r>
              <a:rPr lang="en-GB" altLang="it-IT" dirty="0" smtClean="0">
                <a:latin typeface="Arial" pitchFamily="34" charset="0"/>
              </a:rPr>
              <a:t> </a:t>
            </a:r>
            <a:r>
              <a:rPr lang="en-GB" altLang="it-IT" dirty="0" err="1" smtClean="0">
                <a:latin typeface="Arial" pitchFamily="34" charset="0"/>
              </a:rPr>
              <a:t>trattamenti</a:t>
            </a:r>
            <a:r>
              <a:rPr lang="en-GB" altLang="it-IT" dirty="0" smtClean="0">
                <a:latin typeface="Arial" pitchFamily="34" charset="0"/>
              </a:rPr>
              <a:t> </a:t>
            </a:r>
            <a:r>
              <a:rPr lang="en-GB" altLang="it-IT" dirty="0" err="1" smtClean="0">
                <a:latin typeface="Arial" pitchFamily="34" charset="0"/>
              </a:rPr>
              <a:t>specifici</a:t>
            </a:r>
            <a:r>
              <a:rPr lang="en-GB" altLang="it-IT" dirty="0" smtClean="0">
                <a:latin typeface="Arial" pitchFamily="34" charset="0"/>
              </a:rPr>
              <a:t>.</a:t>
            </a:r>
          </a:p>
          <a:p>
            <a:pPr eaLnBrk="1" hangingPunct="1"/>
            <a:endParaRPr lang="en-GB" altLang="it-IT" dirty="0" smtClean="0">
              <a:latin typeface="Arial" pitchFamily="34" charset="0"/>
            </a:endParaRPr>
          </a:p>
          <a:p>
            <a:pPr eaLnBrk="1" hangingPunct="1"/>
            <a:r>
              <a:rPr lang="en-GB" altLang="it-IT" dirty="0" smtClean="0">
                <a:latin typeface="Arial" pitchFamily="34" charset="0"/>
              </a:rPr>
              <a:t>Come </a:t>
            </a:r>
            <a:r>
              <a:rPr lang="en-GB" altLang="it-IT" dirty="0" err="1" smtClean="0">
                <a:latin typeface="Arial" pitchFamily="34" charset="0"/>
              </a:rPr>
              <a:t>vedete</a:t>
            </a:r>
            <a:r>
              <a:rPr lang="en-GB" altLang="it-IT" dirty="0" smtClean="0">
                <a:latin typeface="Arial" pitchFamily="34" charset="0"/>
              </a:rPr>
              <a:t> </a:t>
            </a:r>
            <a:r>
              <a:rPr lang="en-GB" altLang="it-IT" dirty="0" err="1" smtClean="0">
                <a:latin typeface="Arial" pitchFamily="34" charset="0"/>
              </a:rPr>
              <a:t>l’aumento</a:t>
            </a:r>
            <a:r>
              <a:rPr lang="en-GB" altLang="it-IT" dirty="0" smtClean="0">
                <a:latin typeface="Arial" pitchFamily="34" charset="0"/>
              </a:rPr>
              <a:t> </a:t>
            </a:r>
            <a:r>
              <a:rPr lang="en-GB" altLang="it-IT" dirty="0" err="1" smtClean="0">
                <a:latin typeface="Arial" pitchFamily="34" charset="0"/>
              </a:rPr>
              <a:t>dell’obesità</a:t>
            </a:r>
            <a:r>
              <a:rPr lang="en-GB" altLang="it-IT" dirty="0" smtClean="0">
                <a:latin typeface="Arial" pitchFamily="34" charset="0"/>
              </a:rPr>
              <a:t> e del </a:t>
            </a:r>
            <a:r>
              <a:rPr lang="en-GB" altLang="it-IT" dirty="0" err="1" smtClean="0">
                <a:latin typeface="Arial" pitchFamily="34" charset="0"/>
              </a:rPr>
              <a:t>diabete</a:t>
            </a:r>
            <a:r>
              <a:rPr lang="en-GB" altLang="it-IT" dirty="0" smtClean="0">
                <a:latin typeface="Arial" pitchFamily="34" charset="0"/>
              </a:rPr>
              <a:t> </a:t>
            </a:r>
            <a:r>
              <a:rPr lang="en-GB" altLang="it-IT" dirty="0" err="1" smtClean="0">
                <a:latin typeface="Arial" pitchFamily="34" charset="0"/>
              </a:rPr>
              <a:t>nel</a:t>
            </a:r>
            <a:r>
              <a:rPr lang="en-GB" altLang="it-IT" dirty="0" smtClean="0">
                <a:latin typeface="Arial" pitchFamily="34" charset="0"/>
              </a:rPr>
              <a:t> </a:t>
            </a:r>
            <a:r>
              <a:rPr lang="en-GB" altLang="it-IT" dirty="0" err="1" smtClean="0">
                <a:latin typeface="Arial" pitchFamily="34" charset="0"/>
              </a:rPr>
              <a:t>ventennio</a:t>
            </a:r>
            <a:r>
              <a:rPr lang="en-GB" altLang="it-IT" dirty="0" smtClean="0">
                <a:latin typeface="Arial" pitchFamily="34" charset="0"/>
              </a:rPr>
              <a:t> </a:t>
            </a:r>
            <a:r>
              <a:rPr lang="en-GB" altLang="it-IT" dirty="0" err="1" smtClean="0">
                <a:latin typeface="Arial" pitchFamily="34" charset="0"/>
              </a:rPr>
              <a:t>considerato</a:t>
            </a:r>
            <a:r>
              <a:rPr lang="en-GB" altLang="it-IT" dirty="0" smtClean="0">
                <a:latin typeface="Arial" pitchFamily="34" charset="0"/>
              </a:rPr>
              <a:t> </a:t>
            </a:r>
            <a:r>
              <a:rPr lang="en-GB" altLang="it-IT" dirty="0" err="1" smtClean="0">
                <a:latin typeface="Arial" pitchFamily="34" charset="0"/>
              </a:rPr>
              <a:t>hanno</a:t>
            </a:r>
            <a:r>
              <a:rPr lang="en-GB" altLang="it-IT" dirty="0" smtClean="0">
                <a:latin typeface="Arial" pitchFamily="34" charset="0"/>
              </a:rPr>
              <a:t> </a:t>
            </a:r>
            <a:r>
              <a:rPr lang="en-GB" altLang="it-IT" dirty="0" err="1" smtClean="0">
                <a:latin typeface="Arial" pitchFamily="34" charset="0"/>
              </a:rPr>
              <a:t>prodotto</a:t>
            </a:r>
            <a:r>
              <a:rPr lang="en-GB" altLang="it-IT" dirty="0" smtClean="0">
                <a:latin typeface="Arial" pitchFamily="34" charset="0"/>
              </a:rPr>
              <a:t> un </a:t>
            </a:r>
            <a:r>
              <a:rPr lang="en-GB" altLang="it-IT" dirty="0" err="1" smtClean="0">
                <a:latin typeface="Arial" pitchFamily="34" charset="0"/>
              </a:rPr>
              <a:t>aumento</a:t>
            </a:r>
            <a:r>
              <a:rPr lang="en-GB" altLang="it-IT" dirty="0" smtClean="0">
                <a:latin typeface="Arial" pitchFamily="34" charset="0"/>
              </a:rPr>
              <a:t> </a:t>
            </a:r>
            <a:r>
              <a:rPr lang="en-GB" altLang="it-IT" dirty="0" err="1" smtClean="0">
                <a:latin typeface="Arial" pitchFamily="34" charset="0"/>
              </a:rPr>
              <a:t>della</a:t>
            </a:r>
            <a:r>
              <a:rPr lang="en-GB" altLang="it-IT" dirty="0" smtClean="0">
                <a:latin typeface="Arial" pitchFamily="34" charset="0"/>
              </a:rPr>
              <a:t> </a:t>
            </a:r>
            <a:r>
              <a:rPr lang="en-GB" altLang="it-IT" dirty="0" err="1" smtClean="0">
                <a:latin typeface="Arial" pitchFamily="34" charset="0"/>
              </a:rPr>
              <a:t>mortalità</a:t>
            </a:r>
            <a:r>
              <a:rPr lang="en-GB" altLang="it-IT" dirty="0" smtClean="0">
                <a:latin typeface="Arial" pitchFamily="34" charset="0"/>
              </a:rPr>
              <a:t> </a:t>
            </a:r>
            <a:r>
              <a:rPr lang="en-GB" altLang="it-IT" dirty="0" err="1" smtClean="0">
                <a:latin typeface="Arial" pitchFamily="34" charset="0"/>
              </a:rPr>
              <a:t>coronarica</a:t>
            </a:r>
            <a:r>
              <a:rPr lang="en-GB" altLang="it-IT" dirty="0" smtClean="0">
                <a:latin typeface="Arial" pitchFamily="34" charset="0"/>
              </a:rPr>
              <a:t>.</a:t>
            </a:r>
          </a:p>
          <a:p>
            <a:pPr eaLnBrk="1" hangingPunct="1"/>
            <a:endParaRPr lang="en-GB" altLang="it-IT" dirty="0" smtClean="0">
              <a:latin typeface="Arial" pitchFamily="34" charset="0"/>
            </a:endParaRPr>
          </a:p>
          <a:p>
            <a:pPr eaLnBrk="1" hangingPunct="1"/>
            <a:r>
              <a:rPr lang="en-GB" altLang="it-IT" dirty="0" smtClean="0">
                <a:latin typeface="Arial" pitchFamily="34" charset="0"/>
              </a:rPr>
              <a:t>Ma </a:t>
            </a:r>
            <a:r>
              <a:rPr lang="en-GB" altLang="it-IT" dirty="0" smtClean="0">
                <a:latin typeface="Arial" pitchFamily="34" charset="0"/>
              </a:rPr>
              <a:t>la </a:t>
            </a:r>
            <a:r>
              <a:rPr lang="en-GB" altLang="it-IT" dirty="0" err="1" smtClean="0">
                <a:latin typeface="Arial" pitchFamily="34" charset="0"/>
              </a:rPr>
              <a:t>diminuzione</a:t>
            </a:r>
            <a:r>
              <a:rPr lang="en-GB" altLang="it-IT" dirty="0" smtClean="0">
                <a:latin typeface="Arial" pitchFamily="34" charset="0"/>
              </a:rPr>
              <a:t> </a:t>
            </a:r>
            <a:r>
              <a:rPr lang="en-GB" altLang="it-IT" dirty="0" err="1" smtClean="0">
                <a:latin typeface="Arial" pitchFamily="34" charset="0"/>
              </a:rPr>
              <a:t>dell’abitudine</a:t>
            </a:r>
            <a:r>
              <a:rPr lang="en-GB" altLang="it-IT" dirty="0" smtClean="0">
                <a:latin typeface="Arial" pitchFamily="34" charset="0"/>
              </a:rPr>
              <a:t> al </a:t>
            </a:r>
            <a:r>
              <a:rPr lang="en-GB" altLang="it-IT" dirty="0" err="1" smtClean="0">
                <a:latin typeface="Arial" pitchFamily="34" charset="0"/>
              </a:rPr>
              <a:t>fumo</a:t>
            </a:r>
            <a:r>
              <a:rPr lang="en-GB" altLang="it-IT" dirty="0" smtClean="0">
                <a:latin typeface="Arial" pitchFamily="34" charset="0"/>
              </a:rPr>
              <a:t> </a:t>
            </a:r>
            <a:r>
              <a:rPr lang="en-GB" altLang="it-IT" dirty="0" err="1" smtClean="0">
                <a:latin typeface="Arial" pitchFamily="34" charset="0"/>
              </a:rPr>
              <a:t>specialmente</a:t>
            </a:r>
            <a:r>
              <a:rPr lang="en-GB" altLang="it-IT" dirty="0" smtClean="0">
                <a:latin typeface="Arial" pitchFamily="34" charset="0"/>
              </a:rPr>
              <a:t> </a:t>
            </a:r>
            <a:r>
              <a:rPr lang="en-GB" altLang="it-IT" dirty="0" err="1" smtClean="0">
                <a:latin typeface="Arial" pitchFamily="34" charset="0"/>
              </a:rPr>
              <a:t>negli</a:t>
            </a:r>
            <a:r>
              <a:rPr lang="en-GB" altLang="it-IT" dirty="0" smtClean="0">
                <a:latin typeface="Arial" pitchFamily="34" charset="0"/>
              </a:rPr>
              <a:t> </a:t>
            </a:r>
            <a:r>
              <a:rPr lang="en-GB" altLang="it-IT" dirty="0" err="1" smtClean="0">
                <a:latin typeface="Arial" pitchFamily="34" charset="0"/>
              </a:rPr>
              <a:t>uomini</a:t>
            </a:r>
            <a:r>
              <a:rPr lang="en-GB" altLang="it-IT" dirty="0" smtClean="0">
                <a:latin typeface="Arial" pitchFamily="34" charset="0"/>
              </a:rPr>
              <a:t>, la </a:t>
            </a:r>
            <a:r>
              <a:rPr lang="en-GB" altLang="it-IT" dirty="0" err="1" smtClean="0">
                <a:latin typeface="Arial" pitchFamily="34" charset="0"/>
              </a:rPr>
              <a:t>diminuzione</a:t>
            </a:r>
            <a:r>
              <a:rPr lang="en-GB" altLang="it-IT" dirty="0" smtClean="0">
                <a:latin typeface="Arial" pitchFamily="34" charset="0"/>
              </a:rPr>
              <a:t> </a:t>
            </a:r>
            <a:r>
              <a:rPr lang="en-GB" altLang="it-IT" dirty="0" err="1" smtClean="0">
                <a:latin typeface="Arial" pitchFamily="34" charset="0"/>
              </a:rPr>
              <a:t>della</a:t>
            </a:r>
            <a:r>
              <a:rPr lang="en-GB" altLang="it-IT" dirty="0" smtClean="0">
                <a:latin typeface="Arial" pitchFamily="34" charset="0"/>
              </a:rPr>
              <a:t> </a:t>
            </a:r>
            <a:r>
              <a:rPr lang="en-GB" altLang="it-IT" dirty="0" err="1" smtClean="0">
                <a:latin typeface="Arial" pitchFamily="34" charset="0"/>
              </a:rPr>
              <a:t>pressione</a:t>
            </a:r>
            <a:r>
              <a:rPr lang="en-GB" altLang="it-IT" dirty="0" smtClean="0">
                <a:latin typeface="Arial" pitchFamily="34" charset="0"/>
              </a:rPr>
              <a:t> </a:t>
            </a:r>
            <a:r>
              <a:rPr lang="en-GB" altLang="it-IT" dirty="0" err="1" smtClean="0">
                <a:latin typeface="Arial" pitchFamily="34" charset="0"/>
              </a:rPr>
              <a:t>arteriosa</a:t>
            </a:r>
            <a:r>
              <a:rPr lang="en-GB" altLang="it-IT" dirty="0" smtClean="0">
                <a:latin typeface="Arial" pitchFamily="34" charset="0"/>
              </a:rPr>
              <a:t> e </a:t>
            </a:r>
            <a:r>
              <a:rPr lang="en-GB" altLang="it-IT" dirty="0" err="1" smtClean="0">
                <a:latin typeface="Arial" pitchFamily="34" charset="0"/>
              </a:rPr>
              <a:t>l’aumento</a:t>
            </a:r>
            <a:r>
              <a:rPr lang="en-GB" altLang="it-IT" dirty="0" smtClean="0">
                <a:latin typeface="Arial" pitchFamily="34" charset="0"/>
              </a:rPr>
              <a:t> </a:t>
            </a:r>
            <a:r>
              <a:rPr lang="en-GB" altLang="it-IT" dirty="0" err="1" smtClean="0">
                <a:latin typeface="Arial" pitchFamily="34" charset="0"/>
              </a:rPr>
              <a:t>dell’attività</a:t>
            </a:r>
            <a:r>
              <a:rPr lang="en-GB" altLang="it-IT" dirty="0" smtClean="0">
                <a:latin typeface="Arial" pitchFamily="34" charset="0"/>
              </a:rPr>
              <a:t> </a:t>
            </a:r>
            <a:r>
              <a:rPr lang="en-GB" altLang="it-IT" dirty="0" err="1" smtClean="0">
                <a:latin typeface="Arial" pitchFamily="34" charset="0"/>
              </a:rPr>
              <a:t>fisica</a:t>
            </a:r>
            <a:r>
              <a:rPr lang="en-GB" altLang="it-IT" dirty="0" smtClean="0">
                <a:latin typeface="Arial" pitchFamily="34" charset="0"/>
              </a:rPr>
              <a:t>, </a:t>
            </a:r>
            <a:r>
              <a:rPr lang="en-GB" altLang="it-IT" dirty="0" err="1" smtClean="0">
                <a:latin typeface="Arial" pitchFamily="34" charset="0"/>
              </a:rPr>
              <a:t>insieme</a:t>
            </a:r>
            <a:r>
              <a:rPr lang="en-GB" altLang="it-IT" dirty="0" smtClean="0">
                <a:latin typeface="Arial" pitchFamily="34" charset="0"/>
              </a:rPr>
              <a:t> a </a:t>
            </a:r>
            <a:r>
              <a:rPr lang="en-GB" altLang="it-IT" dirty="0" err="1" smtClean="0">
                <a:latin typeface="Arial" pitchFamily="34" charset="0"/>
              </a:rPr>
              <a:t>tutti</a:t>
            </a:r>
            <a:r>
              <a:rPr lang="en-GB" altLang="it-IT" dirty="0" smtClean="0">
                <a:latin typeface="Arial" pitchFamily="34" charset="0"/>
              </a:rPr>
              <a:t> </a:t>
            </a:r>
            <a:r>
              <a:rPr lang="en-GB" altLang="it-IT" dirty="0" err="1" smtClean="0">
                <a:latin typeface="Arial" pitchFamily="34" charset="0"/>
              </a:rPr>
              <a:t>i</a:t>
            </a:r>
            <a:r>
              <a:rPr lang="en-GB" altLang="it-IT" dirty="0" smtClean="0">
                <a:latin typeface="Arial" pitchFamily="34" charset="0"/>
              </a:rPr>
              <a:t> </a:t>
            </a:r>
            <a:r>
              <a:rPr lang="en-GB" altLang="it-IT" dirty="0" err="1" smtClean="0">
                <a:latin typeface="Arial" pitchFamily="34" charset="0"/>
              </a:rPr>
              <a:t>trattamenti</a:t>
            </a:r>
            <a:r>
              <a:rPr lang="en-GB" altLang="it-IT" dirty="0" smtClean="0">
                <a:latin typeface="Arial" pitchFamily="34" charset="0"/>
              </a:rPr>
              <a:t> </a:t>
            </a:r>
            <a:r>
              <a:rPr lang="en-GB" altLang="it-IT" dirty="0" err="1" smtClean="0">
                <a:latin typeface="Arial" pitchFamily="34" charset="0"/>
              </a:rPr>
              <a:t>specifici</a:t>
            </a:r>
            <a:r>
              <a:rPr lang="en-GB" altLang="it-IT" dirty="0" smtClean="0">
                <a:latin typeface="Arial" pitchFamily="34" charset="0"/>
              </a:rPr>
              <a:t> </a:t>
            </a:r>
            <a:r>
              <a:rPr lang="en-GB" altLang="it-IT" dirty="0" err="1" smtClean="0">
                <a:latin typeface="Arial" pitchFamily="34" charset="0"/>
              </a:rPr>
              <a:t>hanno</a:t>
            </a:r>
            <a:r>
              <a:rPr lang="en-GB" altLang="it-IT" dirty="0" smtClean="0">
                <a:latin typeface="Arial" pitchFamily="34" charset="0"/>
              </a:rPr>
              <a:t> </a:t>
            </a:r>
            <a:r>
              <a:rPr lang="en-GB" altLang="it-IT" dirty="0" err="1" smtClean="0">
                <a:latin typeface="Arial" pitchFamily="34" charset="0"/>
              </a:rPr>
              <a:t>compensato</a:t>
            </a:r>
            <a:r>
              <a:rPr lang="en-GB" altLang="it-IT" dirty="0" smtClean="0">
                <a:latin typeface="Arial" pitchFamily="34" charset="0"/>
              </a:rPr>
              <a:t> </a:t>
            </a:r>
            <a:r>
              <a:rPr lang="en-GB" altLang="it-IT" dirty="0" err="1" smtClean="0">
                <a:latin typeface="Arial" pitchFamily="34" charset="0"/>
              </a:rPr>
              <a:t>più</a:t>
            </a:r>
            <a:r>
              <a:rPr lang="en-GB" altLang="it-IT" dirty="0" smtClean="0">
                <a:latin typeface="Arial" pitchFamily="34" charset="0"/>
              </a:rPr>
              <a:t> </a:t>
            </a:r>
            <a:r>
              <a:rPr lang="en-GB" altLang="it-IT" dirty="0" err="1" smtClean="0">
                <a:latin typeface="Arial" pitchFamily="34" charset="0"/>
              </a:rPr>
              <a:t>che</a:t>
            </a:r>
            <a:r>
              <a:rPr lang="en-GB" altLang="it-IT" dirty="0" smtClean="0">
                <a:latin typeface="Arial" pitchFamily="34" charset="0"/>
              </a:rPr>
              <a:t> </a:t>
            </a:r>
            <a:r>
              <a:rPr lang="en-GB" altLang="it-IT" dirty="0" err="1" smtClean="0">
                <a:latin typeface="Arial" pitchFamily="34" charset="0"/>
              </a:rPr>
              <a:t>positivamente</a:t>
            </a:r>
            <a:r>
              <a:rPr lang="en-GB" altLang="it-IT" dirty="0" smtClean="0">
                <a:latin typeface="Arial" pitchFamily="34" charset="0"/>
              </a:rPr>
              <a:t> </a:t>
            </a:r>
            <a:r>
              <a:rPr lang="en-GB" altLang="it-IT" dirty="0" err="1" smtClean="0">
                <a:latin typeface="Arial" pitchFamily="34" charset="0"/>
              </a:rPr>
              <a:t>questo</a:t>
            </a:r>
            <a:r>
              <a:rPr lang="en-GB" altLang="it-IT" dirty="0" smtClean="0">
                <a:latin typeface="Arial" pitchFamily="34" charset="0"/>
              </a:rPr>
              <a:t> </a:t>
            </a:r>
            <a:r>
              <a:rPr lang="en-GB" altLang="it-IT" dirty="0" err="1" smtClean="0">
                <a:latin typeface="Arial" pitchFamily="34" charset="0"/>
              </a:rPr>
              <a:t>svantaggio</a:t>
            </a:r>
            <a:r>
              <a:rPr lang="en-GB" altLang="it-IT" dirty="0" smtClean="0">
                <a:latin typeface="Arial" pitchFamily="34" charset="0"/>
              </a:rPr>
              <a:t> </a:t>
            </a:r>
            <a:r>
              <a:rPr lang="en-GB" altLang="it-IT" dirty="0" err="1" smtClean="0">
                <a:latin typeface="Arial" pitchFamily="34" charset="0"/>
              </a:rPr>
              <a:t>producendo</a:t>
            </a:r>
            <a:r>
              <a:rPr lang="en-GB" altLang="it-IT" dirty="0" smtClean="0">
                <a:latin typeface="Arial" pitchFamily="34" charset="0"/>
              </a:rPr>
              <a:t> un </a:t>
            </a:r>
            <a:r>
              <a:rPr lang="en-GB" altLang="it-IT" dirty="0" err="1" smtClean="0">
                <a:latin typeface="Arial" pitchFamily="34" charset="0"/>
              </a:rPr>
              <a:t>ariduzione</a:t>
            </a:r>
            <a:r>
              <a:rPr lang="en-GB" altLang="it-IT" dirty="0" smtClean="0">
                <a:latin typeface="Arial" pitchFamily="34" charset="0"/>
              </a:rPr>
              <a:t> di quasi 43.000 </a:t>
            </a:r>
            <a:r>
              <a:rPr lang="en-GB" altLang="it-IT" dirty="0" err="1" smtClean="0">
                <a:latin typeface="Arial" pitchFamily="34" charset="0"/>
              </a:rPr>
              <a:t>decessi</a:t>
            </a:r>
            <a:r>
              <a:rPr lang="en-GB" altLang="it-IT" dirty="0" smtClean="0">
                <a:latin typeface="Arial" pitchFamily="34" charset="0"/>
              </a:rPr>
              <a:t> </a:t>
            </a:r>
            <a:r>
              <a:rPr lang="en-GB" altLang="it-IT" dirty="0" err="1" smtClean="0">
                <a:latin typeface="Arial" pitchFamily="34" charset="0"/>
              </a:rPr>
              <a:t>nel</a:t>
            </a:r>
            <a:r>
              <a:rPr lang="en-GB" altLang="it-IT" dirty="0" smtClean="0">
                <a:latin typeface="Arial" pitchFamily="34" charset="0"/>
              </a:rPr>
              <a:t> </a:t>
            </a:r>
            <a:r>
              <a:rPr lang="en-GB" altLang="it-IT" dirty="0" err="1" smtClean="0">
                <a:latin typeface="Arial" pitchFamily="34" charset="0"/>
              </a:rPr>
              <a:t>ventennio</a:t>
            </a:r>
            <a:r>
              <a:rPr lang="en-GB" altLang="it-IT" dirty="0" smtClean="0">
                <a:latin typeface="Arial" pitchFamily="34" charset="0"/>
              </a:rPr>
              <a:t> </a:t>
            </a:r>
            <a:r>
              <a:rPr lang="en-GB" altLang="it-IT" dirty="0" err="1" smtClean="0">
                <a:latin typeface="Arial" pitchFamily="34" charset="0"/>
              </a:rPr>
              <a:t>considerato</a:t>
            </a:r>
            <a:r>
              <a:rPr lang="en-GB" altLang="it-IT" dirty="0" smtClean="0">
                <a:latin typeface="Arial" pitchFamily="34" charset="0"/>
              </a:rPr>
              <a:t>.</a:t>
            </a:r>
          </a:p>
          <a:p>
            <a:pPr eaLnBrk="1" hangingPunct="1"/>
            <a:endParaRPr lang="en-GB" altLang="it-IT" dirty="0" smtClean="0">
              <a:latin typeface="Arial" pitchFamily="34" charset="0"/>
            </a:endParaRPr>
          </a:p>
          <a:p>
            <a:pPr eaLnBrk="1" hangingPunct="1"/>
            <a:r>
              <a:rPr lang="en-GB" altLang="it-IT" dirty="0" smtClean="0">
                <a:latin typeface="Arial" pitchFamily="34" charset="0"/>
              </a:rPr>
              <a:t>Una </a:t>
            </a:r>
            <a:r>
              <a:rPr lang="en-GB" altLang="it-IT" dirty="0" err="1" smtClean="0">
                <a:latin typeface="Arial" pitchFamily="34" charset="0"/>
              </a:rPr>
              <a:t>volta</a:t>
            </a:r>
            <a:r>
              <a:rPr lang="en-GB" altLang="it-IT" dirty="0" smtClean="0">
                <a:latin typeface="Arial" pitchFamily="34" charset="0"/>
              </a:rPr>
              <a:t> </a:t>
            </a:r>
            <a:r>
              <a:rPr lang="en-GB" altLang="it-IT" dirty="0" err="1" smtClean="0">
                <a:latin typeface="Arial" pitchFamily="34" charset="0"/>
              </a:rPr>
              <a:t>raccolti</a:t>
            </a:r>
            <a:r>
              <a:rPr lang="en-GB" altLang="it-IT" dirty="0" smtClean="0">
                <a:latin typeface="Arial" pitchFamily="34" charset="0"/>
              </a:rPr>
              <a:t> </a:t>
            </a:r>
            <a:r>
              <a:rPr lang="en-GB" altLang="it-IT" dirty="0" err="1" smtClean="0">
                <a:latin typeface="Arial" pitchFamily="34" charset="0"/>
              </a:rPr>
              <a:t>i</a:t>
            </a:r>
            <a:r>
              <a:rPr lang="en-GB" altLang="it-IT" dirty="0" smtClean="0">
                <a:latin typeface="Arial" pitchFamily="34" charset="0"/>
              </a:rPr>
              <a:t> </a:t>
            </a:r>
            <a:r>
              <a:rPr lang="en-GB" altLang="it-IT" dirty="0" err="1" smtClean="0">
                <a:latin typeface="Arial" pitchFamily="34" charset="0"/>
              </a:rPr>
              <a:t>dati</a:t>
            </a:r>
            <a:r>
              <a:rPr lang="en-GB" altLang="it-IT" dirty="0" smtClean="0">
                <a:latin typeface="Arial" pitchFamily="34" charset="0"/>
              </a:rPr>
              <a:t> </a:t>
            </a:r>
            <a:r>
              <a:rPr lang="en-GB" altLang="it-IT" dirty="0" err="1" smtClean="0">
                <a:latin typeface="Arial" pitchFamily="34" charset="0"/>
              </a:rPr>
              <a:t>completi</a:t>
            </a:r>
            <a:r>
              <a:rPr lang="en-GB" altLang="it-IT" dirty="0" smtClean="0">
                <a:latin typeface="Arial" pitchFamily="34" charset="0"/>
              </a:rPr>
              <a:t> </a:t>
            </a:r>
            <a:r>
              <a:rPr lang="en-GB" altLang="it-IT" dirty="0" err="1" smtClean="0">
                <a:latin typeface="Arial" pitchFamily="34" charset="0"/>
              </a:rPr>
              <a:t>dell’Osservatorio</a:t>
            </a:r>
            <a:r>
              <a:rPr lang="en-GB" altLang="it-IT" dirty="0" smtClean="0">
                <a:latin typeface="Arial" pitchFamily="34" charset="0"/>
              </a:rPr>
              <a:t> </a:t>
            </a:r>
            <a:r>
              <a:rPr lang="en-GB" altLang="it-IT" dirty="0" err="1" smtClean="0">
                <a:latin typeface="Arial" pitchFamily="34" charset="0"/>
              </a:rPr>
              <a:t>Epidemiologico</a:t>
            </a:r>
            <a:r>
              <a:rPr lang="en-GB" altLang="it-IT" dirty="0" smtClean="0">
                <a:latin typeface="Arial" pitchFamily="34" charset="0"/>
              </a:rPr>
              <a:t> </a:t>
            </a:r>
            <a:r>
              <a:rPr lang="en-GB" altLang="it-IT" dirty="0" err="1" smtClean="0">
                <a:latin typeface="Arial" pitchFamily="34" charset="0"/>
              </a:rPr>
              <a:t>Cardiovascolare</a:t>
            </a:r>
            <a:r>
              <a:rPr lang="en-GB" altLang="it-IT" dirty="0" smtClean="0">
                <a:latin typeface="Arial" pitchFamily="34" charset="0"/>
              </a:rPr>
              <a:t>, </a:t>
            </a:r>
            <a:r>
              <a:rPr lang="en-GB" altLang="it-IT" dirty="0" err="1" smtClean="0">
                <a:latin typeface="Arial" pitchFamily="34" charset="0"/>
              </a:rPr>
              <a:t>sarà</a:t>
            </a:r>
            <a:r>
              <a:rPr lang="en-GB" altLang="it-IT" dirty="0" smtClean="0">
                <a:latin typeface="Arial" pitchFamily="34" charset="0"/>
              </a:rPr>
              <a:t> </a:t>
            </a:r>
            <a:r>
              <a:rPr lang="en-GB" altLang="it-IT" dirty="0" err="1" smtClean="0">
                <a:latin typeface="Arial" pitchFamily="34" charset="0"/>
              </a:rPr>
              <a:t>possibile</a:t>
            </a:r>
            <a:r>
              <a:rPr lang="en-GB" altLang="it-IT" dirty="0" smtClean="0">
                <a:latin typeface="Arial" pitchFamily="34" charset="0"/>
              </a:rPr>
              <a:t> </a:t>
            </a:r>
            <a:r>
              <a:rPr lang="en-GB" altLang="it-IT" dirty="0" err="1" smtClean="0">
                <a:latin typeface="Arial" pitchFamily="34" charset="0"/>
              </a:rPr>
              <a:t>valutare</a:t>
            </a:r>
            <a:r>
              <a:rPr lang="en-GB" altLang="it-IT" dirty="0" smtClean="0">
                <a:latin typeface="Arial" pitchFamily="34" charset="0"/>
              </a:rPr>
              <a:t> </a:t>
            </a:r>
            <a:r>
              <a:rPr lang="en-GB" altLang="it-IT" dirty="0" err="1" smtClean="0">
                <a:latin typeface="Arial" pitchFamily="34" charset="0"/>
              </a:rPr>
              <a:t>nuovamente</a:t>
            </a:r>
            <a:r>
              <a:rPr lang="en-GB" altLang="it-IT" dirty="0" smtClean="0">
                <a:latin typeface="Arial" pitchFamily="34" charset="0"/>
              </a:rPr>
              <a:t> </a:t>
            </a:r>
            <a:r>
              <a:rPr lang="en-GB" altLang="it-IT" dirty="0" err="1" smtClean="0">
                <a:latin typeface="Arial" pitchFamily="34" charset="0"/>
              </a:rPr>
              <a:t>i</a:t>
            </a:r>
            <a:r>
              <a:rPr lang="en-GB" altLang="it-IT" dirty="0" smtClean="0">
                <a:latin typeface="Arial" pitchFamily="34" charset="0"/>
              </a:rPr>
              <a:t> </a:t>
            </a:r>
            <a:r>
              <a:rPr lang="en-GB" altLang="it-IT" dirty="0" err="1" smtClean="0">
                <a:latin typeface="Arial" pitchFamily="34" charset="0"/>
              </a:rPr>
              <a:t>contributi</a:t>
            </a:r>
            <a:r>
              <a:rPr lang="en-GB" altLang="it-IT" dirty="0" smtClean="0">
                <a:latin typeface="Arial" pitchFamily="34" charset="0"/>
              </a:rPr>
              <a:t> </a:t>
            </a:r>
            <a:r>
              <a:rPr lang="en-GB" altLang="it-IT" dirty="0" err="1" smtClean="0">
                <a:latin typeface="Arial" pitchFamily="34" charset="0"/>
              </a:rPr>
              <a:t>che</a:t>
            </a:r>
            <a:r>
              <a:rPr lang="en-GB" altLang="it-IT" dirty="0" smtClean="0">
                <a:latin typeface="Arial" pitchFamily="34" charset="0"/>
              </a:rPr>
              <a:t> </a:t>
            </a:r>
            <a:r>
              <a:rPr lang="en-GB" altLang="it-IT" dirty="0" err="1" smtClean="0">
                <a:latin typeface="Arial" pitchFamily="34" charset="0"/>
              </a:rPr>
              <a:t>ogni</a:t>
            </a:r>
            <a:r>
              <a:rPr lang="en-GB" altLang="it-IT" dirty="0" smtClean="0">
                <a:latin typeface="Arial" pitchFamily="34" charset="0"/>
              </a:rPr>
              <a:t> </a:t>
            </a:r>
            <a:r>
              <a:rPr lang="en-GB" altLang="it-IT" dirty="0" err="1" smtClean="0">
                <a:latin typeface="Arial" pitchFamily="34" charset="0"/>
              </a:rPr>
              <a:t>componente</a:t>
            </a:r>
            <a:r>
              <a:rPr lang="en-GB" altLang="it-IT" dirty="0" smtClean="0">
                <a:latin typeface="Arial" pitchFamily="34" charset="0"/>
              </a:rPr>
              <a:t> ha </a:t>
            </a:r>
            <a:r>
              <a:rPr lang="en-GB" altLang="it-IT" dirty="0" err="1" smtClean="0">
                <a:latin typeface="Arial" pitchFamily="34" charset="0"/>
              </a:rPr>
              <a:t>fornito</a:t>
            </a:r>
            <a:r>
              <a:rPr lang="en-GB" altLang="it-IT" dirty="0" smtClean="0">
                <a:latin typeface="Arial" pitchFamily="34" charset="0"/>
              </a:rPr>
              <a:t> </a:t>
            </a:r>
            <a:r>
              <a:rPr lang="en-GB" altLang="it-IT" dirty="0" err="1" smtClean="0">
                <a:latin typeface="Arial" pitchFamily="34" charset="0"/>
              </a:rPr>
              <a:t>nella</a:t>
            </a:r>
            <a:r>
              <a:rPr lang="en-GB" altLang="it-IT" dirty="0" smtClean="0">
                <a:latin typeface="Arial" pitchFamily="34" charset="0"/>
              </a:rPr>
              <a:t> </a:t>
            </a:r>
            <a:r>
              <a:rPr lang="en-GB" altLang="it-IT" dirty="0" err="1" smtClean="0">
                <a:latin typeface="Arial" pitchFamily="34" charset="0"/>
              </a:rPr>
              <a:t>variazione</a:t>
            </a:r>
            <a:r>
              <a:rPr lang="en-GB" altLang="it-IT" dirty="0" smtClean="0">
                <a:latin typeface="Arial" pitchFamily="34" charset="0"/>
              </a:rPr>
              <a:t> di </a:t>
            </a:r>
            <a:r>
              <a:rPr lang="en-GB" altLang="it-IT" dirty="0" err="1" smtClean="0">
                <a:latin typeface="Arial" pitchFamily="34" charset="0"/>
              </a:rPr>
              <a:t>mortalità</a:t>
            </a:r>
            <a:r>
              <a:rPr lang="en-GB" altLang="it-IT" dirty="0" smtClean="0">
                <a:latin typeface="Arial" pitchFamily="34" charset="0"/>
              </a:rPr>
              <a:t> </a:t>
            </a:r>
            <a:r>
              <a:rPr lang="en-GB" altLang="it-IT" dirty="0" err="1" smtClean="0">
                <a:latin typeface="Arial" pitchFamily="34" charset="0"/>
              </a:rPr>
              <a:t>coronarica</a:t>
            </a:r>
            <a:r>
              <a:rPr lang="en-GB" altLang="it-IT" dirty="0" smtClean="0">
                <a:latin typeface="Arial" pitchFamily="34" charset="0"/>
              </a:rPr>
              <a:t> </a:t>
            </a:r>
            <a:r>
              <a:rPr lang="en-GB" altLang="it-IT" dirty="0" err="1" smtClean="0">
                <a:latin typeface="Arial" pitchFamily="34" charset="0"/>
              </a:rPr>
              <a:t>nel</a:t>
            </a:r>
            <a:r>
              <a:rPr lang="en-GB" altLang="it-IT" dirty="0" smtClean="0">
                <a:latin typeface="Arial" pitchFamily="34" charset="0"/>
              </a:rPr>
              <a:t> primo </a:t>
            </a:r>
            <a:r>
              <a:rPr lang="en-GB" altLang="it-IT" dirty="0" err="1" smtClean="0">
                <a:latin typeface="Arial" pitchFamily="34" charset="0"/>
              </a:rPr>
              <a:t>decennio</a:t>
            </a:r>
            <a:r>
              <a:rPr lang="en-GB" altLang="it-IT" dirty="0" smtClean="0">
                <a:latin typeface="Arial" pitchFamily="34" charset="0"/>
              </a:rPr>
              <a:t> di </a:t>
            </a:r>
            <a:r>
              <a:rPr lang="en-GB" altLang="it-IT" dirty="0" err="1" smtClean="0">
                <a:latin typeface="Arial" pitchFamily="34" charset="0"/>
              </a:rPr>
              <a:t>questo</a:t>
            </a:r>
            <a:r>
              <a:rPr lang="en-GB" altLang="it-IT" dirty="0" smtClean="0">
                <a:latin typeface="Arial" pitchFamily="34" charset="0"/>
              </a:rPr>
              <a:t> </a:t>
            </a:r>
            <a:r>
              <a:rPr lang="en-GB" altLang="it-IT" dirty="0" err="1" smtClean="0">
                <a:latin typeface="Arial" pitchFamily="34" charset="0"/>
              </a:rPr>
              <a:t>millennio</a:t>
            </a:r>
            <a:r>
              <a:rPr lang="en-GB" altLang="it-IT" dirty="0" smtClean="0">
                <a:latin typeface="Arial" pitchFamily="34" charset="0"/>
              </a:rPr>
              <a:t>.</a:t>
            </a:r>
          </a:p>
          <a:p>
            <a:pPr eaLnBrk="1" hangingPunct="1"/>
            <a:r>
              <a:rPr lang="en-GB" altLang="it-IT" dirty="0" smtClean="0">
                <a:latin typeface="Arial" pitchFamily="34" charset="0"/>
              </a:rPr>
              <a:t>------------------------------------------------</a:t>
            </a:r>
          </a:p>
          <a:p>
            <a:pPr eaLnBrk="1" hangingPunct="1"/>
            <a:r>
              <a:rPr lang="en-GB" altLang="it-IT" dirty="0" err="1" smtClean="0">
                <a:latin typeface="Arial" pitchFamily="34" charset="0"/>
              </a:rPr>
              <a:t>Purtroppo</a:t>
            </a:r>
            <a:r>
              <a:rPr lang="en-GB" altLang="it-IT" dirty="0" smtClean="0">
                <a:latin typeface="Arial" pitchFamily="34" charset="0"/>
              </a:rPr>
              <a:t> </a:t>
            </a:r>
            <a:r>
              <a:rPr lang="en-GB" altLang="it-IT" dirty="0" err="1" smtClean="0">
                <a:latin typeface="Arial" pitchFamily="34" charset="0"/>
              </a:rPr>
              <a:t>questi</a:t>
            </a:r>
            <a:r>
              <a:rPr lang="en-GB" altLang="it-IT" dirty="0" smtClean="0">
                <a:latin typeface="Arial" pitchFamily="34" charset="0"/>
              </a:rPr>
              <a:t> </a:t>
            </a:r>
            <a:r>
              <a:rPr lang="en-GB" altLang="it-IT" dirty="0" err="1" smtClean="0">
                <a:latin typeface="Arial" pitchFamily="34" charset="0"/>
              </a:rPr>
              <a:t>dati</a:t>
            </a:r>
            <a:r>
              <a:rPr lang="en-GB" altLang="it-IT" dirty="0" smtClean="0">
                <a:latin typeface="Arial" pitchFamily="34" charset="0"/>
              </a:rPr>
              <a:t> </a:t>
            </a:r>
            <a:r>
              <a:rPr lang="en-GB" altLang="it-IT" dirty="0" err="1" smtClean="0">
                <a:latin typeface="Arial" pitchFamily="34" charset="0"/>
              </a:rPr>
              <a:t>sono</a:t>
            </a:r>
            <a:r>
              <a:rPr lang="en-GB" altLang="it-IT" dirty="0" smtClean="0">
                <a:latin typeface="Arial" pitchFamily="34" charset="0"/>
              </a:rPr>
              <a:t> </a:t>
            </a:r>
            <a:r>
              <a:rPr lang="en-GB" altLang="it-IT" dirty="0" err="1" smtClean="0">
                <a:latin typeface="Arial" pitchFamily="34" charset="0"/>
              </a:rPr>
              <a:t>destinati</a:t>
            </a:r>
            <a:r>
              <a:rPr lang="en-GB" altLang="it-IT" dirty="0" smtClean="0">
                <a:latin typeface="Arial" pitchFamily="34" charset="0"/>
              </a:rPr>
              <a:t> a </a:t>
            </a:r>
            <a:r>
              <a:rPr lang="en-GB" altLang="it-IT" dirty="0" err="1" smtClean="0">
                <a:latin typeface="Arial" pitchFamily="34" charset="0"/>
              </a:rPr>
              <a:t>peggiorare</a:t>
            </a:r>
            <a:r>
              <a:rPr lang="en-GB" altLang="it-IT" dirty="0" smtClean="0">
                <a:latin typeface="Arial" pitchFamily="34" charset="0"/>
              </a:rPr>
              <a:t> se non </a:t>
            </a:r>
            <a:r>
              <a:rPr lang="en-GB" altLang="it-IT" dirty="0" err="1" smtClean="0">
                <a:latin typeface="Arial" pitchFamily="34" charset="0"/>
              </a:rPr>
              <a:t>mettiamo</a:t>
            </a:r>
            <a:r>
              <a:rPr lang="en-GB" altLang="it-IT" dirty="0" smtClean="0">
                <a:latin typeface="Arial" pitchFamily="34" charset="0"/>
              </a:rPr>
              <a:t> in </a:t>
            </a:r>
            <a:r>
              <a:rPr lang="en-GB" altLang="it-IT" dirty="0" err="1" smtClean="0">
                <a:latin typeface="Arial" pitchFamily="34" charset="0"/>
              </a:rPr>
              <a:t>atto</a:t>
            </a:r>
            <a:r>
              <a:rPr lang="en-GB" altLang="it-IT" dirty="0" smtClean="0">
                <a:latin typeface="Arial" pitchFamily="34" charset="0"/>
              </a:rPr>
              <a:t> </a:t>
            </a:r>
            <a:r>
              <a:rPr lang="en-GB" altLang="it-IT" dirty="0" err="1" smtClean="0">
                <a:latin typeface="Arial" pitchFamily="34" charset="0"/>
              </a:rPr>
              <a:t>azioni</a:t>
            </a:r>
            <a:r>
              <a:rPr lang="en-GB" altLang="it-IT" dirty="0" smtClean="0">
                <a:latin typeface="Arial" pitchFamily="34" charset="0"/>
              </a:rPr>
              <a:t> di </a:t>
            </a:r>
            <a:r>
              <a:rPr lang="en-GB" altLang="it-IT" dirty="0" err="1" smtClean="0">
                <a:latin typeface="Arial" pitchFamily="34" charset="0"/>
              </a:rPr>
              <a:t>prevenzione</a:t>
            </a:r>
            <a:r>
              <a:rPr lang="en-GB" altLang="it-IT" dirty="0" smtClean="0">
                <a:latin typeface="Arial" pitchFamily="34" charset="0"/>
              </a:rPr>
              <a:t> e </a:t>
            </a:r>
            <a:r>
              <a:rPr lang="en-GB" altLang="it-IT" dirty="0" err="1" smtClean="0">
                <a:latin typeface="Arial" pitchFamily="34" charset="0"/>
              </a:rPr>
              <a:t>cura</a:t>
            </a:r>
            <a:r>
              <a:rPr lang="en-GB" altLang="it-IT" dirty="0" smtClean="0">
                <a:latin typeface="Arial" pitchFamily="34" charset="0"/>
              </a:rPr>
              <a:t> </a:t>
            </a:r>
            <a:r>
              <a:rPr lang="en-GB" altLang="it-IT" dirty="0" err="1" smtClean="0">
                <a:latin typeface="Arial" pitchFamily="34" charset="0"/>
              </a:rPr>
              <a:t>dell’epidemia</a:t>
            </a:r>
            <a:r>
              <a:rPr lang="en-GB" altLang="it-IT" dirty="0" smtClean="0">
                <a:latin typeface="Arial" pitchFamily="34" charset="0"/>
              </a:rPr>
              <a:t> di </a:t>
            </a:r>
            <a:r>
              <a:rPr lang="en-GB" altLang="it-IT" dirty="0" err="1" smtClean="0">
                <a:latin typeface="Arial" pitchFamily="34" charset="0"/>
              </a:rPr>
              <a:t>obesità</a:t>
            </a:r>
            <a:r>
              <a:rPr lang="en-GB" altLang="it-IT" dirty="0" smtClean="0">
                <a:latin typeface="Arial" pitchFamily="34" charset="0"/>
              </a:rPr>
              <a:t> </a:t>
            </a:r>
            <a:r>
              <a:rPr lang="en-GB" altLang="it-IT" dirty="0" err="1" smtClean="0">
                <a:latin typeface="Arial" pitchFamily="34" charset="0"/>
              </a:rPr>
              <a:t>che</a:t>
            </a:r>
            <a:r>
              <a:rPr lang="en-GB" altLang="it-IT" dirty="0" smtClean="0">
                <a:latin typeface="Arial" pitchFamily="34" charset="0"/>
              </a:rPr>
              <a:t> </a:t>
            </a:r>
            <a:r>
              <a:rPr lang="en-GB" altLang="it-IT" dirty="0" err="1" smtClean="0">
                <a:latin typeface="Arial" pitchFamily="34" charset="0"/>
              </a:rPr>
              <a:t>sta</a:t>
            </a:r>
            <a:r>
              <a:rPr lang="en-GB" altLang="it-IT" dirty="0" smtClean="0">
                <a:latin typeface="Arial" pitchFamily="34" charset="0"/>
              </a:rPr>
              <a:t> </a:t>
            </a:r>
            <a:r>
              <a:rPr lang="en-GB" altLang="it-IT" dirty="0" err="1" smtClean="0">
                <a:latin typeface="Arial" pitchFamily="34" charset="0"/>
              </a:rPr>
              <a:t>investendo</a:t>
            </a:r>
            <a:r>
              <a:rPr lang="en-GB" altLang="it-IT" dirty="0" smtClean="0">
                <a:latin typeface="Arial" pitchFamily="34" charset="0"/>
              </a:rPr>
              <a:t> in </a:t>
            </a:r>
            <a:r>
              <a:rPr lang="en-GB" altLang="it-IT" dirty="0" err="1" smtClean="0">
                <a:latin typeface="Arial" pitchFamily="34" charset="0"/>
              </a:rPr>
              <a:t>particolar</a:t>
            </a:r>
            <a:r>
              <a:rPr lang="en-GB" altLang="it-IT" dirty="0" smtClean="0">
                <a:latin typeface="Arial" pitchFamily="34" charset="0"/>
              </a:rPr>
              <a:t> </a:t>
            </a:r>
            <a:r>
              <a:rPr lang="en-GB" altLang="it-IT" dirty="0" err="1" smtClean="0">
                <a:latin typeface="Arial" pitchFamily="34" charset="0"/>
              </a:rPr>
              <a:t>modo</a:t>
            </a:r>
            <a:r>
              <a:rPr lang="en-GB" altLang="it-IT" dirty="0" smtClean="0">
                <a:latin typeface="Arial" pitchFamily="34" charset="0"/>
              </a:rPr>
              <a:t> </a:t>
            </a:r>
            <a:r>
              <a:rPr lang="en-GB" altLang="it-IT" dirty="0" err="1" smtClean="0">
                <a:latin typeface="Arial" pitchFamily="34" charset="0"/>
              </a:rPr>
              <a:t>i</a:t>
            </a:r>
            <a:r>
              <a:rPr lang="en-GB" altLang="it-IT" dirty="0" smtClean="0">
                <a:latin typeface="Arial" pitchFamily="34" charset="0"/>
              </a:rPr>
              <a:t> </a:t>
            </a:r>
            <a:r>
              <a:rPr lang="en-GB" altLang="it-IT" dirty="0" err="1" smtClean="0">
                <a:latin typeface="Arial" pitchFamily="34" charset="0"/>
              </a:rPr>
              <a:t>nostri</a:t>
            </a:r>
            <a:r>
              <a:rPr lang="en-GB" altLang="it-IT" dirty="0" smtClean="0">
                <a:latin typeface="Arial" pitchFamily="34" charset="0"/>
              </a:rPr>
              <a:t> bambini.</a:t>
            </a:r>
          </a:p>
          <a:p>
            <a:pPr>
              <a:spcBef>
                <a:spcPct val="0"/>
              </a:spcBef>
            </a:pPr>
            <a:endParaRPr lang="en-GB" dirty="0" smtClean="0">
              <a:latin typeface="Comic Sans MS" pitchFamily="66" charset="0"/>
            </a:endParaRPr>
          </a:p>
          <a:p>
            <a:pPr>
              <a:spcBef>
                <a:spcPct val="0"/>
              </a:spcBef>
            </a:pPr>
            <a:r>
              <a:rPr lang="en-US" altLang="it-IT" dirty="0" err="1" smtClean="0">
                <a:ea typeface="ＭＳ Ｐゴシック"/>
              </a:rPr>
              <a:t>Nell’ambito</a:t>
            </a:r>
            <a:r>
              <a:rPr lang="en-US" altLang="it-IT" dirty="0" smtClean="0">
                <a:ea typeface="ＭＳ Ｐゴシック"/>
              </a:rPr>
              <a:t> del </a:t>
            </a:r>
            <a:r>
              <a:rPr lang="en-US" altLang="it-IT" dirty="0" err="1" smtClean="0">
                <a:ea typeface="ＭＳ Ｐゴシック"/>
              </a:rPr>
              <a:t>Progetto</a:t>
            </a:r>
            <a:r>
              <a:rPr lang="en-US" altLang="it-IT" dirty="0" smtClean="0">
                <a:ea typeface="ＭＳ Ｐゴシック"/>
              </a:rPr>
              <a:t> CUORE, </a:t>
            </a:r>
            <a:r>
              <a:rPr lang="en-US" altLang="it-IT" dirty="0" err="1" smtClean="0">
                <a:ea typeface="ＭＳ Ｐゴシック"/>
              </a:rPr>
              <a:t>utilizzando</a:t>
            </a:r>
            <a:r>
              <a:rPr lang="en-US" altLang="it-IT" dirty="0" smtClean="0">
                <a:ea typeface="ＭＳ Ｐゴシック"/>
              </a:rPr>
              <a:t> </a:t>
            </a:r>
            <a:r>
              <a:rPr lang="en-US" altLang="it-IT" dirty="0" err="1" smtClean="0">
                <a:ea typeface="ＭＳ Ｐゴシック"/>
              </a:rPr>
              <a:t>dati</a:t>
            </a:r>
            <a:r>
              <a:rPr lang="en-US" altLang="it-IT" dirty="0" smtClean="0">
                <a:ea typeface="ＭＳ Ｐゴシック"/>
              </a:rPr>
              <a:t> </a:t>
            </a:r>
            <a:r>
              <a:rPr lang="en-US" altLang="it-IT" dirty="0" err="1" smtClean="0">
                <a:ea typeface="ＭＳ Ｐゴシック"/>
              </a:rPr>
              <a:t>derivati</a:t>
            </a:r>
            <a:r>
              <a:rPr lang="en-US" altLang="it-IT" dirty="0" smtClean="0">
                <a:ea typeface="ＭＳ Ｐゴシック"/>
              </a:rPr>
              <a:t> da </a:t>
            </a:r>
            <a:r>
              <a:rPr lang="en-US" altLang="it-IT" dirty="0" err="1" smtClean="0">
                <a:ea typeface="ＭＳ Ｐゴシック"/>
              </a:rPr>
              <a:t>studi</a:t>
            </a:r>
            <a:r>
              <a:rPr lang="en-US" altLang="it-IT" dirty="0" smtClean="0">
                <a:ea typeface="ＭＳ Ｐゴシック"/>
              </a:rPr>
              <a:t> </a:t>
            </a:r>
            <a:r>
              <a:rPr lang="en-US" altLang="it-IT" dirty="0" err="1" smtClean="0">
                <a:ea typeface="ＭＳ Ｐゴシック"/>
              </a:rPr>
              <a:t>longitudinali</a:t>
            </a:r>
            <a:r>
              <a:rPr lang="en-US" altLang="it-IT" dirty="0" smtClean="0">
                <a:ea typeface="ＭＳ Ｐゴシック"/>
              </a:rPr>
              <a:t>, </a:t>
            </a:r>
            <a:r>
              <a:rPr lang="en-US" altLang="it-IT" dirty="0" err="1" smtClean="0">
                <a:ea typeface="ＭＳ Ｐゴシック"/>
              </a:rPr>
              <a:t>indagini</a:t>
            </a:r>
            <a:r>
              <a:rPr lang="en-US" altLang="it-IT" dirty="0" smtClean="0">
                <a:ea typeface="ＭＳ Ｐゴシック"/>
              </a:rPr>
              <a:t> di </a:t>
            </a:r>
            <a:r>
              <a:rPr lang="en-US" altLang="it-IT" dirty="0" err="1" smtClean="0">
                <a:ea typeface="ＭＳ Ｐゴシック"/>
              </a:rPr>
              <a:t>popolazione</a:t>
            </a:r>
            <a:r>
              <a:rPr lang="en-US" altLang="it-IT" dirty="0" smtClean="0">
                <a:ea typeface="ＭＳ Ｐゴシック"/>
              </a:rPr>
              <a:t>, trial </a:t>
            </a:r>
            <a:r>
              <a:rPr lang="en-US" altLang="it-IT" dirty="0" err="1" smtClean="0">
                <a:ea typeface="ＭＳ Ｐゴシック"/>
              </a:rPr>
              <a:t>clinici</a:t>
            </a:r>
            <a:r>
              <a:rPr lang="en-US" altLang="it-IT" dirty="0" smtClean="0">
                <a:ea typeface="ＭＳ Ｐゴシック"/>
              </a:rPr>
              <a:t>, </a:t>
            </a:r>
            <a:r>
              <a:rPr lang="en-US" altLang="it-IT" dirty="0" err="1" smtClean="0">
                <a:ea typeface="ＭＳ Ｐゴシック"/>
              </a:rPr>
              <a:t>fonti</a:t>
            </a:r>
            <a:r>
              <a:rPr lang="en-US" altLang="it-IT" dirty="0" smtClean="0">
                <a:ea typeface="ＭＳ Ｐゴシック"/>
              </a:rPr>
              <a:t> </a:t>
            </a:r>
            <a:r>
              <a:rPr lang="en-US" altLang="it-IT" dirty="0" err="1" smtClean="0">
                <a:ea typeface="ＭＳ Ｐゴシック"/>
              </a:rPr>
              <a:t>routinarie</a:t>
            </a:r>
            <a:r>
              <a:rPr lang="en-US" altLang="it-IT" dirty="0" smtClean="0">
                <a:ea typeface="ＭＳ Ｐゴシック"/>
              </a:rPr>
              <a:t> di </a:t>
            </a:r>
            <a:r>
              <a:rPr lang="en-US" altLang="it-IT" dirty="0" err="1" smtClean="0">
                <a:ea typeface="ＭＳ Ｐゴシック"/>
              </a:rPr>
              <a:t>mortalità</a:t>
            </a:r>
            <a:r>
              <a:rPr lang="en-US" altLang="it-IT" dirty="0" smtClean="0">
                <a:ea typeface="ＭＳ Ｐゴシック"/>
              </a:rPr>
              <a:t> e di </a:t>
            </a:r>
            <a:r>
              <a:rPr lang="en-US" altLang="it-IT" dirty="0" err="1" smtClean="0">
                <a:ea typeface="ＭＳ Ｐゴシック"/>
              </a:rPr>
              <a:t>dimissione</a:t>
            </a:r>
            <a:r>
              <a:rPr lang="en-US" altLang="it-IT" dirty="0" smtClean="0">
                <a:ea typeface="ＭＳ Ｐゴシック"/>
              </a:rPr>
              <a:t> </a:t>
            </a:r>
            <a:r>
              <a:rPr lang="en-US" altLang="it-IT" dirty="0" err="1" smtClean="0">
                <a:ea typeface="ＭＳ Ｐゴシック"/>
              </a:rPr>
              <a:t>ospedaliera</a:t>
            </a:r>
            <a:r>
              <a:rPr lang="en-US" altLang="it-IT" dirty="0" smtClean="0">
                <a:ea typeface="ＭＳ Ｐゴシック"/>
              </a:rPr>
              <a:t>, </a:t>
            </a:r>
            <a:r>
              <a:rPr lang="en-US" altLang="it-IT" dirty="0" err="1" smtClean="0">
                <a:ea typeface="ＭＳ Ｐゴシック"/>
              </a:rPr>
              <a:t>registri</a:t>
            </a:r>
            <a:r>
              <a:rPr lang="en-US" altLang="it-IT" dirty="0" smtClean="0">
                <a:ea typeface="ＭＳ Ｐゴシック"/>
              </a:rPr>
              <a:t> di </a:t>
            </a:r>
            <a:r>
              <a:rPr lang="en-US" altLang="it-IT" dirty="0" err="1" smtClean="0">
                <a:ea typeface="ＭＳ Ｐゴシック"/>
              </a:rPr>
              <a:t>popolazione</a:t>
            </a:r>
            <a:r>
              <a:rPr lang="en-US" altLang="it-IT" dirty="0" smtClean="0">
                <a:ea typeface="ＭＳ Ｐゴシック"/>
              </a:rPr>
              <a:t>, è </a:t>
            </a:r>
            <a:r>
              <a:rPr lang="en-US" altLang="it-IT" dirty="0" err="1" smtClean="0">
                <a:ea typeface="ＭＳ Ｐゴシック"/>
              </a:rPr>
              <a:t>stato</a:t>
            </a:r>
            <a:r>
              <a:rPr lang="en-US" altLang="it-IT" dirty="0" smtClean="0">
                <a:ea typeface="ＭＳ Ｐゴシック"/>
              </a:rPr>
              <a:t> </a:t>
            </a:r>
            <a:r>
              <a:rPr lang="en-US" altLang="it-IT" dirty="0" err="1" smtClean="0">
                <a:ea typeface="ＭＳ Ｐゴシック"/>
              </a:rPr>
              <a:t>possibile</a:t>
            </a:r>
            <a:r>
              <a:rPr lang="en-US" altLang="it-IT" dirty="0" smtClean="0">
                <a:ea typeface="ＭＳ Ｐゴシック"/>
              </a:rPr>
              <a:t> </a:t>
            </a:r>
            <a:r>
              <a:rPr lang="en-US" altLang="it-IT" dirty="0" err="1" smtClean="0">
                <a:ea typeface="ＭＳ Ｐゴシック"/>
              </a:rPr>
              <a:t>stimare</a:t>
            </a:r>
            <a:r>
              <a:rPr lang="en-US" altLang="it-IT" dirty="0" smtClean="0">
                <a:ea typeface="ＭＳ Ｐゴシック"/>
              </a:rPr>
              <a:t> </a:t>
            </a:r>
            <a:r>
              <a:rPr lang="en-US" altLang="it-IT" dirty="0" err="1" smtClean="0">
                <a:ea typeface="ＭＳ Ｐゴシック"/>
              </a:rPr>
              <a:t>i</a:t>
            </a:r>
            <a:r>
              <a:rPr lang="en-US" altLang="it-IT" dirty="0" smtClean="0">
                <a:ea typeface="ＭＳ Ｐゴシック"/>
              </a:rPr>
              <a:t> </a:t>
            </a:r>
            <a:r>
              <a:rPr lang="en-US" altLang="it-IT" dirty="0" err="1" smtClean="0">
                <a:ea typeface="ＭＳ Ｐゴシック"/>
              </a:rPr>
              <a:t>fattori</a:t>
            </a:r>
            <a:r>
              <a:rPr lang="en-US" altLang="it-IT" dirty="0" smtClean="0">
                <a:ea typeface="ＭＳ Ｐゴシック"/>
              </a:rPr>
              <a:t> </a:t>
            </a:r>
            <a:r>
              <a:rPr lang="en-US" altLang="it-IT" dirty="0" err="1" smtClean="0">
                <a:ea typeface="ＭＳ Ｐゴシック"/>
              </a:rPr>
              <a:t>che</a:t>
            </a:r>
            <a:r>
              <a:rPr lang="en-US" altLang="it-IT" dirty="0" smtClean="0">
                <a:ea typeface="ＭＳ Ｐゴシック"/>
              </a:rPr>
              <a:t> </a:t>
            </a:r>
            <a:r>
              <a:rPr lang="en-US" altLang="it-IT" dirty="0" err="1" smtClean="0">
                <a:ea typeface="ＭＳ Ｐゴシック"/>
              </a:rPr>
              <a:t>hanno</a:t>
            </a:r>
            <a:r>
              <a:rPr lang="en-US" altLang="it-IT" dirty="0" smtClean="0">
                <a:ea typeface="ＭＳ Ｐゴシック"/>
              </a:rPr>
              <a:t> </a:t>
            </a:r>
            <a:r>
              <a:rPr lang="en-US" altLang="it-IT" dirty="0" err="1" smtClean="0">
                <a:ea typeface="ＭＳ Ｐゴシック"/>
              </a:rPr>
              <a:t>spiegato</a:t>
            </a:r>
            <a:r>
              <a:rPr lang="en-US" altLang="it-IT" dirty="0" smtClean="0">
                <a:ea typeface="ＭＳ Ｐゴシック"/>
              </a:rPr>
              <a:t> la </a:t>
            </a:r>
            <a:r>
              <a:rPr lang="en-US" altLang="it-IT" dirty="0" err="1" smtClean="0">
                <a:ea typeface="ＭＳ Ｐゴシック"/>
              </a:rPr>
              <a:t>riduzione</a:t>
            </a:r>
            <a:r>
              <a:rPr lang="en-US" altLang="it-IT" dirty="0" smtClean="0">
                <a:ea typeface="ＭＳ Ｐゴシック"/>
              </a:rPr>
              <a:t> </a:t>
            </a:r>
            <a:r>
              <a:rPr lang="en-US" altLang="it-IT" dirty="0" err="1" smtClean="0">
                <a:ea typeface="ＭＳ Ｐゴシック"/>
              </a:rPr>
              <a:t>della</a:t>
            </a:r>
            <a:r>
              <a:rPr lang="en-US" altLang="it-IT" dirty="0" smtClean="0">
                <a:ea typeface="ＭＳ Ｐゴシック"/>
              </a:rPr>
              <a:t> </a:t>
            </a:r>
            <a:r>
              <a:rPr lang="en-US" altLang="it-IT" dirty="0" err="1" smtClean="0">
                <a:ea typeface="ＭＳ Ｐゴシック"/>
              </a:rPr>
              <a:t>mortalità</a:t>
            </a:r>
            <a:r>
              <a:rPr lang="en-US" altLang="it-IT" dirty="0" smtClean="0">
                <a:ea typeface="ＭＳ Ｐゴシック"/>
              </a:rPr>
              <a:t> </a:t>
            </a:r>
            <a:r>
              <a:rPr lang="en-US" altLang="it-IT" dirty="0" err="1" smtClean="0">
                <a:ea typeface="ＭＳ Ｐゴシック"/>
              </a:rPr>
              <a:t>coronarica</a:t>
            </a:r>
            <a:r>
              <a:rPr lang="en-US" altLang="it-IT" dirty="0" smtClean="0">
                <a:ea typeface="ＭＳ Ｐゴシック"/>
              </a:rPr>
              <a:t>: </a:t>
            </a:r>
            <a:r>
              <a:rPr lang="en-US" altLang="it-IT" dirty="0" err="1" smtClean="0">
                <a:ea typeface="ＭＳ Ｐゴシック"/>
              </a:rPr>
              <a:t>nel</a:t>
            </a:r>
            <a:r>
              <a:rPr lang="en-US" altLang="it-IT" dirty="0" smtClean="0">
                <a:ea typeface="ＭＳ Ｐゴシック"/>
              </a:rPr>
              <a:t> 2000 </a:t>
            </a:r>
            <a:r>
              <a:rPr lang="en-US" altLang="it-IT" dirty="0" err="1" smtClean="0">
                <a:ea typeface="ＭＳ Ｐゴシック"/>
              </a:rPr>
              <a:t>rispetto</a:t>
            </a:r>
            <a:r>
              <a:rPr lang="en-US" altLang="it-IT" dirty="0" smtClean="0">
                <a:ea typeface="ＭＳ Ｐゴシック"/>
              </a:rPr>
              <a:t> al 1980 </a:t>
            </a:r>
            <a:r>
              <a:rPr lang="en-US" altLang="it-IT" dirty="0" err="1" smtClean="0">
                <a:ea typeface="ＭＳ Ｐゴシック"/>
              </a:rPr>
              <a:t>si</a:t>
            </a:r>
            <a:r>
              <a:rPr lang="en-US" altLang="it-IT" dirty="0" smtClean="0">
                <a:ea typeface="ＭＳ Ｐゴシック"/>
              </a:rPr>
              <a:t> </a:t>
            </a:r>
            <a:r>
              <a:rPr lang="en-US" altLang="it-IT" dirty="0" err="1" smtClean="0">
                <a:ea typeface="ＭＳ Ｐゴシック"/>
              </a:rPr>
              <a:t>sono</a:t>
            </a:r>
            <a:r>
              <a:rPr lang="en-US" altLang="it-IT" dirty="0" smtClean="0">
                <a:ea typeface="ＭＳ Ｐゴシック"/>
              </a:rPr>
              <a:t> </a:t>
            </a:r>
            <a:r>
              <a:rPr lang="en-US" altLang="it-IT" dirty="0" err="1" smtClean="0">
                <a:ea typeface="ＭＳ Ｐゴシック"/>
              </a:rPr>
              <a:t>avuti</a:t>
            </a:r>
            <a:r>
              <a:rPr lang="en-US" altLang="it-IT" dirty="0" smtClean="0">
                <a:ea typeface="ＭＳ Ｐゴシック"/>
              </a:rPr>
              <a:t> 43.000 </a:t>
            </a:r>
            <a:r>
              <a:rPr lang="en-US" altLang="it-IT" dirty="0" err="1" smtClean="0">
                <a:ea typeface="ＭＳ Ｐゴシック"/>
              </a:rPr>
              <a:t>eventi</a:t>
            </a:r>
            <a:r>
              <a:rPr lang="en-US" altLang="it-IT" dirty="0" smtClean="0">
                <a:ea typeface="ＭＳ Ｐゴシック"/>
              </a:rPr>
              <a:t> </a:t>
            </a:r>
            <a:r>
              <a:rPr lang="en-US" altLang="it-IT" dirty="0" err="1" smtClean="0">
                <a:ea typeface="ＭＳ Ｐゴシック"/>
              </a:rPr>
              <a:t>fatali</a:t>
            </a:r>
            <a:r>
              <a:rPr lang="en-US" altLang="it-IT" dirty="0" smtClean="0">
                <a:ea typeface="ＭＳ Ｐゴシック"/>
              </a:rPr>
              <a:t> in </a:t>
            </a:r>
            <a:r>
              <a:rPr lang="en-US" altLang="it-IT" dirty="0" err="1" smtClean="0">
                <a:ea typeface="ＭＳ Ｐゴシック"/>
              </a:rPr>
              <a:t>meno</a:t>
            </a:r>
            <a:r>
              <a:rPr lang="en-US" altLang="it-IT" dirty="0" smtClean="0">
                <a:ea typeface="ＭＳ Ｐゴシック"/>
              </a:rPr>
              <a:t>: parte è </a:t>
            </a:r>
            <a:r>
              <a:rPr lang="en-US" altLang="it-IT" dirty="0" err="1" smtClean="0">
                <a:ea typeface="ＭＳ Ｐゴシック"/>
              </a:rPr>
              <a:t>spiegato</a:t>
            </a:r>
            <a:r>
              <a:rPr lang="en-US" altLang="it-IT" dirty="0" smtClean="0">
                <a:ea typeface="ＭＳ Ｐゴシック"/>
              </a:rPr>
              <a:t> </a:t>
            </a:r>
            <a:r>
              <a:rPr lang="en-US" altLang="it-IT" dirty="0" err="1" smtClean="0">
                <a:ea typeface="ＭＳ Ｐゴシック"/>
              </a:rPr>
              <a:t>dalle</a:t>
            </a:r>
            <a:r>
              <a:rPr lang="en-US" altLang="it-IT" dirty="0" smtClean="0">
                <a:ea typeface="ＭＳ Ｐゴシック"/>
              </a:rPr>
              <a:t> </a:t>
            </a:r>
            <a:r>
              <a:rPr lang="en-US" altLang="it-IT" dirty="0" err="1" smtClean="0">
                <a:ea typeface="ＭＳ Ｐゴシック"/>
              </a:rPr>
              <a:t>terapie</a:t>
            </a:r>
            <a:r>
              <a:rPr lang="en-US" altLang="it-IT" dirty="0" smtClean="0">
                <a:ea typeface="ＭＳ Ｐゴシック"/>
              </a:rPr>
              <a:t> in </a:t>
            </a:r>
            <a:r>
              <a:rPr lang="en-US" altLang="it-IT" dirty="0" err="1" smtClean="0">
                <a:ea typeface="ＭＳ Ｐゴシック"/>
              </a:rPr>
              <a:t>prevenzione</a:t>
            </a:r>
            <a:r>
              <a:rPr lang="en-US" altLang="it-IT" dirty="0" smtClean="0">
                <a:ea typeface="ＭＳ Ｐゴシック"/>
              </a:rPr>
              <a:t> </a:t>
            </a:r>
            <a:r>
              <a:rPr lang="en-US" altLang="it-IT" dirty="0" err="1" smtClean="0">
                <a:ea typeface="ＭＳ Ｐゴシック"/>
              </a:rPr>
              <a:t>secondaria</a:t>
            </a:r>
            <a:r>
              <a:rPr lang="en-US" altLang="it-IT" dirty="0" smtClean="0">
                <a:ea typeface="ＭＳ Ｐゴシック"/>
              </a:rPr>
              <a:t> (40%), parte </a:t>
            </a:r>
            <a:r>
              <a:rPr lang="en-US" altLang="it-IT" dirty="0" err="1" smtClean="0">
                <a:ea typeface="ＭＳ Ｐゴシック"/>
              </a:rPr>
              <a:t>dalle</a:t>
            </a:r>
            <a:r>
              <a:rPr lang="en-US" altLang="it-IT" dirty="0" smtClean="0">
                <a:ea typeface="ＭＳ Ｐゴシック"/>
              </a:rPr>
              <a:t> </a:t>
            </a:r>
            <a:r>
              <a:rPr lang="en-US" altLang="it-IT" dirty="0" err="1" smtClean="0">
                <a:ea typeface="ＭＳ Ｐゴシック"/>
              </a:rPr>
              <a:t>azioni</a:t>
            </a:r>
            <a:r>
              <a:rPr lang="en-US" altLang="it-IT" dirty="0" smtClean="0">
                <a:ea typeface="ＭＳ Ｐゴシック"/>
              </a:rPr>
              <a:t> </a:t>
            </a:r>
            <a:r>
              <a:rPr lang="en-US" altLang="it-IT" dirty="0" err="1" smtClean="0">
                <a:ea typeface="ＭＳ Ｐゴシック"/>
              </a:rPr>
              <a:t>comunitarie</a:t>
            </a:r>
            <a:r>
              <a:rPr lang="en-US" altLang="it-IT" dirty="0" smtClean="0">
                <a:ea typeface="ＭＳ Ｐゴシック"/>
              </a:rPr>
              <a:t> e </a:t>
            </a:r>
            <a:r>
              <a:rPr lang="en-US" altLang="it-IT" dirty="0" err="1" smtClean="0">
                <a:ea typeface="ＭＳ Ｐゴシック"/>
              </a:rPr>
              <a:t>individuali</a:t>
            </a:r>
            <a:r>
              <a:rPr lang="en-US" altLang="it-IT" dirty="0" smtClean="0">
                <a:ea typeface="ＭＳ Ｐゴシック"/>
              </a:rPr>
              <a:t> </a:t>
            </a:r>
            <a:r>
              <a:rPr lang="en-US" altLang="it-IT" dirty="0" err="1" smtClean="0">
                <a:ea typeface="ＭＳ Ｐゴシック"/>
              </a:rPr>
              <a:t>sugli</a:t>
            </a:r>
            <a:r>
              <a:rPr lang="en-US" altLang="it-IT" dirty="0" smtClean="0">
                <a:ea typeface="ＭＳ Ｐゴシック"/>
              </a:rPr>
              <a:t> </a:t>
            </a:r>
            <a:r>
              <a:rPr lang="en-US" altLang="it-IT" dirty="0" err="1" smtClean="0">
                <a:ea typeface="ＭＳ Ｐゴシック"/>
              </a:rPr>
              <a:t>stili</a:t>
            </a:r>
            <a:r>
              <a:rPr lang="en-US" altLang="it-IT" dirty="0" smtClean="0">
                <a:ea typeface="ＭＳ Ｐゴシック"/>
              </a:rPr>
              <a:t> di vita e </a:t>
            </a:r>
            <a:r>
              <a:rPr lang="en-US" altLang="it-IT" dirty="0" err="1" smtClean="0">
                <a:ea typeface="ＭＳ Ｐゴシック"/>
              </a:rPr>
              <a:t>terapeutiche</a:t>
            </a:r>
            <a:r>
              <a:rPr lang="en-US" altLang="it-IT" dirty="0" smtClean="0">
                <a:ea typeface="ＭＳ Ｐゴシック"/>
              </a:rPr>
              <a:t> </a:t>
            </a:r>
            <a:r>
              <a:rPr lang="en-US" altLang="it-IT" dirty="0" err="1" smtClean="0">
                <a:ea typeface="ＭＳ Ｐゴシック"/>
              </a:rPr>
              <a:t>sulle</a:t>
            </a:r>
            <a:r>
              <a:rPr lang="en-US" altLang="it-IT" dirty="0" smtClean="0">
                <a:ea typeface="ＭＳ Ｐゴシック"/>
              </a:rPr>
              <a:t> </a:t>
            </a:r>
            <a:r>
              <a:rPr lang="en-US" altLang="it-IT" dirty="0" err="1" smtClean="0">
                <a:ea typeface="ＭＳ Ｐゴシック"/>
              </a:rPr>
              <a:t>persone</a:t>
            </a:r>
            <a:r>
              <a:rPr lang="en-US" altLang="it-IT" dirty="0" smtClean="0">
                <a:ea typeface="ＭＳ Ｐゴシック"/>
              </a:rPr>
              <a:t> ad alto </a:t>
            </a:r>
            <a:r>
              <a:rPr lang="en-US" altLang="it-IT" dirty="0" err="1" smtClean="0">
                <a:ea typeface="ＭＳ Ｐゴシック"/>
              </a:rPr>
              <a:t>rischio</a:t>
            </a:r>
            <a:r>
              <a:rPr lang="en-US" altLang="it-IT" dirty="0" smtClean="0">
                <a:ea typeface="ＭＳ Ｐゴシック"/>
              </a:rPr>
              <a:t> (58%); </a:t>
            </a:r>
            <a:r>
              <a:rPr lang="en-US" altLang="it-IT" dirty="0" err="1" smtClean="0">
                <a:ea typeface="ＭＳ Ｐゴシック"/>
              </a:rPr>
              <a:t>una</a:t>
            </a:r>
            <a:r>
              <a:rPr lang="en-US" altLang="it-IT" dirty="0" smtClean="0">
                <a:ea typeface="ＭＳ Ｐゴシック"/>
              </a:rPr>
              <a:t> parte, </a:t>
            </a:r>
            <a:r>
              <a:rPr lang="en-US" altLang="it-IT" dirty="0" err="1" smtClean="0">
                <a:ea typeface="ＭＳ Ｐゴシック"/>
              </a:rPr>
              <a:t>che</a:t>
            </a:r>
            <a:r>
              <a:rPr lang="en-US" altLang="it-IT" dirty="0" smtClean="0">
                <a:ea typeface="ＭＳ Ｐゴシック"/>
              </a:rPr>
              <a:t> ha </a:t>
            </a:r>
            <a:r>
              <a:rPr lang="en-US" altLang="it-IT" dirty="0" err="1" smtClean="0">
                <a:ea typeface="ＭＳ Ｐゴシック"/>
              </a:rPr>
              <a:t>determinato</a:t>
            </a:r>
            <a:r>
              <a:rPr lang="en-US" altLang="it-IT" dirty="0" smtClean="0">
                <a:ea typeface="ＭＳ Ｐゴシック"/>
              </a:rPr>
              <a:t> un </a:t>
            </a:r>
            <a:r>
              <a:rPr lang="en-US" altLang="it-IT" dirty="0" err="1" smtClean="0">
                <a:ea typeface="ＭＳ Ｐゴシック"/>
              </a:rPr>
              <a:t>aumento</a:t>
            </a:r>
            <a:r>
              <a:rPr lang="en-US" altLang="it-IT" dirty="0" smtClean="0">
                <a:ea typeface="ＭＳ Ｐゴシック"/>
              </a:rPr>
              <a:t>, è </a:t>
            </a:r>
            <a:r>
              <a:rPr lang="en-US" altLang="it-IT" dirty="0" err="1" smtClean="0">
                <a:ea typeface="ＭＳ Ｐゴシック"/>
              </a:rPr>
              <a:t>dovuta</a:t>
            </a:r>
            <a:r>
              <a:rPr lang="en-US" altLang="it-IT" dirty="0" smtClean="0">
                <a:ea typeface="ＭＳ Ｐゴシック"/>
              </a:rPr>
              <a:t> a </a:t>
            </a:r>
            <a:r>
              <a:rPr lang="en-US" altLang="it-IT" dirty="0" err="1" smtClean="0">
                <a:ea typeface="ＭＳ Ｐゴシック"/>
              </a:rPr>
              <a:t>diabete</a:t>
            </a:r>
            <a:r>
              <a:rPr lang="en-US" altLang="it-IT" dirty="0" smtClean="0">
                <a:ea typeface="ＭＳ Ｐゴシック"/>
              </a:rPr>
              <a:t> e </a:t>
            </a:r>
            <a:r>
              <a:rPr lang="en-US" altLang="it-IT" dirty="0" err="1" smtClean="0">
                <a:ea typeface="ＭＳ Ｐゴシック"/>
              </a:rPr>
              <a:t>obesità</a:t>
            </a:r>
            <a:r>
              <a:rPr lang="en-US" altLang="it-IT" dirty="0" smtClean="0">
                <a:ea typeface="ＭＳ Ｐゴシック"/>
              </a:rPr>
              <a:t>. Una </a:t>
            </a:r>
            <a:r>
              <a:rPr lang="en-US" altLang="it-IT" dirty="0" err="1" smtClean="0">
                <a:ea typeface="ＭＳ Ｐゴシック"/>
              </a:rPr>
              <a:t>piccola</a:t>
            </a:r>
            <a:r>
              <a:rPr lang="en-US" altLang="it-IT" dirty="0" smtClean="0">
                <a:ea typeface="ＭＳ Ｐゴシック"/>
              </a:rPr>
              <a:t> parte </a:t>
            </a:r>
            <a:r>
              <a:rPr lang="en-US" altLang="it-IT" dirty="0" err="1" smtClean="0">
                <a:ea typeface="ＭＳ Ｐゴシック"/>
              </a:rPr>
              <a:t>resta</a:t>
            </a:r>
            <a:r>
              <a:rPr lang="en-US" altLang="it-IT" dirty="0" smtClean="0">
                <a:ea typeface="ＭＳ Ｐゴシック"/>
              </a:rPr>
              <a:t> non </a:t>
            </a:r>
            <a:r>
              <a:rPr lang="en-US" altLang="it-IT" dirty="0" err="1" smtClean="0">
                <a:ea typeface="ＭＳ Ｐゴシック"/>
              </a:rPr>
              <a:t>spiegabile</a:t>
            </a:r>
            <a:r>
              <a:rPr lang="en-US" altLang="it-IT" dirty="0" smtClean="0">
                <a:ea typeface="ＭＳ Ｐゴシック"/>
              </a:rPr>
              <a:t> (5%)</a:t>
            </a:r>
          </a:p>
          <a:p>
            <a:pPr>
              <a:spcBef>
                <a:spcPct val="0"/>
              </a:spcBef>
            </a:pPr>
            <a:r>
              <a:rPr lang="en-US" dirty="0" smtClean="0">
                <a:latin typeface="Comic Sans MS" pitchFamily="66" charset="0"/>
                <a:ea typeface="ＭＳ Ｐゴシック"/>
              </a:rPr>
              <a:t>---------------------------------------------------------------------------------------------------------</a:t>
            </a:r>
          </a:p>
          <a:p>
            <a:pPr>
              <a:spcBef>
                <a:spcPct val="0"/>
              </a:spcBef>
            </a:pPr>
            <a:endParaRPr lang="en-GB" dirty="0" smtClean="0">
              <a:latin typeface="Comic Sans MS" pitchFamily="66" charset="0"/>
            </a:endParaRPr>
          </a:p>
          <a:p>
            <a:pPr>
              <a:spcBef>
                <a:spcPct val="0"/>
              </a:spcBef>
            </a:pPr>
            <a:r>
              <a:rPr lang="en-GB" dirty="0" smtClean="0">
                <a:latin typeface="Comic Sans MS" pitchFamily="66" charset="0"/>
              </a:rPr>
              <a:t>In particular increasing prevalence of Obesity and Diabetes resulted in additional CHD deaths.</a:t>
            </a:r>
          </a:p>
          <a:p>
            <a:pPr>
              <a:spcBef>
                <a:spcPct val="0"/>
              </a:spcBef>
            </a:pPr>
            <a:endParaRPr lang="en-GB" dirty="0" smtClean="0">
              <a:latin typeface="Comic Sans MS" pitchFamily="66" charset="0"/>
            </a:endParaRPr>
          </a:p>
          <a:p>
            <a:pPr>
              <a:spcBef>
                <a:spcPct val="0"/>
              </a:spcBef>
            </a:pPr>
            <a:r>
              <a:rPr lang="en-GB" dirty="0" smtClean="0">
                <a:latin typeface="Comic Sans MS" pitchFamily="66" charset="0"/>
              </a:rPr>
              <a:t>CHD mortality fall was mainly due to improvement in cholesterol and blood pressure as risk factors and in heart failure, angina, and secondary prevention treatments.</a:t>
            </a:r>
          </a:p>
          <a:p>
            <a:pPr>
              <a:spcBef>
                <a:spcPct val="0"/>
              </a:spcBef>
            </a:pPr>
            <a:endParaRPr lang="en-GB" dirty="0" smtClean="0">
              <a:latin typeface="Comic Sans MS" pitchFamily="66" charset="0"/>
            </a:endParaRPr>
          </a:p>
          <a:p>
            <a:pPr>
              <a:spcBef>
                <a:spcPct val="0"/>
              </a:spcBef>
            </a:pPr>
            <a:r>
              <a:rPr lang="en-GB" dirty="0" smtClean="0">
                <a:latin typeface="Comic Sans MS" pitchFamily="66" charset="0"/>
              </a:rPr>
              <a:t>No particular differences were registered between genders except for SMOKING.</a:t>
            </a:r>
          </a:p>
          <a:p>
            <a:pPr>
              <a:spcBef>
                <a:spcPct val="0"/>
              </a:spcBef>
            </a:pPr>
            <a:r>
              <a:rPr lang="en-GB" dirty="0" smtClean="0">
                <a:latin typeface="Comic Sans MS" pitchFamily="66" charset="0"/>
              </a:rPr>
              <a:t>The overall effect was positive:</a:t>
            </a:r>
          </a:p>
          <a:p>
            <a:pPr>
              <a:spcBef>
                <a:spcPct val="0"/>
              </a:spcBef>
              <a:buFontTx/>
              <a:buChar char="-"/>
            </a:pPr>
            <a:r>
              <a:rPr lang="en-GB" dirty="0" smtClean="0">
                <a:latin typeface="Comic Sans MS" pitchFamily="66" charset="0"/>
              </a:rPr>
              <a:t>in men smoking prevalence decreased continuously explaining about 7% of the CHD male mortality reduction;</a:t>
            </a:r>
          </a:p>
          <a:p>
            <a:pPr>
              <a:spcBef>
                <a:spcPct val="0"/>
              </a:spcBef>
              <a:buFontTx/>
              <a:buChar char="-"/>
            </a:pPr>
            <a:r>
              <a:rPr lang="en-GB" dirty="0" smtClean="0">
                <a:latin typeface="Comic Sans MS" pitchFamily="66" charset="0"/>
              </a:rPr>
              <a:t>however, a worrying increasing trend of smoking in women resulted in a 1% INCREASE in female CHD deaths .   </a:t>
            </a:r>
          </a:p>
          <a:p>
            <a:pPr>
              <a:spcBef>
                <a:spcPct val="0"/>
              </a:spcBef>
              <a:buFontTx/>
              <a:buChar char="-"/>
            </a:pPr>
            <a:endParaRPr lang="en-GB" dirty="0" smtClean="0">
              <a:latin typeface="Comic Sans MS" pitchFamily="66" charset="0"/>
            </a:endParaRPr>
          </a:p>
          <a:p>
            <a:pPr>
              <a:spcBef>
                <a:spcPct val="0"/>
              </a:spcBef>
              <a:buFontTx/>
              <a:buChar char="-"/>
            </a:pPr>
            <a:r>
              <a:rPr lang="en-GB" dirty="0" err="1" smtClean="0">
                <a:latin typeface="Comic Sans MS" pitchFamily="66" charset="0"/>
              </a:rPr>
              <a:t>Interventi</a:t>
            </a:r>
            <a:r>
              <a:rPr lang="en-GB" dirty="0" smtClean="0">
                <a:latin typeface="Comic Sans MS" pitchFamily="66" charset="0"/>
              </a:rPr>
              <a:t> di </a:t>
            </a:r>
            <a:r>
              <a:rPr lang="en-GB" dirty="0" err="1" smtClean="0">
                <a:latin typeface="Comic Sans MS" pitchFamily="66" charset="0"/>
              </a:rPr>
              <a:t>rivascolarizzazione</a:t>
            </a:r>
            <a:r>
              <a:rPr lang="en-GB" dirty="0" smtClean="0">
                <a:latin typeface="Comic Sans MS" pitchFamily="66" charset="0"/>
              </a:rPr>
              <a:t> </a:t>
            </a:r>
            <a:r>
              <a:rPr lang="en-GB" dirty="0" err="1" smtClean="0">
                <a:latin typeface="Comic Sans MS" pitchFamily="66" charset="0"/>
              </a:rPr>
              <a:t>coronarica</a:t>
            </a:r>
            <a:endParaRPr lang="en-GB" dirty="0" smtClean="0">
              <a:latin typeface="Comic Sans MS" pitchFamily="66" charset="0"/>
            </a:endParaRPr>
          </a:p>
          <a:p>
            <a:pPr>
              <a:spcBef>
                <a:spcPct val="0"/>
              </a:spcBef>
              <a:buFontTx/>
              <a:buChar char="-"/>
            </a:pPr>
            <a:r>
              <a:rPr lang="en-GB" dirty="0" smtClean="0">
                <a:latin typeface="Comic Sans MS" pitchFamily="66" charset="0"/>
              </a:rPr>
              <a:t>CABG= bypass </a:t>
            </a:r>
            <a:r>
              <a:rPr lang="en-GB" dirty="0" err="1" smtClean="0">
                <a:latin typeface="Comic Sans MS" pitchFamily="66" charset="0"/>
              </a:rPr>
              <a:t>aortocoronarico</a:t>
            </a:r>
            <a:endParaRPr lang="en-GB" dirty="0" smtClean="0">
              <a:latin typeface="Comic Sans MS" pitchFamily="66" charset="0"/>
            </a:endParaRPr>
          </a:p>
          <a:p>
            <a:pPr>
              <a:spcBef>
                <a:spcPct val="0"/>
              </a:spcBef>
              <a:buFontTx/>
              <a:buChar char="-"/>
            </a:pPr>
            <a:r>
              <a:rPr lang="en-GB" dirty="0" smtClean="0">
                <a:latin typeface="Comic Sans MS" pitchFamily="66" charset="0"/>
              </a:rPr>
              <a:t>PCTA= </a:t>
            </a:r>
            <a:r>
              <a:rPr lang="en-GB" dirty="0" err="1" smtClean="0">
                <a:latin typeface="Comic Sans MS" pitchFamily="66" charset="0"/>
              </a:rPr>
              <a:t>angioplastica</a:t>
            </a:r>
            <a:endParaRPr lang="en-GB" dirty="0" smtClean="0">
              <a:latin typeface="Comic Sans MS" pitchFamily="6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p:cNvSpPr>
            <a:spLocks noGrp="1"/>
          </p:cNvSpPr>
          <p:nvPr>
            <p:ph type="body" idx="1"/>
          </p:nvPr>
        </p:nvSpPr>
        <p:spPr bwMode="auto">
          <a:xfrm>
            <a:off x="330443" y="4572114"/>
            <a:ext cx="6136790" cy="5002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Font typeface="Wingdings" pitchFamily="2" charset="2"/>
              <a:buNone/>
            </a:pPr>
            <a:endParaRPr lang="it-IT" altLang="it-IT" sz="1400" dirty="0" smtClean="0">
              <a:solidFill>
                <a:srgbClr val="0000FF"/>
              </a:solidFill>
              <a:latin typeface="Comic Sans MS" pitchFamily="66" charset="0"/>
            </a:endParaRPr>
          </a:p>
        </p:txBody>
      </p:sp>
      <p:sp>
        <p:nvSpPr>
          <p:cNvPr id="378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7807C4-BB84-4E1A-827C-0D4B0E420370}" type="slidenum">
              <a:rPr lang="it-IT" altLang="it-IT" smtClean="0">
                <a:latin typeface="Arial" pitchFamily="34" charset="0"/>
              </a:rPr>
              <a:pPr eaLnBrk="1" hangingPunct="1">
                <a:spcBef>
                  <a:spcPct val="0"/>
                </a:spcBef>
              </a:pPr>
              <a:t>18</a:t>
            </a:fld>
            <a:endParaRPr lang="it-IT" alt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p:cNvSpPr>
            <a:spLocks noGrp="1"/>
          </p:cNvSpPr>
          <p:nvPr>
            <p:ph type="body" idx="1"/>
          </p:nvPr>
        </p:nvSpPr>
        <p:spPr bwMode="auto">
          <a:xfrm>
            <a:off x="330443" y="4572114"/>
            <a:ext cx="6136790" cy="5002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Font typeface="Wingdings" pitchFamily="2" charset="2"/>
              <a:buNone/>
            </a:pPr>
            <a:r>
              <a:rPr lang="it-IT" altLang="it-IT" sz="1400" b="1" dirty="0" smtClean="0">
                <a:solidFill>
                  <a:srgbClr val="0000FF"/>
                </a:solidFill>
                <a:latin typeface="Comic Sans MS" pitchFamily="66" charset="0"/>
              </a:rPr>
              <a:t>IHD: </a:t>
            </a:r>
            <a:r>
              <a:rPr lang="it-IT" altLang="it-IT" sz="1400" dirty="0" smtClean="0">
                <a:solidFill>
                  <a:srgbClr val="0000FF"/>
                </a:solidFill>
                <a:latin typeface="Comic Sans MS" pitchFamily="66" charset="0"/>
              </a:rPr>
              <a:t>I</a:t>
            </a:r>
            <a:r>
              <a:rPr lang="it-IT" altLang="it-IT" sz="1400" baseline="0" dirty="0" smtClean="0">
                <a:solidFill>
                  <a:srgbClr val="0000FF"/>
                </a:solidFill>
                <a:latin typeface="Comic Sans MS" pitchFamily="66" charset="0"/>
              </a:rPr>
              <a:t> Tassi di mortalità per malattie coronariche continuano a diminuire sin dagli anni ’80.</a:t>
            </a:r>
          </a:p>
          <a:p>
            <a:pPr algn="just" eaLnBrk="1" hangingPunct="1">
              <a:spcBef>
                <a:spcPct val="0"/>
              </a:spcBef>
              <a:buFont typeface="Wingdings" pitchFamily="2" charset="2"/>
              <a:buNone/>
            </a:pPr>
            <a:r>
              <a:rPr lang="it-IT" altLang="it-IT" sz="1400" baseline="0" dirty="0" smtClean="0">
                <a:solidFill>
                  <a:srgbClr val="0000FF"/>
                </a:solidFill>
                <a:latin typeface="Comic Sans MS" pitchFamily="66" charset="0"/>
              </a:rPr>
              <a:t>- più elevati negli uomini, oltre il doppio rispetto alle donne, anche se la distanza tra i generi tende a diminuire</a:t>
            </a:r>
          </a:p>
          <a:p>
            <a:pPr algn="just" eaLnBrk="1" hangingPunct="1">
              <a:spcBef>
                <a:spcPct val="0"/>
              </a:spcBef>
              <a:buFont typeface="Wingdings" pitchFamily="2" charset="2"/>
              <a:buNone/>
            </a:pPr>
            <a:r>
              <a:rPr lang="it-IT" altLang="it-IT" sz="1400" dirty="0" smtClean="0">
                <a:solidFill>
                  <a:srgbClr val="0000FF"/>
                </a:solidFill>
                <a:latin typeface="Comic Sans MS" pitchFamily="66" charset="0"/>
              </a:rPr>
              <a:t>(Anche se le Malattie del Sistema Circolatorio ancora rappresentano la principale causa di morte in Italia (37%); Tumori (30%)</a:t>
            </a:r>
            <a:r>
              <a:rPr lang="it-IT" altLang="it-IT" sz="1400" baseline="0" dirty="0" smtClean="0">
                <a:solidFill>
                  <a:srgbClr val="0000FF"/>
                </a:solidFill>
                <a:latin typeface="Comic Sans MS" pitchFamily="66" charset="0"/>
              </a:rPr>
              <a:t>)</a:t>
            </a:r>
          </a:p>
          <a:p>
            <a:pPr algn="just" eaLnBrk="1" hangingPunct="1">
              <a:spcBef>
                <a:spcPct val="0"/>
              </a:spcBef>
              <a:buFont typeface="Wingdings" pitchFamily="2" charset="2"/>
              <a:buNone/>
            </a:pPr>
            <a:endParaRPr lang="it-IT" altLang="it-IT" sz="1400" baseline="0" dirty="0" smtClean="0">
              <a:solidFill>
                <a:srgbClr val="0000FF"/>
              </a:solidFill>
              <a:latin typeface="Comic Sans MS" pitchFamily="66" charset="0"/>
            </a:endParaRPr>
          </a:p>
          <a:p>
            <a:pPr algn="just" eaLnBrk="1" hangingPunct="1">
              <a:spcBef>
                <a:spcPct val="0"/>
              </a:spcBef>
              <a:buFont typeface="Wingdings" pitchFamily="2" charset="2"/>
              <a:buNone/>
            </a:pPr>
            <a:r>
              <a:rPr lang="it-IT" altLang="it-IT" sz="1400" b="1" dirty="0" smtClean="0">
                <a:solidFill>
                  <a:srgbClr val="0000FF"/>
                </a:solidFill>
                <a:latin typeface="Comic Sans MS" pitchFamily="66" charset="0"/>
              </a:rPr>
              <a:t>CVA: </a:t>
            </a:r>
            <a:r>
              <a:rPr lang="it-IT" altLang="it-IT" sz="1400" dirty="0" smtClean="0">
                <a:solidFill>
                  <a:srgbClr val="0000FF"/>
                </a:solidFill>
                <a:latin typeface="Comic Sans MS" pitchFamily="66" charset="0"/>
              </a:rPr>
              <a:t>Un andamento simile di riduzione continua si registra anche per i</a:t>
            </a:r>
            <a:r>
              <a:rPr lang="it-IT" altLang="it-IT" sz="1400" baseline="0" dirty="0" smtClean="0">
                <a:solidFill>
                  <a:srgbClr val="0000FF"/>
                </a:solidFill>
                <a:latin typeface="Comic Sans MS" pitchFamily="66" charset="0"/>
              </a:rPr>
              <a:t> Tassi di mortalità per malattie cerebrovascolari.</a:t>
            </a:r>
          </a:p>
          <a:p>
            <a:pPr algn="just" eaLnBrk="1" hangingPunct="1">
              <a:spcBef>
                <a:spcPct val="0"/>
              </a:spcBef>
              <a:buFont typeface="Wingdings" pitchFamily="2" charset="2"/>
              <a:buNone/>
            </a:pPr>
            <a:r>
              <a:rPr lang="it-IT" altLang="it-IT" sz="1400" baseline="0" dirty="0" smtClean="0">
                <a:solidFill>
                  <a:srgbClr val="0000FF"/>
                </a:solidFill>
                <a:latin typeface="Comic Sans MS" pitchFamily="66" charset="0"/>
              </a:rPr>
              <a:t>- più elevati negli uomini, circa un terzo più alti rispetto alle donne, anche se la distanza tra i generi tende a diminuire</a:t>
            </a:r>
            <a:endParaRPr lang="it-IT" altLang="it-IT" sz="1400" dirty="0" smtClean="0">
              <a:solidFill>
                <a:srgbClr val="0000FF"/>
              </a:solidFill>
              <a:latin typeface="Comic Sans MS" pitchFamily="66" charset="0"/>
            </a:endParaRPr>
          </a:p>
          <a:p>
            <a:pPr algn="just" eaLnBrk="1" hangingPunct="1">
              <a:spcBef>
                <a:spcPct val="0"/>
              </a:spcBef>
              <a:buFont typeface="Wingdings" pitchFamily="2" charset="2"/>
              <a:buNone/>
            </a:pPr>
            <a:endParaRPr lang="it-IT" altLang="it-IT" sz="1400" dirty="0" smtClean="0">
              <a:solidFill>
                <a:srgbClr val="0000FF"/>
              </a:solidFill>
              <a:latin typeface="Comic Sans MS" pitchFamily="66" charset="0"/>
            </a:endParaRPr>
          </a:p>
        </p:txBody>
      </p:sp>
      <p:sp>
        <p:nvSpPr>
          <p:cNvPr id="378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7807C4-BB84-4E1A-827C-0D4B0E420370}" type="slidenum">
              <a:rPr lang="it-IT" altLang="it-IT" smtClean="0">
                <a:latin typeface="Arial" pitchFamily="34" charset="0"/>
              </a:rPr>
              <a:pPr eaLnBrk="1" hangingPunct="1">
                <a:spcBef>
                  <a:spcPct val="0"/>
                </a:spcBef>
              </a:pPr>
              <a:t>2</a:t>
            </a:fld>
            <a:endParaRPr lang="it-IT" alt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0BD9A3-7398-478D-AE6B-32FEAEBF3C6B}" type="slidenum">
              <a:rPr lang="it-IT" altLang="it-IT" sz="1200" smtClean="0"/>
              <a:pPr eaLnBrk="1" hangingPunct="1"/>
              <a:t>3</a:t>
            </a:fld>
            <a:endParaRPr lang="it-IT" altLang="it-IT" sz="1200" smtClean="0"/>
          </a:p>
        </p:txBody>
      </p:sp>
      <p:sp>
        <p:nvSpPr>
          <p:cNvPr id="133123" name="Rectangle 2"/>
          <p:cNvSpPr>
            <a:spLocks noChangeArrowheads="1"/>
          </p:cNvSpPr>
          <p:nvPr/>
        </p:nvSpPr>
        <p:spPr bwMode="auto">
          <a:xfrm>
            <a:off x="3850443" y="0"/>
            <a:ext cx="2947232"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33124" name="Rectangle 3"/>
          <p:cNvSpPr>
            <a:spLocks noChangeArrowheads="1"/>
          </p:cNvSpPr>
          <p:nvPr/>
        </p:nvSpPr>
        <p:spPr bwMode="auto">
          <a:xfrm>
            <a:off x="3850443" y="9430306"/>
            <a:ext cx="2947232"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42" tIns="44722" rIns="91042" bIns="44722" anchor="b"/>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algn="r"/>
            <a:r>
              <a:rPr lang="it-IT" altLang="it-IT" sz="1200"/>
              <a:t>2</a:t>
            </a:r>
          </a:p>
        </p:txBody>
      </p:sp>
      <p:sp>
        <p:nvSpPr>
          <p:cNvPr id="133125" name="Rectangle 4"/>
          <p:cNvSpPr>
            <a:spLocks noChangeArrowheads="1"/>
          </p:cNvSpPr>
          <p:nvPr/>
        </p:nvSpPr>
        <p:spPr bwMode="auto">
          <a:xfrm>
            <a:off x="0" y="9430306"/>
            <a:ext cx="2947233"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33126" name="Rectangle 5"/>
          <p:cNvSpPr>
            <a:spLocks noChangeArrowheads="1"/>
          </p:cNvSpPr>
          <p:nvPr/>
        </p:nvSpPr>
        <p:spPr bwMode="auto">
          <a:xfrm>
            <a:off x="0" y="0"/>
            <a:ext cx="2947233"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33127" name="Rectangle 6"/>
          <p:cNvSpPr>
            <a:spLocks noGrp="1" noRot="1" noChangeAspect="1" noChangeArrowheads="1" noTextEdit="1"/>
          </p:cNvSpPr>
          <p:nvPr>
            <p:ph type="sldImg"/>
          </p:nvPr>
        </p:nvSpPr>
        <p:spPr>
          <a:xfrm>
            <a:off x="1085850" y="869950"/>
            <a:ext cx="4625975" cy="3470275"/>
          </a:xfrm>
          <a:ln w="12700" cap="flat"/>
        </p:spPr>
      </p:sp>
      <p:sp>
        <p:nvSpPr>
          <p:cNvPr id="133128" name="Rectangle 7"/>
          <p:cNvSpPr>
            <a:spLocks noGrp="1" noChangeArrowheads="1"/>
          </p:cNvSpPr>
          <p:nvPr>
            <p:ph type="body" idx="1"/>
          </p:nvPr>
        </p:nvSpPr>
        <p:spPr>
          <a:xfrm>
            <a:off x="906357" y="4716877"/>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2" tIns="44722" rIns="91042" bIns="44722"/>
          <a:lstStyle/>
          <a:p>
            <a:pPr eaLnBrk="1" hangingPunct="1"/>
            <a:r>
              <a:rPr lang="it-IT" dirty="0" smtClean="0"/>
              <a:t>Negli anni 80 il Progetto MONICA ha valutato gli eventi coronarici e cerebrovascolari utilizzando per la prima volta le stesse metodologie standardizzate in 32 coorti in 21 paesi.</a:t>
            </a:r>
          </a:p>
          <a:p>
            <a:pPr eaLnBrk="1" hangingPunct="1"/>
            <a:r>
              <a:rPr lang="it-IT" dirty="0" smtClean="0"/>
              <a:t>Tra i risultati ottenuti da questo studio è emerso che mediamente 1/3 degli eventi coronarici è fatale e che di questi il 60% non raggiungono l’ospedale.</a:t>
            </a:r>
            <a:endParaRPr lang="it-IT" noProof="1" smtClean="0"/>
          </a:p>
          <a:p>
            <a:pPr eaLnBrk="1" hangingPunct="1"/>
            <a:r>
              <a:rPr lang="it-IT" altLang="it-IT" smtClean="0">
                <a:latin typeface="Arial" pitchFamily="34" charset="0"/>
              </a:rPr>
              <a:t>_____________________________________________________</a:t>
            </a:r>
            <a:endParaRPr lang="it-IT" altLang="it-IT" dirty="0" smtClean="0">
              <a:latin typeface="Arial" pitchFamily="34" charset="0"/>
            </a:endParaRPr>
          </a:p>
          <a:p>
            <a:pPr eaLnBrk="1" hangingPunct="1"/>
            <a:r>
              <a:rPr lang="it-IT" altLang="it-IT" dirty="0" smtClean="0">
                <a:latin typeface="Arial" pitchFamily="34" charset="0"/>
              </a:rPr>
              <a:t>Questi </a:t>
            </a:r>
            <a:r>
              <a:rPr lang="it-IT" altLang="it-IT" dirty="0" smtClean="0">
                <a:latin typeface="Arial" pitchFamily="34" charset="0"/>
              </a:rPr>
              <a:t>grafici sintetizzano questi ultimi concetti:</a:t>
            </a:r>
          </a:p>
          <a:p>
            <a:pPr eaLnBrk="1" hangingPunct="1"/>
            <a:r>
              <a:rPr lang="it-IT" altLang="it-IT" dirty="0" smtClean="0">
                <a:latin typeface="Arial" pitchFamily="34" charset="0"/>
              </a:rPr>
              <a:t>(grafico di sinistra) la necessità di studi quali i registri per completare il quadro epidemiologico delle malattie cardiovascolari; le indagini trasversali (</a:t>
            </a:r>
            <a:r>
              <a:rPr lang="it-IT" altLang="it-IT" dirty="0" err="1" smtClean="0">
                <a:latin typeface="Arial" pitchFamily="34" charset="0"/>
              </a:rPr>
              <a:t>survey</a:t>
            </a:r>
            <a:r>
              <a:rPr lang="it-IT" altLang="it-IT" dirty="0" smtClean="0">
                <a:latin typeface="Arial" pitchFamily="34" charset="0"/>
              </a:rPr>
              <a:t>) possono prendere in considerazione solo gli eventi non fatali (che sono solo circa i 2/3 di tutti gli eventi coronarici, malattia ad alta letalità);</a:t>
            </a:r>
          </a:p>
          <a:p>
            <a:pPr eaLnBrk="1" hangingPunct="1"/>
            <a:endParaRPr lang="it-IT" altLang="it-IT" dirty="0" smtClean="0">
              <a:latin typeface="Arial" pitchFamily="34" charset="0"/>
            </a:endParaRPr>
          </a:p>
          <a:p>
            <a:pPr eaLnBrk="1" hangingPunct="1"/>
            <a:r>
              <a:rPr lang="it-IT" altLang="it-IT" dirty="0" smtClean="0">
                <a:latin typeface="Arial" pitchFamily="34" charset="0"/>
              </a:rPr>
              <a:t>(grafico di destra) Inoltre di tutti gli eventi fatali più del 60% non arriva in ospedale. Questo significa che, nonostante la sua necessità, un registro ospedaliero non potrà mai catturare questi eventi che non potranno essere quindi inclusi negli indicatori di occorrenza della malattia.</a:t>
            </a:r>
          </a:p>
          <a:p>
            <a:pPr eaLnBrk="1" hangingPunct="1"/>
            <a:endParaRPr lang="it-IT" altLang="it-IT" dirty="0" smtClean="0">
              <a:latin typeface="Arial" pitchFamily="34" charset="0"/>
            </a:endParaRPr>
          </a:p>
          <a:p>
            <a:pPr eaLnBrk="1" hangingPunct="1"/>
            <a:r>
              <a:rPr lang="it-IT" altLang="it-IT" dirty="0" smtClean="0">
                <a:latin typeface="Arial" pitchFamily="34" charset="0"/>
              </a:rPr>
              <a:t>Per questi eventi fatali non può essere sufficiente un’azione rivolta esclusivamente alla riduzione dei tempi di ricovero, ma è necessario fare in modo che questi eventi siano meno esiziali attraverso una corretta e diffusa azione di prevenzione sui fattori di rischio. </a:t>
            </a:r>
          </a:p>
          <a:p>
            <a:pPr eaLnBrk="1" hangingPunct="1"/>
            <a:endParaRPr lang="it-IT" altLang="it-IT" noProof="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481CF2-E4F4-42B2-8D52-52FF65BC7806}" type="slidenum">
              <a:rPr lang="it-IT" altLang="it-IT"/>
              <a:pPr eaLnBrk="1" hangingPunct="1"/>
              <a:t>4</a:t>
            </a:fld>
            <a:endParaRPr lang="it-IT" altLang="it-IT"/>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smtClean="0"/>
              <a:t>E questa proporzione è rimasta consistente negli anni nonostante i miglioramenti nei tempi di ricovero.</a:t>
            </a:r>
          </a:p>
          <a:p>
            <a:pPr eaLnBrk="1" hangingPunct="1"/>
            <a:r>
              <a:rPr lang="it-IT" altLang="it-IT" dirty="0" smtClean="0"/>
              <a:t>Questo è uno studio condotto nel 2006 nel Lazio dal quale è emerso che il 30% delle morti per eventi coronarici non arriva in ospedale</a:t>
            </a:r>
            <a:r>
              <a:rPr lang="it-IT" altLang="it-IT" dirty="0" smtClean="0"/>
              <a:t>.</a:t>
            </a:r>
          </a:p>
          <a:p>
            <a:pPr eaLnBrk="1" hangingPunct="1"/>
            <a:endParaRPr lang="it-IT" alt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dirty="0" smtClean="0"/>
              <a:t>Per queste persone, non basta agire sulla riduzione dei tempi di ricovero (per altro già ridottissimi)</a:t>
            </a: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dirty="0" smtClean="0"/>
              <a:t>Per queste persone non si può attuare la prevenzione secondaria; si può agire solo in prevenzione primaria riducendo</a:t>
            </a:r>
            <a:r>
              <a:rPr lang="it-IT" altLang="it-IT" baseline="0" dirty="0" smtClean="0"/>
              <a:t> i fattori di rischio in modo da evitare gli eventi o renderli meno esiziali.</a:t>
            </a:r>
            <a:endParaRPr lang="it-IT" altLang="it-IT" dirty="0" smtClean="0"/>
          </a:p>
          <a:p>
            <a:pPr eaLnBrk="1" hangingPunct="1"/>
            <a:endParaRPr lang="it-IT" alt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anchor="b"/>
          <a:lstStyle/>
          <a:p>
            <a:pPr algn="r"/>
            <a:fld id="{B2822B28-D653-4D3B-9B6A-BBCEFDD147AC}" type="slidenum">
              <a:rPr lang="it-IT" sz="1200">
                <a:latin typeface="Arial" charset="0"/>
              </a:rPr>
              <a:pPr algn="r"/>
              <a:t>5</a:t>
            </a:fld>
            <a:endParaRPr lang="it-IT" sz="1200">
              <a:latin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679767" y="4715153"/>
            <a:ext cx="5574054" cy="4466987"/>
          </a:xfrm>
          <a:noFill/>
          <a:ln/>
        </p:spPr>
        <p:txBody>
          <a:bodyPr/>
          <a:lstStyle/>
          <a:p>
            <a:pPr eaLnBrk="1" hangingPunct="1">
              <a:spcBef>
                <a:spcPct val="0"/>
              </a:spcBef>
            </a:pPr>
            <a:r>
              <a:rPr lang="en-US" altLang="it-IT" sz="1400" dirty="0" smtClean="0">
                <a:solidFill>
                  <a:srgbClr val="0000FF"/>
                </a:solidFill>
                <a:latin typeface="Comic Sans MS" pitchFamily="66" charset="0"/>
              </a:rPr>
              <a:t>Cosa </a:t>
            </a:r>
            <a:r>
              <a:rPr lang="en-US" altLang="it-IT" sz="1400" dirty="0" err="1" smtClean="0">
                <a:solidFill>
                  <a:srgbClr val="0000FF"/>
                </a:solidFill>
                <a:latin typeface="Comic Sans MS" pitchFamily="66" charset="0"/>
              </a:rPr>
              <a:t>sta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succedendo</a:t>
            </a:r>
            <a:r>
              <a:rPr lang="en-US" altLang="it-IT" sz="1400" dirty="0" smtClean="0">
                <a:solidFill>
                  <a:srgbClr val="0000FF"/>
                </a:solidFill>
                <a:latin typeface="Comic Sans MS" pitchFamily="66" charset="0"/>
              </a:rPr>
              <a:t> in termini di </a:t>
            </a:r>
            <a:r>
              <a:rPr lang="en-US" altLang="it-IT" sz="1400" dirty="0" err="1" smtClean="0">
                <a:solidFill>
                  <a:srgbClr val="0000FF"/>
                </a:solidFill>
                <a:latin typeface="Comic Sans MS" pitchFamily="66" charset="0"/>
              </a:rPr>
              <a:t>prevalenza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delle</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malattie</a:t>
            </a:r>
            <a:r>
              <a:rPr lang="en-US" altLang="it-IT" sz="1400" dirty="0" smtClean="0">
                <a:solidFill>
                  <a:srgbClr val="0000FF"/>
                </a:solidFill>
                <a:latin typeface="Comic Sans MS" pitchFamily="66" charset="0"/>
              </a:rPr>
              <a:t> CVD</a:t>
            </a:r>
            <a:r>
              <a:rPr lang="en-US" altLang="it-IT" sz="1400" baseline="0" dirty="0" smtClean="0">
                <a:solidFill>
                  <a:srgbClr val="0000FF"/>
                </a:solidFill>
                <a:latin typeface="Comic Sans MS" pitchFamily="66" charset="0"/>
              </a:rPr>
              <a:t> e </a:t>
            </a:r>
            <a:r>
              <a:rPr lang="en-US" altLang="it-IT" sz="1400" baseline="0" dirty="0" err="1" smtClean="0">
                <a:solidFill>
                  <a:srgbClr val="0000FF"/>
                </a:solidFill>
                <a:latin typeface="Comic Sans MS" pitchFamily="66" charset="0"/>
              </a:rPr>
              <a:t>dei</a:t>
            </a:r>
            <a:r>
              <a:rPr lang="en-US" altLang="it-IT" sz="1400" baseline="0" dirty="0" smtClean="0">
                <a:solidFill>
                  <a:srgbClr val="0000FF"/>
                </a:solidFill>
                <a:latin typeface="Comic Sans MS" pitchFamily="66" charset="0"/>
              </a:rPr>
              <a:t> </a:t>
            </a:r>
            <a:r>
              <a:rPr lang="en-US" altLang="it-IT" sz="1400" baseline="0" dirty="0" err="1" smtClean="0">
                <a:solidFill>
                  <a:srgbClr val="0000FF"/>
                </a:solidFill>
                <a:latin typeface="Comic Sans MS" pitchFamily="66" charset="0"/>
              </a:rPr>
              <a:t>suoi</a:t>
            </a:r>
            <a:r>
              <a:rPr lang="en-US" altLang="it-IT" sz="1400" baseline="0" dirty="0" smtClean="0">
                <a:solidFill>
                  <a:srgbClr val="0000FF"/>
                </a:solidFill>
                <a:latin typeface="Comic Sans MS" pitchFamily="66" charset="0"/>
              </a:rPr>
              <a:t> </a:t>
            </a:r>
            <a:r>
              <a:rPr lang="en-US" altLang="it-IT" sz="1400" baseline="0" dirty="0" err="1" smtClean="0">
                <a:solidFill>
                  <a:srgbClr val="0000FF"/>
                </a:solidFill>
                <a:latin typeface="Comic Sans MS" pitchFamily="66" charset="0"/>
              </a:rPr>
              <a:t>Fattori</a:t>
            </a:r>
            <a:r>
              <a:rPr lang="en-US" altLang="it-IT" sz="1400" baseline="0" dirty="0" smtClean="0">
                <a:solidFill>
                  <a:srgbClr val="0000FF"/>
                </a:solidFill>
                <a:latin typeface="Comic Sans MS" pitchFamily="66" charset="0"/>
              </a:rPr>
              <a:t> di </a:t>
            </a:r>
            <a:r>
              <a:rPr lang="en-US" altLang="it-IT" sz="1400" baseline="0" dirty="0" err="1" smtClean="0">
                <a:solidFill>
                  <a:srgbClr val="0000FF"/>
                </a:solidFill>
                <a:latin typeface="Comic Sans MS" pitchFamily="66" charset="0"/>
              </a:rPr>
              <a:t>Rischio</a:t>
            </a:r>
            <a:r>
              <a:rPr lang="en-US" altLang="it-IT" sz="1400" baseline="0" dirty="0" smtClean="0">
                <a:solidFill>
                  <a:srgbClr val="0000FF"/>
                </a:solidFill>
                <a:latin typeface="Comic Sans MS" pitchFamily="66" charset="0"/>
              </a:rPr>
              <a:t>:</a:t>
            </a:r>
          </a:p>
          <a:p>
            <a:pPr eaLnBrk="1" hangingPunct="1">
              <a:spcBef>
                <a:spcPct val="0"/>
              </a:spcBef>
            </a:pPr>
            <a:endParaRPr lang="en-US" altLang="it-IT" sz="1400" baseline="0" dirty="0" smtClean="0">
              <a:solidFill>
                <a:srgbClr val="0000FF"/>
              </a:solidFill>
              <a:latin typeface="Comic Sans MS" pitchFamily="66" charset="0"/>
            </a:endParaRPr>
          </a:p>
          <a:p>
            <a:pPr eaLnBrk="1" hangingPunct="1">
              <a:spcBef>
                <a:spcPct val="0"/>
              </a:spcBef>
            </a:pPr>
            <a:r>
              <a:rPr lang="en-US" altLang="it-IT" sz="1400" dirty="0" err="1" smtClean="0">
                <a:solidFill>
                  <a:srgbClr val="0000FF"/>
                </a:solidFill>
                <a:latin typeface="Comic Sans MS" pitchFamily="66" charset="0"/>
              </a:rPr>
              <a:t>Abbiamo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confrontato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dati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raccolti</a:t>
            </a:r>
            <a:r>
              <a:rPr lang="en-US" altLang="it-IT" sz="1400" dirty="0" smtClean="0">
                <a:solidFill>
                  <a:srgbClr val="0000FF"/>
                </a:solidFill>
                <a:latin typeface="Comic Sans MS" pitchFamily="66" charset="0"/>
              </a:rPr>
              <a:t> nelle due </a:t>
            </a:r>
            <a:r>
              <a:rPr lang="en-US" altLang="it-IT" sz="1400" dirty="0" err="1" smtClean="0">
                <a:solidFill>
                  <a:srgbClr val="0000FF"/>
                </a:solidFill>
                <a:latin typeface="Comic Sans MS" pitchFamily="66" charset="0"/>
              </a:rPr>
              <a:t>indagini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trasversali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dell’Osservatorio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Epidemiologico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Cardiovascolare</a:t>
            </a:r>
            <a:r>
              <a:rPr lang="en-US" altLang="it-IT" sz="1400" dirty="0" smtClean="0">
                <a:solidFill>
                  <a:srgbClr val="0000FF"/>
                </a:solidFill>
                <a:latin typeface="Comic Sans MS" pitchFamily="66" charset="0"/>
              </a:rPr>
              <a:t>/Health Examination Survey </a:t>
            </a:r>
            <a:r>
              <a:rPr lang="en-US" altLang="it-IT" sz="1400" dirty="0" err="1" smtClean="0">
                <a:solidFill>
                  <a:srgbClr val="0000FF"/>
                </a:solidFill>
                <a:latin typeface="Comic Sans MS" pitchFamily="66" charset="0"/>
              </a:rPr>
              <a:t>condotte</a:t>
            </a:r>
            <a:r>
              <a:rPr lang="en-US" altLang="it-IT" sz="1400" dirty="0" smtClean="0">
                <a:solidFill>
                  <a:srgbClr val="0000FF"/>
                </a:solidFill>
                <a:latin typeface="Comic Sans MS" pitchFamily="66" charset="0"/>
              </a:rPr>
              <a:t> </a:t>
            </a:r>
            <a:r>
              <a:rPr lang="en-US" sz="1400" dirty="0" smtClean="0">
                <a:solidFill>
                  <a:srgbClr val="0000FF"/>
                </a:solidFill>
                <a:latin typeface="Comic Sans MS" panose="030F0702030302020204" pitchFamily="66" charset="0"/>
              </a:rPr>
              <a:t>in </a:t>
            </a:r>
            <a:r>
              <a:rPr lang="en-US" sz="1400" dirty="0" err="1" smtClean="0">
                <a:solidFill>
                  <a:srgbClr val="0000FF"/>
                </a:solidFill>
                <a:latin typeface="Comic Sans MS" panose="030F0702030302020204" pitchFamily="66" charset="0"/>
              </a:rPr>
              <a:t>collaborazione</a:t>
            </a:r>
            <a:r>
              <a:rPr lang="en-US" sz="1400" dirty="0" smtClean="0">
                <a:solidFill>
                  <a:srgbClr val="0000FF"/>
                </a:solidFill>
                <a:latin typeface="Comic Sans MS" panose="030F0702030302020204" pitchFamily="66" charset="0"/>
              </a:rPr>
              <a:t> </a:t>
            </a:r>
            <a:r>
              <a:rPr lang="en-US" sz="1400" dirty="0" err="1" smtClean="0">
                <a:solidFill>
                  <a:srgbClr val="0000FF"/>
                </a:solidFill>
                <a:latin typeface="Comic Sans MS" panose="030F0702030302020204" pitchFamily="66" charset="0"/>
              </a:rPr>
              <a:t>tra</a:t>
            </a:r>
            <a:r>
              <a:rPr lang="en-US" sz="1400" dirty="0" smtClean="0">
                <a:solidFill>
                  <a:srgbClr val="0000FF"/>
                </a:solidFill>
                <a:latin typeface="Comic Sans MS" panose="030F0702030302020204" pitchFamily="66" charset="0"/>
              </a:rPr>
              <a:t> ANMCO e ISS a 10</a:t>
            </a:r>
            <a:r>
              <a:rPr lang="en-US" sz="1400" baseline="0" dirty="0" smtClean="0">
                <a:solidFill>
                  <a:srgbClr val="0000FF"/>
                </a:solidFill>
                <a:latin typeface="Comic Sans MS" panose="030F0702030302020204" pitchFamily="66" charset="0"/>
              </a:rPr>
              <a:t> </a:t>
            </a:r>
            <a:r>
              <a:rPr lang="en-US" sz="1400" baseline="0" dirty="0" err="1" smtClean="0">
                <a:solidFill>
                  <a:srgbClr val="0000FF"/>
                </a:solidFill>
                <a:latin typeface="Comic Sans MS" panose="030F0702030302020204" pitchFamily="66" charset="0"/>
              </a:rPr>
              <a:t>anni</a:t>
            </a:r>
            <a:r>
              <a:rPr lang="en-US" sz="1400" baseline="0" dirty="0" smtClean="0">
                <a:solidFill>
                  <a:srgbClr val="0000FF"/>
                </a:solidFill>
                <a:latin typeface="Comic Sans MS" panose="030F0702030302020204" pitchFamily="66" charset="0"/>
              </a:rPr>
              <a:t> di </a:t>
            </a:r>
            <a:r>
              <a:rPr lang="en-US" sz="1400" baseline="0" dirty="0" err="1" smtClean="0">
                <a:solidFill>
                  <a:srgbClr val="0000FF"/>
                </a:solidFill>
                <a:latin typeface="Comic Sans MS" panose="030F0702030302020204" pitchFamily="66" charset="0"/>
              </a:rPr>
              <a:t>distanza</a:t>
            </a:r>
            <a:r>
              <a:rPr lang="en-US" sz="1400" baseline="0" dirty="0" smtClean="0">
                <a:solidFill>
                  <a:srgbClr val="0000FF"/>
                </a:solidFill>
                <a:latin typeface="Comic Sans MS" panose="030F0702030302020204" pitchFamily="66" charset="0"/>
              </a:rPr>
              <a:t> </a:t>
            </a:r>
            <a:r>
              <a:rPr lang="en-US" altLang="it-IT" sz="1400" dirty="0" smtClean="0">
                <a:solidFill>
                  <a:srgbClr val="0000FF"/>
                </a:solidFill>
                <a:latin typeface="Comic Sans MS" pitchFamily="66" charset="0"/>
              </a:rPr>
              <a:t>sulla </a:t>
            </a:r>
            <a:r>
              <a:rPr lang="en-US" altLang="it-IT" sz="1400" dirty="0" err="1" smtClean="0">
                <a:solidFill>
                  <a:srgbClr val="0000FF"/>
                </a:solidFill>
                <a:latin typeface="Comic Sans MS" pitchFamily="66" charset="0"/>
              </a:rPr>
              <a:t>popolazione</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italiana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adulta</a:t>
            </a:r>
            <a:r>
              <a:rPr lang="en-US" altLang="it-IT" sz="1400" dirty="0" smtClean="0">
                <a:solidFill>
                  <a:srgbClr val="0000FF"/>
                </a:solidFill>
                <a:latin typeface="Comic Sans MS" pitchFamily="66" charset="0"/>
              </a:rPr>
              <a:t> a 10 </a:t>
            </a:r>
            <a:r>
              <a:rPr lang="en-US" altLang="it-IT" sz="1400" dirty="0" err="1" smtClean="0">
                <a:solidFill>
                  <a:srgbClr val="0000FF"/>
                </a:solidFill>
                <a:latin typeface="Comic Sans MS" pitchFamily="66" charset="0"/>
              </a:rPr>
              <a:t>anni</a:t>
            </a:r>
            <a:r>
              <a:rPr lang="en-US" altLang="it-IT" sz="1400" dirty="0" smtClean="0">
                <a:solidFill>
                  <a:srgbClr val="0000FF"/>
                </a:solidFill>
                <a:latin typeface="Comic Sans MS" pitchFamily="66" charset="0"/>
              </a:rPr>
              <a:t> di </a:t>
            </a:r>
            <a:r>
              <a:rPr lang="en-US" altLang="it-IT" sz="1400" dirty="0" err="1" smtClean="0">
                <a:solidFill>
                  <a:srgbClr val="0000FF"/>
                </a:solidFill>
                <a:latin typeface="Comic Sans MS" pitchFamily="66" charset="0"/>
              </a:rPr>
              <a:t>distanza</a:t>
            </a:r>
            <a:r>
              <a:rPr lang="en-US" altLang="it-IT" sz="1400" dirty="0" smtClean="0">
                <a:solidFill>
                  <a:srgbClr val="0000FF"/>
                </a:solidFill>
                <a:latin typeface="Comic Sans MS" pitchFamily="66" charset="0"/>
              </a:rPr>
              <a:t>;</a:t>
            </a:r>
          </a:p>
          <a:p>
            <a:pPr eaLnBrk="1" hangingPunct="1">
              <a:spcBef>
                <a:spcPct val="0"/>
              </a:spcBef>
            </a:pPr>
            <a:r>
              <a:rPr lang="en-US" altLang="it-IT" sz="1400" dirty="0" smtClean="0">
                <a:solidFill>
                  <a:srgbClr val="0000FF"/>
                </a:solidFill>
                <a:latin typeface="Comic Sans MS" pitchFamily="66" charset="0"/>
              </a:rPr>
              <a:t>le </a:t>
            </a:r>
            <a:r>
              <a:rPr lang="en-US" altLang="it-IT" sz="1400" dirty="0" err="1" smtClean="0">
                <a:solidFill>
                  <a:srgbClr val="0000FF"/>
                </a:solidFill>
                <a:latin typeface="Comic Sans MS" pitchFamily="66" charset="0"/>
              </a:rPr>
              <a:t>indagini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sono</a:t>
            </a:r>
            <a:r>
              <a:rPr lang="en-US" altLang="it-IT" sz="1400" dirty="0" smtClean="0">
                <a:solidFill>
                  <a:srgbClr val="0000FF"/>
                </a:solidFill>
                <a:latin typeface="Comic Sans MS" pitchFamily="66" charset="0"/>
              </a:rPr>
              <a:t> state </a:t>
            </a:r>
            <a:r>
              <a:rPr lang="en-US" altLang="it-IT" sz="1400" dirty="0" err="1" smtClean="0">
                <a:solidFill>
                  <a:srgbClr val="0000FF"/>
                </a:solidFill>
                <a:latin typeface="Comic Sans MS" pitchFamily="66" charset="0"/>
              </a:rPr>
              <a:t>svolte</a:t>
            </a:r>
            <a:r>
              <a:rPr lang="en-US" altLang="it-IT" sz="1400" dirty="0" smtClean="0">
                <a:solidFill>
                  <a:srgbClr val="0000FF"/>
                </a:solidFill>
                <a:latin typeface="Comic Sans MS" pitchFamily="66" charset="0"/>
              </a:rPr>
              <a:t> in </a:t>
            </a:r>
            <a:r>
              <a:rPr lang="en-US" altLang="it-IT" sz="1400" dirty="0" err="1" smtClean="0">
                <a:solidFill>
                  <a:srgbClr val="0000FF"/>
                </a:solidFill>
                <a:latin typeface="Comic Sans MS" pitchFamily="66" charset="0"/>
              </a:rPr>
              <a:t>collaborazione</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tra</a:t>
            </a:r>
            <a:r>
              <a:rPr lang="en-US" altLang="it-IT" sz="1400" dirty="0" smtClean="0">
                <a:solidFill>
                  <a:srgbClr val="0000FF"/>
                </a:solidFill>
                <a:latin typeface="Comic Sans MS" pitchFamily="66" charset="0"/>
              </a:rPr>
              <a:t> ANMCO e ISS in </a:t>
            </a:r>
            <a:r>
              <a:rPr lang="en-US" altLang="it-IT" sz="1400" dirty="0" err="1" smtClean="0">
                <a:solidFill>
                  <a:srgbClr val="0000FF"/>
                </a:solidFill>
                <a:latin typeface="Comic Sans MS" pitchFamily="66" charset="0"/>
              </a:rPr>
              <a:t>tutte</a:t>
            </a:r>
            <a:r>
              <a:rPr lang="en-US" altLang="it-IT" sz="1400" dirty="0" smtClean="0">
                <a:solidFill>
                  <a:srgbClr val="0000FF"/>
                </a:solidFill>
                <a:latin typeface="Comic Sans MS" pitchFamily="66" charset="0"/>
              </a:rPr>
              <a:t> le </a:t>
            </a:r>
            <a:r>
              <a:rPr lang="en-US" altLang="it-IT" sz="1400" dirty="0" err="1" smtClean="0">
                <a:solidFill>
                  <a:srgbClr val="0000FF"/>
                </a:solidFill>
                <a:latin typeface="Comic Sans MS" pitchFamily="66" charset="0"/>
              </a:rPr>
              <a:t>regioni</a:t>
            </a:r>
            <a:r>
              <a:rPr lang="en-US" altLang="it-IT" sz="1400" dirty="0" smtClean="0">
                <a:solidFill>
                  <a:srgbClr val="0000FF"/>
                </a:solidFill>
                <a:latin typeface="Comic Sans MS" pitchFamily="66" charset="0"/>
              </a:rPr>
              <a:t>.</a:t>
            </a:r>
          </a:p>
          <a:p>
            <a:pPr eaLnBrk="1" hangingPunct="1">
              <a:spcBef>
                <a:spcPct val="0"/>
              </a:spcBef>
            </a:pPr>
            <a:r>
              <a:rPr lang="en-US" altLang="it-IT" sz="1400" dirty="0" smtClean="0">
                <a:solidFill>
                  <a:srgbClr val="0000FF"/>
                </a:solidFill>
                <a:latin typeface="Comic Sans MS" pitchFamily="66" charset="0"/>
              </a:rPr>
              <a:t>Per il </a:t>
            </a:r>
            <a:r>
              <a:rPr lang="en-US" altLang="it-IT" sz="1400" dirty="0" err="1" smtClean="0">
                <a:solidFill>
                  <a:srgbClr val="0000FF"/>
                </a:solidFill>
                <a:latin typeface="Comic Sans MS" pitchFamily="66" charset="0"/>
              </a:rPr>
              <a:t>confronto</a:t>
            </a:r>
            <a:r>
              <a:rPr lang="en-US" altLang="it-IT" sz="1400" dirty="0" smtClean="0">
                <a:solidFill>
                  <a:srgbClr val="0000FF"/>
                </a:solidFill>
                <a:latin typeface="Comic Sans MS" pitchFamily="66" charset="0"/>
              </a:rPr>
              <a:t> è </a:t>
            </a:r>
            <a:r>
              <a:rPr lang="en-US" altLang="it-IT" sz="1400" dirty="0" err="1" smtClean="0">
                <a:solidFill>
                  <a:srgbClr val="0000FF"/>
                </a:solidFill>
                <a:latin typeface="Comic Sans MS" pitchFamily="66" charset="0"/>
              </a:rPr>
              <a:t>stata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considerata</a:t>
            </a:r>
            <a:r>
              <a:rPr lang="en-US" altLang="it-IT" sz="1400" dirty="0" smtClean="0">
                <a:solidFill>
                  <a:srgbClr val="0000FF"/>
                </a:solidFill>
                <a:latin typeface="Comic Sans MS" pitchFamily="66" charset="0"/>
              </a:rPr>
              <a:t> la fascia di </a:t>
            </a:r>
            <a:r>
              <a:rPr lang="en-US" altLang="it-IT" sz="1400" dirty="0" err="1" smtClean="0">
                <a:solidFill>
                  <a:srgbClr val="0000FF"/>
                </a:solidFill>
                <a:latin typeface="Comic Sans MS" pitchFamily="66" charset="0"/>
              </a:rPr>
              <a:t>età</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comune</a:t>
            </a:r>
            <a:r>
              <a:rPr lang="en-US" altLang="it-IT" sz="1400" dirty="0" smtClean="0">
                <a:solidFill>
                  <a:srgbClr val="0000FF"/>
                </a:solidFill>
                <a:latin typeface="Comic Sans MS" pitchFamily="66" charset="0"/>
              </a:rPr>
              <a:t> ad </a:t>
            </a:r>
            <a:r>
              <a:rPr lang="en-US" altLang="it-IT" sz="1400" dirty="0" err="1" smtClean="0">
                <a:solidFill>
                  <a:srgbClr val="0000FF"/>
                </a:solidFill>
                <a:latin typeface="Comic Sans MS" pitchFamily="66" charset="0"/>
              </a:rPr>
              <a:t>entrambe</a:t>
            </a:r>
            <a:r>
              <a:rPr lang="en-US" altLang="it-IT" sz="1400" dirty="0" smtClean="0">
                <a:solidFill>
                  <a:srgbClr val="0000FF"/>
                </a:solidFill>
                <a:latin typeface="Comic Sans MS" pitchFamily="66" charset="0"/>
              </a:rPr>
              <a:t> le </a:t>
            </a:r>
            <a:r>
              <a:rPr lang="en-US" altLang="it-IT" sz="1400" dirty="0" err="1" smtClean="0">
                <a:solidFill>
                  <a:srgbClr val="0000FF"/>
                </a:solidFill>
                <a:latin typeface="Comic Sans MS" pitchFamily="66" charset="0"/>
              </a:rPr>
              <a:t>indagini</a:t>
            </a:r>
            <a:r>
              <a:rPr lang="en-US" altLang="it-IT" sz="1400" dirty="0" smtClean="0">
                <a:solidFill>
                  <a:srgbClr val="0000FF"/>
                </a:solidFill>
                <a:latin typeface="Comic Sans MS" pitchFamily="66" charset="0"/>
              </a:rPr>
              <a:t> (35-74 </a:t>
            </a:r>
            <a:r>
              <a:rPr lang="en-US" altLang="it-IT" sz="1400" dirty="0" err="1" smtClean="0">
                <a:solidFill>
                  <a:srgbClr val="0000FF"/>
                </a:solidFill>
                <a:latin typeface="Comic Sans MS" pitchFamily="66" charset="0"/>
              </a:rPr>
              <a:t>anni</a:t>
            </a:r>
            <a:r>
              <a:rPr lang="en-US" altLang="it-IT" sz="1400" dirty="0" smtClean="0">
                <a:solidFill>
                  <a:srgbClr val="0000FF"/>
                </a:solidFill>
                <a:latin typeface="Comic Sans MS" pitchFamily="66" charset="0"/>
              </a:rPr>
              <a:t>).</a:t>
            </a:r>
          </a:p>
          <a:p>
            <a:pPr eaLnBrk="1" hangingPunct="1">
              <a:spcBef>
                <a:spcPct val="0"/>
              </a:spcBef>
            </a:pPr>
            <a:r>
              <a:rPr lang="en-US" altLang="it-IT" sz="1400" dirty="0" err="1" smtClean="0">
                <a:solidFill>
                  <a:srgbClr val="0000FF"/>
                </a:solidFill>
                <a:latin typeface="Comic Sans MS" pitchFamily="66" charset="0"/>
              </a:rPr>
              <a:t>Sono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stati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misurati</a:t>
            </a:r>
            <a:r>
              <a:rPr lang="en-US" altLang="it-IT" sz="1400" dirty="0" smtClean="0">
                <a:solidFill>
                  <a:srgbClr val="0000FF"/>
                </a:solidFill>
                <a:latin typeface="Comic Sans MS" pitchFamily="66" charset="0"/>
              </a:rPr>
              <a:t>, secondo </a:t>
            </a:r>
            <a:r>
              <a:rPr lang="en-US" altLang="it-IT" sz="1400" dirty="0" err="1" smtClean="0">
                <a:solidFill>
                  <a:srgbClr val="0000FF"/>
                </a:solidFill>
                <a:latin typeface="Comic Sans MS" pitchFamily="66" charset="0"/>
              </a:rPr>
              <a:t>metodologie</a:t>
            </a:r>
            <a:r>
              <a:rPr lang="en-US" altLang="it-IT" sz="1400" dirty="0" smtClean="0">
                <a:solidFill>
                  <a:srgbClr val="0000FF"/>
                </a:solidFill>
                <a:latin typeface="Comic Sans MS" pitchFamily="66" charset="0"/>
              </a:rPr>
              <a:t> e procedure </a:t>
            </a:r>
            <a:r>
              <a:rPr lang="en-US" altLang="it-IT" sz="1400" dirty="0" err="1" smtClean="0">
                <a:solidFill>
                  <a:srgbClr val="0000FF"/>
                </a:solidFill>
                <a:latin typeface="Comic Sans MS" pitchFamily="66" charset="0"/>
              </a:rPr>
              <a:t>standardizzate</a:t>
            </a:r>
            <a:endParaRPr lang="en-US" altLang="it-IT" sz="1400" dirty="0" smtClean="0">
              <a:solidFill>
                <a:srgbClr val="0000FF"/>
              </a:solidFill>
              <a:latin typeface="Comic Sans MS" pitchFamily="66" charset="0"/>
            </a:endParaRPr>
          </a:p>
          <a:p>
            <a:pPr eaLnBrk="1" hangingPunct="1">
              <a:spcBef>
                <a:spcPct val="0"/>
              </a:spcBef>
            </a:pPr>
            <a:r>
              <a:rPr lang="en-US" altLang="it-IT" sz="1400" dirty="0" smtClean="0">
                <a:solidFill>
                  <a:srgbClr val="0000FF"/>
                </a:solidFill>
                <a:latin typeface="Comic Sans MS" pitchFamily="66" charset="0"/>
              </a:rPr>
              <a:t>E’ </a:t>
            </a:r>
            <a:r>
              <a:rPr lang="en-US" altLang="it-IT" sz="1400" dirty="0" err="1" smtClean="0">
                <a:solidFill>
                  <a:srgbClr val="0000FF"/>
                </a:solidFill>
                <a:latin typeface="Comic Sans MS" pitchFamily="66" charset="0"/>
              </a:rPr>
              <a:t>stato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effettuato</a:t>
            </a:r>
            <a:r>
              <a:rPr lang="en-US" altLang="it-IT" sz="1400" dirty="0" smtClean="0">
                <a:solidFill>
                  <a:srgbClr val="0000FF"/>
                </a:solidFill>
                <a:latin typeface="Comic Sans MS" pitchFamily="66" charset="0"/>
              </a:rPr>
              <a:t> un </a:t>
            </a:r>
            <a:r>
              <a:rPr lang="en-US" altLang="it-IT" sz="1400" dirty="0" err="1" smtClean="0">
                <a:solidFill>
                  <a:srgbClr val="0000FF"/>
                </a:solidFill>
                <a:latin typeface="Comic Sans MS" pitchFamily="66" charset="0"/>
              </a:rPr>
              <a:t>prelievo</a:t>
            </a:r>
            <a:r>
              <a:rPr lang="en-US" altLang="it-IT" sz="1400" dirty="0" smtClean="0">
                <a:solidFill>
                  <a:srgbClr val="0000FF"/>
                </a:solidFill>
                <a:latin typeface="Comic Sans MS" pitchFamily="66" charset="0"/>
              </a:rPr>
              <a:t> a </a:t>
            </a:r>
            <a:r>
              <a:rPr lang="en-US" altLang="it-IT" sz="1400" dirty="0" err="1" smtClean="0">
                <a:solidFill>
                  <a:srgbClr val="0000FF"/>
                </a:solidFill>
                <a:latin typeface="Comic Sans MS" pitchFamily="66" charset="0"/>
              </a:rPr>
              <a:t>digiuno</a:t>
            </a:r>
            <a:r>
              <a:rPr lang="en-US" altLang="it-IT" sz="1400" dirty="0" smtClean="0">
                <a:solidFill>
                  <a:srgbClr val="0000FF"/>
                </a:solidFill>
                <a:latin typeface="Comic Sans MS" pitchFamily="66" charset="0"/>
              </a:rPr>
              <a:t>, le </a:t>
            </a:r>
            <a:r>
              <a:rPr lang="en-US" altLang="it-IT" sz="1400" dirty="0" err="1" smtClean="0">
                <a:solidFill>
                  <a:srgbClr val="0000FF"/>
                </a:solidFill>
                <a:latin typeface="Comic Sans MS" pitchFamily="66" charset="0"/>
              </a:rPr>
              <a:t>determinazioni</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sono</a:t>
            </a:r>
            <a:r>
              <a:rPr lang="en-US" altLang="it-IT" sz="1400" dirty="0" smtClean="0">
                <a:solidFill>
                  <a:srgbClr val="0000FF"/>
                </a:solidFill>
                <a:latin typeface="Comic Sans MS" pitchFamily="66" charset="0"/>
              </a:rPr>
              <a:t> state </a:t>
            </a:r>
            <a:r>
              <a:rPr lang="en-US" altLang="it-IT" sz="1400" dirty="0" err="1" smtClean="0">
                <a:solidFill>
                  <a:srgbClr val="0000FF"/>
                </a:solidFill>
                <a:latin typeface="Comic Sans MS" pitchFamily="66" charset="0"/>
              </a:rPr>
              <a:t>eseguite</a:t>
            </a:r>
            <a:r>
              <a:rPr lang="en-US" altLang="it-IT" sz="1400" dirty="0" smtClean="0">
                <a:solidFill>
                  <a:srgbClr val="0000FF"/>
                </a:solidFill>
                <a:latin typeface="Comic Sans MS" pitchFamily="66" charset="0"/>
              </a:rPr>
              <a:t> in un </a:t>
            </a:r>
            <a:r>
              <a:rPr lang="en-US" altLang="it-IT" sz="1400" dirty="0" err="1" smtClean="0">
                <a:solidFill>
                  <a:srgbClr val="0000FF"/>
                </a:solidFill>
                <a:latin typeface="Comic Sans MS" pitchFamily="66" charset="0"/>
              </a:rPr>
              <a:t>unico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centro</a:t>
            </a:r>
            <a:r>
              <a:rPr lang="en-US" altLang="it-IT" sz="1400" dirty="0" smtClean="0">
                <a:solidFill>
                  <a:srgbClr val="0000FF"/>
                </a:solidFill>
                <a:latin typeface="Comic Sans MS" pitchFamily="66" charset="0"/>
              </a:rPr>
              <a:t>;</a:t>
            </a:r>
          </a:p>
          <a:p>
            <a:pPr eaLnBrk="1" hangingPunct="1">
              <a:spcBef>
                <a:spcPct val="0"/>
              </a:spcBef>
            </a:pPr>
            <a:r>
              <a:rPr lang="en-US" altLang="it-IT" sz="1400" dirty="0" smtClean="0">
                <a:solidFill>
                  <a:srgbClr val="0000FF"/>
                </a:solidFill>
                <a:latin typeface="Comic Sans MS" pitchFamily="66" charset="0"/>
              </a:rPr>
              <a:t>Per la prima </a:t>
            </a:r>
            <a:r>
              <a:rPr lang="en-US" altLang="it-IT" sz="1400" dirty="0" err="1" smtClean="0">
                <a:solidFill>
                  <a:srgbClr val="0000FF"/>
                </a:solidFill>
                <a:latin typeface="Comic Sans MS" pitchFamily="66" charset="0"/>
              </a:rPr>
              <a:t>volta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nella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seconda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indagine</a:t>
            </a:r>
            <a:r>
              <a:rPr lang="en-US" altLang="it-IT" sz="1400" dirty="0" smtClean="0">
                <a:solidFill>
                  <a:srgbClr val="0000FF"/>
                </a:solidFill>
                <a:latin typeface="Comic Sans MS" pitchFamily="66" charset="0"/>
              </a:rPr>
              <a:t>, è </a:t>
            </a:r>
            <a:r>
              <a:rPr lang="en-US" altLang="it-IT" sz="1400" dirty="0" err="1" smtClean="0">
                <a:solidFill>
                  <a:srgbClr val="0000FF"/>
                </a:solidFill>
                <a:latin typeface="Comic Sans MS" pitchFamily="66" charset="0"/>
              </a:rPr>
              <a:t>stata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effettuata</a:t>
            </a:r>
            <a:r>
              <a:rPr lang="en-US" altLang="it-IT" sz="1400" dirty="0" smtClean="0">
                <a:solidFill>
                  <a:srgbClr val="0000FF"/>
                </a:solidFill>
                <a:latin typeface="Comic Sans MS" pitchFamily="66" charset="0"/>
              </a:rPr>
              <a:t> la </a:t>
            </a:r>
            <a:r>
              <a:rPr lang="en-US" altLang="it-IT" sz="1400" dirty="0" err="1" smtClean="0">
                <a:solidFill>
                  <a:srgbClr val="0000FF"/>
                </a:solidFill>
                <a:latin typeface="Comic Sans MS" pitchFamily="66" charset="0"/>
              </a:rPr>
              <a:t>raccolta</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delle</a:t>
            </a:r>
            <a:r>
              <a:rPr lang="en-US" altLang="it-IT" sz="1400" dirty="0" smtClean="0">
                <a:solidFill>
                  <a:srgbClr val="0000FF"/>
                </a:solidFill>
                <a:latin typeface="Comic Sans MS" pitchFamily="66" charset="0"/>
              </a:rPr>
              <a:t> urine </a:t>
            </a:r>
            <a:r>
              <a:rPr lang="en-US" altLang="it-IT" sz="1400" dirty="0" err="1" smtClean="0">
                <a:solidFill>
                  <a:srgbClr val="0000FF"/>
                </a:solidFill>
                <a:latin typeface="Comic Sans MS" pitchFamily="66" charset="0"/>
              </a:rPr>
              <a:t>delle</a:t>
            </a:r>
            <a:r>
              <a:rPr lang="en-US" altLang="it-IT" sz="1400" dirty="0" smtClean="0">
                <a:solidFill>
                  <a:srgbClr val="0000FF"/>
                </a:solidFill>
                <a:latin typeface="Comic Sans MS" pitchFamily="66" charset="0"/>
              </a:rPr>
              <a:t> 24 ore per </a:t>
            </a:r>
            <a:r>
              <a:rPr lang="en-US" altLang="it-IT" sz="1400" dirty="0" err="1" smtClean="0">
                <a:solidFill>
                  <a:srgbClr val="0000FF"/>
                </a:solidFill>
                <a:latin typeface="Comic Sans MS" pitchFamily="66" charset="0"/>
              </a:rPr>
              <a:t>misurare</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l’escrezione</a:t>
            </a:r>
            <a:r>
              <a:rPr lang="en-US" altLang="it-IT" sz="1400" dirty="0" smtClean="0">
                <a:solidFill>
                  <a:srgbClr val="0000FF"/>
                </a:solidFill>
                <a:latin typeface="Comic Sans MS" pitchFamily="66" charset="0"/>
              </a:rPr>
              <a:t> di </a:t>
            </a:r>
            <a:r>
              <a:rPr lang="en-US" altLang="it-IT" sz="1400" dirty="0" err="1" smtClean="0">
                <a:solidFill>
                  <a:srgbClr val="0000FF"/>
                </a:solidFill>
                <a:latin typeface="Comic Sans MS" pitchFamily="66" charset="0"/>
              </a:rPr>
              <a:t>sodio</a:t>
            </a:r>
            <a:r>
              <a:rPr lang="en-US" altLang="it-IT" sz="1400" dirty="0" smtClean="0">
                <a:solidFill>
                  <a:srgbClr val="0000FF"/>
                </a:solidFill>
                <a:latin typeface="Comic Sans MS" pitchFamily="66" charset="0"/>
              </a:rPr>
              <a:t>, </a:t>
            </a:r>
            <a:r>
              <a:rPr lang="en-US" altLang="it-IT" sz="1400" dirty="0" err="1" smtClean="0">
                <a:solidFill>
                  <a:srgbClr val="0000FF"/>
                </a:solidFill>
                <a:latin typeface="Comic Sans MS" pitchFamily="66" charset="0"/>
              </a:rPr>
              <a:t>potassio</a:t>
            </a:r>
            <a:r>
              <a:rPr lang="en-US" altLang="it-IT" sz="1400" dirty="0" smtClean="0">
                <a:solidFill>
                  <a:srgbClr val="0000FF"/>
                </a:solidFill>
                <a:latin typeface="Comic Sans MS" pitchFamily="66" charset="0"/>
              </a:rPr>
              <a:t> e </a:t>
            </a:r>
            <a:r>
              <a:rPr lang="en-US" altLang="it-IT" sz="1400" dirty="0" err="1" smtClean="0">
                <a:solidFill>
                  <a:srgbClr val="0000FF"/>
                </a:solidFill>
                <a:latin typeface="Comic Sans MS" pitchFamily="66" charset="0"/>
              </a:rPr>
              <a:t>iodio</a:t>
            </a:r>
            <a:r>
              <a:rPr lang="en-US" altLang="it-IT" sz="1400" dirty="0" smtClean="0">
                <a:solidFill>
                  <a:srgbClr val="0000FF"/>
                </a:solidFill>
                <a:latin typeface="Comic Sans MS" pitchFamily="66"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E5ED2-F0BA-4EB0-88A5-45206E0988A3}" type="slidenum">
              <a:rPr lang="it-IT" altLang="it-IT" smtClean="0">
                <a:latin typeface="Arial" pitchFamily="34" charset="0"/>
              </a:rPr>
              <a:pPr eaLnBrk="1" hangingPunct="1">
                <a:spcBef>
                  <a:spcPct val="0"/>
                </a:spcBef>
              </a:pPr>
              <a:t>6</a:t>
            </a:fld>
            <a:endParaRPr lang="it-IT" altLang="it-IT" smtClean="0">
              <a:latin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z="1400" dirty="0" smtClean="0"/>
              <a:t>La prevalenza delle malattie cardiovascolari questa è stata basata sulle risposte alla sezione del questionario riguardante l’anamnesi patologica per angina pectoris, infarto del miocardio, accidenti cerebrovascolari, attacchi ischemici transitori, </a:t>
            </a:r>
            <a:r>
              <a:rPr lang="it-IT" altLang="it-IT" sz="1400" dirty="0" err="1" smtClean="0"/>
              <a:t>claudicatio</a:t>
            </a:r>
            <a:r>
              <a:rPr lang="it-IT" altLang="it-IT" sz="1400" dirty="0" smtClean="0"/>
              <a:t> </a:t>
            </a:r>
            <a:r>
              <a:rPr lang="it-IT" altLang="it-IT" sz="1400" dirty="0" err="1" smtClean="0"/>
              <a:t>intermittens</a:t>
            </a:r>
            <a:r>
              <a:rPr lang="it-IT" altLang="it-IT" sz="1400" dirty="0" smtClean="0"/>
              <a:t>, eventuali interventi subiti di angioplastica o by-pass alle coronarie.</a:t>
            </a:r>
          </a:p>
          <a:p>
            <a:pPr eaLnBrk="1" hangingPunct="1"/>
            <a:r>
              <a:rPr lang="it-IT" altLang="it-IT" sz="1400" dirty="0" smtClean="0"/>
              <a:t>Per quanto riguarda l’infarto del miocardio queste informazioni sono state incrociate anche con i risultati della lettura dell’elettrocardiogramma secondo il codice Minnesota. Mentre per valutare la prevalenza di fibrillazione atriale e ipertrofia ventricolare sinistra è stato considerata solo la lettura dell’elettrocardiogramma.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z="1400" dirty="0" smtClean="0">
                <a:solidFill>
                  <a:srgbClr val="0000FF"/>
                </a:solidFill>
                <a:latin typeface="Comic Sans MS" pitchFamily="66" charset="0"/>
              </a:rPr>
              <a:t>Come si può notare, nel decennio considerato non ci sono state variazioni significative della prevalenza delle principali MCV,</a:t>
            </a:r>
          </a:p>
          <a:p>
            <a:pPr marL="0" marR="0" indent="0" algn="l" defTabSz="914400" rtl="0" eaLnBrk="1" fontAlgn="auto" latinLnBrk="0" hangingPunct="1">
              <a:lnSpc>
                <a:spcPct val="100000"/>
              </a:lnSpc>
              <a:spcBef>
                <a:spcPct val="0"/>
              </a:spcBef>
              <a:spcAft>
                <a:spcPts val="0"/>
              </a:spcAft>
              <a:buClrTx/>
              <a:buSzTx/>
              <a:buFontTx/>
              <a:buNone/>
              <a:tabLst/>
              <a:defRPr/>
            </a:pPr>
            <a:r>
              <a:rPr lang="it-IT" altLang="it-IT" sz="1400" dirty="0" smtClean="0">
                <a:solidFill>
                  <a:srgbClr val="0000FF"/>
                </a:solidFill>
                <a:latin typeface="Comic Sans MS" pitchFamily="66" charset="0"/>
              </a:rPr>
              <a:t>se si esclude negli uomini la riduzione della prevalenza della fibrillazione atriale e l’aumento degli interventi di bypass aortocoronarico </a:t>
            </a:r>
            <a:r>
              <a:rPr lang="it-IT" altLang="it-IT" sz="1400" baseline="0" dirty="0" smtClean="0">
                <a:solidFill>
                  <a:srgbClr val="0000FF"/>
                </a:solidFill>
                <a:latin typeface="Comic Sans MS" pitchFamily="66" charset="0"/>
              </a:rPr>
              <a:t>e delle</a:t>
            </a:r>
            <a:r>
              <a:rPr lang="it-IT" altLang="it-IT" sz="1400" dirty="0" smtClean="0">
                <a:solidFill>
                  <a:srgbClr val="0000FF"/>
                </a:solidFill>
                <a:latin typeface="Comic Sans MS" pitchFamily="66" charset="0"/>
              </a:rPr>
              <a:t> rivascolarizzazioni</a:t>
            </a:r>
            <a:endParaRPr lang="en-US" altLang="it-IT" sz="1400" dirty="0" smtClean="0">
              <a:solidFill>
                <a:srgbClr val="0000FF"/>
              </a:solidFill>
              <a:latin typeface="Comic Sans MS" pitchFamily="66" charset="0"/>
            </a:endParaRPr>
          </a:p>
          <a:p>
            <a:pPr eaLnBrk="1" hangingPunct="1">
              <a:spcBef>
                <a:spcPct val="0"/>
              </a:spcBef>
            </a:pPr>
            <a:endParaRPr lang="it-IT" altLang="it-IT" sz="1400" dirty="0" smtClean="0">
              <a:solidFill>
                <a:srgbClr val="0000FF"/>
              </a:solidFill>
              <a:latin typeface="Comic Sans MS" pitchFamily="66"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it-IT" sz="1400" kern="1200" dirty="0" smtClean="0">
                <a:solidFill>
                  <a:schemeClr val="tx1"/>
                </a:solidFill>
                <a:effectLst/>
                <a:latin typeface="Comic Sans MS" panose="030F0702030302020204" pitchFamily="66" charset="0"/>
                <a:ea typeface="+mn-ea"/>
                <a:cs typeface="+mn-cs"/>
              </a:rPr>
              <a:t>diminuiscono gli ACV, la fibrillazione è inferiore all’atteso perché riguarda le persone che al momento dell’indagine avevano l’episodio di fibrillazione (la fibrillazione va ad episodi, più frequenti la mattina)</a:t>
            </a:r>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FA17CB-ABBD-4719-9268-168EF636B950}" type="slidenum">
              <a:rPr lang="it-IT" altLang="it-IT" smtClean="0">
                <a:latin typeface="Arial" pitchFamily="34" charset="0"/>
              </a:rPr>
              <a:pPr eaLnBrk="1" hangingPunct="1">
                <a:spcBef>
                  <a:spcPct val="0"/>
                </a:spcBef>
              </a:pPr>
              <a:t>7</a:t>
            </a:fld>
            <a:endParaRPr lang="it-IT" alt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z="1400" dirty="0" smtClean="0"/>
              <a:t>Negli uomini gli interventi di by-pass e angioplastica sono raddoppiati nei 10 anni considerati e</a:t>
            </a:r>
          </a:p>
          <a:p>
            <a:r>
              <a:rPr lang="it-IT" altLang="it-IT" sz="1400" dirty="0" smtClean="0"/>
              <a:t>aumentano già a partire dalle fasce di età relativamente giovani (45-54 anni)</a:t>
            </a:r>
          </a:p>
          <a:p>
            <a:endParaRPr lang="it-IT" altLang="it-IT" sz="1400" dirty="0" smtClean="0"/>
          </a:p>
          <a:p>
            <a:endParaRPr lang="it-IT" altLang="it-IT"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z="1400" dirty="0" smtClean="0"/>
              <a:t>Nelle donne l’aumento degli interventi di by-pass coronarico ed angioplastica</a:t>
            </a:r>
            <a:r>
              <a:rPr lang="it-IT" altLang="it-IT" sz="1400" baseline="0" dirty="0" smtClean="0"/>
              <a:t> è essenzialmente concentrato nella fascia di età più anziana (65-74 anni) </a:t>
            </a:r>
            <a:endParaRPr lang="it-IT" altLang="it-IT" sz="1400" dirty="0" smtClean="0"/>
          </a:p>
          <a:p>
            <a:endParaRPr lang="it-IT" altLang="it-IT" sz="1400" dirty="0" smtClean="0"/>
          </a:p>
          <a:p>
            <a:endParaRPr lang="it-IT" altLang="it-IT" sz="1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4D8D215-778D-430D-B671-23135D578630}"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165751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D8D215-778D-430D-B671-23135D578630}"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70263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D8D215-778D-430D-B671-23135D578630}"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161061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D8D215-778D-430D-B671-23135D578630}"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238972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4D8D215-778D-430D-B671-23135D578630}"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14110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4D8D215-778D-430D-B671-23135D578630}"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338170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4D8D215-778D-430D-B671-23135D578630}" type="datetimeFigureOut">
              <a:rPr lang="it-IT" smtClean="0"/>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192146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4D8D215-778D-430D-B671-23135D578630}" type="datetimeFigureOut">
              <a:rPr lang="it-IT" smtClean="0"/>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331980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4D8D215-778D-430D-B671-23135D578630}" type="datetimeFigureOut">
              <a:rPr lang="it-IT" smtClean="0"/>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198597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4D8D215-778D-430D-B671-23135D578630}"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2932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4D8D215-778D-430D-B671-23135D578630}"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3BADCE-F121-4FE5-A2B0-68C718783E2D}" type="slidenum">
              <a:rPr lang="it-IT" smtClean="0"/>
              <a:t>‹N›</a:t>
            </a:fld>
            <a:endParaRPr lang="it-IT"/>
          </a:p>
        </p:txBody>
      </p:sp>
    </p:spTree>
    <p:extLst>
      <p:ext uri="{BB962C8B-B14F-4D97-AF65-F5344CB8AC3E}">
        <p14:creationId xmlns:p14="http://schemas.microsoft.com/office/powerpoint/2010/main" val="42876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D215-778D-430D-B671-23135D578630}" type="datetimeFigureOut">
              <a:rPr lang="it-IT" smtClean="0"/>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BADCE-F121-4FE5-A2B0-68C718783E2D}" type="slidenum">
              <a:rPr lang="it-IT" smtClean="0"/>
              <a:t>‹N›</a:t>
            </a:fld>
            <a:endParaRPr lang="it-IT"/>
          </a:p>
        </p:txBody>
      </p:sp>
    </p:spTree>
    <p:extLst>
      <p:ext uri="{BB962C8B-B14F-4D97-AF65-F5344CB8AC3E}">
        <p14:creationId xmlns:p14="http://schemas.microsoft.com/office/powerpoint/2010/main" val="190934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755576" y="4883999"/>
            <a:ext cx="7605713"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it-IT" sz="1600" b="1" kern="0" dirty="0" smtClean="0">
                <a:solidFill>
                  <a:srgbClr val="0000FF"/>
                </a:solidFill>
                <a:latin typeface="Comic Sans MS" panose="030F0702030302020204" pitchFamily="66" charset="0"/>
              </a:rPr>
              <a:t>Luigi Palmieri, </a:t>
            </a:r>
            <a:r>
              <a:rPr lang="it-IT" sz="1600" b="1" kern="0" dirty="0" err="1" smtClean="0">
                <a:solidFill>
                  <a:srgbClr val="0000FF"/>
                </a:solidFill>
                <a:latin typeface="Comic Sans MS" panose="030F0702030302020204" pitchFamily="66" charset="0"/>
              </a:rPr>
              <a:t>PhD</a:t>
            </a:r>
            <a:endParaRPr lang="it-IT" sz="1600" b="1" kern="0" dirty="0" smtClean="0">
              <a:solidFill>
                <a:srgbClr val="0000FF"/>
              </a:solidFill>
              <a:latin typeface="Comic Sans MS" panose="030F0702030302020204" pitchFamily="66" charset="0"/>
            </a:endParaRPr>
          </a:p>
          <a:p>
            <a:pPr marL="0" indent="0">
              <a:buFontTx/>
              <a:buNone/>
              <a:defRPr/>
            </a:pPr>
            <a:r>
              <a:rPr lang="it-IT" sz="1400" kern="0" dirty="0" smtClean="0">
                <a:solidFill>
                  <a:srgbClr val="0000FF"/>
                </a:solidFill>
                <a:latin typeface="Comic Sans MS" panose="030F0702030302020204" pitchFamily="66" charset="0"/>
              </a:rPr>
              <a:t>Dipartimento Malattie cardiovascolari, dismetaboliche e dell’invecchiamento</a:t>
            </a:r>
          </a:p>
          <a:p>
            <a:pPr marL="0" indent="0">
              <a:buFontTx/>
              <a:buNone/>
              <a:defRPr/>
            </a:pPr>
            <a:r>
              <a:rPr lang="it-IT" sz="1400" kern="0" dirty="0" smtClean="0">
                <a:solidFill>
                  <a:srgbClr val="0000FF"/>
                </a:solidFill>
                <a:latin typeface="Comic Sans MS" panose="030F0702030302020204" pitchFamily="66" charset="0"/>
              </a:rPr>
              <a:t>Istituto Superiore di Sanità</a:t>
            </a:r>
          </a:p>
          <a:p>
            <a:pPr marL="0" indent="0">
              <a:buFontTx/>
              <a:buNone/>
              <a:defRPr/>
            </a:pPr>
            <a:r>
              <a:rPr lang="it-IT" sz="1400" kern="0" dirty="0" smtClean="0">
                <a:solidFill>
                  <a:srgbClr val="0000FF"/>
                </a:solidFill>
                <a:latin typeface="Comic Sans MS" panose="030F0702030302020204" pitchFamily="66" charset="0"/>
              </a:rPr>
              <a:t>Roma</a:t>
            </a:r>
            <a:endParaRPr lang="en-US" sz="1400" kern="0" dirty="0" smtClean="0">
              <a:solidFill>
                <a:srgbClr val="0000FF"/>
              </a:solidFill>
              <a:latin typeface="Comic Sans MS" panose="030F0702030302020204" pitchFamily="66" charset="0"/>
            </a:endParaRPr>
          </a:p>
        </p:txBody>
      </p:sp>
      <p:sp>
        <p:nvSpPr>
          <p:cNvPr id="5" name="Subtitle 2"/>
          <p:cNvSpPr txBox="1">
            <a:spLocks/>
          </p:cNvSpPr>
          <p:nvPr/>
        </p:nvSpPr>
        <p:spPr bwMode="auto">
          <a:xfrm>
            <a:off x="755577" y="1268759"/>
            <a:ext cx="7605712" cy="368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20000"/>
              </a:lnSpc>
              <a:spcBef>
                <a:spcPts val="600"/>
              </a:spcBef>
              <a:buFontTx/>
              <a:buNone/>
              <a:defRPr/>
            </a:pPr>
            <a:endParaRPr lang="it-IT" sz="3600" kern="0" dirty="0" smtClean="0">
              <a:solidFill>
                <a:srgbClr val="FF0000"/>
              </a:solidFill>
              <a:latin typeface="Comic Sans MS" panose="030F0702030302020204" pitchFamily="66" charset="0"/>
            </a:endParaRPr>
          </a:p>
          <a:p>
            <a:pPr marL="0" indent="0" algn="ctr">
              <a:lnSpc>
                <a:spcPct val="120000"/>
              </a:lnSpc>
              <a:spcBef>
                <a:spcPts val="0"/>
              </a:spcBef>
              <a:buFontTx/>
              <a:buNone/>
              <a:defRPr/>
            </a:pPr>
            <a:r>
              <a:rPr lang="it-IT" sz="3600" kern="0" dirty="0">
                <a:solidFill>
                  <a:srgbClr val="FF0000"/>
                </a:solidFill>
                <a:latin typeface="Comic Sans MS" panose="030F0702030302020204" pitchFamily="66" charset="0"/>
              </a:rPr>
              <a:t>Epidemiologia Clinica della Malattia Cardiovascolare Aterosclerotica in Italia</a:t>
            </a:r>
            <a:endParaRPr lang="it-IT" sz="3600" kern="0" dirty="0">
              <a:solidFill>
                <a:srgbClr val="0000FF"/>
              </a:solidFill>
              <a:latin typeface="Comic Sans MS" panose="030F0702030302020204" pitchFamily="66" charset="0"/>
            </a:endParaRPr>
          </a:p>
        </p:txBody>
      </p:sp>
      <p:sp>
        <p:nvSpPr>
          <p:cNvPr id="6" name="Subtitle 2"/>
          <p:cNvSpPr txBox="1">
            <a:spLocks/>
          </p:cNvSpPr>
          <p:nvPr/>
        </p:nvSpPr>
        <p:spPr bwMode="auto">
          <a:xfrm>
            <a:off x="5790953" y="5742359"/>
            <a:ext cx="2570336" cy="71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it-IT" sz="1200" kern="0" dirty="0" smtClean="0">
                <a:latin typeface="Comic Sans MS" panose="030F0702030302020204" pitchFamily="66" charset="0"/>
              </a:rPr>
              <a:t>Prevenzione Cardiovascolare Secondaria</a:t>
            </a:r>
          </a:p>
          <a:p>
            <a:pPr marL="0" indent="0" algn="ctr">
              <a:buFontTx/>
              <a:buNone/>
              <a:defRPr/>
            </a:pPr>
            <a:r>
              <a:rPr lang="it-IT" sz="1200" kern="0" dirty="0" smtClean="0">
                <a:latin typeface="Comic Sans MS" panose="030F0702030302020204" pitchFamily="66" charset="0"/>
              </a:rPr>
              <a:t>Roma, 20 novembre 2018</a:t>
            </a:r>
            <a:endParaRPr lang="en-US" sz="1200" kern="0" dirty="0" smtClean="0">
              <a:latin typeface="Comic Sans MS" panose="030F0702030302020204" pitchFamily="66" charset="0"/>
            </a:endParaRPr>
          </a:p>
        </p:txBody>
      </p:sp>
      <p:pic>
        <p:nvPicPr>
          <p:cNvPr id="13"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grpSp>
        <p:nvGrpSpPr>
          <p:cNvPr id="14" name="Group 10"/>
          <p:cNvGrpSpPr>
            <a:grpSpLocks noChangeAspect="1"/>
          </p:cNvGrpSpPr>
          <p:nvPr/>
        </p:nvGrpSpPr>
        <p:grpSpPr bwMode="auto">
          <a:xfrm>
            <a:off x="6338888" y="92174"/>
            <a:ext cx="2652712" cy="744538"/>
            <a:chOff x="3552" y="0"/>
            <a:chExt cx="2067" cy="580"/>
          </a:xfrm>
        </p:grpSpPr>
        <p:pic>
          <p:nvPicPr>
            <p:cNvPr id="15"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17"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19" name="Picture 8"/>
          <p:cNvPicPr>
            <a:picLocks noChangeAspect="1" noChangeArrowheads="1"/>
          </p:cNvPicPr>
          <p:nvPr/>
        </p:nvPicPr>
        <p:blipFill>
          <a:blip r:embed="rId7" cstate="print"/>
          <a:srcRect/>
          <a:stretch>
            <a:fillRect/>
          </a:stretch>
        </p:blipFill>
        <p:spPr bwMode="auto">
          <a:xfrm>
            <a:off x="4213225" y="210096"/>
            <a:ext cx="1871663" cy="482600"/>
          </a:xfrm>
          <a:prstGeom prst="rect">
            <a:avLst/>
          </a:prstGeom>
          <a:noFill/>
          <a:ln w="9525">
            <a:noFill/>
            <a:miter lim="800000"/>
            <a:headEnd/>
            <a:tailEnd/>
          </a:ln>
        </p:spPr>
      </p:pic>
    </p:spTree>
    <p:extLst>
      <p:ext uri="{BB962C8B-B14F-4D97-AF65-F5344CB8AC3E}">
        <p14:creationId xmlns:p14="http://schemas.microsoft.com/office/powerpoint/2010/main" val="208798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CasellaDiTesto 142"/>
          <p:cNvSpPr txBox="1">
            <a:spLocks noChangeArrowheads="1"/>
          </p:cNvSpPr>
          <p:nvPr/>
        </p:nvSpPr>
        <p:spPr bwMode="auto">
          <a:xfrm>
            <a:off x="107504" y="1146230"/>
            <a:ext cx="9036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800" b="1" dirty="0" smtClean="0">
                <a:solidFill>
                  <a:srgbClr val="FF0000"/>
                </a:solidFill>
                <a:latin typeface="Comic Sans MS" pitchFamily="66" charset="0"/>
              </a:rPr>
              <a:t>PRESSIONE ARTERIOSA</a:t>
            </a:r>
            <a:r>
              <a:rPr lang="it-IT" altLang="it-IT" sz="1800" b="1" dirty="0" smtClean="0">
                <a:latin typeface="Comic Sans MS" pitchFamily="66" charset="0"/>
              </a:rPr>
              <a:t>:</a:t>
            </a:r>
            <a:r>
              <a:rPr lang="it-IT" altLang="it-IT" sz="1800" b="1" dirty="0" smtClean="0">
                <a:solidFill>
                  <a:srgbClr val="FF0000"/>
                </a:solidFill>
                <a:latin typeface="Comic Sans MS" pitchFamily="66" charset="0"/>
              </a:rPr>
              <a:t> </a:t>
            </a:r>
            <a:r>
              <a:rPr lang="it-IT" altLang="it-IT" sz="1800" b="1" dirty="0">
                <a:latin typeface="Comic Sans MS" pitchFamily="66" charset="0"/>
              </a:rPr>
              <a:t>valori medi (</a:t>
            </a:r>
            <a:r>
              <a:rPr lang="it-IT" altLang="it-IT" sz="1800" b="1" dirty="0" err="1" smtClean="0">
                <a:latin typeface="Comic Sans MS" pitchFamily="66" charset="0"/>
              </a:rPr>
              <a:t>mmHg</a:t>
            </a:r>
            <a:r>
              <a:rPr lang="it-IT" altLang="it-IT" sz="1800" b="1" dirty="0" smtClean="0">
                <a:latin typeface="Comic Sans MS" pitchFamily="66" charset="0"/>
              </a:rPr>
              <a:t>), età </a:t>
            </a:r>
            <a:r>
              <a:rPr lang="it-IT" altLang="it-IT" sz="1800" b="1" dirty="0">
                <a:latin typeface="Comic Sans MS" pitchFamily="66" charset="0"/>
              </a:rPr>
              <a:t>35-74 anni</a:t>
            </a:r>
          </a:p>
        </p:txBody>
      </p:sp>
      <p:pic>
        <p:nvPicPr>
          <p:cNvPr id="17"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grpSp>
        <p:nvGrpSpPr>
          <p:cNvPr id="18" name="Group 10"/>
          <p:cNvGrpSpPr>
            <a:grpSpLocks noChangeAspect="1"/>
          </p:cNvGrpSpPr>
          <p:nvPr/>
        </p:nvGrpSpPr>
        <p:grpSpPr bwMode="auto">
          <a:xfrm>
            <a:off x="6338888" y="0"/>
            <a:ext cx="2652712" cy="744538"/>
            <a:chOff x="3552" y="0"/>
            <a:chExt cx="2067" cy="580"/>
          </a:xfrm>
        </p:grpSpPr>
        <p:pic>
          <p:nvPicPr>
            <p:cNvPr id="19"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20"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21"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22" name="Picture 8"/>
          <p:cNvPicPr>
            <a:picLocks noChangeAspect="1" noChangeArrowheads="1"/>
          </p:cNvPicPr>
          <p:nvPr/>
        </p:nvPicPr>
        <p:blipFill>
          <a:blip r:embed="rId7" cstate="print"/>
          <a:srcRect/>
          <a:stretch>
            <a:fillRect/>
          </a:stretch>
        </p:blipFill>
        <p:spPr bwMode="auto">
          <a:xfrm>
            <a:off x="4213225" y="115888"/>
            <a:ext cx="1871663" cy="482600"/>
          </a:xfrm>
          <a:prstGeom prst="rect">
            <a:avLst/>
          </a:prstGeom>
          <a:noFill/>
          <a:ln w="9525">
            <a:noFill/>
            <a:miter lim="800000"/>
            <a:headEnd/>
            <a:tailEnd/>
          </a:ln>
        </p:spPr>
      </p:pic>
      <p:sp>
        <p:nvSpPr>
          <p:cNvPr id="23" name="CasellaDiTesto 50"/>
          <p:cNvSpPr txBox="1">
            <a:spLocks noChangeArrowheads="1"/>
          </p:cNvSpPr>
          <p:nvPr/>
        </p:nvSpPr>
        <p:spPr bwMode="auto">
          <a:xfrm>
            <a:off x="2483172" y="5551264"/>
            <a:ext cx="6337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it-IT" sz="1050" dirty="0" smtClean="0">
                <a:latin typeface="Comic Sans MS" pitchFamily="66" charset="0"/>
              </a:rPr>
              <a:t>Giampaoli S, Vanuzzo D. </a:t>
            </a:r>
            <a:r>
              <a:rPr lang="en-US" altLang="it-IT" sz="1050" i="1" dirty="0">
                <a:latin typeface="Comic Sans MS" pitchFamily="66" charset="0"/>
              </a:rPr>
              <a:t>G Ital </a:t>
            </a:r>
            <a:r>
              <a:rPr lang="en-US" altLang="it-IT" sz="1050" i="1" dirty="0" err="1">
                <a:latin typeface="Comic Sans MS" pitchFamily="66" charset="0"/>
              </a:rPr>
              <a:t>Cardiol</a:t>
            </a:r>
            <a:r>
              <a:rPr lang="en-US" altLang="it-IT" sz="1050" i="1" dirty="0">
                <a:latin typeface="Comic Sans MS" pitchFamily="66" charset="0"/>
              </a:rPr>
              <a:t> 2014;15(4 </a:t>
            </a:r>
            <a:r>
              <a:rPr lang="en-US" altLang="it-IT" sz="1050" i="1" dirty="0" err="1">
                <a:latin typeface="Comic Sans MS" pitchFamily="66" charset="0"/>
              </a:rPr>
              <a:t>Suppl</a:t>
            </a:r>
            <a:r>
              <a:rPr lang="en-US" altLang="it-IT" sz="1050" i="1" dirty="0">
                <a:latin typeface="Comic Sans MS" pitchFamily="66" charset="0"/>
              </a:rPr>
              <a:t> 1):7S-31S</a:t>
            </a:r>
            <a:endParaRPr lang="it-IT" altLang="it-IT" sz="1050" dirty="0" smtClean="0">
              <a:latin typeface="Comic Sans MS" pitchFamily="66" charset="0"/>
            </a:endParaRPr>
          </a:p>
        </p:txBody>
      </p:sp>
      <p:pic>
        <p:nvPicPr>
          <p:cNvPr id="46817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9" y="1645905"/>
            <a:ext cx="9068945" cy="365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58200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CasellaDiTesto 142"/>
          <p:cNvSpPr txBox="1">
            <a:spLocks noChangeArrowheads="1"/>
          </p:cNvSpPr>
          <p:nvPr/>
        </p:nvSpPr>
        <p:spPr bwMode="auto">
          <a:xfrm>
            <a:off x="107504" y="980728"/>
            <a:ext cx="9036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800" b="1" dirty="0" smtClean="0">
                <a:solidFill>
                  <a:srgbClr val="FF0000"/>
                </a:solidFill>
                <a:latin typeface="Comic Sans MS" pitchFamily="66" charset="0"/>
              </a:rPr>
              <a:t>IPERTENSIONE ARTERIOSA</a:t>
            </a:r>
            <a:r>
              <a:rPr lang="it-IT" altLang="it-IT" sz="1800" b="1" dirty="0" smtClean="0">
                <a:latin typeface="Comic Sans MS" pitchFamily="66" charset="0"/>
              </a:rPr>
              <a:t>:</a:t>
            </a:r>
            <a:r>
              <a:rPr lang="it-IT" altLang="it-IT" sz="1800" b="1" dirty="0" smtClean="0">
                <a:solidFill>
                  <a:srgbClr val="FF0000"/>
                </a:solidFill>
                <a:latin typeface="Comic Sans MS" pitchFamily="66" charset="0"/>
              </a:rPr>
              <a:t> </a:t>
            </a:r>
            <a:r>
              <a:rPr lang="it-IT" altLang="it-IT" sz="1800" b="1" dirty="0" smtClean="0">
                <a:latin typeface="Comic Sans MS" pitchFamily="66" charset="0"/>
              </a:rPr>
              <a:t>età </a:t>
            </a:r>
            <a:r>
              <a:rPr lang="it-IT" altLang="it-IT" sz="1800" b="1" dirty="0">
                <a:latin typeface="Comic Sans MS" pitchFamily="66" charset="0"/>
              </a:rPr>
              <a:t>35-74 anni</a:t>
            </a:r>
          </a:p>
        </p:txBody>
      </p:sp>
      <p:pic>
        <p:nvPicPr>
          <p:cNvPr id="17"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grpSp>
        <p:nvGrpSpPr>
          <p:cNvPr id="18" name="Group 10"/>
          <p:cNvGrpSpPr>
            <a:grpSpLocks noChangeAspect="1"/>
          </p:cNvGrpSpPr>
          <p:nvPr/>
        </p:nvGrpSpPr>
        <p:grpSpPr bwMode="auto">
          <a:xfrm>
            <a:off x="6338888" y="0"/>
            <a:ext cx="2652712" cy="744538"/>
            <a:chOff x="3552" y="0"/>
            <a:chExt cx="2067" cy="580"/>
          </a:xfrm>
        </p:grpSpPr>
        <p:pic>
          <p:nvPicPr>
            <p:cNvPr id="19"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20"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21"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22" name="Picture 8"/>
          <p:cNvPicPr>
            <a:picLocks noChangeAspect="1" noChangeArrowheads="1"/>
          </p:cNvPicPr>
          <p:nvPr/>
        </p:nvPicPr>
        <p:blipFill>
          <a:blip r:embed="rId7" cstate="print"/>
          <a:srcRect/>
          <a:stretch>
            <a:fillRect/>
          </a:stretch>
        </p:blipFill>
        <p:spPr bwMode="auto">
          <a:xfrm>
            <a:off x="4213225" y="115888"/>
            <a:ext cx="1871663" cy="482600"/>
          </a:xfrm>
          <a:prstGeom prst="rect">
            <a:avLst/>
          </a:prstGeom>
          <a:noFill/>
          <a:ln w="9525">
            <a:noFill/>
            <a:miter lim="800000"/>
            <a:headEnd/>
            <a:tailEnd/>
          </a:ln>
        </p:spPr>
      </p:pic>
      <p:sp>
        <p:nvSpPr>
          <p:cNvPr id="23" name="CasellaDiTesto 50"/>
          <p:cNvSpPr txBox="1">
            <a:spLocks noChangeArrowheads="1"/>
          </p:cNvSpPr>
          <p:nvPr/>
        </p:nvSpPr>
        <p:spPr bwMode="auto">
          <a:xfrm>
            <a:off x="2546990" y="6199336"/>
            <a:ext cx="6337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it-IT" sz="1050" dirty="0" smtClean="0">
                <a:latin typeface="Comic Sans MS" pitchFamily="66" charset="0"/>
              </a:rPr>
              <a:t>Giampaoli S, Vanuzzo D. </a:t>
            </a:r>
            <a:r>
              <a:rPr lang="en-US" altLang="it-IT" sz="1050" i="1" dirty="0">
                <a:latin typeface="Comic Sans MS" pitchFamily="66" charset="0"/>
              </a:rPr>
              <a:t>G Ital </a:t>
            </a:r>
            <a:r>
              <a:rPr lang="en-US" altLang="it-IT" sz="1050" i="1" dirty="0" err="1">
                <a:latin typeface="Comic Sans MS" pitchFamily="66" charset="0"/>
              </a:rPr>
              <a:t>Cardiol</a:t>
            </a:r>
            <a:r>
              <a:rPr lang="en-US" altLang="it-IT" sz="1050" i="1" dirty="0">
                <a:latin typeface="Comic Sans MS" pitchFamily="66" charset="0"/>
              </a:rPr>
              <a:t> 2014;15(4 </a:t>
            </a:r>
            <a:r>
              <a:rPr lang="en-US" altLang="it-IT" sz="1050" i="1" dirty="0" err="1">
                <a:latin typeface="Comic Sans MS" pitchFamily="66" charset="0"/>
              </a:rPr>
              <a:t>Suppl</a:t>
            </a:r>
            <a:r>
              <a:rPr lang="en-US" altLang="it-IT" sz="1050" i="1" dirty="0">
                <a:latin typeface="Comic Sans MS" pitchFamily="66" charset="0"/>
              </a:rPr>
              <a:t> 1):7S-31S</a:t>
            </a:r>
            <a:endParaRPr lang="it-IT" altLang="it-IT" sz="1050" dirty="0" smtClean="0">
              <a:latin typeface="Comic Sans MS" pitchFamily="66" charset="0"/>
            </a:endParaRPr>
          </a:p>
        </p:txBody>
      </p:sp>
      <p:sp>
        <p:nvSpPr>
          <p:cNvPr id="13" name="CasellaDiTesto 12"/>
          <p:cNvSpPr txBox="1"/>
          <p:nvPr/>
        </p:nvSpPr>
        <p:spPr>
          <a:xfrm>
            <a:off x="455562" y="5493132"/>
            <a:ext cx="5772622" cy="600164"/>
          </a:xfrm>
          <a:prstGeom prst="rect">
            <a:avLst/>
          </a:prstGeom>
          <a:noFill/>
        </p:spPr>
        <p:txBody>
          <a:bodyPr wrap="square" rtlCol="0">
            <a:spAutoFit/>
          </a:bodyPr>
          <a:lstStyle/>
          <a:p>
            <a:r>
              <a:rPr lang="en-US" sz="1400" dirty="0" smtClean="0">
                <a:latin typeface="Comic Sans MS" panose="030F0702030302020204" pitchFamily="66" charset="0"/>
              </a:rPr>
              <a:t>IPERTENSIONE:</a:t>
            </a:r>
          </a:p>
          <a:p>
            <a:pPr>
              <a:spcBef>
                <a:spcPts val="600"/>
              </a:spcBef>
            </a:pPr>
            <a:r>
              <a:rPr lang="en-US" sz="1400" dirty="0" smtClean="0">
                <a:latin typeface="Comic Sans MS" panose="030F0702030302020204" pitchFamily="66" charset="0"/>
              </a:rPr>
              <a:t>PAS&gt;=140 mmHg o PAD&gt;=90 mmHg o in </a:t>
            </a:r>
            <a:r>
              <a:rPr lang="en-US" sz="1400" dirty="0" err="1" smtClean="0">
                <a:latin typeface="Comic Sans MS" panose="030F0702030302020204" pitchFamily="66" charset="0"/>
              </a:rPr>
              <a:t>Trattamento</a:t>
            </a:r>
            <a:r>
              <a:rPr lang="en-US" sz="1400" dirty="0" smtClean="0">
                <a:latin typeface="Comic Sans MS" panose="030F0702030302020204" pitchFamily="66" charset="0"/>
              </a:rPr>
              <a:t> </a:t>
            </a:r>
            <a:r>
              <a:rPr lang="en-US" sz="1400" dirty="0" err="1" smtClean="0">
                <a:latin typeface="Comic Sans MS" panose="030F0702030302020204" pitchFamily="66" charset="0"/>
              </a:rPr>
              <a:t>specifico</a:t>
            </a:r>
            <a:endParaRPr lang="it-IT" sz="1400" dirty="0">
              <a:latin typeface="Comic Sans MS" panose="030F0702030302020204" pitchFamily="66" charset="0"/>
            </a:endParaRPr>
          </a:p>
        </p:txBody>
      </p:sp>
      <p:pic>
        <p:nvPicPr>
          <p:cNvPr id="468480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1409382"/>
            <a:ext cx="6652126" cy="396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32779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075" y="-5284788"/>
            <a:ext cx="9656762"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3" name="CasellaDiTesto 142"/>
          <p:cNvSpPr txBox="1">
            <a:spLocks noChangeArrowheads="1"/>
          </p:cNvSpPr>
          <p:nvPr/>
        </p:nvSpPr>
        <p:spPr bwMode="auto">
          <a:xfrm>
            <a:off x="107504" y="692696"/>
            <a:ext cx="9036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800" b="1" dirty="0" smtClean="0">
                <a:solidFill>
                  <a:srgbClr val="FF0000"/>
                </a:solidFill>
                <a:latin typeface="Comic Sans MS" pitchFamily="66" charset="0"/>
              </a:rPr>
              <a:t>IPERTENSIONE ARTERIOSA</a:t>
            </a:r>
            <a:r>
              <a:rPr lang="it-IT" altLang="it-IT" sz="1800" b="1" dirty="0" smtClean="0">
                <a:latin typeface="Comic Sans MS" pitchFamily="66" charset="0"/>
              </a:rPr>
              <a:t>:</a:t>
            </a:r>
            <a:r>
              <a:rPr lang="it-IT" altLang="it-IT" sz="1800" b="1" dirty="0" smtClean="0">
                <a:solidFill>
                  <a:srgbClr val="FF0000"/>
                </a:solidFill>
                <a:latin typeface="Comic Sans MS" pitchFamily="66" charset="0"/>
              </a:rPr>
              <a:t> </a:t>
            </a:r>
            <a:r>
              <a:rPr lang="it-IT" altLang="it-IT" sz="1800" b="1" dirty="0">
                <a:latin typeface="Comic Sans MS" pitchFamily="66" charset="0"/>
              </a:rPr>
              <a:t>Consapevolezza e adeguatezza del trattamento; età, 35-74 anni</a:t>
            </a:r>
          </a:p>
        </p:txBody>
      </p:sp>
      <p:pic>
        <p:nvPicPr>
          <p:cNvPr id="17" name="Picture 2"/>
          <p:cNvPicPr>
            <a:picLocks noChangeAspect="1" noChangeArrowheads="1"/>
          </p:cNvPicPr>
          <p:nvPr/>
        </p:nvPicPr>
        <p:blipFill>
          <a:blip r:embed="rId4" cstate="print"/>
          <a:srcRect/>
          <a:stretch>
            <a:fillRect/>
          </a:stretch>
        </p:blipFill>
        <p:spPr bwMode="auto">
          <a:xfrm>
            <a:off x="0" y="0"/>
            <a:ext cx="3429000" cy="385763"/>
          </a:xfrm>
          <a:prstGeom prst="rect">
            <a:avLst/>
          </a:prstGeom>
          <a:noFill/>
          <a:ln w="9525">
            <a:noFill/>
            <a:miter lim="800000"/>
            <a:headEnd/>
            <a:tailEnd/>
          </a:ln>
        </p:spPr>
      </p:pic>
      <p:grpSp>
        <p:nvGrpSpPr>
          <p:cNvPr id="18" name="Group 10"/>
          <p:cNvGrpSpPr>
            <a:grpSpLocks noChangeAspect="1"/>
          </p:cNvGrpSpPr>
          <p:nvPr/>
        </p:nvGrpSpPr>
        <p:grpSpPr bwMode="auto">
          <a:xfrm>
            <a:off x="6338888" y="0"/>
            <a:ext cx="2652712" cy="744538"/>
            <a:chOff x="3552" y="0"/>
            <a:chExt cx="2067" cy="580"/>
          </a:xfrm>
        </p:grpSpPr>
        <p:pic>
          <p:nvPicPr>
            <p:cNvPr id="19" name="Picture 5" descr="ehes"/>
            <p:cNvPicPr>
              <a:picLocks noChangeAspect="1" noChangeArrowheads="1"/>
            </p:cNvPicPr>
            <p:nvPr/>
          </p:nvPicPr>
          <p:blipFill>
            <a:blip r:embed="rId5" cstate="print"/>
            <a:srcRect/>
            <a:stretch>
              <a:fillRect/>
            </a:stretch>
          </p:blipFill>
          <p:spPr bwMode="auto">
            <a:xfrm>
              <a:off x="4944" y="0"/>
              <a:ext cx="675" cy="580"/>
            </a:xfrm>
            <a:prstGeom prst="rect">
              <a:avLst/>
            </a:prstGeom>
            <a:noFill/>
            <a:ln w="9525">
              <a:noFill/>
              <a:miter lim="800000"/>
              <a:headEnd/>
              <a:tailEnd/>
            </a:ln>
          </p:spPr>
        </p:pic>
        <p:pic>
          <p:nvPicPr>
            <p:cNvPr id="20" name="Picture 6"/>
            <p:cNvPicPr>
              <a:picLocks noChangeAspect="1" noChangeArrowheads="1"/>
            </p:cNvPicPr>
            <p:nvPr/>
          </p:nvPicPr>
          <p:blipFill>
            <a:blip r:embed="rId6"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21" name="Picture 7"/>
            <p:cNvPicPr>
              <a:picLocks noChangeAspect="1" noChangeArrowheads="1"/>
            </p:cNvPicPr>
            <p:nvPr/>
          </p:nvPicPr>
          <p:blipFill>
            <a:blip r:embed="rId7"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22" name="Picture 8"/>
          <p:cNvPicPr>
            <a:picLocks noChangeAspect="1" noChangeArrowheads="1"/>
          </p:cNvPicPr>
          <p:nvPr/>
        </p:nvPicPr>
        <p:blipFill>
          <a:blip r:embed="rId8" cstate="print"/>
          <a:srcRect/>
          <a:stretch>
            <a:fillRect/>
          </a:stretch>
        </p:blipFill>
        <p:spPr bwMode="auto">
          <a:xfrm>
            <a:off x="4213225" y="115888"/>
            <a:ext cx="1871663" cy="482600"/>
          </a:xfrm>
          <a:prstGeom prst="rect">
            <a:avLst/>
          </a:prstGeom>
          <a:noFill/>
          <a:ln w="9525">
            <a:noFill/>
            <a:miter lim="800000"/>
            <a:headEnd/>
            <a:tailEnd/>
          </a:ln>
        </p:spPr>
      </p:pic>
      <p:sp>
        <p:nvSpPr>
          <p:cNvPr id="23" name="CasellaDiTesto 50"/>
          <p:cNvSpPr txBox="1">
            <a:spLocks noChangeArrowheads="1"/>
          </p:cNvSpPr>
          <p:nvPr/>
        </p:nvSpPr>
        <p:spPr bwMode="auto">
          <a:xfrm>
            <a:off x="2627188" y="6487368"/>
            <a:ext cx="6337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it-IT" sz="1050" dirty="0" smtClean="0">
                <a:latin typeface="Comic Sans MS" pitchFamily="66" charset="0"/>
              </a:rPr>
              <a:t>Giampaoli S, Vanuzzo D. </a:t>
            </a:r>
            <a:r>
              <a:rPr lang="en-US" altLang="it-IT" sz="1050" i="1" dirty="0">
                <a:latin typeface="Comic Sans MS" pitchFamily="66" charset="0"/>
              </a:rPr>
              <a:t>G Ital </a:t>
            </a:r>
            <a:r>
              <a:rPr lang="en-US" altLang="it-IT" sz="1050" i="1" dirty="0" err="1">
                <a:latin typeface="Comic Sans MS" pitchFamily="66" charset="0"/>
              </a:rPr>
              <a:t>Cardiol</a:t>
            </a:r>
            <a:r>
              <a:rPr lang="en-US" altLang="it-IT" sz="1050" i="1" dirty="0">
                <a:latin typeface="Comic Sans MS" pitchFamily="66" charset="0"/>
              </a:rPr>
              <a:t> 2014;15(4 </a:t>
            </a:r>
            <a:r>
              <a:rPr lang="en-US" altLang="it-IT" sz="1050" i="1" dirty="0" err="1">
                <a:latin typeface="Comic Sans MS" pitchFamily="66" charset="0"/>
              </a:rPr>
              <a:t>Suppl</a:t>
            </a:r>
            <a:r>
              <a:rPr lang="en-US" altLang="it-IT" sz="1050" i="1" dirty="0">
                <a:latin typeface="Comic Sans MS" pitchFamily="66" charset="0"/>
              </a:rPr>
              <a:t> 1):7S-31S</a:t>
            </a:r>
            <a:endParaRPr lang="it-IT" altLang="it-IT" sz="1050" dirty="0" smtClean="0">
              <a:latin typeface="Comic Sans MS" pitchFamily="66" charset="0"/>
            </a:endParaRPr>
          </a:p>
        </p:txBody>
      </p:sp>
      <p:sp>
        <p:nvSpPr>
          <p:cNvPr id="14" name="CasellaDiTesto 13"/>
          <p:cNvSpPr txBox="1"/>
          <p:nvPr/>
        </p:nvSpPr>
        <p:spPr>
          <a:xfrm>
            <a:off x="455562" y="5877272"/>
            <a:ext cx="5772622" cy="600164"/>
          </a:xfrm>
          <a:prstGeom prst="rect">
            <a:avLst/>
          </a:prstGeom>
          <a:noFill/>
        </p:spPr>
        <p:txBody>
          <a:bodyPr wrap="square" rtlCol="0">
            <a:spAutoFit/>
          </a:bodyPr>
          <a:lstStyle/>
          <a:p>
            <a:r>
              <a:rPr lang="en-US" sz="1400" dirty="0" smtClean="0">
                <a:latin typeface="Comic Sans MS" panose="030F0702030302020204" pitchFamily="66" charset="0"/>
              </a:rPr>
              <a:t>IPERTENSIONE:</a:t>
            </a:r>
          </a:p>
          <a:p>
            <a:pPr>
              <a:spcBef>
                <a:spcPts val="600"/>
              </a:spcBef>
            </a:pPr>
            <a:r>
              <a:rPr lang="en-US" sz="1400" dirty="0" smtClean="0">
                <a:latin typeface="Comic Sans MS" panose="030F0702030302020204" pitchFamily="66" charset="0"/>
              </a:rPr>
              <a:t>PAS&gt;=140 mmHg o PAD&gt;=90 mmHg o in </a:t>
            </a:r>
            <a:r>
              <a:rPr lang="en-US" sz="1400" dirty="0" err="1" smtClean="0">
                <a:latin typeface="Comic Sans MS" panose="030F0702030302020204" pitchFamily="66" charset="0"/>
              </a:rPr>
              <a:t>Trattamento</a:t>
            </a:r>
            <a:r>
              <a:rPr lang="en-US" sz="1400" dirty="0" smtClean="0">
                <a:latin typeface="Comic Sans MS" panose="030F0702030302020204" pitchFamily="66" charset="0"/>
              </a:rPr>
              <a:t> </a:t>
            </a:r>
            <a:r>
              <a:rPr lang="en-US" sz="1400" dirty="0" err="1" smtClean="0">
                <a:latin typeface="Comic Sans MS" panose="030F0702030302020204" pitchFamily="66" charset="0"/>
              </a:rPr>
              <a:t>specifico</a:t>
            </a:r>
            <a:endParaRPr lang="it-IT" sz="1400" dirty="0">
              <a:latin typeface="Comic Sans MS" panose="030F0702030302020204" pitchFamily="66" charset="0"/>
            </a:endParaRPr>
          </a:p>
        </p:txBody>
      </p:sp>
      <p:pic>
        <p:nvPicPr>
          <p:cNvPr id="468378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1332901"/>
            <a:ext cx="6251719" cy="454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98133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92896"/>
            <a:ext cx="6005513" cy="370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2075" y="-5284788"/>
            <a:ext cx="9656762"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0" name="CasellaDiTesto 5"/>
          <p:cNvSpPr txBox="1">
            <a:spLocks noChangeArrowheads="1"/>
          </p:cNvSpPr>
          <p:nvPr/>
        </p:nvSpPr>
        <p:spPr bwMode="auto">
          <a:xfrm>
            <a:off x="611560" y="6289575"/>
            <a:ext cx="7632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it-IT" sz="1400" dirty="0">
                <a:latin typeface="Comic Sans MS" pitchFamily="66" charset="0"/>
              </a:rPr>
              <a:t>IPERCOLESTEROLEMIA: CT&gt;=240 mg/dl o in </a:t>
            </a:r>
            <a:r>
              <a:rPr lang="en-US" altLang="it-IT" sz="1400" dirty="0" err="1">
                <a:latin typeface="Comic Sans MS" pitchFamily="66" charset="0"/>
              </a:rPr>
              <a:t>Trattamento</a:t>
            </a:r>
            <a:r>
              <a:rPr lang="en-US" altLang="it-IT" sz="1400" dirty="0">
                <a:latin typeface="Comic Sans MS" pitchFamily="66" charset="0"/>
              </a:rPr>
              <a:t> </a:t>
            </a:r>
            <a:r>
              <a:rPr lang="en-US" altLang="it-IT" sz="1400" dirty="0" err="1">
                <a:latin typeface="Comic Sans MS" pitchFamily="66" charset="0"/>
              </a:rPr>
              <a:t>specifico</a:t>
            </a:r>
            <a:endParaRPr lang="it-IT" altLang="it-IT" sz="1400" dirty="0">
              <a:latin typeface="Comic Sans MS" pitchFamily="66" charset="0"/>
            </a:endParaRPr>
          </a:p>
        </p:txBody>
      </p:sp>
      <p:sp>
        <p:nvSpPr>
          <p:cNvPr id="10253" name="CasellaDiTesto 142"/>
          <p:cNvSpPr txBox="1">
            <a:spLocks noChangeArrowheads="1"/>
          </p:cNvSpPr>
          <p:nvPr/>
        </p:nvSpPr>
        <p:spPr bwMode="auto">
          <a:xfrm>
            <a:off x="107504" y="755993"/>
            <a:ext cx="903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600" b="1" dirty="0">
                <a:solidFill>
                  <a:srgbClr val="FF0000"/>
                </a:solidFill>
                <a:latin typeface="Comic Sans MS" pitchFamily="66" charset="0"/>
              </a:rPr>
              <a:t>COLESTEROLEMIA </a:t>
            </a:r>
            <a:r>
              <a:rPr lang="it-IT" altLang="it-IT" sz="1600" b="1" dirty="0" smtClean="0">
                <a:solidFill>
                  <a:srgbClr val="FF0000"/>
                </a:solidFill>
                <a:latin typeface="Comic Sans MS" pitchFamily="66" charset="0"/>
              </a:rPr>
              <a:t>TOTALE</a:t>
            </a:r>
            <a:r>
              <a:rPr lang="it-IT" altLang="it-IT" sz="1600" b="1" dirty="0" smtClean="0">
                <a:latin typeface="Comic Sans MS" pitchFamily="66" charset="0"/>
              </a:rPr>
              <a:t>:</a:t>
            </a:r>
            <a:r>
              <a:rPr lang="it-IT" altLang="it-IT" sz="1600" b="1" dirty="0" smtClean="0">
                <a:solidFill>
                  <a:srgbClr val="FF0000"/>
                </a:solidFill>
                <a:latin typeface="Comic Sans MS" pitchFamily="66" charset="0"/>
              </a:rPr>
              <a:t> </a:t>
            </a:r>
            <a:r>
              <a:rPr lang="it-IT" altLang="it-IT" sz="1600" b="1" dirty="0">
                <a:latin typeface="Comic Sans MS" pitchFamily="66" charset="0"/>
              </a:rPr>
              <a:t>valori medi (mg/dl) e prevalenza di ipercolesterolemia </a:t>
            </a:r>
            <a:r>
              <a:rPr lang="it-IT" altLang="it-IT" sz="1600" b="1" dirty="0" smtClean="0">
                <a:latin typeface="Comic Sans MS" pitchFamily="66" charset="0"/>
              </a:rPr>
              <a:t>(%); età </a:t>
            </a:r>
            <a:r>
              <a:rPr lang="it-IT" altLang="it-IT" sz="1600" b="1" dirty="0">
                <a:latin typeface="Comic Sans MS" pitchFamily="66" charset="0"/>
              </a:rPr>
              <a:t>35-74 anni</a:t>
            </a:r>
          </a:p>
        </p:txBody>
      </p:sp>
      <p:pic>
        <p:nvPicPr>
          <p:cNvPr id="17" name="Picture 2"/>
          <p:cNvPicPr>
            <a:picLocks noChangeAspect="1" noChangeArrowheads="1"/>
          </p:cNvPicPr>
          <p:nvPr/>
        </p:nvPicPr>
        <p:blipFill>
          <a:blip r:embed="rId5" cstate="print"/>
          <a:srcRect/>
          <a:stretch>
            <a:fillRect/>
          </a:stretch>
        </p:blipFill>
        <p:spPr bwMode="auto">
          <a:xfrm>
            <a:off x="0" y="0"/>
            <a:ext cx="3429000" cy="385763"/>
          </a:xfrm>
          <a:prstGeom prst="rect">
            <a:avLst/>
          </a:prstGeom>
          <a:noFill/>
          <a:ln w="9525">
            <a:noFill/>
            <a:miter lim="800000"/>
            <a:headEnd/>
            <a:tailEnd/>
          </a:ln>
        </p:spPr>
      </p:pic>
      <p:grpSp>
        <p:nvGrpSpPr>
          <p:cNvPr id="18" name="Group 10"/>
          <p:cNvGrpSpPr>
            <a:grpSpLocks noChangeAspect="1"/>
          </p:cNvGrpSpPr>
          <p:nvPr/>
        </p:nvGrpSpPr>
        <p:grpSpPr bwMode="auto">
          <a:xfrm>
            <a:off x="6338888" y="0"/>
            <a:ext cx="2652712" cy="744538"/>
            <a:chOff x="3552" y="0"/>
            <a:chExt cx="2067" cy="580"/>
          </a:xfrm>
        </p:grpSpPr>
        <p:pic>
          <p:nvPicPr>
            <p:cNvPr id="19" name="Picture 5" descr="ehes"/>
            <p:cNvPicPr>
              <a:picLocks noChangeAspect="1" noChangeArrowheads="1"/>
            </p:cNvPicPr>
            <p:nvPr/>
          </p:nvPicPr>
          <p:blipFill>
            <a:blip r:embed="rId6" cstate="print"/>
            <a:srcRect/>
            <a:stretch>
              <a:fillRect/>
            </a:stretch>
          </p:blipFill>
          <p:spPr bwMode="auto">
            <a:xfrm>
              <a:off x="4944" y="0"/>
              <a:ext cx="675" cy="580"/>
            </a:xfrm>
            <a:prstGeom prst="rect">
              <a:avLst/>
            </a:prstGeom>
            <a:noFill/>
            <a:ln w="9525">
              <a:noFill/>
              <a:miter lim="800000"/>
              <a:headEnd/>
              <a:tailEnd/>
            </a:ln>
          </p:spPr>
        </p:pic>
        <p:pic>
          <p:nvPicPr>
            <p:cNvPr id="20" name="Picture 6"/>
            <p:cNvPicPr>
              <a:picLocks noChangeAspect="1" noChangeArrowheads="1"/>
            </p:cNvPicPr>
            <p:nvPr/>
          </p:nvPicPr>
          <p:blipFill>
            <a:blip r:embed="rId7"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21" name="Picture 7"/>
            <p:cNvPicPr>
              <a:picLocks noChangeAspect="1" noChangeArrowheads="1"/>
            </p:cNvPicPr>
            <p:nvPr/>
          </p:nvPicPr>
          <p:blipFill>
            <a:blip r:embed="rId8"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22" name="Picture 8"/>
          <p:cNvPicPr>
            <a:picLocks noChangeAspect="1" noChangeArrowheads="1"/>
          </p:cNvPicPr>
          <p:nvPr/>
        </p:nvPicPr>
        <p:blipFill>
          <a:blip r:embed="rId9" cstate="print"/>
          <a:srcRect/>
          <a:stretch>
            <a:fillRect/>
          </a:stretch>
        </p:blipFill>
        <p:spPr bwMode="auto">
          <a:xfrm>
            <a:off x="4213225" y="115888"/>
            <a:ext cx="1871663" cy="482600"/>
          </a:xfrm>
          <a:prstGeom prst="rect">
            <a:avLst/>
          </a:prstGeom>
          <a:noFill/>
          <a:ln w="9525">
            <a:noFill/>
            <a:miter lim="800000"/>
            <a:headEnd/>
            <a:tailEnd/>
          </a:ln>
        </p:spPr>
      </p:pic>
      <p:sp>
        <p:nvSpPr>
          <p:cNvPr id="23" name="CasellaDiTesto 50"/>
          <p:cNvSpPr txBox="1">
            <a:spLocks noChangeArrowheads="1"/>
          </p:cNvSpPr>
          <p:nvPr/>
        </p:nvSpPr>
        <p:spPr bwMode="auto">
          <a:xfrm>
            <a:off x="2555180" y="6597352"/>
            <a:ext cx="6337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it-IT" sz="1050" dirty="0" smtClean="0">
                <a:latin typeface="Comic Sans MS" pitchFamily="66" charset="0"/>
              </a:rPr>
              <a:t>Giampaoli S, Vanuzzo D. </a:t>
            </a:r>
            <a:r>
              <a:rPr lang="en-US" altLang="it-IT" sz="1050" i="1" dirty="0">
                <a:latin typeface="Comic Sans MS" pitchFamily="66" charset="0"/>
              </a:rPr>
              <a:t>G Ital </a:t>
            </a:r>
            <a:r>
              <a:rPr lang="en-US" altLang="it-IT" sz="1050" i="1" dirty="0" err="1">
                <a:latin typeface="Comic Sans MS" pitchFamily="66" charset="0"/>
              </a:rPr>
              <a:t>Cardiol</a:t>
            </a:r>
            <a:r>
              <a:rPr lang="en-US" altLang="it-IT" sz="1050" i="1" dirty="0">
                <a:latin typeface="Comic Sans MS" pitchFamily="66" charset="0"/>
              </a:rPr>
              <a:t> 2014;15(4 </a:t>
            </a:r>
            <a:r>
              <a:rPr lang="en-US" altLang="it-IT" sz="1050" i="1" dirty="0" err="1">
                <a:latin typeface="Comic Sans MS" pitchFamily="66" charset="0"/>
              </a:rPr>
              <a:t>Suppl</a:t>
            </a:r>
            <a:r>
              <a:rPr lang="en-US" altLang="it-IT" sz="1050" i="1" dirty="0">
                <a:latin typeface="Comic Sans MS" pitchFamily="66" charset="0"/>
              </a:rPr>
              <a:t> 1):7S-31S</a:t>
            </a:r>
            <a:endParaRPr lang="it-IT" altLang="it-IT" sz="1050" dirty="0" smtClean="0">
              <a:latin typeface="Comic Sans MS" pitchFamily="66" charset="0"/>
            </a:endParaRPr>
          </a:p>
        </p:txBody>
      </p:sp>
      <p:pic>
        <p:nvPicPr>
          <p:cNvPr id="51466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1268760"/>
            <a:ext cx="5593556" cy="135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1247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075" y="-5284788"/>
            <a:ext cx="9656762"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reccia in giù 11"/>
          <p:cNvSpPr/>
          <p:nvPr/>
        </p:nvSpPr>
        <p:spPr>
          <a:xfrm flipV="1">
            <a:off x="6102350" y="3716338"/>
            <a:ext cx="198438" cy="384175"/>
          </a:xfrm>
          <a:prstGeom prst="down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Freccia in giù 15"/>
          <p:cNvSpPr/>
          <p:nvPr/>
        </p:nvSpPr>
        <p:spPr>
          <a:xfrm flipV="1">
            <a:off x="6100763" y="5876925"/>
            <a:ext cx="200025" cy="384175"/>
          </a:xfrm>
          <a:prstGeom prst="down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72" name="CasellaDiTesto 142"/>
          <p:cNvSpPr txBox="1">
            <a:spLocks noChangeArrowheads="1"/>
          </p:cNvSpPr>
          <p:nvPr/>
        </p:nvSpPr>
        <p:spPr bwMode="auto">
          <a:xfrm>
            <a:off x="539750" y="692150"/>
            <a:ext cx="828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800" b="1" dirty="0" smtClean="0">
                <a:solidFill>
                  <a:srgbClr val="FF0000"/>
                </a:solidFill>
                <a:latin typeface="Comic Sans MS" pitchFamily="66" charset="0"/>
              </a:rPr>
              <a:t>IPERCOLESTEROLEMIA </a:t>
            </a:r>
            <a:r>
              <a:rPr lang="it-IT" altLang="it-IT" sz="1800" b="1" dirty="0" smtClean="0">
                <a:latin typeface="Comic Sans MS" pitchFamily="66" charset="0"/>
              </a:rPr>
              <a:t>Consapevolezza </a:t>
            </a:r>
            <a:r>
              <a:rPr lang="it-IT" altLang="it-IT" sz="1800" b="1" dirty="0">
                <a:latin typeface="Comic Sans MS" pitchFamily="66" charset="0"/>
              </a:rPr>
              <a:t>e adeguatezza del </a:t>
            </a:r>
            <a:r>
              <a:rPr lang="it-IT" altLang="it-IT" sz="1800" b="1" dirty="0" smtClean="0">
                <a:latin typeface="Comic Sans MS" pitchFamily="66" charset="0"/>
              </a:rPr>
              <a:t>trattamento; </a:t>
            </a:r>
            <a:r>
              <a:rPr lang="it-IT" altLang="it-IT" sz="1800" b="1" dirty="0">
                <a:latin typeface="Comic Sans MS" pitchFamily="66" charset="0"/>
              </a:rPr>
              <a:t>e</a:t>
            </a:r>
            <a:r>
              <a:rPr lang="it-IT" altLang="it-IT" sz="1800" b="1" dirty="0" smtClean="0">
                <a:latin typeface="Comic Sans MS" pitchFamily="66" charset="0"/>
              </a:rPr>
              <a:t>tà, </a:t>
            </a:r>
            <a:r>
              <a:rPr lang="it-IT" altLang="it-IT" sz="1800" b="1" dirty="0">
                <a:latin typeface="Comic Sans MS" pitchFamily="66" charset="0"/>
              </a:rPr>
              <a:t>35-74 anni</a:t>
            </a:r>
          </a:p>
        </p:txBody>
      </p:sp>
      <p:pic>
        <p:nvPicPr>
          <p:cNvPr id="11" name="Picture 2"/>
          <p:cNvPicPr>
            <a:picLocks noChangeAspect="1" noChangeArrowheads="1"/>
          </p:cNvPicPr>
          <p:nvPr/>
        </p:nvPicPr>
        <p:blipFill>
          <a:blip r:embed="rId4" cstate="print"/>
          <a:srcRect/>
          <a:stretch>
            <a:fillRect/>
          </a:stretch>
        </p:blipFill>
        <p:spPr bwMode="auto">
          <a:xfrm>
            <a:off x="0" y="0"/>
            <a:ext cx="3429000" cy="385763"/>
          </a:xfrm>
          <a:prstGeom prst="rect">
            <a:avLst/>
          </a:prstGeom>
          <a:noFill/>
          <a:ln w="9525">
            <a:noFill/>
            <a:miter lim="800000"/>
            <a:headEnd/>
            <a:tailEnd/>
          </a:ln>
        </p:spPr>
      </p:pic>
      <p:grpSp>
        <p:nvGrpSpPr>
          <p:cNvPr id="13" name="Group 10"/>
          <p:cNvGrpSpPr>
            <a:grpSpLocks noChangeAspect="1"/>
          </p:cNvGrpSpPr>
          <p:nvPr/>
        </p:nvGrpSpPr>
        <p:grpSpPr bwMode="auto">
          <a:xfrm>
            <a:off x="6338888" y="0"/>
            <a:ext cx="2652712" cy="744538"/>
            <a:chOff x="3552" y="0"/>
            <a:chExt cx="2067" cy="580"/>
          </a:xfrm>
        </p:grpSpPr>
        <p:pic>
          <p:nvPicPr>
            <p:cNvPr id="14" name="Picture 5" descr="ehes"/>
            <p:cNvPicPr>
              <a:picLocks noChangeAspect="1" noChangeArrowheads="1"/>
            </p:cNvPicPr>
            <p:nvPr/>
          </p:nvPicPr>
          <p:blipFill>
            <a:blip r:embed="rId5" cstate="print"/>
            <a:srcRect/>
            <a:stretch>
              <a:fillRect/>
            </a:stretch>
          </p:blipFill>
          <p:spPr bwMode="auto">
            <a:xfrm>
              <a:off x="4944" y="0"/>
              <a:ext cx="675" cy="580"/>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17" name="Picture 7"/>
            <p:cNvPicPr>
              <a:picLocks noChangeAspect="1" noChangeArrowheads="1"/>
            </p:cNvPicPr>
            <p:nvPr/>
          </p:nvPicPr>
          <p:blipFill>
            <a:blip r:embed="rId7"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18" name="Picture 8"/>
          <p:cNvPicPr>
            <a:picLocks noChangeAspect="1" noChangeArrowheads="1"/>
          </p:cNvPicPr>
          <p:nvPr/>
        </p:nvPicPr>
        <p:blipFill>
          <a:blip r:embed="rId8" cstate="print"/>
          <a:srcRect/>
          <a:stretch>
            <a:fillRect/>
          </a:stretch>
        </p:blipFill>
        <p:spPr bwMode="auto">
          <a:xfrm>
            <a:off x="4213225" y="115888"/>
            <a:ext cx="1871663" cy="482600"/>
          </a:xfrm>
          <a:prstGeom prst="rect">
            <a:avLst/>
          </a:prstGeom>
          <a:noFill/>
          <a:ln w="9525">
            <a:noFill/>
            <a:miter lim="800000"/>
            <a:headEnd/>
            <a:tailEnd/>
          </a:ln>
        </p:spPr>
      </p:pic>
      <p:sp>
        <p:nvSpPr>
          <p:cNvPr id="19" name="CasellaDiTesto 50"/>
          <p:cNvSpPr txBox="1">
            <a:spLocks noChangeArrowheads="1"/>
          </p:cNvSpPr>
          <p:nvPr/>
        </p:nvSpPr>
        <p:spPr bwMode="auto">
          <a:xfrm>
            <a:off x="2195513" y="6524625"/>
            <a:ext cx="6337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it-IT" sz="1050" dirty="0">
                <a:latin typeface="Comic Sans MS" pitchFamily="66" charset="0"/>
              </a:rPr>
              <a:t>Giampaoli S, Vanuzzo D. </a:t>
            </a:r>
            <a:r>
              <a:rPr lang="en-US" altLang="it-IT" sz="1050" i="1" dirty="0">
                <a:latin typeface="Comic Sans MS" pitchFamily="66" charset="0"/>
              </a:rPr>
              <a:t>G Ital </a:t>
            </a:r>
            <a:r>
              <a:rPr lang="en-US" altLang="it-IT" sz="1050" i="1" dirty="0" err="1">
                <a:latin typeface="Comic Sans MS" pitchFamily="66" charset="0"/>
              </a:rPr>
              <a:t>Cardiol</a:t>
            </a:r>
            <a:r>
              <a:rPr lang="en-US" altLang="it-IT" sz="1050" i="1" dirty="0">
                <a:latin typeface="Comic Sans MS" pitchFamily="66" charset="0"/>
              </a:rPr>
              <a:t> </a:t>
            </a:r>
            <a:r>
              <a:rPr lang="en-US" altLang="it-IT" sz="1050" dirty="0" smtClean="0">
                <a:latin typeface="Comic Sans MS" pitchFamily="66" charset="0"/>
              </a:rPr>
              <a:t>2014;15(4 </a:t>
            </a:r>
            <a:r>
              <a:rPr lang="en-US" altLang="it-IT" sz="1050" dirty="0" err="1" smtClean="0">
                <a:latin typeface="Comic Sans MS" pitchFamily="66" charset="0"/>
              </a:rPr>
              <a:t>Suppl</a:t>
            </a:r>
            <a:r>
              <a:rPr lang="en-US" altLang="it-IT" sz="1050" dirty="0" smtClean="0">
                <a:latin typeface="Comic Sans MS" pitchFamily="66" charset="0"/>
              </a:rPr>
              <a:t> </a:t>
            </a:r>
            <a:r>
              <a:rPr lang="en-US" altLang="it-IT" sz="1050" dirty="0">
                <a:latin typeface="Comic Sans MS" pitchFamily="66" charset="0"/>
              </a:rPr>
              <a:t>1):7S-31S</a:t>
            </a:r>
            <a:endParaRPr lang="it-IT" altLang="it-IT" sz="1050" dirty="0">
              <a:latin typeface="Comic Sans MS" pitchFamily="66" charset="0"/>
            </a:endParaRPr>
          </a:p>
        </p:txBody>
      </p:sp>
      <p:pic>
        <p:nvPicPr>
          <p:cNvPr id="514560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1412776"/>
            <a:ext cx="6291263" cy="49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81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asellaDiTesto 142"/>
          <p:cNvSpPr txBox="1"/>
          <p:nvPr/>
        </p:nvSpPr>
        <p:spPr>
          <a:xfrm>
            <a:off x="251520" y="332656"/>
            <a:ext cx="8795672" cy="707886"/>
          </a:xfrm>
          <a:prstGeom prst="rect">
            <a:avLst/>
          </a:prstGeom>
          <a:noFill/>
        </p:spPr>
        <p:txBody>
          <a:bodyPr wrap="square" rtlCol="0">
            <a:spAutoFit/>
          </a:bodyPr>
          <a:lstStyle/>
          <a:p>
            <a:r>
              <a:rPr lang="it-IT" sz="2000" b="1" dirty="0">
                <a:latin typeface="Comic Sans MS" panose="030F0702030302020204" pitchFamily="66" charset="0"/>
              </a:rPr>
              <a:t>PRESSIONE </a:t>
            </a:r>
            <a:r>
              <a:rPr lang="it-IT" sz="2000" b="1" dirty="0" smtClean="0">
                <a:latin typeface="Comic Sans MS" panose="030F0702030302020204" pitchFamily="66" charset="0"/>
              </a:rPr>
              <a:t>ARTERIOSA: </a:t>
            </a:r>
            <a:r>
              <a:rPr lang="it-IT" sz="2000" b="1" dirty="0">
                <a:latin typeface="Comic Sans MS" panose="030F0702030302020204" pitchFamily="66" charset="0"/>
              </a:rPr>
              <a:t>Confronto tra 1998-2002 e </a:t>
            </a:r>
            <a:r>
              <a:rPr lang="it-IT" sz="2000" b="1" dirty="0" smtClean="0">
                <a:latin typeface="Comic Sans MS" panose="030F0702030302020204" pitchFamily="66" charset="0"/>
              </a:rPr>
              <a:t>2008-2012; </a:t>
            </a:r>
            <a:r>
              <a:rPr lang="it-IT" sz="2000" b="1" dirty="0">
                <a:latin typeface="Comic Sans MS" panose="030F0702030302020204" pitchFamily="66" charset="0"/>
              </a:rPr>
              <a:t>Età, 35-74 anni. </a:t>
            </a:r>
            <a:r>
              <a:rPr lang="it-IT" sz="2000" b="1" dirty="0">
                <a:solidFill>
                  <a:srgbClr val="0000FF"/>
                </a:solidFill>
                <a:latin typeface="Comic Sans MS" panose="030F0702030302020204" pitchFamily="66" charset="0"/>
              </a:rPr>
              <a:t>UOMINI</a:t>
            </a:r>
            <a:r>
              <a:rPr lang="it-IT" sz="2000" b="1" dirty="0">
                <a:latin typeface="Comic Sans MS" panose="030F0702030302020204" pitchFamily="66" charset="0"/>
              </a:rPr>
              <a:t> per Livello d'Istruzione</a:t>
            </a:r>
          </a:p>
        </p:txBody>
      </p:sp>
      <p:sp>
        <p:nvSpPr>
          <p:cNvPr id="144" name="CasellaDiTesto 143"/>
          <p:cNvSpPr txBox="1"/>
          <p:nvPr/>
        </p:nvSpPr>
        <p:spPr>
          <a:xfrm>
            <a:off x="827584" y="5056148"/>
            <a:ext cx="7643544" cy="677108"/>
          </a:xfrm>
          <a:prstGeom prst="rect">
            <a:avLst/>
          </a:prstGeom>
          <a:noFill/>
        </p:spPr>
        <p:txBody>
          <a:bodyPr wrap="square" rtlCol="0">
            <a:spAutoFit/>
          </a:bodyPr>
          <a:lstStyle/>
          <a:p>
            <a:r>
              <a:rPr lang="en-US" sz="1100" dirty="0" smtClean="0">
                <a:latin typeface="Comic Sans MS" panose="030F0702030302020204" pitchFamily="66" charset="0"/>
              </a:rPr>
              <a:t>Giampaoli S, et al. Cardiovascular health in Italy. Ten-year surveillance of cardiovascular diseases and risk factors in Italy: </a:t>
            </a:r>
            <a:r>
              <a:rPr lang="en-US" sz="1100" dirty="0" err="1" smtClean="0">
                <a:latin typeface="Comic Sans MS" panose="030F0702030302020204" pitchFamily="66" charset="0"/>
              </a:rPr>
              <a:t>Osservatorio</a:t>
            </a:r>
            <a:r>
              <a:rPr lang="en-US" sz="1100" dirty="0" smtClean="0">
                <a:latin typeface="Comic Sans MS" panose="030F0702030302020204" pitchFamily="66" charset="0"/>
              </a:rPr>
              <a:t> </a:t>
            </a:r>
            <a:r>
              <a:rPr lang="en-US" sz="1100" dirty="0" err="1" smtClean="0">
                <a:latin typeface="Comic Sans MS" panose="030F0702030302020204" pitchFamily="66" charset="0"/>
              </a:rPr>
              <a:t>Epidemiologico</a:t>
            </a:r>
            <a:r>
              <a:rPr lang="en-US" sz="1100" dirty="0" smtClean="0">
                <a:latin typeface="Comic Sans MS" panose="030F0702030302020204" pitchFamily="66" charset="0"/>
              </a:rPr>
              <a:t> </a:t>
            </a:r>
            <a:r>
              <a:rPr lang="en-US" sz="1100" dirty="0" err="1" smtClean="0">
                <a:latin typeface="Comic Sans MS" panose="030F0702030302020204" pitchFamily="66" charset="0"/>
              </a:rPr>
              <a:t>Cardiovascolare</a:t>
            </a:r>
            <a:r>
              <a:rPr lang="en-US" sz="1100" dirty="0" smtClean="0">
                <a:latin typeface="Comic Sans MS" panose="030F0702030302020204" pitchFamily="66" charset="0"/>
              </a:rPr>
              <a:t>/Health Examination Survey 1998–2012.</a:t>
            </a:r>
          </a:p>
          <a:p>
            <a:pPr>
              <a:spcBef>
                <a:spcPts val="600"/>
              </a:spcBef>
            </a:pPr>
            <a:r>
              <a:rPr lang="en-US" sz="1100" i="1" dirty="0" smtClean="0">
                <a:latin typeface="Comic Sans MS" panose="030F0702030302020204" pitchFamily="66" charset="0"/>
              </a:rPr>
              <a:t>European </a:t>
            </a:r>
            <a:r>
              <a:rPr lang="en-US" sz="1100" i="1" dirty="0">
                <a:latin typeface="Comic Sans MS" panose="030F0702030302020204" pitchFamily="66" charset="0"/>
              </a:rPr>
              <a:t>Journal </a:t>
            </a:r>
            <a:r>
              <a:rPr lang="en-US" sz="1100" i="1" dirty="0" smtClean="0">
                <a:latin typeface="Comic Sans MS" panose="030F0702030302020204" pitchFamily="66" charset="0"/>
              </a:rPr>
              <a:t>of Preventive Cardiology 2015</a:t>
            </a:r>
            <a:r>
              <a:rPr lang="en-US" sz="1100" dirty="0" smtClean="0">
                <a:latin typeface="Comic Sans MS" panose="030F0702030302020204" pitchFamily="66" charset="0"/>
              </a:rPr>
              <a:t>. In Press</a:t>
            </a:r>
            <a:endParaRPr lang="it-IT" sz="1100" dirty="0">
              <a:latin typeface="Comic Sans MS" panose="030F0702030302020204" pitchFamily="66"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2" y="1369049"/>
            <a:ext cx="9047192" cy="350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01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asellaDiTesto 142"/>
          <p:cNvSpPr txBox="1"/>
          <p:nvPr/>
        </p:nvSpPr>
        <p:spPr>
          <a:xfrm>
            <a:off x="251520" y="332656"/>
            <a:ext cx="8795672" cy="707886"/>
          </a:xfrm>
          <a:prstGeom prst="rect">
            <a:avLst/>
          </a:prstGeom>
          <a:noFill/>
        </p:spPr>
        <p:txBody>
          <a:bodyPr wrap="square" rtlCol="0">
            <a:spAutoFit/>
          </a:bodyPr>
          <a:lstStyle/>
          <a:p>
            <a:r>
              <a:rPr lang="it-IT" sz="2000" b="1" dirty="0">
                <a:latin typeface="Comic Sans MS" panose="030F0702030302020204" pitchFamily="66" charset="0"/>
              </a:rPr>
              <a:t>PRESSIONE </a:t>
            </a:r>
            <a:r>
              <a:rPr lang="it-IT" sz="2000" b="1" dirty="0" smtClean="0">
                <a:latin typeface="Comic Sans MS" panose="030F0702030302020204" pitchFamily="66" charset="0"/>
              </a:rPr>
              <a:t>ARTERIOSA: </a:t>
            </a:r>
            <a:r>
              <a:rPr lang="it-IT" sz="2000" b="1" dirty="0">
                <a:latin typeface="Comic Sans MS" panose="030F0702030302020204" pitchFamily="66" charset="0"/>
              </a:rPr>
              <a:t>Confronto tra 1998-2002 e </a:t>
            </a:r>
            <a:r>
              <a:rPr lang="it-IT" sz="2000" b="1" dirty="0" smtClean="0">
                <a:latin typeface="Comic Sans MS" panose="030F0702030302020204" pitchFamily="66" charset="0"/>
              </a:rPr>
              <a:t>2008-2012; </a:t>
            </a:r>
            <a:r>
              <a:rPr lang="it-IT" sz="2000" b="1" dirty="0">
                <a:latin typeface="Comic Sans MS" panose="030F0702030302020204" pitchFamily="66" charset="0"/>
              </a:rPr>
              <a:t>Età, 35-74 anni. </a:t>
            </a:r>
            <a:r>
              <a:rPr lang="it-IT" sz="2000" b="1" dirty="0">
                <a:solidFill>
                  <a:srgbClr val="0000FF"/>
                </a:solidFill>
                <a:latin typeface="Comic Sans MS" panose="030F0702030302020204" pitchFamily="66" charset="0"/>
              </a:rPr>
              <a:t>UOMINI</a:t>
            </a:r>
            <a:r>
              <a:rPr lang="it-IT" sz="2000" b="1" dirty="0">
                <a:latin typeface="Comic Sans MS" panose="030F0702030302020204" pitchFamily="66" charset="0"/>
              </a:rPr>
              <a:t> per Livello d'Istruzione</a:t>
            </a:r>
          </a:p>
        </p:txBody>
      </p:sp>
      <p:pic>
        <p:nvPicPr>
          <p:cNvPr id="39424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8" y="1354794"/>
            <a:ext cx="8964488" cy="358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60472" y="5074404"/>
            <a:ext cx="7643544" cy="677108"/>
          </a:xfrm>
          <a:prstGeom prst="rect">
            <a:avLst/>
          </a:prstGeom>
          <a:noFill/>
        </p:spPr>
        <p:txBody>
          <a:bodyPr wrap="square" rtlCol="0">
            <a:spAutoFit/>
          </a:bodyPr>
          <a:lstStyle/>
          <a:p>
            <a:pPr algn="just"/>
            <a:r>
              <a:rPr lang="en-US" sz="1100" dirty="0" smtClean="0">
                <a:latin typeface="Comic Sans MS" panose="030F0702030302020204" pitchFamily="66" charset="0"/>
              </a:rPr>
              <a:t>Giampaoli S, et al. Cardiovascular health in Italy. Ten-year surveillance of cardiovascular diseases and risk factors in Italy: </a:t>
            </a:r>
            <a:r>
              <a:rPr lang="en-US" sz="1100" dirty="0" err="1" smtClean="0">
                <a:latin typeface="Comic Sans MS" panose="030F0702030302020204" pitchFamily="66" charset="0"/>
              </a:rPr>
              <a:t>Osservatorio</a:t>
            </a:r>
            <a:r>
              <a:rPr lang="en-US" sz="1100" dirty="0" smtClean="0">
                <a:latin typeface="Comic Sans MS" panose="030F0702030302020204" pitchFamily="66" charset="0"/>
              </a:rPr>
              <a:t> </a:t>
            </a:r>
            <a:r>
              <a:rPr lang="en-US" sz="1100" dirty="0" err="1" smtClean="0">
                <a:latin typeface="Comic Sans MS" panose="030F0702030302020204" pitchFamily="66" charset="0"/>
              </a:rPr>
              <a:t>Epidemiologico</a:t>
            </a:r>
            <a:r>
              <a:rPr lang="en-US" sz="1100" dirty="0" smtClean="0">
                <a:latin typeface="Comic Sans MS" panose="030F0702030302020204" pitchFamily="66" charset="0"/>
              </a:rPr>
              <a:t> </a:t>
            </a:r>
            <a:r>
              <a:rPr lang="en-US" sz="1100" dirty="0" err="1" smtClean="0">
                <a:latin typeface="Comic Sans MS" panose="030F0702030302020204" pitchFamily="66" charset="0"/>
              </a:rPr>
              <a:t>Cardiovascolare</a:t>
            </a:r>
            <a:r>
              <a:rPr lang="en-US" sz="1100" dirty="0" smtClean="0">
                <a:latin typeface="Comic Sans MS" panose="030F0702030302020204" pitchFamily="66" charset="0"/>
              </a:rPr>
              <a:t>/Health Examination Survey 1998–2012.</a:t>
            </a:r>
          </a:p>
          <a:p>
            <a:pPr algn="just">
              <a:spcBef>
                <a:spcPts val="600"/>
              </a:spcBef>
            </a:pPr>
            <a:r>
              <a:rPr lang="en-US" sz="1100" i="1" dirty="0" smtClean="0">
                <a:latin typeface="Comic Sans MS" panose="030F0702030302020204" pitchFamily="66" charset="0"/>
              </a:rPr>
              <a:t>European </a:t>
            </a:r>
            <a:r>
              <a:rPr lang="en-US" sz="1100" i="1" dirty="0">
                <a:latin typeface="Comic Sans MS" panose="030F0702030302020204" pitchFamily="66" charset="0"/>
              </a:rPr>
              <a:t>Journal </a:t>
            </a:r>
            <a:r>
              <a:rPr lang="en-US" sz="1100" i="1" dirty="0" smtClean="0">
                <a:latin typeface="Comic Sans MS" panose="030F0702030302020204" pitchFamily="66" charset="0"/>
              </a:rPr>
              <a:t>of Preventive Cardiology 2015</a:t>
            </a:r>
            <a:r>
              <a:rPr lang="en-US" sz="1100" dirty="0" smtClean="0">
                <a:latin typeface="Comic Sans MS" panose="030F0702030302020204" pitchFamily="66" charset="0"/>
              </a:rPr>
              <a:t>. In Press</a:t>
            </a:r>
            <a:endParaRPr lang="it-IT" sz="1100" dirty="0">
              <a:latin typeface="Comic Sans MS" panose="030F0702030302020204" pitchFamily="66" charset="0"/>
            </a:endParaRPr>
          </a:p>
        </p:txBody>
      </p:sp>
      <p:sp>
        <p:nvSpPr>
          <p:cNvPr id="144" name="CasellaDiTesto 143"/>
          <p:cNvSpPr txBox="1"/>
          <p:nvPr/>
        </p:nvSpPr>
        <p:spPr>
          <a:xfrm>
            <a:off x="395536" y="4149080"/>
            <a:ext cx="3888432" cy="477054"/>
          </a:xfrm>
          <a:prstGeom prst="rect">
            <a:avLst/>
          </a:prstGeom>
          <a:noFill/>
        </p:spPr>
        <p:txBody>
          <a:bodyPr wrap="square" rtlCol="0">
            <a:spAutoFit/>
          </a:bodyPr>
          <a:lstStyle/>
          <a:p>
            <a:r>
              <a:rPr lang="en-US" sz="1000" dirty="0" smtClean="0">
                <a:latin typeface="Comic Sans MS" panose="030F0702030302020204" pitchFamily="66" charset="0"/>
              </a:rPr>
              <a:t>IPERTENSIONE:</a:t>
            </a:r>
          </a:p>
          <a:p>
            <a:pPr>
              <a:spcBef>
                <a:spcPts val="600"/>
              </a:spcBef>
            </a:pPr>
            <a:r>
              <a:rPr lang="en-US" sz="1000" dirty="0" smtClean="0">
                <a:latin typeface="Comic Sans MS" panose="030F0702030302020204" pitchFamily="66" charset="0"/>
              </a:rPr>
              <a:t>PAS&gt;=140 mmHg o PAD&gt;=90 mmHg o in </a:t>
            </a:r>
            <a:r>
              <a:rPr lang="en-US" sz="1000" dirty="0" err="1" smtClean="0">
                <a:latin typeface="Comic Sans MS" panose="030F0702030302020204" pitchFamily="66" charset="0"/>
              </a:rPr>
              <a:t>Trattamento</a:t>
            </a:r>
            <a:r>
              <a:rPr lang="en-US" sz="1000" dirty="0" smtClean="0">
                <a:latin typeface="Comic Sans MS" panose="030F0702030302020204" pitchFamily="66" charset="0"/>
              </a:rPr>
              <a:t> </a:t>
            </a:r>
            <a:r>
              <a:rPr lang="en-US" sz="1000" dirty="0" err="1" smtClean="0">
                <a:latin typeface="Comic Sans MS" panose="030F0702030302020204" pitchFamily="66" charset="0"/>
              </a:rPr>
              <a:t>specifico</a:t>
            </a:r>
            <a:endParaRPr lang="it-IT" sz="1000" dirty="0">
              <a:latin typeface="Comic Sans MS" panose="030F0702030302020204" pitchFamily="66" charset="0"/>
            </a:endParaRPr>
          </a:p>
        </p:txBody>
      </p:sp>
    </p:spTree>
    <p:extLst>
      <p:ext uri="{BB962C8B-B14F-4D97-AF65-F5344CB8AC3E}">
        <p14:creationId xmlns:p14="http://schemas.microsoft.com/office/powerpoint/2010/main" val="339845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Object 2"/>
          <p:cNvGraphicFramePr>
            <a:graphicFrameLocks noGrp="1" noChangeAspect="1"/>
          </p:cNvGraphicFramePr>
          <p:nvPr>
            <p:ph idx="4294967295"/>
          </p:nvPr>
        </p:nvGraphicFramePr>
        <p:xfrm>
          <a:off x="0" y="1484313"/>
          <a:ext cx="4937125" cy="4408487"/>
        </p:xfrm>
        <a:graphic>
          <a:graphicData uri="http://schemas.openxmlformats.org/presentationml/2006/ole">
            <mc:AlternateContent xmlns:mc="http://schemas.openxmlformats.org/markup-compatibility/2006">
              <mc:Choice xmlns:v="urn:schemas-microsoft-com:vml" Requires="v">
                <p:oleObj spid="_x0000_s3124" name="Grafico" r:id="rId4" imgW="4938188" imgH="4407790" progId="Excel.Chart.8">
                  <p:embed/>
                </p:oleObj>
              </mc:Choice>
              <mc:Fallback>
                <p:oleObj name="Grafico" r:id="rId4" imgW="4938188" imgH="440779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84313"/>
                        <a:ext cx="4937125" cy="440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219" name="Rectangle 6"/>
          <p:cNvSpPr>
            <a:spLocks noChangeArrowheads="1"/>
          </p:cNvSpPr>
          <p:nvPr/>
        </p:nvSpPr>
        <p:spPr bwMode="auto">
          <a:xfrm>
            <a:off x="4067175" y="5589588"/>
            <a:ext cx="1054100" cy="519112"/>
          </a:xfrm>
          <a:prstGeom prst="rect">
            <a:avLst/>
          </a:prstGeom>
          <a:noFill/>
          <a:ln w="9525">
            <a:noFill/>
            <a:miter lim="800000"/>
            <a:headEnd/>
            <a:tailEnd/>
          </a:ln>
        </p:spPr>
        <p:txBody>
          <a:bodyPr wrap="none">
            <a:spAutoFit/>
          </a:bodyPr>
          <a:lstStyle/>
          <a:p>
            <a:pPr eaLnBrk="0" hangingPunct="0">
              <a:buClr>
                <a:srgbClr val="000000"/>
              </a:buClr>
              <a:buSzPct val="100000"/>
              <a:buFont typeface="Times New Roman" pitchFamily="18" charset="0"/>
              <a:buNone/>
            </a:pPr>
            <a:r>
              <a:rPr lang="en-GB" sz="2800" dirty="0">
                <a:solidFill>
                  <a:srgbClr val="0000FF"/>
                </a:solidFill>
                <a:latin typeface="Comic Sans MS" panose="030F0702030302020204" pitchFamily="66" charset="0"/>
                <a:ea typeface="DejaVu Sans"/>
                <a:cs typeface="DejaVu Sans"/>
              </a:rPr>
              <a:t>2000</a:t>
            </a:r>
          </a:p>
        </p:txBody>
      </p:sp>
      <p:sp>
        <p:nvSpPr>
          <p:cNvPr id="137220" name="Rectangle 6"/>
          <p:cNvSpPr>
            <a:spLocks noChangeArrowheads="1"/>
          </p:cNvSpPr>
          <p:nvPr/>
        </p:nvSpPr>
        <p:spPr bwMode="auto">
          <a:xfrm>
            <a:off x="830263" y="5589588"/>
            <a:ext cx="1004887" cy="522287"/>
          </a:xfrm>
          <a:prstGeom prst="rect">
            <a:avLst/>
          </a:prstGeom>
          <a:noFill/>
          <a:ln w="9525">
            <a:noFill/>
            <a:miter lim="800000"/>
            <a:headEnd/>
            <a:tailEnd/>
          </a:ln>
        </p:spPr>
        <p:txBody>
          <a:bodyPr wrap="none">
            <a:spAutoFit/>
          </a:bodyPr>
          <a:lstStyle/>
          <a:p>
            <a:pPr eaLnBrk="0" hangingPunct="0">
              <a:buClr>
                <a:srgbClr val="000000"/>
              </a:buClr>
              <a:buSzPct val="100000"/>
              <a:buFont typeface="Times New Roman" pitchFamily="18" charset="0"/>
              <a:buNone/>
            </a:pPr>
            <a:r>
              <a:rPr lang="en-GB" sz="2800" dirty="0">
                <a:solidFill>
                  <a:srgbClr val="0000FF"/>
                </a:solidFill>
                <a:latin typeface="Comic Sans MS" panose="030F0702030302020204" pitchFamily="66" charset="0"/>
                <a:ea typeface="DejaVu Sans"/>
                <a:cs typeface="DejaVu Sans"/>
              </a:rPr>
              <a:t>1980</a:t>
            </a:r>
          </a:p>
        </p:txBody>
      </p:sp>
      <p:sp>
        <p:nvSpPr>
          <p:cNvPr id="137221" name="Line 289"/>
          <p:cNvSpPr>
            <a:spLocks noChangeShapeType="1"/>
          </p:cNvSpPr>
          <p:nvPr/>
        </p:nvSpPr>
        <p:spPr bwMode="auto">
          <a:xfrm>
            <a:off x="1331913" y="6021388"/>
            <a:ext cx="3744912" cy="0"/>
          </a:xfrm>
          <a:prstGeom prst="line">
            <a:avLst/>
          </a:prstGeom>
          <a:noFill/>
          <a:ln w="9525">
            <a:solidFill>
              <a:schemeClr val="tx1"/>
            </a:solidFill>
            <a:round/>
            <a:headEnd/>
            <a:tailEnd type="triangle" w="med" len="med"/>
          </a:ln>
        </p:spPr>
        <p:txBody>
          <a:bodyPr/>
          <a:lstStyle/>
          <a:p>
            <a:endParaRPr lang="en-US"/>
          </a:p>
        </p:txBody>
      </p:sp>
      <p:sp>
        <p:nvSpPr>
          <p:cNvPr id="137222" name="Rectangle 4"/>
          <p:cNvSpPr>
            <a:spLocks noChangeArrowheads="1"/>
          </p:cNvSpPr>
          <p:nvPr/>
        </p:nvSpPr>
        <p:spPr bwMode="auto">
          <a:xfrm>
            <a:off x="3851920" y="1557338"/>
            <a:ext cx="1007418"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Times New Roman" pitchFamily="18" charset="0"/>
              <a:buNone/>
            </a:pPr>
            <a:r>
              <a:rPr lang="it-IT" sz="3200" dirty="0">
                <a:solidFill>
                  <a:srgbClr val="C00000"/>
                </a:solidFill>
                <a:latin typeface="Comic Sans MS" panose="030F0702030302020204" pitchFamily="66" charset="0"/>
                <a:ea typeface="DejaVu Sans"/>
                <a:cs typeface="Times New Roman" pitchFamily="18" charset="0"/>
              </a:rPr>
              <a:t>+3%</a:t>
            </a:r>
          </a:p>
        </p:txBody>
      </p:sp>
      <p:sp>
        <p:nvSpPr>
          <p:cNvPr id="137223" name="Rectangle 4"/>
          <p:cNvSpPr>
            <a:spLocks noChangeArrowheads="1"/>
          </p:cNvSpPr>
          <p:nvPr/>
        </p:nvSpPr>
        <p:spPr bwMode="auto">
          <a:xfrm>
            <a:off x="3635375" y="2492375"/>
            <a:ext cx="1223963" cy="584775"/>
          </a:xfrm>
          <a:prstGeom prst="rect">
            <a:avLst/>
          </a:prstGeom>
          <a:noFill/>
          <a:ln w="9525">
            <a:noFill/>
            <a:miter lim="800000"/>
            <a:headEnd/>
            <a:tailEnd/>
          </a:ln>
        </p:spPr>
        <p:txBody>
          <a:bodyPr>
            <a:spAutoFit/>
          </a:bodyPr>
          <a:lstStyle/>
          <a:p>
            <a:pPr algn="ctr" eaLnBrk="0" hangingPunct="0">
              <a:buClr>
                <a:srgbClr val="000000"/>
              </a:buClr>
              <a:buSzPct val="100000"/>
              <a:buFont typeface="Times New Roman" pitchFamily="18" charset="0"/>
              <a:buNone/>
            </a:pPr>
            <a:r>
              <a:rPr lang="it-IT" sz="3200" dirty="0">
                <a:solidFill>
                  <a:srgbClr val="0000FF"/>
                </a:solidFill>
                <a:latin typeface="Comic Sans MS" panose="030F0702030302020204" pitchFamily="66" charset="0"/>
                <a:ea typeface="DejaVu Sans"/>
                <a:cs typeface="Times New Roman" pitchFamily="18" charset="0"/>
              </a:rPr>
              <a:t>-58%</a:t>
            </a:r>
          </a:p>
        </p:txBody>
      </p:sp>
      <p:sp>
        <p:nvSpPr>
          <p:cNvPr id="137224" name="Rectangle 4"/>
          <p:cNvSpPr>
            <a:spLocks noChangeArrowheads="1"/>
          </p:cNvSpPr>
          <p:nvPr/>
        </p:nvSpPr>
        <p:spPr bwMode="auto">
          <a:xfrm>
            <a:off x="3635375" y="3846513"/>
            <a:ext cx="1223963" cy="584775"/>
          </a:xfrm>
          <a:prstGeom prst="rect">
            <a:avLst/>
          </a:prstGeom>
          <a:noFill/>
          <a:ln w="9525">
            <a:noFill/>
            <a:miter lim="800000"/>
            <a:headEnd/>
            <a:tailEnd/>
          </a:ln>
        </p:spPr>
        <p:txBody>
          <a:bodyPr>
            <a:spAutoFit/>
          </a:bodyPr>
          <a:lstStyle/>
          <a:p>
            <a:pPr algn="ctr" eaLnBrk="0" hangingPunct="0">
              <a:buClr>
                <a:srgbClr val="000000"/>
              </a:buClr>
              <a:buSzPct val="100000"/>
              <a:buFont typeface="Times New Roman" pitchFamily="18" charset="0"/>
              <a:buNone/>
            </a:pPr>
            <a:r>
              <a:rPr lang="it-IT" sz="3200" dirty="0">
                <a:solidFill>
                  <a:srgbClr val="FF0000"/>
                </a:solidFill>
                <a:latin typeface="Comic Sans MS" panose="030F0702030302020204" pitchFamily="66" charset="0"/>
                <a:ea typeface="DejaVu Sans"/>
                <a:cs typeface="Times New Roman" pitchFamily="18" charset="0"/>
              </a:rPr>
              <a:t>-40%</a:t>
            </a:r>
          </a:p>
        </p:txBody>
      </p:sp>
      <p:sp>
        <p:nvSpPr>
          <p:cNvPr id="137225" name="Rettangolo 12"/>
          <p:cNvSpPr>
            <a:spLocks noChangeArrowheads="1"/>
          </p:cNvSpPr>
          <p:nvPr/>
        </p:nvSpPr>
        <p:spPr bwMode="auto">
          <a:xfrm>
            <a:off x="107950" y="6453188"/>
            <a:ext cx="4679950" cy="338137"/>
          </a:xfrm>
          <a:prstGeom prst="rect">
            <a:avLst/>
          </a:prstGeom>
          <a:noFill/>
          <a:ln w="9525">
            <a:noFill/>
            <a:miter lim="800000"/>
            <a:headEnd/>
            <a:tailEnd/>
          </a:ln>
        </p:spPr>
        <p:txBody>
          <a:bodyPr>
            <a:spAutoFit/>
          </a:bodyPr>
          <a:lstStyle/>
          <a:p>
            <a:pPr eaLnBrk="0" hangingPunct="0">
              <a:spcBef>
                <a:spcPct val="30000"/>
              </a:spcBef>
              <a:buClr>
                <a:srgbClr val="000000"/>
              </a:buClr>
              <a:buSzPct val="100000"/>
              <a:buFont typeface="Times New Roman" pitchFamily="18" charset="0"/>
              <a:buNone/>
            </a:pPr>
            <a:r>
              <a:rPr lang="en-US" sz="1600" dirty="0">
                <a:solidFill>
                  <a:srgbClr val="000000"/>
                </a:solidFill>
                <a:latin typeface="Comic Sans MS" panose="030F0702030302020204" pitchFamily="66" charset="0"/>
                <a:ea typeface="DejaVu Sans"/>
                <a:cs typeface="DejaVu Sans"/>
              </a:rPr>
              <a:t>Palmieri L. et al. Am J Public Health, 2008</a:t>
            </a:r>
          </a:p>
        </p:txBody>
      </p:sp>
      <p:sp>
        <p:nvSpPr>
          <p:cNvPr id="137226" name="Rettangolo 17"/>
          <p:cNvSpPr>
            <a:spLocks noChangeArrowheads="1"/>
          </p:cNvSpPr>
          <p:nvPr/>
        </p:nvSpPr>
        <p:spPr bwMode="auto">
          <a:xfrm>
            <a:off x="1691680" y="5550331"/>
            <a:ext cx="2555676" cy="830997"/>
          </a:xfrm>
          <a:prstGeom prst="rect">
            <a:avLst/>
          </a:prstGeom>
          <a:noFill/>
          <a:ln w="9525">
            <a:noFill/>
            <a:miter lim="800000"/>
            <a:headEnd/>
            <a:tailEnd/>
          </a:ln>
        </p:spPr>
        <p:txBody>
          <a:bodyPr wrap="square">
            <a:spAutoFit/>
          </a:bodyPr>
          <a:lstStyle/>
          <a:p>
            <a:pPr algn="ctr"/>
            <a:r>
              <a:rPr lang="it-IT" sz="2800" b="1" dirty="0">
                <a:solidFill>
                  <a:srgbClr val="FF0000"/>
                </a:solidFill>
                <a:latin typeface="Comic Sans MS" panose="030F0702030302020204" pitchFamily="66" charset="0"/>
              </a:rPr>
              <a:t>42.927</a:t>
            </a:r>
            <a:r>
              <a:rPr lang="it-IT" dirty="0">
                <a:solidFill>
                  <a:srgbClr val="FF0000"/>
                </a:solidFill>
                <a:latin typeface="Comic Sans MS" panose="030F0702030302020204" pitchFamily="66" charset="0"/>
              </a:rPr>
              <a:t> </a:t>
            </a:r>
            <a:r>
              <a:rPr lang="it-IT" sz="2000" dirty="0">
                <a:solidFill>
                  <a:srgbClr val="FF0000"/>
                </a:solidFill>
                <a:latin typeface="Comic Sans MS" panose="030F0702030302020204" pitchFamily="66" charset="0"/>
              </a:rPr>
              <a:t>morti coronariche in meno</a:t>
            </a:r>
          </a:p>
        </p:txBody>
      </p:sp>
      <p:sp>
        <p:nvSpPr>
          <p:cNvPr id="137227" name="Titolo 13"/>
          <p:cNvSpPr txBox="1">
            <a:spLocks/>
          </p:cNvSpPr>
          <p:nvPr/>
        </p:nvSpPr>
        <p:spPr bwMode="auto">
          <a:xfrm>
            <a:off x="179388" y="404664"/>
            <a:ext cx="7577682" cy="854968"/>
          </a:xfrm>
          <a:prstGeom prst="rect">
            <a:avLst/>
          </a:prstGeom>
          <a:noFill/>
          <a:ln w="9525">
            <a:noFill/>
            <a:miter lim="800000"/>
            <a:headEnd/>
            <a:tailEnd/>
          </a:ln>
        </p:spPr>
        <p:txBody>
          <a:bodyPr/>
          <a:lstStyle/>
          <a:p>
            <a:pPr eaLnBrk="0" hangingPunct="0">
              <a:tabLst>
                <a:tab pos="1158875" algn="l"/>
              </a:tabLst>
            </a:pPr>
            <a:r>
              <a:rPr lang="it-IT" sz="2800" b="1" dirty="0">
                <a:solidFill>
                  <a:srgbClr val="0000FF"/>
                </a:solidFill>
                <a:latin typeface="Comic Sans MS" panose="030F0702030302020204" pitchFamily="66" charset="0"/>
              </a:rPr>
              <a:t>Spiegazione della riduzione della mortalità coronarica in Italia dal 1980 al 2000</a:t>
            </a:r>
          </a:p>
        </p:txBody>
      </p:sp>
      <p:graphicFrame>
        <p:nvGraphicFramePr>
          <p:cNvPr id="129081" name="Group 57"/>
          <p:cNvGraphicFramePr>
            <a:graphicFrameLocks noGrp="1"/>
          </p:cNvGraphicFramePr>
          <p:nvPr>
            <p:extLst>
              <p:ext uri="{D42A27DB-BD31-4B8C-83A1-F6EECF244321}">
                <p14:modId xmlns:p14="http://schemas.microsoft.com/office/powerpoint/2010/main" val="2709335630"/>
              </p:ext>
            </p:extLst>
          </p:nvPr>
        </p:nvGraphicFramePr>
        <p:xfrm>
          <a:off x="5219700" y="1404938"/>
          <a:ext cx="3744913" cy="5363985"/>
        </p:xfrm>
        <a:graphic>
          <a:graphicData uri="http://schemas.openxmlformats.org/drawingml/2006/table">
            <a:tbl>
              <a:tblPr/>
              <a:tblGrid>
                <a:gridCol w="2705100"/>
                <a:gridCol w="1039813"/>
              </a:tblGrid>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C00000"/>
                          </a:solidFill>
                          <a:effectLst/>
                          <a:latin typeface="Comic Sans MS" panose="030F0702030302020204" pitchFamily="66" charset="0"/>
                          <a:ea typeface="DejaVu Sans"/>
                          <a:cs typeface="Times New Roman" pitchFamily="18" charset="0"/>
                        </a:rPr>
                        <a:t> Obesità </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77933C"/>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C00000"/>
                          </a:solidFill>
                          <a:effectLst/>
                          <a:latin typeface="Comic Sans MS" panose="030F0702030302020204" pitchFamily="66" charset="0"/>
                          <a:ea typeface="DejaVu Sans"/>
                          <a:cs typeface="Times New Roman" pitchFamily="18" charset="0"/>
                        </a:rPr>
                        <a:t>+ 1 %</a:t>
                      </a:r>
                    </a:p>
                  </a:txBody>
                  <a:tcPr marL="0" marR="0" marT="46800" marB="46800" horzOverflow="overflow">
                    <a:lnL>
                      <a:noFill/>
                    </a:lnL>
                    <a:lnR>
                      <a:noFill/>
                    </a:lnR>
                    <a:lnT>
                      <a:noFill/>
                    </a:lnT>
                    <a:lnB>
                      <a:noFill/>
                    </a:lnB>
                    <a:lnTlToBr>
                      <a:noFill/>
                    </a:lnTlToBr>
                    <a:lnBlToTr>
                      <a:noFill/>
                    </a:lnBlToTr>
                    <a:solidFill>
                      <a:srgbClr val="77933C"/>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C00000"/>
                          </a:solidFill>
                          <a:effectLst/>
                          <a:latin typeface="Comic Sans MS" panose="030F0702030302020204" pitchFamily="66" charset="0"/>
                          <a:ea typeface="DejaVu Sans"/>
                          <a:cs typeface="Times New Roman" pitchFamily="18" charset="0"/>
                        </a:rPr>
                        <a:t> Diabete</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77933C"/>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C00000"/>
                          </a:solidFill>
                          <a:effectLst/>
                          <a:latin typeface="Comic Sans MS" panose="030F0702030302020204" pitchFamily="66" charset="0"/>
                          <a:ea typeface="DejaVu Sans"/>
                          <a:cs typeface="Times New Roman" pitchFamily="18" charset="0"/>
                        </a:rPr>
                        <a:t>+ 2 %</a:t>
                      </a:r>
                    </a:p>
                  </a:txBody>
                  <a:tcPr marL="0" marR="0" marT="46800" marB="46800" horzOverflow="overflow">
                    <a:lnL>
                      <a:noFill/>
                    </a:lnL>
                    <a:lnR>
                      <a:noFill/>
                    </a:lnR>
                    <a:lnT>
                      <a:noFill/>
                    </a:lnT>
                    <a:lnB>
                      <a:noFill/>
                    </a:lnB>
                    <a:lnTlToBr>
                      <a:noFill/>
                    </a:lnTlToBr>
                    <a:lnBlToTr>
                      <a:noFill/>
                    </a:lnBlToTr>
                    <a:solidFill>
                      <a:srgbClr val="77933C"/>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0000FF"/>
                          </a:solidFill>
                          <a:effectLst/>
                          <a:latin typeface="Comic Sans MS" panose="030F0702030302020204" pitchFamily="66" charset="0"/>
                          <a:ea typeface="DejaVu Sans"/>
                          <a:cs typeface="Times New Roman" pitchFamily="18" charset="0"/>
                        </a:rPr>
                        <a:t> Fumo</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3D69B"/>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- 4 %</a:t>
                      </a:r>
                    </a:p>
                  </a:txBody>
                  <a:tcPr marL="0" marR="0" marT="46800" marB="46800" horzOverflow="overflow">
                    <a:lnL>
                      <a:noFill/>
                    </a:lnL>
                    <a:lnR>
                      <a:noFill/>
                    </a:lnR>
                    <a:lnT>
                      <a:noFill/>
                    </a:lnT>
                    <a:lnB>
                      <a:noFill/>
                    </a:lnB>
                    <a:lnTlToBr>
                      <a:noFill/>
                    </a:lnTlToBr>
                    <a:lnBlToTr>
                      <a:noFill/>
                    </a:lnBlToTr>
                    <a:solidFill>
                      <a:srgbClr val="C3D69B"/>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Colesterolo</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3D69B"/>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- 23 %</a:t>
                      </a:r>
                    </a:p>
                  </a:txBody>
                  <a:tcPr marL="0" marR="0" marT="46800" marB="46800" horzOverflow="overflow">
                    <a:lnL>
                      <a:noFill/>
                    </a:lnL>
                    <a:lnR>
                      <a:noFill/>
                    </a:lnR>
                    <a:lnT>
                      <a:noFill/>
                    </a:lnT>
                    <a:lnB>
                      <a:noFill/>
                    </a:lnB>
                    <a:lnTlToBr>
                      <a:noFill/>
                    </a:lnTlToBr>
                    <a:lnBlToTr>
                      <a:noFill/>
                    </a:lnBlToTr>
                    <a:solidFill>
                      <a:srgbClr val="C3D69B"/>
                    </a:solidFill>
                  </a:tcPr>
                </a:tc>
              </a:tr>
              <a:tr h="4286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Pressione arteriosa</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3D69B"/>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- 25 %</a:t>
                      </a:r>
                    </a:p>
                  </a:txBody>
                  <a:tcPr marL="0" marR="0" marT="46800" marB="46800" horzOverflow="overflow">
                    <a:lnL>
                      <a:noFill/>
                    </a:lnL>
                    <a:lnR>
                      <a:noFill/>
                    </a:lnR>
                    <a:lnT>
                      <a:noFill/>
                    </a:lnT>
                    <a:lnB>
                      <a:noFill/>
                    </a:lnB>
                    <a:lnTlToBr>
                      <a:noFill/>
                    </a:lnTlToBr>
                    <a:lnBlToTr>
                      <a:noFill/>
                    </a:lnBlToTr>
                    <a:solidFill>
                      <a:srgbClr val="C3D69B"/>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Attività Fisica</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FF"/>
                          </a:solidFill>
                          <a:effectLst/>
                          <a:latin typeface="Comic Sans MS" panose="030F0702030302020204" pitchFamily="66" charset="0"/>
                          <a:ea typeface="DejaVu Sans"/>
                          <a:cs typeface="Times New Roman" pitchFamily="18" charset="0"/>
                        </a:rPr>
                        <a:t>- 6 %</a:t>
                      </a:r>
                    </a:p>
                  </a:txBody>
                  <a:tcPr marL="0" marR="0" marT="46800" marB="468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Trattamento Infarto</a:t>
                      </a:r>
                    </a:p>
                  </a:txBody>
                  <a:tcPr marL="0" marR="0" marT="46800" marB="46800"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Comic Sans MS" panose="030F0702030302020204" pitchFamily="66" charset="0"/>
                          <a:ea typeface="DejaVu Sans"/>
                          <a:cs typeface="Times New Roman" pitchFamily="18" charset="0"/>
                        </a:rPr>
                        <a:t>- 5 %</a:t>
                      </a:r>
                    </a:p>
                  </a:txBody>
                  <a:tcPr marL="0" marR="0" marT="46800" marB="468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7E4BD"/>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Prevenzione secondaria</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Comic Sans MS" panose="030F0702030302020204" pitchFamily="66" charset="0"/>
                          <a:ea typeface="DejaVu Sans"/>
                          <a:cs typeface="Times New Roman" pitchFamily="18" charset="0"/>
                        </a:rPr>
                        <a:t>- 6 %</a:t>
                      </a:r>
                    </a:p>
                  </a:txBody>
                  <a:tcPr marL="0" marR="0" marT="46800" marB="46800" horzOverflow="overflow">
                    <a:lnL>
                      <a:noFill/>
                    </a:lnL>
                    <a:lnR>
                      <a:noFill/>
                    </a:lnR>
                    <a:lnT>
                      <a:noFill/>
                    </a:lnT>
                    <a:lnB>
                      <a:noFill/>
                    </a:lnB>
                    <a:lnTlToBr>
                      <a:noFill/>
                    </a:lnTlToBr>
                    <a:lnBlToTr>
                      <a:noFill/>
                    </a:lnBlToTr>
                    <a:solidFill>
                      <a:srgbClr val="D7E4BD"/>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Scompenso cardiaco</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Comic Sans MS" panose="030F0702030302020204" pitchFamily="66" charset="0"/>
                          <a:ea typeface="DejaVu Sans"/>
                          <a:cs typeface="Times New Roman" pitchFamily="18" charset="0"/>
                        </a:rPr>
                        <a:t>- 14 %</a:t>
                      </a:r>
                    </a:p>
                  </a:txBody>
                  <a:tcPr marL="0" marR="0" marT="46800" marB="46800" horzOverflow="overflow">
                    <a:lnL>
                      <a:noFill/>
                    </a:lnL>
                    <a:lnR>
                      <a:noFill/>
                    </a:lnR>
                    <a:lnT>
                      <a:noFill/>
                    </a:lnT>
                    <a:lnB>
                      <a:noFill/>
                    </a:lnB>
                    <a:lnTlToBr>
                      <a:noFill/>
                    </a:lnTlToBr>
                    <a:lnBlToTr>
                      <a:noFill/>
                    </a:lnBlToTr>
                    <a:solidFill>
                      <a:srgbClr val="D7E4BD"/>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Angina</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- 9 %</a:t>
                      </a:r>
                    </a:p>
                  </a:txBody>
                  <a:tcPr marL="0" marR="0" marT="46800" marB="46800" horzOverflow="overflow">
                    <a:lnL>
                      <a:noFill/>
                    </a:lnL>
                    <a:lnR>
                      <a:noFill/>
                    </a:lnR>
                    <a:lnT>
                      <a:noFill/>
                    </a:lnT>
                    <a:lnB>
                      <a:noFill/>
                    </a:lnB>
                    <a:lnTlToBr>
                      <a:noFill/>
                    </a:lnTlToBr>
                    <a:lnBlToTr>
                      <a:noFill/>
                    </a:lnBlToTr>
                    <a:solidFill>
                      <a:srgbClr val="D7E4BD"/>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CABG e PTCA</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- 1 %</a:t>
                      </a:r>
                    </a:p>
                  </a:txBody>
                  <a:tcPr marL="0" marR="0" marT="46800" marB="46800" horzOverflow="overflow">
                    <a:lnL>
                      <a:noFill/>
                    </a:lnL>
                    <a:lnR>
                      <a:noFill/>
                    </a:lnR>
                    <a:lnT>
                      <a:noFill/>
                    </a:lnT>
                    <a:lnB>
                      <a:noFill/>
                    </a:lnB>
                    <a:lnTlToBr>
                      <a:noFill/>
                    </a:lnTlToBr>
                    <a:lnBlToTr>
                      <a:noFill/>
                    </a:lnBlToTr>
                    <a:solidFill>
                      <a:srgbClr val="D7E4BD"/>
                    </a:solidFill>
                  </a:tcPr>
                </a:tc>
              </a:tr>
              <a:tr h="238125">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FF0000"/>
                          </a:solidFill>
                          <a:effectLst/>
                          <a:latin typeface="Comic Sans MS" panose="030F0702030302020204" pitchFamily="66" charset="0"/>
                          <a:ea typeface="DejaVu Sans"/>
                          <a:cs typeface="Times New Roman" pitchFamily="18" charset="0"/>
                        </a:rPr>
                        <a:t> Angina instabile</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- 1 %</a:t>
                      </a:r>
                    </a:p>
                  </a:txBody>
                  <a:tcPr marL="0" marR="0" marT="46800" marB="46800" horzOverflow="overflow">
                    <a:lnL>
                      <a:noFill/>
                    </a:lnL>
                    <a:lnR>
                      <a:noFill/>
                    </a:lnR>
                    <a:lnT>
                      <a:noFill/>
                    </a:lnT>
                    <a:lnB>
                      <a:noFill/>
                    </a:lnB>
                    <a:lnTlToBr>
                      <a:noFill/>
                    </a:lnTlToBr>
                    <a:lnBlToTr>
                      <a:noFill/>
                    </a:lnBlToTr>
                    <a:solidFill>
                      <a:srgbClr val="D7E4BD"/>
                    </a:solidFill>
                  </a:tcPr>
                </a:tc>
              </a:tr>
              <a:tr h="330200">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FF0000"/>
                          </a:solidFill>
                          <a:effectLst/>
                          <a:latin typeface="Comic Sans MS" panose="030F0702030302020204" pitchFamily="66" charset="0"/>
                          <a:ea typeface="DejaVu Sans"/>
                          <a:cs typeface="Times New Roman" pitchFamily="18" charset="0"/>
                        </a:rPr>
                        <a:t> Statine preventive</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- 3 %</a:t>
                      </a:r>
                    </a:p>
                  </a:txBody>
                  <a:tcPr marL="0" marR="0" marT="46800" marB="46800" horzOverflow="overflow">
                    <a:lnL>
                      <a:noFill/>
                    </a:lnL>
                    <a:lnR>
                      <a:noFill/>
                    </a:lnR>
                    <a:lnT>
                      <a:noFill/>
                    </a:lnT>
                    <a:lnB>
                      <a:noFill/>
                    </a:lnB>
                    <a:lnTlToBr>
                      <a:noFill/>
                    </a:lnTlToBr>
                    <a:lnBlToTr>
                      <a:noFill/>
                    </a:lnBlToTr>
                    <a:solidFill>
                      <a:srgbClr val="D7E4BD"/>
                    </a:solidFill>
                  </a:tcPr>
                </a:tc>
              </a:tr>
              <a:tr h="330200">
                <a:tc>
                  <a:txBody>
                    <a:bodyPr/>
                    <a:lstStyle/>
                    <a:p>
                      <a:pPr marL="0" marR="0" lvl="0" indent="0" algn="l" defTabSz="449263"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rgbClr val="FF0000"/>
                          </a:solidFill>
                          <a:effectLst/>
                          <a:latin typeface="Comic Sans MS" panose="030F0702030302020204" pitchFamily="66" charset="0"/>
                          <a:ea typeface="DejaVu Sans"/>
                          <a:cs typeface="Times New Roman" pitchFamily="18" charset="0"/>
                        </a:rPr>
                        <a:t> Farmaci ipertensione</a:t>
                      </a:r>
                    </a:p>
                  </a:txBody>
                  <a:tcPr marL="0" marR="0" marT="46800" marB="46800"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p>
                      <a:pPr marL="0" marR="0" lvl="0" indent="0" algn="r" defTabSz="449263"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FF0000"/>
                          </a:solidFill>
                          <a:effectLst/>
                          <a:latin typeface="Comic Sans MS" panose="030F0702030302020204" pitchFamily="66" charset="0"/>
                          <a:ea typeface="DejaVu Sans"/>
                          <a:cs typeface="Times New Roman" pitchFamily="18" charset="0"/>
                        </a:rPr>
                        <a:t>- 2 %</a:t>
                      </a:r>
                    </a:p>
                  </a:txBody>
                  <a:tcPr marL="0" marR="0" marT="46800" marB="46800"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r>
            </a:tbl>
          </a:graphicData>
        </a:graphic>
      </p:graphicFrame>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7070" y="188913"/>
            <a:ext cx="857250" cy="847725"/>
          </a:xfrm>
          <a:prstGeom prst="rect">
            <a:avLst/>
          </a:prstGeom>
        </p:spPr>
      </p:pic>
      <p:pic>
        <p:nvPicPr>
          <p:cNvPr id="14" name="Picture 2"/>
          <p:cNvPicPr>
            <a:picLocks noChangeAspect="1" noChangeArrowheads="1"/>
          </p:cNvPicPr>
          <p:nvPr/>
        </p:nvPicPr>
        <p:blipFill>
          <a:blip r:embed="rId7"/>
          <a:srcRect/>
          <a:stretch>
            <a:fillRect/>
          </a:stretch>
        </p:blipFill>
        <p:spPr bwMode="auto">
          <a:xfrm>
            <a:off x="63326" y="34777"/>
            <a:ext cx="3284538" cy="369887"/>
          </a:xfrm>
          <a:prstGeom prst="rect">
            <a:avLst/>
          </a:prstGeom>
          <a:noFill/>
          <a:ln w="9525">
            <a:noFill/>
            <a:miter lim="800000"/>
            <a:headEnd/>
            <a:tailEnd/>
          </a:ln>
        </p:spPr>
      </p:pic>
    </p:spTree>
    <p:extLst>
      <p:ext uri="{BB962C8B-B14F-4D97-AF65-F5344CB8AC3E}">
        <p14:creationId xmlns:p14="http://schemas.microsoft.com/office/powerpoint/2010/main" val="782801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8"/>
          <p:cNvSpPr txBox="1">
            <a:spLocks noChangeArrowheads="1"/>
          </p:cNvSpPr>
          <p:nvPr/>
        </p:nvSpPr>
        <p:spPr bwMode="auto">
          <a:xfrm>
            <a:off x="251520" y="1124744"/>
            <a:ext cx="8640960" cy="540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ts val="1800"/>
              </a:spcBef>
              <a:buFont typeface="Wingdings" pitchFamily="2" charset="2"/>
              <a:buChar char="Ø"/>
              <a:defRPr/>
            </a:pPr>
            <a:r>
              <a:rPr lang="it-IT" altLang="it-IT" sz="1800" dirty="0">
                <a:solidFill>
                  <a:srgbClr val="0000FF"/>
                </a:solidFill>
                <a:latin typeface="Comic Sans MS" pitchFamily="66" charset="0"/>
              </a:rPr>
              <a:t>La </a:t>
            </a:r>
            <a:r>
              <a:rPr lang="it-IT" altLang="it-IT" sz="1800" dirty="0" smtClean="0">
                <a:solidFill>
                  <a:srgbClr val="0000FF"/>
                </a:solidFill>
                <a:latin typeface="Comic Sans MS" pitchFamily="66" charset="0"/>
              </a:rPr>
              <a:t>mortalità per malattie coronariche e cerebrovascolari continua il suo trend in discesa sin dagli anni ’80</a:t>
            </a:r>
            <a:endParaRPr lang="it-IT" altLang="it-IT" sz="1800" dirty="0">
              <a:solidFill>
                <a:srgbClr val="0000FF"/>
              </a:solidFill>
              <a:latin typeface="Comic Sans MS" pitchFamily="66" charset="0"/>
            </a:endParaRPr>
          </a:p>
          <a:p>
            <a:pPr marL="0" indent="0" algn="just">
              <a:spcBef>
                <a:spcPts val="1800"/>
              </a:spcBef>
              <a:buFontTx/>
              <a:buNone/>
              <a:defRPr/>
            </a:pPr>
            <a:r>
              <a:rPr lang="it-IT" altLang="it-IT" sz="1800" dirty="0" smtClean="0">
                <a:solidFill>
                  <a:srgbClr val="0000FF"/>
                </a:solidFill>
                <a:latin typeface="Comic Sans MS" pitchFamily="66" charset="0"/>
              </a:rPr>
              <a:t>Negli ultimi 10 anni nella popolazione italiana adulta:</a:t>
            </a:r>
          </a:p>
          <a:p>
            <a:pPr algn="just">
              <a:spcBef>
                <a:spcPts val="1200"/>
              </a:spcBef>
              <a:buFont typeface="Wingdings" pitchFamily="2" charset="2"/>
              <a:buChar char="Ø"/>
              <a:defRPr/>
            </a:pPr>
            <a:r>
              <a:rPr lang="it-IT" altLang="it-IT" sz="1800" dirty="0" smtClean="0">
                <a:solidFill>
                  <a:srgbClr val="0000FF"/>
                </a:solidFill>
                <a:latin typeface="Comic Sans MS" pitchFamily="66" charset="0"/>
              </a:rPr>
              <a:t>non si registrano </a:t>
            </a:r>
            <a:r>
              <a:rPr lang="it-IT" altLang="it-IT" sz="1800" dirty="0">
                <a:solidFill>
                  <a:srgbClr val="0000FF"/>
                </a:solidFill>
                <a:latin typeface="Comic Sans MS" pitchFamily="66" charset="0"/>
              </a:rPr>
              <a:t>variazioni </a:t>
            </a:r>
            <a:r>
              <a:rPr lang="it-IT" altLang="it-IT" sz="1800" dirty="0" smtClean="0">
                <a:solidFill>
                  <a:srgbClr val="0000FF"/>
                </a:solidFill>
                <a:latin typeface="Comic Sans MS" pitchFamily="66" charset="0"/>
              </a:rPr>
              <a:t>significative nella prevalenza delle malattie CV eccetto per </a:t>
            </a:r>
            <a:r>
              <a:rPr lang="it-IT" altLang="it-IT" sz="1800" dirty="0">
                <a:solidFill>
                  <a:srgbClr val="0000FF"/>
                </a:solidFill>
                <a:latin typeface="Comic Sans MS" pitchFamily="66" charset="0"/>
              </a:rPr>
              <a:t>l’aumento degli interventi di bypass aortocoronarico </a:t>
            </a:r>
            <a:r>
              <a:rPr lang="it-IT" altLang="it-IT" sz="1800" dirty="0" smtClean="0">
                <a:solidFill>
                  <a:srgbClr val="0000FF"/>
                </a:solidFill>
                <a:latin typeface="Comic Sans MS" pitchFamily="66" charset="0"/>
              </a:rPr>
              <a:t>e delle rivascolarizzazioni</a:t>
            </a:r>
          </a:p>
          <a:p>
            <a:pPr algn="just">
              <a:spcBef>
                <a:spcPts val="1200"/>
              </a:spcBef>
              <a:buFont typeface="Wingdings" pitchFamily="2" charset="2"/>
              <a:buChar char="Ø"/>
              <a:defRPr/>
            </a:pPr>
            <a:r>
              <a:rPr lang="it-IT" altLang="it-IT" sz="1800" dirty="0" smtClean="0">
                <a:solidFill>
                  <a:srgbClr val="FF0000"/>
                </a:solidFill>
                <a:latin typeface="Comic Sans MS" pitchFamily="66" charset="0"/>
              </a:rPr>
              <a:t>migliora </a:t>
            </a:r>
            <a:r>
              <a:rPr lang="it-IT" altLang="it-IT" sz="1800" dirty="0" smtClean="0">
                <a:solidFill>
                  <a:srgbClr val="FF0000"/>
                </a:solidFill>
                <a:latin typeface="Comic Sans MS" pitchFamily="66" charset="0"/>
              </a:rPr>
              <a:t>il controllo </a:t>
            </a:r>
            <a:r>
              <a:rPr lang="it-IT" altLang="it-IT" sz="1800" dirty="0" smtClean="0">
                <a:solidFill>
                  <a:srgbClr val="FF0000"/>
                </a:solidFill>
                <a:latin typeface="Comic Sans MS" pitchFamily="66" charset="0"/>
              </a:rPr>
              <a:t>dell’ipertensione e dell’ipercolesterolemia </a:t>
            </a:r>
            <a:r>
              <a:rPr lang="it-IT" altLang="it-IT" sz="1800" dirty="0" smtClean="0">
                <a:solidFill>
                  <a:srgbClr val="0000FF"/>
                </a:solidFill>
                <a:latin typeface="Comic Sans MS" pitchFamily="66" charset="0"/>
              </a:rPr>
              <a:t>grazie soprattutto alla diffusione del trattamento</a:t>
            </a:r>
          </a:p>
          <a:p>
            <a:pPr algn="just">
              <a:spcBef>
                <a:spcPts val="1200"/>
              </a:spcBef>
              <a:buFont typeface="Wingdings" pitchFamily="2" charset="2"/>
              <a:buChar char="Ø"/>
              <a:defRPr/>
            </a:pPr>
            <a:r>
              <a:rPr lang="it-IT" altLang="it-IT" sz="1800" dirty="0" smtClean="0">
                <a:solidFill>
                  <a:srgbClr val="0000FF"/>
                </a:solidFill>
                <a:latin typeface="Comic Sans MS" pitchFamily="66" charset="0"/>
              </a:rPr>
              <a:t>il </a:t>
            </a:r>
            <a:r>
              <a:rPr lang="it-IT" altLang="it-IT" sz="1800" dirty="0">
                <a:solidFill>
                  <a:srgbClr val="FF0000"/>
                </a:solidFill>
                <a:latin typeface="Comic Sans MS" pitchFamily="66" charset="0"/>
              </a:rPr>
              <a:t>peggioramento </a:t>
            </a:r>
            <a:r>
              <a:rPr lang="it-IT" altLang="it-IT" sz="1800" dirty="0" smtClean="0">
                <a:solidFill>
                  <a:srgbClr val="0000FF"/>
                </a:solidFill>
                <a:latin typeface="Comic Sans MS" pitchFamily="66" charset="0"/>
              </a:rPr>
              <a:t>del fattore </a:t>
            </a:r>
            <a:r>
              <a:rPr lang="it-IT" altLang="it-IT" sz="1800" dirty="0">
                <a:solidFill>
                  <a:srgbClr val="0000FF"/>
                </a:solidFill>
                <a:latin typeface="Comic Sans MS" pitchFamily="66" charset="0"/>
              </a:rPr>
              <a:t>e </a:t>
            </a:r>
            <a:r>
              <a:rPr lang="it-IT" altLang="it-IT" sz="1800" dirty="0" smtClean="0">
                <a:solidFill>
                  <a:srgbClr val="0000FF"/>
                </a:solidFill>
                <a:latin typeface="Comic Sans MS" pitchFamily="66" charset="0"/>
              </a:rPr>
              <a:t>della condizione </a:t>
            </a:r>
            <a:r>
              <a:rPr lang="it-IT" altLang="it-IT" sz="1800" dirty="0">
                <a:solidFill>
                  <a:srgbClr val="0000FF"/>
                </a:solidFill>
                <a:latin typeface="Comic Sans MS" pitchFamily="66" charset="0"/>
              </a:rPr>
              <a:t>a rischio è più rilevante nel </a:t>
            </a:r>
            <a:r>
              <a:rPr lang="it-IT" altLang="it-IT" sz="1800" dirty="0">
                <a:solidFill>
                  <a:srgbClr val="FF0000"/>
                </a:solidFill>
                <a:latin typeface="Comic Sans MS" pitchFamily="66" charset="0"/>
              </a:rPr>
              <a:t>livello di istruzione più basso</a:t>
            </a:r>
            <a:r>
              <a:rPr lang="it-IT" altLang="it-IT" sz="1800" dirty="0">
                <a:solidFill>
                  <a:srgbClr val="0000FF"/>
                </a:solidFill>
                <a:latin typeface="Comic Sans MS" pitchFamily="66" charset="0"/>
              </a:rPr>
              <a:t>, </a:t>
            </a:r>
            <a:r>
              <a:rPr lang="it-IT" altLang="it-IT" sz="1800" dirty="0" smtClean="0">
                <a:solidFill>
                  <a:srgbClr val="0000FF"/>
                </a:solidFill>
                <a:latin typeface="Comic Sans MS" pitchFamily="66" charset="0"/>
              </a:rPr>
              <a:t>così come il </a:t>
            </a:r>
            <a:r>
              <a:rPr lang="it-IT" altLang="it-IT" sz="1800" dirty="0" smtClean="0">
                <a:solidFill>
                  <a:srgbClr val="FF0000"/>
                </a:solidFill>
                <a:latin typeface="Comic Sans MS" pitchFamily="66" charset="0"/>
              </a:rPr>
              <a:t>miglioramento </a:t>
            </a:r>
            <a:r>
              <a:rPr lang="it-IT" altLang="it-IT" sz="1800" dirty="0" smtClean="0">
                <a:solidFill>
                  <a:srgbClr val="0000FF"/>
                </a:solidFill>
                <a:latin typeface="Comic Sans MS" pitchFamily="66" charset="0"/>
              </a:rPr>
              <a:t>del controllo riguarda </a:t>
            </a:r>
            <a:r>
              <a:rPr lang="it-IT" altLang="it-IT" sz="1800" dirty="0">
                <a:solidFill>
                  <a:srgbClr val="0000FF"/>
                </a:solidFill>
                <a:latin typeface="Comic Sans MS" pitchFamily="66" charset="0"/>
              </a:rPr>
              <a:t>maggiormente il </a:t>
            </a:r>
            <a:r>
              <a:rPr lang="it-IT" altLang="it-IT" sz="1800" dirty="0">
                <a:solidFill>
                  <a:srgbClr val="FF0000"/>
                </a:solidFill>
                <a:latin typeface="Comic Sans MS" pitchFamily="66" charset="0"/>
              </a:rPr>
              <a:t>livello di istruzione più </a:t>
            </a:r>
            <a:r>
              <a:rPr lang="it-IT" altLang="it-IT" sz="1800" dirty="0" smtClean="0">
                <a:solidFill>
                  <a:srgbClr val="FF0000"/>
                </a:solidFill>
                <a:latin typeface="Comic Sans MS" pitchFamily="66" charset="0"/>
              </a:rPr>
              <a:t>elevato</a:t>
            </a:r>
          </a:p>
          <a:p>
            <a:pPr algn="just">
              <a:spcBef>
                <a:spcPts val="1200"/>
              </a:spcBef>
              <a:buFont typeface="Wingdings" pitchFamily="2" charset="2"/>
              <a:buChar char="Ø"/>
              <a:defRPr/>
            </a:pPr>
            <a:r>
              <a:rPr lang="it-IT" altLang="it-IT" sz="1800" dirty="0" smtClean="0">
                <a:solidFill>
                  <a:srgbClr val="0000FF"/>
                </a:solidFill>
                <a:latin typeface="Comic Sans MS" pitchFamily="66" charset="0"/>
              </a:rPr>
              <a:t>il </a:t>
            </a:r>
            <a:r>
              <a:rPr lang="it-IT" altLang="it-IT" sz="1800" dirty="0">
                <a:solidFill>
                  <a:srgbClr val="FF0000"/>
                </a:solidFill>
                <a:latin typeface="Comic Sans MS" pitchFamily="66" charset="0"/>
              </a:rPr>
              <a:t>40%</a:t>
            </a:r>
            <a:r>
              <a:rPr lang="it-IT" altLang="it-IT" sz="1800" dirty="0">
                <a:solidFill>
                  <a:srgbClr val="0000FF"/>
                </a:solidFill>
                <a:latin typeface="Comic Sans MS" pitchFamily="66" charset="0"/>
              </a:rPr>
              <a:t> </a:t>
            </a:r>
            <a:r>
              <a:rPr lang="en-US" altLang="it-IT" sz="1800" dirty="0" err="1" smtClean="0">
                <a:solidFill>
                  <a:srgbClr val="0000FF"/>
                </a:solidFill>
                <a:latin typeface="Comic Sans MS" pitchFamily="66" charset="0"/>
              </a:rPr>
              <a:t>della</a:t>
            </a:r>
            <a:r>
              <a:rPr lang="en-US" altLang="it-IT" sz="1800" dirty="0" smtClean="0">
                <a:solidFill>
                  <a:srgbClr val="0000FF"/>
                </a:solidFill>
                <a:latin typeface="Comic Sans MS" pitchFamily="66" charset="0"/>
              </a:rPr>
              <a:t> </a:t>
            </a:r>
            <a:r>
              <a:rPr lang="en-US" altLang="it-IT" sz="1800" dirty="0" err="1" smtClean="0">
                <a:solidFill>
                  <a:srgbClr val="0000FF"/>
                </a:solidFill>
                <a:latin typeface="Comic Sans MS" pitchFamily="66" charset="0"/>
              </a:rPr>
              <a:t>riduzione</a:t>
            </a:r>
            <a:r>
              <a:rPr lang="en-US" altLang="it-IT" sz="1800" dirty="0" smtClean="0">
                <a:solidFill>
                  <a:srgbClr val="0000FF"/>
                </a:solidFill>
                <a:latin typeface="Comic Sans MS" pitchFamily="66" charset="0"/>
              </a:rPr>
              <a:t> </a:t>
            </a:r>
            <a:r>
              <a:rPr lang="en-US" altLang="it-IT" sz="1800" dirty="0" err="1" smtClean="0">
                <a:solidFill>
                  <a:srgbClr val="0000FF"/>
                </a:solidFill>
                <a:latin typeface="Comic Sans MS" pitchFamily="66" charset="0"/>
              </a:rPr>
              <a:t>della</a:t>
            </a:r>
            <a:r>
              <a:rPr lang="en-US" altLang="it-IT" sz="1800" dirty="0" smtClean="0">
                <a:solidFill>
                  <a:srgbClr val="0000FF"/>
                </a:solidFill>
                <a:latin typeface="Comic Sans MS" pitchFamily="66" charset="0"/>
              </a:rPr>
              <a:t> </a:t>
            </a:r>
            <a:r>
              <a:rPr lang="en-US" altLang="it-IT" sz="1800" dirty="0" err="1" smtClean="0">
                <a:solidFill>
                  <a:srgbClr val="0000FF"/>
                </a:solidFill>
                <a:latin typeface="Comic Sans MS" pitchFamily="66" charset="0"/>
              </a:rPr>
              <a:t>mortalità</a:t>
            </a:r>
            <a:r>
              <a:rPr lang="en-US" altLang="it-IT" sz="1800" dirty="0" smtClean="0">
                <a:solidFill>
                  <a:srgbClr val="0000FF"/>
                </a:solidFill>
                <a:latin typeface="Comic Sans MS" pitchFamily="66" charset="0"/>
              </a:rPr>
              <a:t> </a:t>
            </a:r>
            <a:r>
              <a:rPr lang="en-US" altLang="it-IT" sz="1800" dirty="0" err="1" smtClean="0">
                <a:solidFill>
                  <a:srgbClr val="0000FF"/>
                </a:solidFill>
                <a:latin typeface="Comic Sans MS" pitchFamily="66" charset="0"/>
              </a:rPr>
              <a:t>coronarica</a:t>
            </a:r>
            <a:r>
              <a:rPr lang="en-US" altLang="it-IT" sz="1800" dirty="0" smtClean="0">
                <a:solidFill>
                  <a:srgbClr val="0000FF"/>
                </a:solidFill>
                <a:latin typeface="Comic Sans MS" pitchFamily="66" charset="0"/>
              </a:rPr>
              <a:t> è </a:t>
            </a:r>
            <a:r>
              <a:rPr lang="en-US" altLang="it-IT" sz="1800" dirty="0" err="1">
                <a:solidFill>
                  <a:srgbClr val="0000FF"/>
                </a:solidFill>
                <a:latin typeface="Comic Sans MS" pitchFamily="66" charset="0"/>
              </a:rPr>
              <a:t>spiegato</a:t>
            </a:r>
            <a:r>
              <a:rPr lang="en-US" altLang="it-IT" sz="1800" dirty="0">
                <a:solidFill>
                  <a:srgbClr val="0000FF"/>
                </a:solidFill>
                <a:latin typeface="Comic Sans MS" pitchFamily="66" charset="0"/>
              </a:rPr>
              <a:t> </a:t>
            </a:r>
            <a:r>
              <a:rPr lang="en-US" altLang="it-IT" sz="1800" dirty="0" smtClean="0">
                <a:solidFill>
                  <a:srgbClr val="0000FF"/>
                </a:solidFill>
                <a:latin typeface="Comic Sans MS" pitchFamily="66" charset="0"/>
              </a:rPr>
              <a:t>da </a:t>
            </a:r>
            <a:r>
              <a:rPr lang="en-US" altLang="it-IT" sz="1800" dirty="0" err="1" smtClean="0">
                <a:solidFill>
                  <a:srgbClr val="0000FF"/>
                </a:solidFill>
                <a:latin typeface="Comic Sans MS" pitchFamily="66" charset="0"/>
              </a:rPr>
              <a:t>terapie</a:t>
            </a:r>
            <a:r>
              <a:rPr lang="en-US" altLang="it-IT" sz="1800" dirty="0" smtClean="0">
                <a:solidFill>
                  <a:srgbClr val="0000FF"/>
                </a:solidFill>
                <a:latin typeface="Comic Sans MS" pitchFamily="66" charset="0"/>
              </a:rPr>
              <a:t> e </a:t>
            </a:r>
            <a:r>
              <a:rPr lang="en-US" altLang="it-IT" sz="1800" dirty="0" err="1" smtClean="0">
                <a:solidFill>
                  <a:srgbClr val="0000FF"/>
                </a:solidFill>
                <a:latin typeface="Comic Sans MS" pitchFamily="66" charset="0"/>
              </a:rPr>
              <a:t>trattamenti</a:t>
            </a:r>
            <a:r>
              <a:rPr lang="en-US" altLang="it-IT" sz="1800" dirty="0" smtClean="0">
                <a:solidFill>
                  <a:srgbClr val="0000FF"/>
                </a:solidFill>
                <a:latin typeface="Comic Sans MS" pitchFamily="66" charset="0"/>
              </a:rPr>
              <a:t> </a:t>
            </a:r>
            <a:r>
              <a:rPr lang="en-US" altLang="it-IT" sz="1800" dirty="0" err="1" smtClean="0">
                <a:solidFill>
                  <a:srgbClr val="0000FF"/>
                </a:solidFill>
                <a:latin typeface="Comic Sans MS" pitchFamily="66" charset="0"/>
              </a:rPr>
              <a:t>chirurgici</a:t>
            </a:r>
            <a:r>
              <a:rPr lang="en-US" altLang="it-IT" sz="1800" dirty="0" smtClean="0">
                <a:solidFill>
                  <a:srgbClr val="0000FF"/>
                </a:solidFill>
                <a:latin typeface="Comic Sans MS" pitchFamily="66" charset="0"/>
              </a:rPr>
              <a:t> </a:t>
            </a:r>
            <a:r>
              <a:rPr lang="en-US" altLang="it-IT" sz="1800" dirty="0">
                <a:solidFill>
                  <a:srgbClr val="0000FF"/>
                </a:solidFill>
                <a:latin typeface="Comic Sans MS" pitchFamily="66" charset="0"/>
              </a:rPr>
              <a:t>in </a:t>
            </a:r>
            <a:r>
              <a:rPr lang="en-US" altLang="it-IT" sz="1800" dirty="0" err="1">
                <a:solidFill>
                  <a:srgbClr val="FF0000"/>
                </a:solidFill>
                <a:latin typeface="Comic Sans MS" pitchFamily="66" charset="0"/>
              </a:rPr>
              <a:t>prevenzione</a:t>
            </a:r>
            <a:r>
              <a:rPr lang="en-US" altLang="it-IT" sz="1800" dirty="0">
                <a:solidFill>
                  <a:srgbClr val="FF0000"/>
                </a:solidFill>
                <a:latin typeface="Comic Sans MS" pitchFamily="66" charset="0"/>
              </a:rPr>
              <a:t> </a:t>
            </a:r>
            <a:r>
              <a:rPr lang="en-US" altLang="it-IT" sz="1800" dirty="0" err="1">
                <a:solidFill>
                  <a:srgbClr val="FF0000"/>
                </a:solidFill>
                <a:latin typeface="Comic Sans MS" pitchFamily="66" charset="0"/>
              </a:rPr>
              <a:t>secondaria</a:t>
            </a:r>
            <a:r>
              <a:rPr lang="en-US" altLang="it-IT" sz="1800" dirty="0">
                <a:solidFill>
                  <a:srgbClr val="0000FF"/>
                </a:solidFill>
                <a:latin typeface="Comic Sans MS" pitchFamily="66" charset="0"/>
              </a:rPr>
              <a:t> </a:t>
            </a:r>
            <a:r>
              <a:rPr lang="en-US" altLang="it-IT" sz="1800" dirty="0" smtClean="0">
                <a:solidFill>
                  <a:srgbClr val="0000FF"/>
                </a:solidFill>
                <a:latin typeface="Comic Sans MS" pitchFamily="66" charset="0"/>
              </a:rPr>
              <a:t>(IMP</a:t>
            </a:r>
            <a:r>
              <a:rPr lang="it-IT" altLang="it-IT" sz="1800" dirty="0" smtClean="0">
                <a:solidFill>
                  <a:srgbClr val="0000FF"/>
                </a:solidFill>
                <a:latin typeface="Comic Sans MS" pitchFamily="66" charset="0"/>
              </a:rPr>
              <a:t>ACT)</a:t>
            </a:r>
            <a:endParaRPr lang="it-IT" altLang="it-IT" sz="1800" dirty="0">
              <a:solidFill>
                <a:srgbClr val="0000FF"/>
              </a:solidFill>
              <a:latin typeface="Comic Sans MS" pitchFamily="66" charset="0"/>
            </a:endParaRPr>
          </a:p>
          <a:p>
            <a:pPr marL="0" indent="0" algn="just">
              <a:spcBef>
                <a:spcPts val="0"/>
              </a:spcBef>
              <a:buNone/>
              <a:defRPr/>
            </a:pPr>
            <a:endParaRPr lang="it-IT" altLang="it-IT" sz="1800" dirty="0">
              <a:solidFill>
                <a:srgbClr val="0000FF"/>
              </a:solidFill>
              <a:latin typeface="Comic Sans MS" pitchFamily="66" charset="0"/>
            </a:endParaRPr>
          </a:p>
          <a:p>
            <a:pPr marL="0" indent="0" algn="just">
              <a:spcBef>
                <a:spcPts val="300"/>
              </a:spcBef>
              <a:buNone/>
              <a:defRPr/>
            </a:pPr>
            <a:r>
              <a:rPr lang="it-IT" altLang="it-IT" sz="1800" i="1" dirty="0" smtClean="0">
                <a:solidFill>
                  <a:srgbClr val="0000FF"/>
                </a:solidFill>
                <a:latin typeface="Comic Sans MS" pitchFamily="66" charset="0"/>
              </a:rPr>
              <a:t>Non dobbiamo dimenticare che le MCV sono malattie multifattoriali (pressione arteriosa, fumo, obesità … età)</a:t>
            </a:r>
          </a:p>
        </p:txBody>
      </p:sp>
      <p:sp>
        <p:nvSpPr>
          <p:cNvPr id="18435" name="CasellaDiTesto 7"/>
          <p:cNvSpPr txBox="1">
            <a:spLocks noChangeArrowheads="1"/>
          </p:cNvSpPr>
          <p:nvPr/>
        </p:nvSpPr>
        <p:spPr bwMode="auto">
          <a:xfrm>
            <a:off x="827088" y="661194"/>
            <a:ext cx="75612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it-IT" altLang="it-IT" sz="2400" b="1" dirty="0">
                <a:solidFill>
                  <a:srgbClr val="FF0000"/>
                </a:solidFill>
                <a:latin typeface="Comic Sans MS" pitchFamily="66" charset="0"/>
              </a:rPr>
              <a:t>CONCLUSIONI </a:t>
            </a:r>
          </a:p>
        </p:txBody>
      </p:sp>
      <p:pic>
        <p:nvPicPr>
          <p:cNvPr id="4"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grpSp>
        <p:nvGrpSpPr>
          <p:cNvPr id="5" name="Group 10"/>
          <p:cNvGrpSpPr>
            <a:grpSpLocks noChangeAspect="1"/>
          </p:cNvGrpSpPr>
          <p:nvPr/>
        </p:nvGrpSpPr>
        <p:grpSpPr bwMode="auto">
          <a:xfrm>
            <a:off x="6338888" y="0"/>
            <a:ext cx="2652712" cy="744538"/>
            <a:chOff x="3552" y="0"/>
            <a:chExt cx="2067" cy="580"/>
          </a:xfrm>
        </p:grpSpPr>
        <p:pic>
          <p:nvPicPr>
            <p:cNvPr id="6"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8"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9" name="Picture 8"/>
          <p:cNvPicPr>
            <a:picLocks noChangeAspect="1" noChangeArrowheads="1"/>
          </p:cNvPicPr>
          <p:nvPr/>
        </p:nvPicPr>
        <p:blipFill>
          <a:blip r:embed="rId7" cstate="print"/>
          <a:srcRect/>
          <a:stretch>
            <a:fillRect/>
          </a:stretch>
        </p:blipFill>
        <p:spPr bwMode="auto">
          <a:xfrm>
            <a:off x="4213225" y="115888"/>
            <a:ext cx="1871663" cy="482600"/>
          </a:xfrm>
          <a:prstGeom prst="rect">
            <a:avLst/>
          </a:prstGeom>
          <a:noFill/>
          <a:ln w="9525">
            <a:noFill/>
            <a:miter lim="800000"/>
            <a:headEnd/>
            <a:tailEnd/>
          </a:ln>
        </p:spPr>
      </p:pic>
      <p:sp>
        <p:nvSpPr>
          <p:cNvPr id="10" name="CasellaDiTesto 1"/>
          <p:cNvSpPr txBox="1">
            <a:spLocks noChangeArrowheads="1"/>
          </p:cNvSpPr>
          <p:nvPr/>
        </p:nvSpPr>
        <p:spPr bwMode="auto">
          <a:xfrm>
            <a:off x="3903067" y="6165303"/>
            <a:ext cx="3239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it-IT" altLang="it-IT" dirty="0">
                <a:solidFill>
                  <a:srgbClr val="FF0000"/>
                </a:solidFill>
                <a:latin typeface="Comic Sans MS" pitchFamily="66" charset="0"/>
              </a:rPr>
              <a:t>www.cuore.iss.it</a:t>
            </a:r>
            <a:endParaRPr lang="en-US" altLang="it-IT" dirty="0">
              <a:solidFill>
                <a:srgbClr val="FF0000"/>
              </a:solidFill>
              <a:latin typeface="Comic Sans MS" pitchFamily="66" charset="0"/>
            </a:endParaRPr>
          </a:p>
        </p:txBody>
      </p:sp>
    </p:spTree>
    <p:extLst>
      <p:ext uri="{BB962C8B-B14F-4D97-AF65-F5344CB8AC3E}">
        <p14:creationId xmlns:p14="http://schemas.microsoft.com/office/powerpoint/2010/main" val="23227860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4664"/>
            <a:ext cx="6296025" cy="3257550"/>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516" y="3455243"/>
            <a:ext cx="6376988" cy="3286125"/>
          </a:xfrm>
          <a:prstGeom prst="rect">
            <a:avLst/>
          </a:prstGeom>
        </p:spPr>
      </p:pic>
      <p:sp>
        <p:nvSpPr>
          <p:cNvPr id="2" name="CasellaDiTesto 1"/>
          <p:cNvSpPr txBox="1"/>
          <p:nvPr/>
        </p:nvSpPr>
        <p:spPr>
          <a:xfrm>
            <a:off x="35496" y="6433591"/>
            <a:ext cx="4176464" cy="307777"/>
          </a:xfrm>
          <a:prstGeom prst="rect">
            <a:avLst/>
          </a:prstGeom>
          <a:noFill/>
        </p:spPr>
        <p:txBody>
          <a:bodyPr wrap="square" rtlCol="0">
            <a:spAutoFit/>
          </a:bodyPr>
          <a:lstStyle/>
          <a:p>
            <a:r>
              <a:rPr lang="it-IT" sz="1400" dirty="0">
                <a:solidFill>
                  <a:srgbClr val="0000FF"/>
                </a:solidFill>
                <a:latin typeface="Comic Sans MS" panose="030F0702030302020204" pitchFamily="66" charset="0"/>
              </a:rPr>
              <a:t>http://</a:t>
            </a:r>
            <a:r>
              <a:rPr lang="it-IT" sz="1400" dirty="0" smtClean="0">
                <a:solidFill>
                  <a:srgbClr val="0000FF"/>
                </a:solidFill>
                <a:latin typeface="Comic Sans MS" panose="030F0702030302020204" pitchFamily="66" charset="0"/>
              </a:rPr>
              <a:t>www.cuore.iss.it/indicatori/mortalita.asp</a:t>
            </a:r>
            <a:endParaRPr lang="it-IT" sz="1400" dirty="0">
              <a:solidFill>
                <a:srgbClr val="0000FF"/>
              </a:solidFill>
              <a:latin typeface="Comic Sans MS" panose="030F0702030302020204" pitchFamily="66" charset="0"/>
            </a:endParaRPr>
          </a:p>
        </p:txBody>
      </p:sp>
      <p:sp>
        <p:nvSpPr>
          <p:cNvPr id="6" name="CasellaDiTesto 5"/>
          <p:cNvSpPr txBox="1"/>
          <p:nvPr/>
        </p:nvSpPr>
        <p:spPr>
          <a:xfrm>
            <a:off x="6228184" y="1105580"/>
            <a:ext cx="2160240" cy="584775"/>
          </a:xfrm>
          <a:prstGeom prst="rect">
            <a:avLst/>
          </a:prstGeom>
          <a:noFill/>
        </p:spPr>
        <p:txBody>
          <a:bodyPr wrap="square" rtlCol="0">
            <a:spAutoFit/>
          </a:bodyPr>
          <a:lstStyle/>
          <a:p>
            <a:r>
              <a:rPr lang="it-IT" sz="1600" dirty="0" smtClean="0">
                <a:solidFill>
                  <a:srgbClr val="FF0000"/>
                </a:solidFill>
                <a:latin typeface="Comic Sans MS" panose="030F0702030302020204" pitchFamily="66" charset="0"/>
              </a:rPr>
              <a:t>Malattie Ischemiche del Cuore</a:t>
            </a:r>
            <a:endParaRPr lang="it-IT" sz="1600" dirty="0">
              <a:solidFill>
                <a:srgbClr val="FF0000"/>
              </a:solidFill>
              <a:latin typeface="Comic Sans MS" panose="030F0702030302020204" pitchFamily="66" charset="0"/>
            </a:endParaRPr>
          </a:p>
        </p:txBody>
      </p:sp>
      <p:sp>
        <p:nvSpPr>
          <p:cNvPr id="7" name="CasellaDiTesto 6"/>
          <p:cNvSpPr txBox="1"/>
          <p:nvPr/>
        </p:nvSpPr>
        <p:spPr>
          <a:xfrm>
            <a:off x="867868" y="4356393"/>
            <a:ext cx="1831924" cy="584775"/>
          </a:xfrm>
          <a:prstGeom prst="rect">
            <a:avLst/>
          </a:prstGeom>
          <a:noFill/>
        </p:spPr>
        <p:txBody>
          <a:bodyPr wrap="square" rtlCol="0">
            <a:spAutoFit/>
          </a:bodyPr>
          <a:lstStyle/>
          <a:p>
            <a:r>
              <a:rPr lang="it-IT" sz="1600" dirty="0" smtClean="0">
                <a:solidFill>
                  <a:srgbClr val="FF0000"/>
                </a:solidFill>
                <a:latin typeface="Comic Sans MS" panose="030F0702030302020204" pitchFamily="66" charset="0"/>
              </a:rPr>
              <a:t>Malattie Cerebrovascolari</a:t>
            </a:r>
            <a:endParaRPr lang="it-IT"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5793168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5800" y="55530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0244" name="Rectangle 3"/>
          <p:cNvSpPr>
            <a:spLocks noChangeArrowheads="1"/>
          </p:cNvSpPr>
          <p:nvPr/>
        </p:nvSpPr>
        <p:spPr bwMode="auto">
          <a:xfrm>
            <a:off x="3124200" y="55530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10242" name="Object 4">
            <a:hlinkClick r:id="" action="ppaction://ole?verb=0"/>
          </p:cNvPr>
          <p:cNvGraphicFramePr>
            <a:graphicFrameLocks/>
          </p:cNvGraphicFramePr>
          <p:nvPr/>
        </p:nvGraphicFramePr>
        <p:xfrm>
          <a:off x="4114800" y="981075"/>
          <a:ext cx="5105400" cy="5118100"/>
        </p:xfrm>
        <a:graphic>
          <a:graphicData uri="http://schemas.openxmlformats.org/presentationml/2006/ole">
            <mc:AlternateContent xmlns:mc="http://schemas.openxmlformats.org/markup-compatibility/2006">
              <mc:Choice xmlns:v="urn:schemas-microsoft-com:vml" Requires="v">
                <p:oleObj spid="_x0000_s7199" name="Grafico" r:id="rId4" imgW="7686675" imgH="6296073" progId="MSGraph.Chart.8">
                  <p:embed followColorScheme="textAndBackground"/>
                </p:oleObj>
              </mc:Choice>
              <mc:Fallback>
                <p:oleObj name="Grafico" r:id="rId4" imgW="7686675" imgH="6296073" progId="MSGraph.Chart.8">
                  <p:embed followColorScheme="textAndBackground"/>
                  <p:pic>
                    <p:nvPicPr>
                      <p:cNvPr id="0" name=""/>
                      <p:cNvPicPr>
                        <a:picLocks noChangeArrowheads="1"/>
                      </p:cNvPicPr>
                      <p:nvPr/>
                    </p:nvPicPr>
                    <p:blipFill>
                      <a:blip r:embed="rId5"/>
                      <a:srcRect/>
                      <a:stretch>
                        <a:fillRect/>
                      </a:stretch>
                    </p:blipFill>
                    <p:spPr bwMode="auto">
                      <a:xfrm>
                        <a:off x="4114800" y="981075"/>
                        <a:ext cx="51054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ChangeArrowheads="1"/>
          </p:cNvSpPr>
          <p:nvPr/>
        </p:nvSpPr>
        <p:spPr bwMode="auto">
          <a:xfrm>
            <a:off x="76200" y="87313"/>
            <a:ext cx="9067800" cy="94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pPr>
            <a:r>
              <a:rPr lang="it-IT" altLang="it-IT" b="1" dirty="0" smtClean="0">
                <a:solidFill>
                  <a:srgbClr val="0000FF"/>
                </a:solidFill>
                <a:latin typeface="Comic Sans MS" pitchFamily="66" charset="0"/>
              </a:rPr>
              <a:t>Distribuzione percentuale della </a:t>
            </a:r>
            <a:r>
              <a:rPr lang="it-IT" altLang="it-IT" b="1" dirty="0">
                <a:solidFill>
                  <a:srgbClr val="0000FF"/>
                </a:solidFill>
                <a:latin typeface="Comic Sans MS" pitchFamily="66" charset="0"/>
              </a:rPr>
              <a:t>LETALITA’ </a:t>
            </a:r>
            <a:r>
              <a:rPr lang="it-IT" altLang="it-IT" b="1" dirty="0" smtClean="0">
                <a:solidFill>
                  <a:srgbClr val="0000FF"/>
                </a:solidFill>
                <a:latin typeface="Comic Sans MS" pitchFamily="66" charset="0"/>
              </a:rPr>
              <a:t>per </a:t>
            </a:r>
            <a:r>
              <a:rPr lang="it-IT" altLang="it-IT" b="1" dirty="0">
                <a:solidFill>
                  <a:srgbClr val="0000FF"/>
                </a:solidFill>
                <a:latin typeface="Comic Sans MS" pitchFamily="66" charset="0"/>
              </a:rPr>
              <a:t>CHD; WHO MONICA Project, uomini 35-64 anni</a:t>
            </a:r>
          </a:p>
        </p:txBody>
      </p:sp>
      <p:sp>
        <p:nvSpPr>
          <p:cNvPr id="10246" name="WordArt 6"/>
          <p:cNvSpPr>
            <a:spLocks noChangeArrowheads="1" noChangeShapeType="1" noTextEdit="1"/>
          </p:cNvSpPr>
          <p:nvPr/>
        </p:nvSpPr>
        <p:spPr bwMode="auto">
          <a:xfrm>
            <a:off x="5314950" y="2886075"/>
            <a:ext cx="2000250" cy="619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4000" i="1"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Prevention</a:t>
            </a:r>
          </a:p>
        </p:txBody>
      </p:sp>
      <p:sp>
        <p:nvSpPr>
          <p:cNvPr id="10247" name="Text Box 7"/>
          <p:cNvSpPr txBox="1">
            <a:spLocks noChangeArrowheads="1"/>
          </p:cNvSpPr>
          <p:nvPr/>
        </p:nvSpPr>
        <p:spPr bwMode="auto">
          <a:xfrm>
            <a:off x="1660525" y="238918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it-IT" altLang="it-IT" sz="1200" noProof="1"/>
          </a:p>
        </p:txBody>
      </p:sp>
      <p:sp>
        <p:nvSpPr>
          <p:cNvPr id="323592" name="Text Box 8"/>
          <p:cNvSpPr txBox="1">
            <a:spLocks noChangeArrowheads="1"/>
          </p:cNvSpPr>
          <p:nvPr/>
        </p:nvSpPr>
        <p:spPr bwMode="auto">
          <a:xfrm>
            <a:off x="4081264" y="2564904"/>
            <a:ext cx="1066800" cy="523220"/>
          </a:xfrm>
          <a:prstGeom prst="rect">
            <a:avLst/>
          </a:prstGeom>
          <a:noFill/>
          <a:ln w="9525">
            <a:noFill/>
            <a:miter lim="800000"/>
            <a:headEnd/>
            <a:tailEnd/>
          </a:ln>
          <a:effectLst/>
        </p:spPr>
        <p:txBody>
          <a:bodyPr>
            <a:spAutoFit/>
          </a:bodyPr>
          <a:lstStyle/>
          <a:p>
            <a:pPr eaLnBrk="0" hangingPunct="0">
              <a:defRPr/>
            </a:pPr>
            <a:r>
              <a:rPr lang="it-IT" sz="1400" b="1" u="sng" dirty="0">
                <a:solidFill>
                  <a:schemeClr val="tx2"/>
                </a:solidFill>
                <a:effectLst>
                  <a:outerShdw blurRad="38100" dist="38100" dir="2700000" algn="tl">
                    <a:srgbClr val="C0C0C0"/>
                  </a:outerShdw>
                </a:effectLst>
                <a:latin typeface="Comic Sans MS" panose="030F0702030302020204" pitchFamily="66" charset="0"/>
              </a:rPr>
              <a:t>ITA-FRI</a:t>
            </a:r>
            <a:endParaRPr lang="it-IT" sz="1400" b="1" dirty="0">
              <a:solidFill>
                <a:schemeClr val="tx2"/>
              </a:solidFill>
              <a:effectLst>
                <a:outerShdw blurRad="38100" dist="38100" dir="2700000" algn="tl">
                  <a:srgbClr val="C0C0C0"/>
                </a:outerShdw>
              </a:effectLst>
              <a:latin typeface="Comic Sans MS" panose="030F0702030302020204" pitchFamily="66" charset="0"/>
            </a:endParaRPr>
          </a:p>
          <a:p>
            <a:pPr eaLnBrk="0" hangingPunct="0">
              <a:defRPr/>
            </a:pPr>
            <a:r>
              <a:rPr lang="it-IT" sz="1400" b="1" u="sng" dirty="0">
                <a:effectLst>
                  <a:outerShdw blurRad="38100" dist="38100" dir="2700000" algn="tl">
                    <a:srgbClr val="C0C0C0"/>
                  </a:outerShdw>
                </a:effectLst>
                <a:latin typeface="Comic Sans MS" panose="030F0702030302020204" pitchFamily="66" charset="0"/>
              </a:rPr>
              <a:t>ITA-BRI</a:t>
            </a:r>
            <a:endParaRPr lang="it-IT" sz="1400" b="1" dirty="0">
              <a:effectLst>
                <a:outerShdw blurRad="38100" dist="38100" dir="2700000" algn="tl">
                  <a:srgbClr val="C0C0C0"/>
                </a:outerShdw>
              </a:effectLst>
              <a:latin typeface="Comic Sans MS" panose="030F0702030302020204" pitchFamily="66" charset="0"/>
            </a:endParaRPr>
          </a:p>
        </p:txBody>
      </p:sp>
      <p:pic>
        <p:nvPicPr>
          <p:cNvPr id="10249" name="Picture 9" descr="letalperc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95375"/>
            <a:ext cx="373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94" name="Text Box 10"/>
          <p:cNvSpPr txBox="1">
            <a:spLocks noChangeArrowheads="1"/>
          </p:cNvSpPr>
          <p:nvPr/>
        </p:nvSpPr>
        <p:spPr bwMode="auto">
          <a:xfrm>
            <a:off x="2566300" y="3765550"/>
            <a:ext cx="930062" cy="584775"/>
          </a:xfrm>
          <a:prstGeom prst="rect">
            <a:avLst/>
          </a:prstGeom>
          <a:noFill/>
          <a:ln w="9525">
            <a:noFill/>
            <a:miter lim="800000"/>
            <a:headEnd/>
            <a:tailEnd/>
          </a:ln>
          <a:effectLst/>
        </p:spPr>
        <p:txBody>
          <a:bodyPr wrap="none">
            <a:spAutoFit/>
          </a:bodyPr>
          <a:lstStyle/>
          <a:p>
            <a:pPr algn="ctr" eaLnBrk="0" hangingPunct="0">
              <a:defRPr/>
            </a:pPr>
            <a:r>
              <a:rPr lang="it-IT" sz="1600" b="1" dirty="0">
                <a:solidFill>
                  <a:schemeClr val="hlink"/>
                </a:solidFill>
                <a:latin typeface="Comic Sans MS" panose="030F0702030302020204" pitchFamily="66" charset="0"/>
              </a:rPr>
              <a:t>FRIULI</a:t>
            </a:r>
          </a:p>
          <a:p>
            <a:pPr algn="ctr" eaLnBrk="0" hangingPunct="0">
              <a:defRPr/>
            </a:pPr>
            <a:r>
              <a:rPr lang="it-IT" sz="1600" b="1" dirty="0">
                <a:solidFill>
                  <a:schemeClr val="hlink"/>
                </a:solidFill>
                <a:latin typeface="Comic Sans MS" panose="030F0702030302020204" pitchFamily="66" charset="0"/>
              </a:rPr>
              <a:t>42%</a:t>
            </a:r>
            <a:endParaRPr lang="it-IT" sz="1600" b="1" noProof="1">
              <a:solidFill>
                <a:schemeClr val="hlink"/>
              </a:solidFill>
              <a:latin typeface="Comic Sans MS" panose="030F0702030302020204" pitchFamily="66" charset="0"/>
            </a:endParaRPr>
          </a:p>
        </p:txBody>
      </p:sp>
      <p:cxnSp>
        <p:nvCxnSpPr>
          <p:cNvPr id="3" name="Connettore 2 2"/>
          <p:cNvCxnSpPr/>
          <p:nvPr/>
        </p:nvCxnSpPr>
        <p:spPr>
          <a:xfrm>
            <a:off x="76200" y="3933056"/>
            <a:ext cx="39134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9402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849438"/>
            <a:ext cx="8583613" cy="4094162"/>
          </a:xfrm>
          <a:prstGeom prst="rect">
            <a:avLst/>
          </a:prstGeom>
          <a:noFill/>
          <a:ln w="38100">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57200"/>
            <a:ext cx="84486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6"/>
          <p:cNvSpPr>
            <a:spLocks noChangeArrowheads="1"/>
          </p:cNvSpPr>
          <p:nvPr/>
        </p:nvSpPr>
        <p:spPr bwMode="auto">
          <a:xfrm>
            <a:off x="3059113" y="6405563"/>
            <a:ext cx="6049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1600" b="1">
                <a:solidFill>
                  <a:srgbClr val="1C1C1C"/>
                </a:solidFill>
                <a:cs typeface="Arial" charset="0"/>
              </a:rPr>
              <a:t>Picciotto et al. J Epidemiol Community Health 2006;60:37–43</a:t>
            </a:r>
          </a:p>
        </p:txBody>
      </p:sp>
      <p:sp>
        <p:nvSpPr>
          <p:cNvPr id="5125" name="Oval 7"/>
          <p:cNvSpPr>
            <a:spLocks noChangeArrowheads="1"/>
          </p:cNvSpPr>
          <p:nvPr/>
        </p:nvSpPr>
        <p:spPr bwMode="auto">
          <a:xfrm>
            <a:off x="1600200" y="4191000"/>
            <a:ext cx="1447800" cy="962025"/>
          </a:xfrm>
          <a:prstGeom prst="ellipse">
            <a:avLst/>
          </a:pr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Tree>
    <p:extLst>
      <p:ext uri="{BB962C8B-B14F-4D97-AF65-F5344CB8AC3E}">
        <p14:creationId xmlns:p14="http://schemas.microsoft.com/office/powerpoint/2010/main" val="28485551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noChangeAspect="1"/>
          </p:cNvGrpSpPr>
          <p:nvPr/>
        </p:nvGrpSpPr>
        <p:grpSpPr bwMode="auto">
          <a:xfrm>
            <a:off x="685800" y="1211544"/>
            <a:ext cx="2602492" cy="3153560"/>
            <a:chOff x="2448" y="2736"/>
            <a:chExt cx="7694" cy="9839"/>
          </a:xfrm>
        </p:grpSpPr>
        <p:sp>
          <p:nvSpPr>
            <p:cNvPr id="44044" name="Freeform 5"/>
            <p:cNvSpPr>
              <a:spLocks noChangeAspect="1"/>
            </p:cNvSpPr>
            <p:nvPr/>
          </p:nvSpPr>
          <p:spPr bwMode="auto">
            <a:xfrm>
              <a:off x="2933" y="7993"/>
              <a:ext cx="1184" cy="2263"/>
            </a:xfrm>
            <a:custGeom>
              <a:avLst/>
              <a:gdLst>
                <a:gd name="T0" fmla="*/ 40 w 1184"/>
                <a:gd name="T1" fmla="*/ 275 h 2263"/>
                <a:gd name="T2" fmla="*/ 55 w 1184"/>
                <a:gd name="T3" fmla="*/ 390 h 2263"/>
                <a:gd name="T4" fmla="*/ 35 w 1184"/>
                <a:gd name="T5" fmla="*/ 499 h 2263"/>
                <a:gd name="T6" fmla="*/ 40 w 1184"/>
                <a:gd name="T7" fmla="*/ 584 h 2263"/>
                <a:gd name="T8" fmla="*/ 145 w 1184"/>
                <a:gd name="T9" fmla="*/ 644 h 2263"/>
                <a:gd name="T10" fmla="*/ 159 w 1184"/>
                <a:gd name="T11" fmla="*/ 844 h 2263"/>
                <a:gd name="T12" fmla="*/ 179 w 1184"/>
                <a:gd name="T13" fmla="*/ 994 h 2263"/>
                <a:gd name="T14" fmla="*/ 169 w 1184"/>
                <a:gd name="T15" fmla="*/ 1099 h 2263"/>
                <a:gd name="T16" fmla="*/ 120 w 1184"/>
                <a:gd name="T17" fmla="*/ 1229 h 2263"/>
                <a:gd name="T18" fmla="*/ 159 w 1184"/>
                <a:gd name="T19" fmla="*/ 1334 h 2263"/>
                <a:gd name="T20" fmla="*/ 169 w 1184"/>
                <a:gd name="T21" fmla="*/ 1449 h 2263"/>
                <a:gd name="T22" fmla="*/ 85 w 1184"/>
                <a:gd name="T23" fmla="*/ 1544 h 2263"/>
                <a:gd name="T24" fmla="*/ 55 w 1184"/>
                <a:gd name="T25" fmla="*/ 1659 h 2263"/>
                <a:gd name="T26" fmla="*/ 15 w 1184"/>
                <a:gd name="T27" fmla="*/ 1784 h 2263"/>
                <a:gd name="T28" fmla="*/ 35 w 1184"/>
                <a:gd name="T29" fmla="*/ 1914 h 2263"/>
                <a:gd name="T30" fmla="*/ 125 w 1184"/>
                <a:gd name="T31" fmla="*/ 2009 h 2263"/>
                <a:gd name="T32" fmla="*/ 159 w 1184"/>
                <a:gd name="T33" fmla="*/ 2188 h 2263"/>
                <a:gd name="T34" fmla="*/ 244 w 1184"/>
                <a:gd name="T35" fmla="*/ 2178 h 2263"/>
                <a:gd name="T36" fmla="*/ 379 w 1184"/>
                <a:gd name="T37" fmla="*/ 2263 h 2263"/>
                <a:gd name="T38" fmla="*/ 509 w 1184"/>
                <a:gd name="T39" fmla="*/ 2138 h 2263"/>
                <a:gd name="T40" fmla="*/ 529 w 1184"/>
                <a:gd name="T41" fmla="*/ 2039 h 2263"/>
                <a:gd name="T42" fmla="*/ 594 w 1184"/>
                <a:gd name="T43" fmla="*/ 1989 h 2263"/>
                <a:gd name="T44" fmla="*/ 729 w 1184"/>
                <a:gd name="T45" fmla="*/ 2029 h 2263"/>
                <a:gd name="T46" fmla="*/ 869 w 1184"/>
                <a:gd name="T47" fmla="*/ 2084 h 2263"/>
                <a:gd name="T48" fmla="*/ 889 w 1184"/>
                <a:gd name="T49" fmla="*/ 1714 h 2263"/>
                <a:gd name="T50" fmla="*/ 1034 w 1184"/>
                <a:gd name="T51" fmla="*/ 1174 h 2263"/>
                <a:gd name="T52" fmla="*/ 1164 w 1184"/>
                <a:gd name="T53" fmla="*/ 859 h 2263"/>
                <a:gd name="T54" fmla="*/ 1144 w 1184"/>
                <a:gd name="T55" fmla="*/ 759 h 2263"/>
                <a:gd name="T56" fmla="*/ 1119 w 1184"/>
                <a:gd name="T57" fmla="*/ 594 h 2263"/>
                <a:gd name="T58" fmla="*/ 1099 w 1184"/>
                <a:gd name="T59" fmla="*/ 435 h 2263"/>
                <a:gd name="T60" fmla="*/ 1024 w 1184"/>
                <a:gd name="T61" fmla="*/ 190 h 2263"/>
                <a:gd name="T62" fmla="*/ 974 w 1184"/>
                <a:gd name="T63" fmla="*/ 75 h 2263"/>
                <a:gd name="T64" fmla="*/ 854 w 1184"/>
                <a:gd name="T65" fmla="*/ 75 h 2263"/>
                <a:gd name="T66" fmla="*/ 729 w 1184"/>
                <a:gd name="T67" fmla="*/ 85 h 2263"/>
                <a:gd name="T68" fmla="*/ 664 w 1184"/>
                <a:gd name="T69" fmla="*/ 150 h 2263"/>
                <a:gd name="T70" fmla="*/ 579 w 1184"/>
                <a:gd name="T71" fmla="*/ 205 h 2263"/>
                <a:gd name="T72" fmla="*/ 474 w 1184"/>
                <a:gd name="T73" fmla="*/ 320 h 2263"/>
                <a:gd name="T74" fmla="*/ 379 w 1184"/>
                <a:gd name="T75" fmla="*/ 310 h 2263"/>
                <a:gd name="T76" fmla="*/ 284 w 1184"/>
                <a:gd name="T77" fmla="*/ 405 h 2263"/>
                <a:gd name="T78" fmla="*/ 169 w 1184"/>
                <a:gd name="T79" fmla="*/ 340 h 2263"/>
                <a:gd name="T80" fmla="*/ 95 w 1184"/>
                <a:gd name="T81" fmla="*/ 310 h 22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4"/>
                <a:gd name="T124" fmla="*/ 0 h 2263"/>
                <a:gd name="T125" fmla="*/ 1184 w 1184"/>
                <a:gd name="T126" fmla="*/ 2263 h 22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4" h="2263">
                  <a:moveTo>
                    <a:pt x="95" y="235"/>
                  </a:moveTo>
                  <a:lnTo>
                    <a:pt x="40" y="275"/>
                  </a:lnTo>
                  <a:lnTo>
                    <a:pt x="40" y="340"/>
                  </a:lnTo>
                  <a:lnTo>
                    <a:pt x="55" y="390"/>
                  </a:lnTo>
                  <a:lnTo>
                    <a:pt x="15" y="445"/>
                  </a:lnTo>
                  <a:lnTo>
                    <a:pt x="35" y="499"/>
                  </a:lnTo>
                  <a:lnTo>
                    <a:pt x="15" y="569"/>
                  </a:lnTo>
                  <a:lnTo>
                    <a:pt x="40" y="584"/>
                  </a:lnTo>
                  <a:lnTo>
                    <a:pt x="120" y="569"/>
                  </a:lnTo>
                  <a:lnTo>
                    <a:pt x="145" y="644"/>
                  </a:lnTo>
                  <a:lnTo>
                    <a:pt x="169" y="759"/>
                  </a:lnTo>
                  <a:lnTo>
                    <a:pt x="159" y="844"/>
                  </a:lnTo>
                  <a:lnTo>
                    <a:pt x="199" y="919"/>
                  </a:lnTo>
                  <a:lnTo>
                    <a:pt x="179" y="994"/>
                  </a:lnTo>
                  <a:lnTo>
                    <a:pt x="169" y="1034"/>
                  </a:lnTo>
                  <a:lnTo>
                    <a:pt x="169" y="1099"/>
                  </a:lnTo>
                  <a:lnTo>
                    <a:pt x="120" y="1154"/>
                  </a:lnTo>
                  <a:lnTo>
                    <a:pt x="120" y="1229"/>
                  </a:lnTo>
                  <a:lnTo>
                    <a:pt x="120" y="1279"/>
                  </a:lnTo>
                  <a:lnTo>
                    <a:pt x="159" y="1334"/>
                  </a:lnTo>
                  <a:lnTo>
                    <a:pt x="169" y="1384"/>
                  </a:lnTo>
                  <a:lnTo>
                    <a:pt x="169" y="1449"/>
                  </a:lnTo>
                  <a:lnTo>
                    <a:pt x="105" y="1509"/>
                  </a:lnTo>
                  <a:lnTo>
                    <a:pt x="85" y="1544"/>
                  </a:lnTo>
                  <a:lnTo>
                    <a:pt x="75" y="1629"/>
                  </a:lnTo>
                  <a:lnTo>
                    <a:pt x="55" y="1659"/>
                  </a:lnTo>
                  <a:lnTo>
                    <a:pt x="20" y="1679"/>
                  </a:lnTo>
                  <a:lnTo>
                    <a:pt x="15" y="1784"/>
                  </a:lnTo>
                  <a:lnTo>
                    <a:pt x="0" y="1869"/>
                  </a:lnTo>
                  <a:lnTo>
                    <a:pt x="35" y="1914"/>
                  </a:lnTo>
                  <a:lnTo>
                    <a:pt x="85" y="1979"/>
                  </a:lnTo>
                  <a:lnTo>
                    <a:pt x="125" y="2009"/>
                  </a:lnTo>
                  <a:lnTo>
                    <a:pt x="155" y="2094"/>
                  </a:lnTo>
                  <a:lnTo>
                    <a:pt x="159" y="2188"/>
                  </a:lnTo>
                  <a:lnTo>
                    <a:pt x="199" y="2228"/>
                  </a:lnTo>
                  <a:lnTo>
                    <a:pt x="244" y="2178"/>
                  </a:lnTo>
                  <a:lnTo>
                    <a:pt x="284" y="2178"/>
                  </a:lnTo>
                  <a:lnTo>
                    <a:pt x="379" y="2263"/>
                  </a:lnTo>
                  <a:lnTo>
                    <a:pt x="424" y="2188"/>
                  </a:lnTo>
                  <a:lnTo>
                    <a:pt x="509" y="2138"/>
                  </a:lnTo>
                  <a:lnTo>
                    <a:pt x="559" y="2114"/>
                  </a:lnTo>
                  <a:lnTo>
                    <a:pt x="529" y="2039"/>
                  </a:lnTo>
                  <a:lnTo>
                    <a:pt x="519" y="1979"/>
                  </a:lnTo>
                  <a:lnTo>
                    <a:pt x="594" y="1989"/>
                  </a:lnTo>
                  <a:lnTo>
                    <a:pt x="684" y="1954"/>
                  </a:lnTo>
                  <a:lnTo>
                    <a:pt x="729" y="2029"/>
                  </a:lnTo>
                  <a:lnTo>
                    <a:pt x="769" y="2039"/>
                  </a:lnTo>
                  <a:lnTo>
                    <a:pt x="869" y="2084"/>
                  </a:lnTo>
                  <a:lnTo>
                    <a:pt x="899" y="2064"/>
                  </a:lnTo>
                  <a:lnTo>
                    <a:pt x="889" y="1714"/>
                  </a:lnTo>
                  <a:lnTo>
                    <a:pt x="954" y="1504"/>
                  </a:lnTo>
                  <a:lnTo>
                    <a:pt x="1034" y="1174"/>
                  </a:lnTo>
                  <a:lnTo>
                    <a:pt x="1044" y="974"/>
                  </a:lnTo>
                  <a:lnTo>
                    <a:pt x="1164" y="859"/>
                  </a:lnTo>
                  <a:lnTo>
                    <a:pt x="1184" y="814"/>
                  </a:lnTo>
                  <a:lnTo>
                    <a:pt x="1144" y="759"/>
                  </a:lnTo>
                  <a:lnTo>
                    <a:pt x="1129" y="674"/>
                  </a:lnTo>
                  <a:lnTo>
                    <a:pt x="1119" y="594"/>
                  </a:lnTo>
                  <a:lnTo>
                    <a:pt x="1064" y="509"/>
                  </a:lnTo>
                  <a:lnTo>
                    <a:pt x="1099" y="435"/>
                  </a:lnTo>
                  <a:lnTo>
                    <a:pt x="1024" y="370"/>
                  </a:lnTo>
                  <a:lnTo>
                    <a:pt x="1024" y="190"/>
                  </a:lnTo>
                  <a:lnTo>
                    <a:pt x="959" y="140"/>
                  </a:lnTo>
                  <a:lnTo>
                    <a:pt x="974" y="75"/>
                  </a:lnTo>
                  <a:lnTo>
                    <a:pt x="899" y="55"/>
                  </a:lnTo>
                  <a:lnTo>
                    <a:pt x="854" y="75"/>
                  </a:lnTo>
                  <a:lnTo>
                    <a:pt x="814" y="0"/>
                  </a:lnTo>
                  <a:lnTo>
                    <a:pt x="729" y="85"/>
                  </a:lnTo>
                  <a:lnTo>
                    <a:pt x="719" y="130"/>
                  </a:lnTo>
                  <a:lnTo>
                    <a:pt x="664" y="150"/>
                  </a:lnTo>
                  <a:lnTo>
                    <a:pt x="634" y="140"/>
                  </a:lnTo>
                  <a:lnTo>
                    <a:pt x="579" y="205"/>
                  </a:lnTo>
                  <a:lnTo>
                    <a:pt x="569" y="245"/>
                  </a:lnTo>
                  <a:lnTo>
                    <a:pt x="474" y="320"/>
                  </a:lnTo>
                  <a:lnTo>
                    <a:pt x="444" y="300"/>
                  </a:lnTo>
                  <a:lnTo>
                    <a:pt x="379" y="310"/>
                  </a:lnTo>
                  <a:lnTo>
                    <a:pt x="349" y="360"/>
                  </a:lnTo>
                  <a:lnTo>
                    <a:pt x="284" y="405"/>
                  </a:lnTo>
                  <a:lnTo>
                    <a:pt x="219" y="390"/>
                  </a:lnTo>
                  <a:lnTo>
                    <a:pt x="169" y="340"/>
                  </a:lnTo>
                  <a:lnTo>
                    <a:pt x="140" y="340"/>
                  </a:lnTo>
                  <a:lnTo>
                    <a:pt x="95" y="310"/>
                  </a:lnTo>
                  <a:lnTo>
                    <a:pt x="95" y="23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45" name="Freeform 6"/>
            <p:cNvSpPr>
              <a:spLocks noChangeAspect="1"/>
            </p:cNvSpPr>
            <p:nvPr/>
          </p:nvSpPr>
          <p:spPr bwMode="auto">
            <a:xfrm>
              <a:off x="8124" y="9357"/>
              <a:ext cx="1059" cy="2094"/>
            </a:xfrm>
            <a:custGeom>
              <a:avLst/>
              <a:gdLst>
                <a:gd name="T0" fmla="*/ 0 w 1059"/>
                <a:gd name="T1" fmla="*/ 55 h 2094"/>
                <a:gd name="T2" fmla="*/ 50 w 1059"/>
                <a:gd name="T3" fmla="*/ 150 h 2094"/>
                <a:gd name="T4" fmla="*/ 40 w 1059"/>
                <a:gd name="T5" fmla="*/ 225 h 2094"/>
                <a:gd name="T6" fmla="*/ 60 w 1059"/>
                <a:gd name="T7" fmla="*/ 295 h 2094"/>
                <a:gd name="T8" fmla="*/ 144 w 1059"/>
                <a:gd name="T9" fmla="*/ 455 h 2094"/>
                <a:gd name="T10" fmla="*/ 229 w 1059"/>
                <a:gd name="T11" fmla="*/ 605 h 2094"/>
                <a:gd name="T12" fmla="*/ 249 w 1059"/>
                <a:gd name="T13" fmla="*/ 665 h 2094"/>
                <a:gd name="T14" fmla="*/ 249 w 1059"/>
                <a:gd name="T15" fmla="*/ 814 h 2094"/>
                <a:gd name="T16" fmla="*/ 269 w 1059"/>
                <a:gd name="T17" fmla="*/ 889 h 2094"/>
                <a:gd name="T18" fmla="*/ 344 w 1059"/>
                <a:gd name="T19" fmla="*/ 1014 h 2094"/>
                <a:gd name="T20" fmla="*/ 369 w 1059"/>
                <a:gd name="T21" fmla="*/ 1054 h 2094"/>
                <a:gd name="T22" fmla="*/ 374 w 1059"/>
                <a:gd name="T23" fmla="*/ 1159 h 2094"/>
                <a:gd name="T24" fmla="*/ 369 w 1059"/>
                <a:gd name="T25" fmla="*/ 1224 h 2094"/>
                <a:gd name="T26" fmla="*/ 269 w 1059"/>
                <a:gd name="T27" fmla="*/ 1269 h 2094"/>
                <a:gd name="T28" fmla="*/ 239 w 1059"/>
                <a:gd name="T29" fmla="*/ 1289 h 2094"/>
                <a:gd name="T30" fmla="*/ 239 w 1059"/>
                <a:gd name="T31" fmla="*/ 1329 h 2094"/>
                <a:gd name="T32" fmla="*/ 219 w 1059"/>
                <a:gd name="T33" fmla="*/ 1329 h 2094"/>
                <a:gd name="T34" fmla="*/ 134 w 1059"/>
                <a:gd name="T35" fmla="*/ 1344 h 2094"/>
                <a:gd name="T36" fmla="*/ 114 w 1059"/>
                <a:gd name="T37" fmla="*/ 1404 h 2094"/>
                <a:gd name="T38" fmla="*/ 134 w 1059"/>
                <a:gd name="T39" fmla="*/ 1499 h 2094"/>
                <a:gd name="T40" fmla="*/ 99 w 1059"/>
                <a:gd name="T41" fmla="*/ 1604 h 2094"/>
                <a:gd name="T42" fmla="*/ 70 w 1059"/>
                <a:gd name="T43" fmla="*/ 1689 h 2094"/>
                <a:gd name="T44" fmla="*/ 10 w 1059"/>
                <a:gd name="T45" fmla="*/ 1744 h 2094"/>
                <a:gd name="T46" fmla="*/ 0 w 1059"/>
                <a:gd name="T47" fmla="*/ 1809 h 2094"/>
                <a:gd name="T48" fmla="*/ 20 w 1059"/>
                <a:gd name="T49" fmla="*/ 1904 h 2094"/>
                <a:gd name="T50" fmla="*/ 0 w 1059"/>
                <a:gd name="T51" fmla="*/ 1999 h 2094"/>
                <a:gd name="T52" fmla="*/ 70 w 1059"/>
                <a:gd name="T53" fmla="*/ 2094 h 2094"/>
                <a:gd name="T54" fmla="*/ 164 w 1059"/>
                <a:gd name="T55" fmla="*/ 2049 h 2094"/>
                <a:gd name="T56" fmla="*/ 259 w 1059"/>
                <a:gd name="T57" fmla="*/ 2049 h 2094"/>
                <a:gd name="T58" fmla="*/ 334 w 1059"/>
                <a:gd name="T59" fmla="*/ 1964 h 2094"/>
                <a:gd name="T60" fmla="*/ 344 w 1059"/>
                <a:gd name="T61" fmla="*/ 1819 h 2094"/>
                <a:gd name="T62" fmla="*/ 459 w 1059"/>
                <a:gd name="T63" fmla="*/ 1724 h 2094"/>
                <a:gd name="T64" fmla="*/ 574 w 1059"/>
                <a:gd name="T65" fmla="*/ 1619 h 2094"/>
                <a:gd name="T66" fmla="*/ 649 w 1059"/>
                <a:gd name="T67" fmla="*/ 1489 h 2094"/>
                <a:gd name="T68" fmla="*/ 649 w 1059"/>
                <a:gd name="T69" fmla="*/ 1329 h 2094"/>
                <a:gd name="T70" fmla="*/ 884 w 1059"/>
                <a:gd name="T71" fmla="*/ 1159 h 2094"/>
                <a:gd name="T72" fmla="*/ 974 w 1059"/>
                <a:gd name="T73" fmla="*/ 1139 h 2094"/>
                <a:gd name="T74" fmla="*/ 1039 w 1059"/>
                <a:gd name="T75" fmla="*/ 1079 h 2094"/>
                <a:gd name="T76" fmla="*/ 1049 w 1059"/>
                <a:gd name="T77" fmla="*/ 929 h 2094"/>
                <a:gd name="T78" fmla="*/ 1019 w 1059"/>
                <a:gd name="T79" fmla="*/ 854 h 2094"/>
                <a:gd name="T80" fmla="*/ 1059 w 1059"/>
                <a:gd name="T81" fmla="*/ 720 h 2094"/>
                <a:gd name="T82" fmla="*/ 1059 w 1059"/>
                <a:gd name="T83" fmla="*/ 635 h 2094"/>
                <a:gd name="T84" fmla="*/ 1029 w 1059"/>
                <a:gd name="T85" fmla="*/ 590 h 2094"/>
                <a:gd name="T86" fmla="*/ 934 w 1059"/>
                <a:gd name="T87" fmla="*/ 560 h 2094"/>
                <a:gd name="T88" fmla="*/ 774 w 1059"/>
                <a:gd name="T89" fmla="*/ 420 h 2094"/>
                <a:gd name="T90" fmla="*/ 659 w 1059"/>
                <a:gd name="T91" fmla="*/ 420 h 2094"/>
                <a:gd name="T92" fmla="*/ 619 w 1059"/>
                <a:gd name="T93" fmla="*/ 310 h 2094"/>
                <a:gd name="T94" fmla="*/ 659 w 1059"/>
                <a:gd name="T95" fmla="*/ 265 h 2094"/>
                <a:gd name="T96" fmla="*/ 704 w 1059"/>
                <a:gd name="T97" fmla="*/ 210 h 2094"/>
                <a:gd name="T98" fmla="*/ 704 w 1059"/>
                <a:gd name="T99" fmla="*/ 115 h 2094"/>
                <a:gd name="T100" fmla="*/ 679 w 1059"/>
                <a:gd name="T101" fmla="*/ 10 h 2094"/>
                <a:gd name="T102" fmla="*/ 574 w 1059"/>
                <a:gd name="T103" fmla="*/ 0 h 2094"/>
                <a:gd name="T104" fmla="*/ 534 w 1059"/>
                <a:gd name="T105" fmla="*/ 150 h 2094"/>
                <a:gd name="T106" fmla="*/ 449 w 1059"/>
                <a:gd name="T107" fmla="*/ 170 h 2094"/>
                <a:gd name="T108" fmla="*/ 389 w 1059"/>
                <a:gd name="T109" fmla="*/ 170 h 2094"/>
                <a:gd name="T110" fmla="*/ 354 w 1059"/>
                <a:gd name="T111" fmla="*/ 200 h 2094"/>
                <a:gd name="T112" fmla="*/ 229 w 1059"/>
                <a:gd name="T113" fmla="*/ 105 h 2094"/>
                <a:gd name="T114" fmla="*/ 164 w 1059"/>
                <a:gd name="T115" fmla="*/ 140 h 2094"/>
                <a:gd name="T116" fmla="*/ 104 w 1059"/>
                <a:gd name="T117" fmla="*/ 140 h 2094"/>
                <a:gd name="T118" fmla="*/ 50 w 1059"/>
                <a:gd name="T119" fmla="*/ 65 h 2094"/>
                <a:gd name="T120" fmla="*/ 0 w 1059"/>
                <a:gd name="T121" fmla="*/ 55 h 20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9"/>
                <a:gd name="T184" fmla="*/ 0 h 2094"/>
                <a:gd name="T185" fmla="*/ 1059 w 1059"/>
                <a:gd name="T186" fmla="*/ 2094 h 20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9" h="2094">
                  <a:moveTo>
                    <a:pt x="0" y="55"/>
                  </a:moveTo>
                  <a:lnTo>
                    <a:pt x="50" y="150"/>
                  </a:lnTo>
                  <a:lnTo>
                    <a:pt x="40" y="225"/>
                  </a:lnTo>
                  <a:lnTo>
                    <a:pt x="60" y="295"/>
                  </a:lnTo>
                  <a:lnTo>
                    <a:pt x="144" y="455"/>
                  </a:lnTo>
                  <a:lnTo>
                    <a:pt x="229" y="605"/>
                  </a:lnTo>
                  <a:lnTo>
                    <a:pt x="249" y="665"/>
                  </a:lnTo>
                  <a:lnTo>
                    <a:pt x="249" y="814"/>
                  </a:lnTo>
                  <a:lnTo>
                    <a:pt x="269" y="889"/>
                  </a:lnTo>
                  <a:lnTo>
                    <a:pt x="344" y="1014"/>
                  </a:lnTo>
                  <a:lnTo>
                    <a:pt x="369" y="1054"/>
                  </a:lnTo>
                  <a:lnTo>
                    <a:pt x="374" y="1159"/>
                  </a:lnTo>
                  <a:lnTo>
                    <a:pt x="369" y="1224"/>
                  </a:lnTo>
                  <a:lnTo>
                    <a:pt x="269" y="1269"/>
                  </a:lnTo>
                  <a:lnTo>
                    <a:pt x="239" y="1289"/>
                  </a:lnTo>
                  <a:lnTo>
                    <a:pt x="239" y="1329"/>
                  </a:lnTo>
                  <a:lnTo>
                    <a:pt x="219" y="1329"/>
                  </a:lnTo>
                  <a:lnTo>
                    <a:pt x="134" y="1344"/>
                  </a:lnTo>
                  <a:lnTo>
                    <a:pt x="114" y="1404"/>
                  </a:lnTo>
                  <a:lnTo>
                    <a:pt x="134" y="1499"/>
                  </a:lnTo>
                  <a:lnTo>
                    <a:pt x="99" y="1604"/>
                  </a:lnTo>
                  <a:lnTo>
                    <a:pt x="70" y="1689"/>
                  </a:lnTo>
                  <a:lnTo>
                    <a:pt x="10" y="1744"/>
                  </a:lnTo>
                  <a:lnTo>
                    <a:pt x="0" y="1809"/>
                  </a:lnTo>
                  <a:lnTo>
                    <a:pt x="20" y="1904"/>
                  </a:lnTo>
                  <a:lnTo>
                    <a:pt x="0" y="1999"/>
                  </a:lnTo>
                  <a:lnTo>
                    <a:pt x="70" y="2094"/>
                  </a:lnTo>
                  <a:lnTo>
                    <a:pt x="164" y="2049"/>
                  </a:lnTo>
                  <a:lnTo>
                    <a:pt x="259" y="2049"/>
                  </a:lnTo>
                  <a:lnTo>
                    <a:pt x="334" y="1964"/>
                  </a:lnTo>
                  <a:lnTo>
                    <a:pt x="344" y="1819"/>
                  </a:lnTo>
                  <a:lnTo>
                    <a:pt x="459" y="1724"/>
                  </a:lnTo>
                  <a:lnTo>
                    <a:pt x="574" y="1619"/>
                  </a:lnTo>
                  <a:lnTo>
                    <a:pt x="649" y="1489"/>
                  </a:lnTo>
                  <a:lnTo>
                    <a:pt x="649" y="1329"/>
                  </a:lnTo>
                  <a:lnTo>
                    <a:pt x="884" y="1159"/>
                  </a:lnTo>
                  <a:lnTo>
                    <a:pt x="974" y="1139"/>
                  </a:lnTo>
                  <a:lnTo>
                    <a:pt x="1039" y="1079"/>
                  </a:lnTo>
                  <a:lnTo>
                    <a:pt x="1049" y="929"/>
                  </a:lnTo>
                  <a:lnTo>
                    <a:pt x="1019" y="854"/>
                  </a:lnTo>
                  <a:lnTo>
                    <a:pt x="1059" y="720"/>
                  </a:lnTo>
                  <a:lnTo>
                    <a:pt x="1059" y="635"/>
                  </a:lnTo>
                  <a:lnTo>
                    <a:pt x="1029" y="590"/>
                  </a:lnTo>
                  <a:lnTo>
                    <a:pt x="934" y="560"/>
                  </a:lnTo>
                  <a:lnTo>
                    <a:pt x="774" y="420"/>
                  </a:lnTo>
                  <a:lnTo>
                    <a:pt x="659" y="420"/>
                  </a:lnTo>
                  <a:lnTo>
                    <a:pt x="619" y="310"/>
                  </a:lnTo>
                  <a:lnTo>
                    <a:pt x="659" y="265"/>
                  </a:lnTo>
                  <a:lnTo>
                    <a:pt x="704" y="210"/>
                  </a:lnTo>
                  <a:lnTo>
                    <a:pt x="704" y="115"/>
                  </a:lnTo>
                  <a:lnTo>
                    <a:pt x="679" y="10"/>
                  </a:lnTo>
                  <a:lnTo>
                    <a:pt x="574" y="0"/>
                  </a:lnTo>
                  <a:lnTo>
                    <a:pt x="534" y="150"/>
                  </a:lnTo>
                  <a:lnTo>
                    <a:pt x="449" y="170"/>
                  </a:lnTo>
                  <a:lnTo>
                    <a:pt x="389" y="170"/>
                  </a:lnTo>
                  <a:lnTo>
                    <a:pt x="354" y="200"/>
                  </a:lnTo>
                  <a:lnTo>
                    <a:pt x="229" y="105"/>
                  </a:lnTo>
                  <a:lnTo>
                    <a:pt x="164" y="140"/>
                  </a:lnTo>
                  <a:lnTo>
                    <a:pt x="104" y="140"/>
                  </a:lnTo>
                  <a:lnTo>
                    <a:pt x="50" y="65"/>
                  </a:lnTo>
                  <a:lnTo>
                    <a:pt x="0" y="5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46" name="Freeform 7"/>
            <p:cNvSpPr>
              <a:spLocks noChangeAspect="1"/>
            </p:cNvSpPr>
            <p:nvPr/>
          </p:nvSpPr>
          <p:spPr bwMode="auto">
            <a:xfrm>
              <a:off x="7994" y="8418"/>
              <a:ext cx="1034" cy="1139"/>
            </a:xfrm>
            <a:custGeom>
              <a:avLst/>
              <a:gdLst>
                <a:gd name="T0" fmla="*/ 809 w 1034"/>
                <a:gd name="T1" fmla="*/ 959 h 1139"/>
                <a:gd name="T2" fmla="*/ 914 w 1034"/>
                <a:gd name="T3" fmla="*/ 824 h 1139"/>
                <a:gd name="T4" fmla="*/ 904 w 1034"/>
                <a:gd name="T5" fmla="*/ 779 h 1139"/>
                <a:gd name="T6" fmla="*/ 979 w 1034"/>
                <a:gd name="T7" fmla="*/ 694 h 1139"/>
                <a:gd name="T8" fmla="*/ 1034 w 1034"/>
                <a:gd name="T9" fmla="*/ 674 h 1139"/>
                <a:gd name="T10" fmla="*/ 969 w 1034"/>
                <a:gd name="T11" fmla="*/ 579 h 1139"/>
                <a:gd name="T12" fmla="*/ 914 w 1034"/>
                <a:gd name="T13" fmla="*/ 464 h 1139"/>
                <a:gd name="T14" fmla="*/ 894 w 1034"/>
                <a:gd name="T15" fmla="*/ 369 h 1139"/>
                <a:gd name="T16" fmla="*/ 844 w 1034"/>
                <a:gd name="T17" fmla="*/ 354 h 1139"/>
                <a:gd name="T18" fmla="*/ 694 w 1034"/>
                <a:gd name="T19" fmla="*/ 379 h 1139"/>
                <a:gd name="T20" fmla="*/ 654 w 1034"/>
                <a:gd name="T21" fmla="*/ 354 h 1139"/>
                <a:gd name="T22" fmla="*/ 654 w 1034"/>
                <a:gd name="T23" fmla="*/ 304 h 1139"/>
                <a:gd name="T24" fmla="*/ 654 w 1034"/>
                <a:gd name="T25" fmla="*/ 244 h 1139"/>
                <a:gd name="T26" fmla="*/ 619 w 1034"/>
                <a:gd name="T27" fmla="*/ 209 h 1139"/>
                <a:gd name="T28" fmla="*/ 559 w 1034"/>
                <a:gd name="T29" fmla="*/ 209 h 1139"/>
                <a:gd name="T30" fmla="*/ 484 w 1034"/>
                <a:gd name="T31" fmla="*/ 164 h 1139"/>
                <a:gd name="T32" fmla="*/ 429 w 1034"/>
                <a:gd name="T33" fmla="*/ 79 h 1139"/>
                <a:gd name="T34" fmla="*/ 409 w 1034"/>
                <a:gd name="T35" fmla="*/ 20 h 1139"/>
                <a:gd name="T36" fmla="*/ 369 w 1034"/>
                <a:gd name="T37" fmla="*/ 0 h 1139"/>
                <a:gd name="T38" fmla="*/ 304 w 1034"/>
                <a:gd name="T39" fmla="*/ 40 h 1139"/>
                <a:gd name="T40" fmla="*/ 180 w 1034"/>
                <a:gd name="T41" fmla="*/ 30 h 1139"/>
                <a:gd name="T42" fmla="*/ 115 w 1034"/>
                <a:gd name="T43" fmla="*/ 159 h 1139"/>
                <a:gd name="T44" fmla="*/ 95 w 1034"/>
                <a:gd name="T45" fmla="*/ 179 h 1139"/>
                <a:gd name="T46" fmla="*/ 20 w 1034"/>
                <a:gd name="T47" fmla="*/ 189 h 1139"/>
                <a:gd name="T48" fmla="*/ 0 w 1034"/>
                <a:gd name="T49" fmla="*/ 229 h 1139"/>
                <a:gd name="T50" fmla="*/ 70 w 1034"/>
                <a:gd name="T51" fmla="*/ 294 h 1139"/>
                <a:gd name="T52" fmla="*/ 65 w 1034"/>
                <a:gd name="T53" fmla="*/ 354 h 1139"/>
                <a:gd name="T54" fmla="*/ 20 w 1034"/>
                <a:gd name="T55" fmla="*/ 454 h 1139"/>
                <a:gd name="T56" fmla="*/ 135 w 1034"/>
                <a:gd name="T57" fmla="*/ 559 h 1139"/>
                <a:gd name="T58" fmla="*/ 170 w 1034"/>
                <a:gd name="T59" fmla="*/ 644 h 1139"/>
                <a:gd name="T60" fmla="*/ 210 w 1034"/>
                <a:gd name="T61" fmla="*/ 759 h 1139"/>
                <a:gd name="T62" fmla="*/ 220 w 1034"/>
                <a:gd name="T63" fmla="*/ 844 h 1139"/>
                <a:gd name="T64" fmla="*/ 190 w 1034"/>
                <a:gd name="T65" fmla="*/ 894 h 1139"/>
                <a:gd name="T66" fmla="*/ 170 w 1034"/>
                <a:gd name="T67" fmla="*/ 949 h 1139"/>
                <a:gd name="T68" fmla="*/ 125 w 1034"/>
                <a:gd name="T69" fmla="*/ 969 h 1139"/>
                <a:gd name="T70" fmla="*/ 170 w 1034"/>
                <a:gd name="T71" fmla="*/ 994 h 1139"/>
                <a:gd name="T72" fmla="*/ 234 w 1034"/>
                <a:gd name="T73" fmla="*/ 1064 h 1139"/>
                <a:gd name="T74" fmla="*/ 304 w 1034"/>
                <a:gd name="T75" fmla="*/ 1074 h 1139"/>
                <a:gd name="T76" fmla="*/ 349 w 1034"/>
                <a:gd name="T77" fmla="*/ 1044 h 1139"/>
                <a:gd name="T78" fmla="*/ 474 w 1034"/>
                <a:gd name="T79" fmla="*/ 1139 h 1139"/>
                <a:gd name="T80" fmla="*/ 514 w 1034"/>
                <a:gd name="T81" fmla="*/ 1104 h 1139"/>
                <a:gd name="T82" fmla="*/ 609 w 1034"/>
                <a:gd name="T83" fmla="*/ 1099 h 1139"/>
                <a:gd name="T84" fmla="*/ 644 w 1034"/>
                <a:gd name="T85" fmla="*/ 1074 h 1139"/>
                <a:gd name="T86" fmla="*/ 674 w 1034"/>
                <a:gd name="T87" fmla="*/ 999 h 1139"/>
                <a:gd name="T88" fmla="*/ 704 w 1034"/>
                <a:gd name="T89" fmla="*/ 929 h 1139"/>
                <a:gd name="T90" fmla="*/ 809 w 1034"/>
                <a:gd name="T91" fmla="*/ 959 h 1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4"/>
                <a:gd name="T139" fmla="*/ 0 h 1139"/>
                <a:gd name="T140" fmla="*/ 1034 w 1034"/>
                <a:gd name="T141" fmla="*/ 1139 h 1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4" h="1139">
                  <a:moveTo>
                    <a:pt x="809" y="959"/>
                  </a:moveTo>
                  <a:lnTo>
                    <a:pt x="914" y="824"/>
                  </a:lnTo>
                  <a:lnTo>
                    <a:pt x="904" y="779"/>
                  </a:lnTo>
                  <a:lnTo>
                    <a:pt x="979" y="694"/>
                  </a:lnTo>
                  <a:lnTo>
                    <a:pt x="1034" y="674"/>
                  </a:lnTo>
                  <a:lnTo>
                    <a:pt x="969" y="579"/>
                  </a:lnTo>
                  <a:lnTo>
                    <a:pt x="914" y="464"/>
                  </a:lnTo>
                  <a:lnTo>
                    <a:pt x="894" y="369"/>
                  </a:lnTo>
                  <a:lnTo>
                    <a:pt x="844" y="354"/>
                  </a:lnTo>
                  <a:lnTo>
                    <a:pt x="694" y="379"/>
                  </a:lnTo>
                  <a:lnTo>
                    <a:pt x="654" y="354"/>
                  </a:lnTo>
                  <a:lnTo>
                    <a:pt x="654" y="304"/>
                  </a:lnTo>
                  <a:lnTo>
                    <a:pt x="654" y="244"/>
                  </a:lnTo>
                  <a:lnTo>
                    <a:pt x="619" y="209"/>
                  </a:lnTo>
                  <a:lnTo>
                    <a:pt x="559" y="209"/>
                  </a:lnTo>
                  <a:lnTo>
                    <a:pt x="484" y="164"/>
                  </a:lnTo>
                  <a:lnTo>
                    <a:pt x="429" y="79"/>
                  </a:lnTo>
                  <a:lnTo>
                    <a:pt x="409" y="20"/>
                  </a:lnTo>
                  <a:lnTo>
                    <a:pt x="369" y="0"/>
                  </a:lnTo>
                  <a:lnTo>
                    <a:pt x="304" y="40"/>
                  </a:lnTo>
                  <a:lnTo>
                    <a:pt x="180" y="30"/>
                  </a:lnTo>
                  <a:lnTo>
                    <a:pt x="115" y="159"/>
                  </a:lnTo>
                  <a:lnTo>
                    <a:pt x="95" y="179"/>
                  </a:lnTo>
                  <a:lnTo>
                    <a:pt x="20" y="189"/>
                  </a:lnTo>
                  <a:lnTo>
                    <a:pt x="0" y="229"/>
                  </a:lnTo>
                  <a:lnTo>
                    <a:pt x="70" y="294"/>
                  </a:lnTo>
                  <a:lnTo>
                    <a:pt x="65" y="354"/>
                  </a:lnTo>
                  <a:lnTo>
                    <a:pt x="20" y="454"/>
                  </a:lnTo>
                  <a:lnTo>
                    <a:pt x="135" y="559"/>
                  </a:lnTo>
                  <a:lnTo>
                    <a:pt x="170" y="644"/>
                  </a:lnTo>
                  <a:lnTo>
                    <a:pt x="210" y="759"/>
                  </a:lnTo>
                  <a:lnTo>
                    <a:pt x="220" y="844"/>
                  </a:lnTo>
                  <a:lnTo>
                    <a:pt x="190" y="894"/>
                  </a:lnTo>
                  <a:lnTo>
                    <a:pt x="170" y="949"/>
                  </a:lnTo>
                  <a:lnTo>
                    <a:pt x="125" y="969"/>
                  </a:lnTo>
                  <a:lnTo>
                    <a:pt x="170" y="994"/>
                  </a:lnTo>
                  <a:lnTo>
                    <a:pt x="234" y="1064"/>
                  </a:lnTo>
                  <a:lnTo>
                    <a:pt x="304" y="1074"/>
                  </a:lnTo>
                  <a:lnTo>
                    <a:pt x="349" y="1044"/>
                  </a:lnTo>
                  <a:lnTo>
                    <a:pt x="474" y="1139"/>
                  </a:lnTo>
                  <a:lnTo>
                    <a:pt x="514" y="1104"/>
                  </a:lnTo>
                  <a:lnTo>
                    <a:pt x="609" y="1099"/>
                  </a:lnTo>
                  <a:lnTo>
                    <a:pt x="644" y="1074"/>
                  </a:lnTo>
                  <a:lnTo>
                    <a:pt x="674" y="999"/>
                  </a:lnTo>
                  <a:lnTo>
                    <a:pt x="704" y="929"/>
                  </a:lnTo>
                  <a:lnTo>
                    <a:pt x="809" y="959"/>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47" name="Freeform 8"/>
            <p:cNvSpPr>
              <a:spLocks noChangeAspect="1"/>
            </p:cNvSpPr>
            <p:nvPr/>
          </p:nvSpPr>
          <p:spPr bwMode="auto">
            <a:xfrm>
              <a:off x="7679" y="7668"/>
              <a:ext cx="2463" cy="2019"/>
            </a:xfrm>
            <a:custGeom>
              <a:avLst/>
              <a:gdLst>
                <a:gd name="T0" fmla="*/ 170 w 2463"/>
                <a:gd name="T1" fmla="*/ 155 h 2019"/>
                <a:gd name="T2" fmla="*/ 125 w 2463"/>
                <a:gd name="T3" fmla="*/ 315 h 2019"/>
                <a:gd name="T4" fmla="*/ 20 w 2463"/>
                <a:gd name="T5" fmla="*/ 305 h 2019"/>
                <a:gd name="T6" fmla="*/ 20 w 2463"/>
                <a:gd name="T7" fmla="*/ 390 h 2019"/>
                <a:gd name="T8" fmla="*/ 85 w 2463"/>
                <a:gd name="T9" fmla="*/ 420 h 2019"/>
                <a:gd name="T10" fmla="*/ 190 w 2463"/>
                <a:gd name="T11" fmla="*/ 610 h 2019"/>
                <a:gd name="T12" fmla="*/ 280 w 2463"/>
                <a:gd name="T13" fmla="*/ 580 h 2019"/>
                <a:gd name="T14" fmla="*/ 315 w 2463"/>
                <a:gd name="T15" fmla="*/ 710 h 2019"/>
                <a:gd name="T16" fmla="*/ 420 w 2463"/>
                <a:gd name="T17" fmla="*/ 770 h 2019"/>
                <a:gd name="T18" fmla="*/ 495 w 2463"/>
                <a:gd name="T19" fmla="*/ 795 h 2019"/>
                <a:gd name="T20" fmla="*/ 579 w 2463"/>
                <a:gd name="T21" fmla="*/ 795 h 2019"/>
                <a:gd name="T22" fmla="*/ 684 w 2463"/>
                <a:gd name="T23" fmla="*/ 750 h 2019"/>
                <a:gd name="T24" fmla="*/ 749 w 2463"/>
                <a:gd name="T25" fmla="*/ 844 h 2019"/>
                <a:gd name="T26" fmla="*/ 854 w 2463"/>
                <a:gd name="T27" fmla="*/ 949 h 2019"/>
                <a:gd name="T28" fmla="*/ 944 w 2463"/>
                <a:gd name="T29" fmla="*/ 979 h 2019"/>
                <a:gd name="T30" fmla="*/ 969 w 2463"/>
                <a:gd name="T31" fmla="*/ 1099 h 2019"/>
                <a:gd name="T32" fmla="*/ 1044 w 2463"/>
                <a:gd name="T33" fmla="*/ 1119 h 2019"/>
                <a:gd name="T34" fmla="*/ 1159 w 2463"/>
                <a:gd name="T35" fmla="*/ 1099 h 2019"/>
                <a:gd name="T36" fmla="*/ 1219 w 2463"/>
                <a:gd name="T37" fmla="*/ 1189 h 2019"/>
                <a:gd name="T38" fmla="*/ 1284 w 2463"/>
                <a:gd name="T39" fmla="*/ 1329 h 2019"/>
                <a:gd name="T40" fmla="*/ 1329 w 2463"/>
                <a:gd name="T41" fmla="*/ 1404 h 2019"/>
                <a:gd name="T42" fmla="*/ 1399 w 2463"/>
                <a:gd name="T43" fmla="*/ 1444 h 2019"/>
                <a:gd name="T44" fmla="*/ 1644 w 2463"/>
                <a:gd name="T45" fmla="*/ 1489 h 2019"/>
                <a:gd name="T46" fmla="*/ 1819 w 2463"/>
                <a:gd name="T47" fmla="*/ 1574 h 2019"/>
                <a:gd name="T48" fmla="*/ 2023 w 2463"/>
                <a:gd name="T49" fmla="*/ 1584 h 2019"/>
                <a:gd name="T50" fmla="*/ 2083 w 2463"/>
                <a:gd name="T51" fmla="*/ 1689 h 2019"/>
                <a:gd name="T52" fmla="*/ 2118 w 2463"/>
                <a:gd name="T53" fmla="*/ 1869 h 2019"/>
                <a:gd name="T54" fmla="*/ 2168 w 2463"/>
                <a:gd name="T55" fmla="*/ 1934 h 2019"/>
                <a:gd name="T56" fmla="*/ 2308 w 2463"/>
                <a:gd name="T57" fmla="*/ 2019 h 2019"/>
                <a:gd name="T58" fmla="*/ 2378 w 2463"/>
                <a:gd name="T59" fmla="*/ 1899 h 2019"/>
                <a:gd name="T60" fmla="*/ 2463 w 2463"/>
                <a:gd name="T61" fmla="*/ 1699 h 2019"/>
                <a:gd name="T62" fmla="*/ 2413 w 2463"/>
                <a:gd name="T63" fmla="*/ 1564 h 2019"/>
                <a:gd name="T64" fmla="*/ 2338 w 2463"/>
                <a:gd name="T65" fmla="*/ 1509 h 2019"/>
                <a:gd name="T66" fmla="*/ 2033 w 2463"/>
                <a:gd name="T67" fmla="*/ 1129 h 2019"/>
                <a:gd name="T68" fmla="*/ 1819 w 2463"/>
                <a:gd name="T69" fmla="*/ 1054 h 2019"/>
                <a:gd name="T70" fmla="*/ 1634 w 2463"/>
                <a:gd name="T71" fmla="*/ 959 h 2019"/>
                <a:gd name="T72" fmla="*/ 1569 w 2463"/>
                <a:gd name="T73" fmla="*/ 854 h 2019"/>
                <a:gd name="T74" fmla="*/ 1419 w 2463"/>
                <a:gd name="T75" fmla="*/ 834 h 2019"/>
                <a:gd name="T76" fmla="*/ 1104 w 2463"/>
                <a:gd name="T77" fmla="*/ 685 h 2019"/>
                <a:gd name="T78" fmla="*/ 894 w 2463"/>
                <a:gd name="T79" fmla="*/ 560 h 2019"/>
                <a:gd name="T80" fmla="*/ 714 w 2463"/>
                <a:gd name="T81" fmla="*/ 400 h 2019"/>
                <a:gd name="T82" fmla="*/ 789 w 2463"/>
                <a:gd name="T83" fmla="*/ 340 h 2019"/>
                <a:gd name="T84" fmla="*/ 854 w 2463"/>
                <a:gd name="T85" fmla="*/ 230 h 2019"/>
                <a:gd name="T86" fmla="*/ 939 w 2463"/>
                <a:gd name="T87" fmla="*/ 135 h 2019"/>
                <a:gd name="T88" fmla="*/ 854 w 2463"/>
                <a:gd name="T89" fmla="*/ 40 h 2019"/>
                <a:gd name="T90" fmla="*/ 749 w 2463"/>
                <a:gd name="T91" fmla="*/ 0 h 2019"/>
                <a:gd name="T92" fmla="*/ 644 w 2463"/>
                <a:gd name="T93" fmla="*/ 40 h 2019"/>
                <a:gd name="T94" fmla="*/ 440 w 2463"/>
                <a:gd name="T95" fmla="*/ 20 h 2019"/>
                <a:gd name="T96" fmla="*/ 305 w 2463"/>
                <a:gd name="T97" fmla="*/ 0 h 2019"/>
                <a:gd name="T98" fmla="*/ 145 w 2463"/>
                <a:gd name="T99" fmla="*/ 65 h 20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63"/>
                <a:gd name="T151" fmla="*/ 0 h 2019"/>
                <a:gd name="T152" fmla="*/ 2463 w 2463"/>
                <a:gd name="T153" fmla="*/ 2019 h 20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63" h="2019">
                  <a:moveTo>
                    <a:pt x="145" y="65"/>
                  </a:moveTo>
                  <a:lnTo>
                    <a:pt x="170" y="155"/>
                  </a:lnTo>
                  <a:lnTo>
                    <a:pt x="170" y="255"/>
                  </a:lnTo>
                  <a:lnTo>
                    <a:pt x="125" y="315"/>
                  </a:lnTo>
                  <a:lnTo>
                    <a:pt x="85" y="305"/>
                  </a:lnTo>
                  <a:lnTo>
                    <a:pt x="20" y="305"/>
                  </a:lnTo>
                  <a:lnTo>
                    <a:pt x="0" y="360"/>
                  </a:lnTo>
                  <a:lnTo>
                    <a:pt x="20" y="390"/>
                  </a:lnTo>
                  <a:lnTo>
                    <a:pt x="65" y="390"/>
                  </a:lnTo>
                  <a:lnTo>
                    <a:pt x="85" y="420"/>
                  </a:lnTo>
                  <a:lnTo>
                    <a:pt x="85" y="485"/>
                  </a:lnTo>
                  <a:lnTo>
                    <a:pt x="190" y="610"/>
                  </a:lnTo>
                  <a:lnTo>
                    <a:pt x="230" y="590"/>
                  </a:lnTo>
                  <a:lnTo>
                    <a:pt x="280" y="580"/>
                  </a:lnTo>
                  <a:lnTo>
                    <a:pt x="325" y="600"/>
                  </a:lnTo>
                  <a:lnTo>
                    <a:pt x="315" y="710"/>
                  </a:lnTo>
                  <a:lnTo>
                    <a:pt x="365" y="750"/>
                  </a:lnTo>
                  <a:lnTo>
                    <a:pt x="420" y="770"/>
                  </a:lnTo>
                  <a:lnTo>
                    <a:pt x="450" y="750"/>
                  </a:lnTo>
                  <a:lnTo>
                    <a:pt x="495" y="795"/>
                  </a:lnTo>
                  <a:lnTo>
                    <a:pt x="544" y="780"/>
                  </a:lnTo>
                  <a:lnTo>
                    <a:pt x="579" y="795"/>
                  </a:lnTo>
                  <a:lnTo>
                    <a:pt x="619" y="795"/>
                  </a:lnTo>
                  <a:lnTo>
                    <a:pt x="684" y="750"/>
                  </a:lnTo>
                  <a:lnTo>
                    <a:pt x="724" y="770"/>
                  </a:lnTo>
                  <a:lnTo>
                    <a:pt x="749" y="844"/>
                  </a:lnTo>
                  <a:lnTo>
                    <a:pt x="809" y="939"/>
                  </a:lnTo>
                  <a:lnTo>
                    <a:pt x="854" y="949"/>
                  </a:lnTo>
                  <a:lnTo>
                    <a:pt x="924" y="959"/>
                  </a:lnTo>
                  <a:lnTo>
                    <a:pt x="944" y="979"/>
                  </a:lnTo>
                  <a:lnTo>
                    <a:pt x="969" y="1054"/>
                  </a:lnTo>
                  <a:lnTo>
                    <a:pt x="969" y="1099"/>
                  </a:lnTo>
                  <a:lnTo>
                    <a:pt x="989" y="1129"/>
                  </a:lnTo>
                  <a:lnTo>
                    <a:pt x="1044" y="1119"/>
                  </a:lnTo>
                  <a:lnTo>
                    <a:pt x="1104" y="1109"/>
                  </a:lnTo>
                  <a:lnTo>
                    <a:pt x="1159" y="1099"/>
                  </a:lnTo>
                  <a:lnTo>
                    <a:pt x="1209" y="1119"/>
                  </a:lnTo>
                  <a:lnTo>
                    <a:pt x="1219" y="1189"/>
                  </a:lnTo>
                  <a:lnTo>
                    <a:pt x="1254" y="1269"/>
                  </a:lnTo>
                  <a:lnTo>
                    <a:pt x="1284" y="1329"/>
                  </a:lnTo>
                  <a:lnTo>
                    <a:pt x="1304" y="1359"/>
                  </a:lnTo>
                  <a:lnTo>
                    <a:pt x="1329" y="1404"/>
                  </a:lnTo>
                  <a:lnTo>
                    <a:pt x="1349" y="1424"/>
                  </a:lnTo>
                  <a:lnTo>
                    <a:pt x="1399" y="1444"/>
                  </a:lnTo>
                  <a:lnTo>
                    <a:pt x="1549" y="1434"/>
                  </a:lnTo>
                  <a:lnTo>
                    <a:pt x="1644" y="1489"/>
                  </a:lnTo>
                  <a:lnTo>
                    <a:pt x="1759" y="1564"/>
                  </a:lnTo>
                  <a:lnTo>
                    <a:pt x="1819" y="1574"/>
                  </a:lnTo>
                  <a:lnTo>
                    <a:pt x="1938" y="1564"/>
                  </a:lnTo>
                  <a:lnTo>
                    <a:pt x="2023" y="1584"/>
                  </a:lnTo>
                  <a:lnTo>
                    <a:pt x="2063" y="1639"/>
                  </a:lnTo>
                  <a:lnTo>
                    <a:pt x="2083" y="1689"/>
                  </a:lnTo>
                  <a:lnTo>
                    <a:pt x="2128" y="1774"/>
                  </a:lnTo>
                  <a:lnTo>
                    <a:pt x="2118" y="1869"/>
                  </a:lnTo>
                  <a:lnTo>
                    <a:pt x="2118" y="1914"/>
                  </a:lnTo>
                  <a:lnTo>
                    <a:pt x="2168" y="1934"/>
                  </a:lnTo>
                  <a:lnTo>
                    <a:pt x="2243" y="1999"/>
                  </a:lnTo>
                  <a:lnTo>
                    <a:pt x="2308" y="2019"/>
                  </a:lnTo>
                  <a:lnTo>
                    <a:pt x="2393" y="1999"/>
                  </a:lnTo>
                  <a:lnTo>
                    <a:pt x="2378" y="1899"/>
                  </a:lnTo>
                  <a:lnTo>
                    <a:pt x="2413" y="1744"/>
                  </a:lnTo>
                  <a:lnTo>
                    <a:pt x="2463" y="1699"/>
                  </a:lnTo>
                  <a:lnTo>
                    <a:pt x="2453" y="1614"/>
                  </a:lnTo>
                  <a:lnTo>
                    <a:pt x="2413" y="1564"/>
                  </a:lnTo>
                  <a:lnTo>
                    <a:pt x="2373" y="1554"/>
                  </a:lnTo>
                  <a:lnTo>
                    <a:pt x="2338" y="1509"/>
                  </a:lnTo>
                  <a:lnTo>
                    <a:pt x="2338" y="1459"/>
                  </a:lnTo>
                  <a:lnTo>
                    <a:pt x="2033" y="1129"/>
                  </a:lnTo>
                  <a:lnTo>
                    <a:pt x="1948" y="1129"/>
                  </a:lnTo>
                  <a:lnTo>
                    <a:pt x="1819" y="1054"/>
                  </a:lnTo>
                  <a:lnTo>
                    <a:pt x="1674" y="994"/>
                  </a:lnTo>
                  <a:lnTo>
                    <a:pt x="1634" y="959"/>
                  </a:lnTo>
                  <a:lnTo>
                    <a:pt x="1624" y="894"/>
                  </a:lnTo>
                  <a:lnTo>
                    <a:pt x="1569" y="854"/>
                  </a:lnTo>
                  <a:lnTo>
                    <a:pt x="1499" y="864"/>
                  </a:lnTo>
                  <a:lnTo>
                    <a:pt x="1419" y="834"/>
                  </a:lnTo>
                  <a:lnTo>
                    <a:pt x="1264" y="750"/>
                  </a:lnTo>
                  <a:lnTo>
                    <a:pt x="1104" y="685"/>
                  </a:lnTo>
                  <a:lnTo>
                    <a:pt x="989" y="610"/>
                  </a:lnTo>
                  <a:lnTo>
                    <a:pt x="894" y="560"/>
                  </a:lnTo>
                  <a:lnTo>
                    <a:pt x="799" y="505"/>
                  </a:lnTo>
                  <a:lnTo>
                    <a:pt x="714" y="400"/>
                  </a:lnTo>
                  <a:lnTo>
                    <a:pt x="704" y="340"/>
                  </a:lnTo>
                  <a:lnTo>
                    <a:pt x="789" y="340"/>
                  </a:lnTo>
                  <a:lnTo>
                    <a:pt x="854" y="295"/>
                  </a:lnTo>
                  <a:lnTo>
                    <a:pt x="854" y="230"/>
                  </a:lnTo>
                  <a:lnTo>
                    <a:pt x="894" y="200"/>
                  </a:lnTo>
                  <a:lnTo>
                    <a:pt x="939" y="135"/>
                  </a:lnTo>
                  <a:lnTo>
                    <a:pt x="914" y="85"/>
                  </a:lnTo>
                  <a:lnTo>
                    <a:pt x="854" y="40"/>
                  </a:lnTo>
                  <a:lnTo>
                    <a:pt x="799" y="20"/>
                  </a:lnTo>
                  <a:lnTo>
                    <a:pt x="749" y="0"/>
                  </a:lnTo>
                  <a:lnTo>
                    <a:pt x="684" y="30"/>
                  </a:lnTo>
                  <a:lnTo>
                    <a:pt x="644" y="40"/>
                  </a:lnTo>
                  <a:lnTo>
                    <a:pt x="544" y="20"/>
                  </a:lnTo>
                  <a:lnTo>
                    <a:pt x="440" y="20"/>
                  </a:lnTo>
                  <a:lnTo>
                    <a:pt x="365" y="40"/>
                  </a:lnTo>
                  <a:lnTo>
                    <a:pt x="305" y="0"/>
                  </a:lnTo>
                  <a:lnTo>
                    <a:pt x="260" y="0"/>
                  </a:lnTo>
                  <a:lnTo>
                    <a:pt x="145" y="6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48" name="Freeform 9"/>
            <p:cNvSpPr>
              <a:spLocks noChangeAspect="1"/>
            </p:cNvSpPr>
            <p:nvPr/>
          </p:nvSpPr>
          <p:spPr bwMode="auto">
            <a:xfrm>
              <a:off x="6900" y="8038"/>
              <a:ext cx="1309" cy="1394"/>
            </a:xfrm>
            <a:custGeom>
              <a:avLst/>
              <a:gdLst>
                <a:gd name="T0" fmla="*/ 704 w 1309"/>
                <a:gd name="T1" fmla="*/ 0 h 1394"/>
                <a:gd name="T2" fmla="*/ 599 w 1309"/>
                <a:gd name="T3" fmla="*/ 85 h 1394"/>
                <a:gd name="T4" fmla="*/ 474 w 1309"/>
                <a:gd name="T5" fmla="*/ 20 h 1394"/>
                <a:gd name="T6" fmla="*/ 334 w 1309"/>
                <a:gd name="T7" fmla="*/ 30 h 1394"/>
                <a:gd name="T8" fmla="*/ 229 w 1309"/>
                <a:gd name="T9" fmla="*/ 70 h 1394"/>
                <a:gd name="T10" fmla="*/ 159 w 1309"/>
                <a:gd name="T11" fmla="*/ 30 h 1394"/>
                <a:gd name="T12" fmla="*/ 79 w 1309"/>
                <a:gd name="T13" fmla="*/ 60 h 1394"/>
                <a:gd name="T14" fmla="*/ 79 w 1309"/>
                <a:gd name="T15" fmla="*/ 170 h 1394"/>
                <a:gd name="T16" fmla="*/ 0 w 1309"/>
                <a:gd name="T17" fmla="*/ 280 h 1394"/>
                <a:gd name="T18" fmla="*/ 44 w 1309"/>
                <a:gd name="T19" fmla="*/ 474 h 1394"/>
                <a:gd name="T20" fmla="*/ 104 w 1309"/>
                <a:gd name="T21" fmla="*/ 579 h 1394"/>
                <a:gd name="T22" fmla="*/ 20 w 1309"/>
                <a:gd name="T23" fmla="*/ 644 h 1394"/>
                <a:gd name="T24" fmla="*/ 79 w 1309"/>
                <a:gd name="T25" fmla="*/ 734 h 1394"/>
                <a:gd name="T26" fmla="*/ 199 w 1309"/>
                <a:gd name="T27" fmla="*/ 674 h 1394"/>
                <a:gd name="T28" fmla="*/ 354 w 1309"/>
                <a:gd name="T29" fmla="*/ 704 h 1394"/>
                <a:gd name="T30" fmla="*/ 314 w 1309"/>
                <a:gd name="T31" fmla="*/ 814 h 1394"/>
                <a:gd name="T32" fmla="*/ 374 w 1309"/>
                <a:gd name="T33" fmla="*/ 894 h 1394"/>
                <a:gd name="T34" fmla="*/ 434 w 1309"/>
                <a:gd name="T35" fmla="*/ 819 h 1394"/>
                <a:gd name="T36" fmla="*/ 579 w 1309"/>
                <a:gd name="T37" fmla="*/ 844 h 1394"/>
                <a:gd name="T38" fmla="*/ 694 w 1309"/>
                <a:gd name="T39" fmla="*/ 959 h 1394"/>
                <a:gd name="T40" fmla="*/ 789 w 1309"/>
                <a:gd name="T41" fmla="*/ 1084 h 1394"/>
                <a:gd name="T42" fmla="*/ 734 w 1309"/>
                <a:gd name="T43" fmla="*/ 1169 h 1394"/>
                <a:gd name="T44" fmla="*/ 779 w 1309"/>
                <a:gd name="T45" fmla="*/ 1244 h 1394"/>
                <a:gd name="T46" fmla="*/ 884 w 1309"/>
                <a:gd name="T47" fmla="*/ 1339 h 1394"/>
                <a:gd name="T48" fmla="*/ 979 w 1309"/>
                <a:gd name="T49" fmla="*/ 1394 h 1394"/>
                <a:gd name="T50" fmla="*/ 1064 w 1309"/>
                <a:gd name="T51" fmla="*/ 1394 h 1394"/>
                <a:gd name="T52" fmla="*/ 1234 w 1309"/>
                <a:gd name="T53" fmla="*/ 1359 h 1394"/>
                <a:gd name="T54" fmla="*/ 1264 w 1309"/>
                <a:gd name="T55" fmla="*/ 1309 h 1394"/>
                <a:gd name="T56" fmla="*/ 1309 w 1309"/>
                <a:gd name="T57" fmla="*/ 1224 h 1394"/>
                <a:gd name="T58" fmla="*/ 1284 w 1309"/>
                <a:gd name="T59" fmla="*/ 1074 h 1394"/>
                <a:gd name="T60" fmla="*/ 1104 w 1309"/>
                <a:gd name="T61" fmla="*/ 819 h 1394"/>
                <a:gd name="T62" fmla="*/ 1169 w 1309"/>
                <a:gd name="T63" fmla="*/ 684 h 1394"/>
                <a:gd name="T64" fmla="*/ 1104 w 1309"/>
                <a:gd name="T65" fmla="*/ 559 h 1394"/>
                <a:gd name="T66" fmla="*/ 1234 w 1309"/>
                <a:gd name="T67" fmla="*/ 474 h 1394"/>
                <a:gd name="T68" fmla="*/ 1294 w 1309"/>
                <a:gd name="T69" fmla="*/ 400 h 1394"/>
                <a:gd name="T70" fmla="*/ 1189 w 1309"/>
                <a:gd name="T71" fmla="*/ 390 h 1394"/>
                <a:gd name="T72" fmla="*/ 1084 w 1309"/>
                <a:gd name="T73" fmla="*/ 325 h 1394"/>
                <a:gd name="T74" fmla="*/ 1094 w 1309"/>
                <a:gd name="T75" fmla="*/ 275 h 1394"/>
                <a:gd name="T76" fmla="*/ 1054 w 1309"/>
                <a:gd name="T77" fmla="*/ 210 h 1394"/>
                <a:gd name="T78" fmla="*/ 979 w 1309"/>
                <a:gd name="T79" fmla="*/ 240 h 1394"/>
                <a:gd name="T80" fmla="*/ 864 w 1309"/>
                <a:gd name="T81" fmla="*/ 40 h 1394"/>
                <a:gd name="T82" fmla="*/ 769 w 1309"/>
                <a:gd name="T83" fmla="*/ 0 h 1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9"/>
                <a:gd name="T127" fmla="*/ 0 h 1394"/>
                <a:gd name="T128" fmla="*/ 1309 w 1309"/>
                <a:gd name="T129" fmla="*/ 1394 h 1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9" h="1394">
                  <a:moveTo>
                    <a:pt x="769" y="0"/>
                  </a:moveTo>
                  <a:lnTo>
                    <a:pt x="704" y="0"/>
                  </a:lnTo>
                  <a:lnTo>
                    <a:pt x="664" y="60"/>
                  </a:lnTo>
                  <a:lnTo>
                    <a:pt x="599" y="85"/>
                  </a:lnTo>
                  <a:lnTo>
                    <a:pt x="524" y="70"/>
                  </a:lnTo>
                  <a:lnTo>
                    <a:pt x="474" y="20"/>
                  </a:lnTo>
                  <a:lnTo>
                    <a:pt x="409" y="10"/>
                  </a:lnTo>
                  <a:lnTo>
                    <a:pt x="334" y="30"/>
                  </a:lnTo>
                  <a:lnTo>
                    <a:pt x="269" y="50"/>
                  </a:lnTo>
                  <a:lnTo>
                    <a:pt x="229" y="70"/>
                  </a:lnTo>
                  <a:lnTo>
                    <a:pt x="199" y="30"/>
                  </a:lnTo>
                  <a:lnTo>
                    <a:pt x="159" y="30"/>
                  </a:lnTo>
                  <a:lnTo>
                    <a:pt x="124" y="50"/>
                  </a:lnTo>
                  <a:lnTo>
                    <a:pt x="79" y="60"/>
                  </a:lnTo>
                  <a:lnTo>
                    <a:pt x="59" y="105"/>
                  </a:lnTo>
                  <a:lnTo>
                    <a:pt x="79" y="170"/>
                  </a:lnTo>
                  <a:lnTo>
                    <a:pt x="39" y="220"/>
                  </a:lnTo>
                  <a:lnTo>
                    <a:pt x="0" y="280"/>
                  </a:lnTo>
                  <a:lnTo>
                    <a:pt x="10" y="380"/>
                  </a:lnTo>
                  <a:lnTo>
                    <a:pt x="44" y="474"/>
                  </a:lnTo>
                  <a:lnTo>
                    <a:pt x="104" y="539"/>
                  </a:lnTo>
                  <a:lnTo>
                    <a:pt x="104" y="579"/>
                  </a:lnTo>
                  <a:lnTo>
                    <a:pt x="54" y="609"/>
                  </a:lnTo>
                  <a:lnTo>
                    <a:pt x="20" y="644"/>
                  </a:lnTo>
                  <a:lnTo>
                    <a:pt x="20" y="694"/>
                  </a:lnTo>
                  <a:lnTo>
                    <a:pt x="79" y="734"/>
                  </a:lnTo>
                  <a:lnTo>
                    <a:pt x="114" y="734"/>
                  </a:lnTo>
                  <a:lnTo>
                    <a:pt x="199" y="674"/>
                  </a:lnTo>
                  <a:lnTo>
                    <a:pt x="264" y="684"/>
                  </a:lnTo>
                  <a:lnTo>
                    <a:pt x="354" y="704"/>
                  </a:lnTo>
                  <a:lnTo>
                    <a:pt x="354" y="769"/>
                  </a:lnTo>
                  <a:lnTo>
                    <a:pt x="314" y="814"/>
                  </a:lnTo>
                  <a:lnTo>
                    <a:pt x="334" y="854"/>
                  </a:lnTo>
                  <a:lnTo>
                    <a:pt x="374" y="894"/>
                  </a:lnTo>
                  <a:lnTo>
                    <a:pt x="419" y="834"/>
                  </a:lnTo>
                  <a:lnTo>
                    <a:pt x="434" y="819"/>
                  </a:lnTo>
                  <a:lnTo>
                    <a:pt x="504" y="874"/>
                  </a:lnTo>
                  <a:lnTo>
                    <a:pt x="579" y="844"/>
                  </a:lnTo>
                  <a:lnTo>
                    <a:pt x="644" y="854"/>
                  </a:lnTo>
                  <a:lnTo>
                    <a:pt x="694" y="959"/>
                  </a:lnTo>
                  <a:lnTo>
                    <a:pt x="749" y="1024"/>
                  </a:lnTo>
                  <a:lnTo>
                    <a:pt x="789" y="1084"/>
                  </a:lnTo>
                  <a:lnTo>
                    <a:pt x="779" y="1119"/>
                  </a:lnTo>
                  <a:lnTo>
                    <a:pt x="734" y="1169"/>
                  </a:lnTo>
                  <a:lnTo>
                    <a:pt x="749" y="1224"/>
                  </a:lnTo>
                  <a:lnTo>
                    <a:pt x="779" y="1244"/>
                  </a:lnTo>
                  <a:lnTo>
                    <a:pt x="834" y="1274"/>
                  </a:lnTo>
                  <a:lnTo>
                    <a:pt x="884" y="1339"/>
                  </a:lnTo>
                  <a:lnTo>
                    <a:pt x="929" y="1379"/>
                  </a:lnTo>
                  <a:lnTo>
                    <a:pt x="979" y="1394"/>
                  </a:lnTo>
                  <a:lnTo>
                    <a:pt x="1009" y="1359"/>
                  </a:lnTo>
                  <a:lnTo>
                    <a:pt x="1064" y="1394"/>
                  </a:lnTo>
                  <a:lnTo>
                    <a:pt x="1159" y="1394"/>
                  </a:lnTo>
                  <a:lnTo>
                    <a:pt x="1234" y="1359"/>
                  </a:lnTo>
                  <a:lnTo>
                    <a:pt x="1224" y="1374"/>
                  </a:lnTo>
                  <a:lnTo>
                    <a:pt x="1264" y="1309"/>
                  </a:lnTo>
                  <a:lnTo>
                    <a:pt x="1284" y="1269"/>
                  </a:lnTo>
                  <a:lnTo>
                    <a:pt x="1309" y="1224"/>
                  </a:lnTo>
                  <a:lnTo>
                    <a:pt x="1309" y="1149"/>
                  </a:lnTo>
                  <a:lnTo>
                    <a:pt x="1284" y="1074"/>
                  </a:lnTo>
                  <a:lnTo>
                    <a:pt x="1234" y="949"/>
                  </a:lnTo>
                  <a:lnTo>
                    <a:pt x="1104" y="819"/>
                  </a:lnTo>
                  <a:lnTo>
                    <a:pt x="1129" y="749"/>
                  </a:lnTo>
                  <a:lnTo>
                    <a:pt x="1169" y="684"/>
                  </a:lnTo>
                  <a:lnTo>
                    <a:pt x="1084" y="599"/>
                  </a:lnTo>
                  <a:lnTo>
                    <a:pt x="1104" y="559"/>
                  </a:lnTo>
                  <a:lnTo>
                    <a:pt x="1179" y="559"/>
                  </a:lnTo>
                  <a:lnTo>
                    <a:pt x="1234" y="474"/>
                  </a:lnTo>
                  <a:lnTo>
                    <a:pt x="1254" y="444"/>
                  </a:lnTo>
                  <a:lnTo>
                    <a:pt x="1294" y="400"/>
                  </a:lnTo>
                  <a:lnTo>
                    <a:pt x="1234" y="365"/>
                  </a:lnTo>
                  <a:lnTo>
                    <a:pt x="1189" y="390"/>
                  </a:lnTo>
                  <a:lnTo>
                    <a:pt x="1104" y="345"/>
                  </a:lnTo>
                  <a:lnTo>
                    <a:pt x="1084" y="325"/>
                  </a:lnTo>
                  <a:lnTo>
                    <a:pt x="1094" y="295"/>
                  </a:lnTo>
                  <a:lnTo>
                    <a:pt x="1094" y="275"/>
                  </a:lnTo>
                  <a:lnTo>
                    <a:pt x="1104" y="240"/>
                  </a:lnTo>
                  <a:lnTo>
                    <a:pt x="1054" y="210"/>
                  </a:lnTo>
                  <a:lnTo>
                    <a:pt x="1009" y="230"/>
                  </a:lnTo>
                  <a:lnTo>
                    <a:pt x="979" y="240"/>
                  </a:lnTo>
                  <a:lnTo>
                    <a:pt x="854" y="105"/>
                  </a:lnTo>
                  <a:lnTo>
                    <a:pt x="864" y="40"/>
                  </a:lnTo>
                  <a:lnTo>
                    <a:pt x="834" y="10"/>
                  </a:lnTo>
                  <a:lnTo>
                    <a:pt x="769" y="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49" name="Freeform 10"/>
            <p:cNvSpPr>
              <a:spLocks noChangeAspect="1"/>
            </p:cNvSpPr>
            <p:nvPr/>
          </p:nvSpPr>
          <p:spPr bwMode="auto">
            <a:xfrm>
              <a:off x="6959" y="7498"/>
              <a:ext cx="890" cy="625"/>
            </a:xfrm>
            <a:custGeom>
              <a:avLst/>
              <a:gdLst>
                <a:gd name="T0" fmla="*/ 855 w 890"/>
                <a:gd name="T1" fmla="*/ 220 h 625"/>
                <a:gd name="T2" fmla="*/ 760 w 890"/>
                <a:gd name="T3" fmla="*/ 120 h 625"/>
                <a:gd name="T4" fmla="*/ 700 w 890"/>
                <a:gd name="T5" fmla="*/ 85 h 625"/>
                <a:gd name="T6" fmla="*/ 590 w 890"/>
                <a:gd name="T7" fmla="*/ 55 h 625"/>
                <a:gd name="T8" fmla="*/ 570 w 890"/>
                <a:gd name="T9" fmla="*/ 0 h 625"/>
                <a:gd name="T10" fmla="*/ 530 w 890"/>
                <a:gd name="T11" fmla="*/ 55 h 625"/>
                <a:gd name="T12" fmla="*/ 530 w 890"/>
                <a:gd name="T13" fmla="*/ 95 h 625"/>
                <a:gd name="T14" fmla="*/ 510 w 890"/>
                <a:gd name="T15" fmla="*/ 105 h 625"/>
                <a:gd name="T16" fmla="*/ 465 w 890"/>
                <a:gd name="T17" fmla="*/ 120 h 625"/>
                <a:gd name="T18" fmla="*/ 415 w 890"/>
                <a:gd name="T19" fmla="*/ 140 h 625"/>
                <a:gd name="T20" fmla="*/ 380 w 890"/>
                <a:gd name="T21" fmla="*/ 170 h 625"/>
                <a:gd name="T22" fmla="*/ 340 w 890"/>
                <a:gd name="T23" fmla="*/ 200 h 625"/>
                <a:gd name="T24" fmla="*/ 315 w 890"/>
                <a:gd name="T25" fmla="*/ 150 h 625"/>
                <a:gd name="T26" fmla="*/ 275 w 890"/>
                <a:gd name="T27" fmla="*/ 120 h 625"/>
                <a:gd name="T28" fmla="*/ 245 w 890"/>
                <a:gd name="T29" fmla="*/ 95 h 625"/>
                <a:gd name="T30" fmla="*/ 205 w 890"/>
                <a:gd name="T31" fmla="*/ 120 h 625"/>
                <a:gd name="T32" fmla="*/ 190 w 890"/>
                <a:gd name="T33" fmla="*/ 150 h 625"/>
                <a:gd name="T34" fmla="*/ 230 w 890"/>
                <a:gd name="T35" fmla="*/ 200 h 625"/>
                <a:gd name="T36" fmla="*/ 210 w 890"/>
                <a:gd name="T37" fmla="*/ 235 h 625"/>
                <a:gd name="T38" fmla="*/ 170 w 890"/>
                <a:gd name="T39" fmla="*/ 235 h 625"/>
                <a:gd name="T40" fmla="*/ 150 w 890"/>
                <a:gd name="T41" fmla="*/ 245 h 625"/>
                <a:gd name="T42" fmla="*/ 140 w 890"/>
                <a:gd name="T43" fmla="*/ 285 h 625"/>
                <a:gd name="T44" fmla="*/ 120 w 890"/>
                <a:gd name="T45" fmla="*/ 305 h 625"/>
                <a:gd name="T46" fmla="*/ 65 w 890"/>
                <a:gd name="T47" fmla="*/ 325 h 625"/>
                <a:gd name="T48" fmla="*/ 0 w 890"/>
                <a:gd name="T49" fmla="*/ 320 h 625"/>
                <a:gd name="T50" fmla="*/ 85 w 890"/>
                <a:gd name="T51" fmla="*/ 380 h 625"/>
                <a:gd name="T52" fmla="*/ 95 w 890"/>
                <a:gd name="T53" fmla="*/ 445 h 625"/>
                <a:gd name="T54" fmla="*/ 105 w 890"/>
                <a:gd name="T55" fmla="*/ 495 h 625"/>
                <a:gd name="T56" fmla="*/ 95 w 890"/>
                <a:gd name="T57" fmla="*/ 550 h 625"/>
                <a:gd name="T58" fmla="*/ 85 w 890"/>
                <a:gd name="T59" fmla="*/ 580 h 625"/>
                <a:gd name="T60" fmla="*/ 125 w 890"/>
                <a:gd name="T61" fmla="*/ 560 h 625"/>
                <a:gd name="T62" fmla="*/ 180 w 890"/>
                <a:gd name="T63" fmla="*/ 610 h 625"/>
                <a:gd name="T64" fmla="*/ 265 w 890"/>
                <a:gd name="T65" fmla="*/ 560 h 625"/>
                <a:gd name="T66" fmla="*/ 330 w 890"/>
                <a:gd name="T67" fmla="*/ 550 h 625"/>
                <a:gd name="T68" fmla="*/ 370 w 890"/>
                <a:gd name="T69" fmla="*/ 550 h 625"/>
                <a:gd name="T70" fmla="*/ 425 w 890"/>
                <a:gd name="T71" fmla="*/ 580 h 625"/>
                <a:gd name="T72" fmla="*/ 475 w 890"/>
                <a:gd name="T73" fmla="*/ 610 h 625"/>
                <a:gd name="T74" fmla="*/ 540 w 890"/>
                <a:gd name="T75" fmla="*/ 625 h 625"/>
                <a:gd name="T76" fmla="*/ 590 w 890"/>
                <a:gd name="T77" fmla="*/ 600 h 625"/>
                <a:gd name="T78" fmla="*/ 645 w 890"/>
                <a:gd name="T79" fmla="*/ 530 h 625"/>
                <a:gd name="T80" fmla="*/ 710 w 890"/>
                <a:gd name="T81" fmla="*/ 540 h 625"/>
                <a:gd name="T82" fmla="*/ 730 w 890"/>
                <a:gd name="T83" fmla="*/ 475 h 625"/>
                <a:gd name="T84" fmla="*/ 795 w 890"/>
                <a:gd name="T85" fmla="*/ 465 h 625"/>
                <a:gd name="T86" fmla="*/ 825 w 890"/>
                <a:gd name="T87" fmla="*/ 475 h 625"/>
                <a:gd name="T88" fmla="*/ 855 w 890"/>
                <a:gd name="T89" fmla="*/ 455 h 625"/>
                <a:gd name="T90" fmla="*/ 875 w 890"/>
                <a:gd name="T91" fmla="*/ 425 h 625"/>
                <a:gd name="T92" fmla="*/ 890 w 890"/>
                <a:gd name="T93" fmla="*/ 380 h 625"/>
                <a:gd name="T94" fmla="*/ 890 w 890"/>
                <a:gd name="T95" fmla="*/ 300 h 625"/>
                <a:gd name="T96" fmla="*/ 855 w 890"/>
                <a:gd name="T97" fmla="*/ 220 h 6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0"/>
                <a:gd name="T148" fmla="*/ 0 h 625"/>
                <a:gd name="T149" fmla="*/ 890 w 890"/>
                <a:gd name="T150" fmla="*/ 625 h 6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0" h="625">
                  <a:moveTo>
                    <a:pt x="855" y="220"/>
                  </a:moveTo>
                  <a:lnTo>
                    <a:pt x="760" y="120"/>
                  </a:lnTo>
                  <a:lnTo>
                    <a:pt x="700" y="85"/>
                  </a:lnTo>
                  <a:lnTo>
                    <a:pt x="590" y="55"/>
                  </a:lnTo>
                  <a:lnTo>
                    <a:pt x="570" y="0"/>
                  </a:lnTo>
                  <a:lnTo>
                    <a:pt x="530" y="55"/>
                  </a:lnTo>
                  <a:lnTo>
                    <a:pt x="530" y="95"/>
                  </a:lnTo>
                  <a:lnTo>
                    <a:pt x="510" y="105"/>
                  </a:lnTo>
                  <a:lnTo>
                    <a:pt x="465" y="120"/>
                  </a:lnTo>
                  <a:lnTo>
                    <a:pt x="415" y="140"/>
                  </a:lnTo>
                  <a:lnTo>
                    <a:pt x="380" y="170"/>
                  </a:lnTo>
                  <a:lnTo>
                    <a:pt x="340" y="200"/>
                  </a:lnTo>
                  <a:lnTo>
                    <a:pt x="315" y="150"/>
                  </a:lnTo>
                  <a:lnTo>
                    <a:pt x="275" y="120"/>
                  </a:lnTo>
                  <a:lnTo>
                    <a:pt x="245" y="95"/>
                  </a:lnTo>
                  <a:lnTo>
                    <a:pt x="205" y="120"/>
                  </a:lnTo>
                  <a:lnTo>
                    <a:pt x="190" y="150"/>
                  </a:lnTo>
                  <a:lnTo>
                    <a:pt x="230" y="200"/>
                  </a:lnTo>
                  <a:lnTo>
                    <a:pt x="210" y="235"/>
                  </a:lnTo>
                  <a:lnTo>
                    <a:pt x="170" y="235"/>
                  </a:lnTo>
                  <a:lnTo>
                    <a:pt x="150" y="245"/>
                  </a:lnTo>
                  <a:lnTo>
                    <a:pt x="140" y="285"/>
                  </a:lnTo>
                  <a:lnTo>
                    <a:pt x="120" y="305"/>
                  </a:lnTo>
                  <a:lnTo>
                    <a:pt x="65" y="325"/>
                  </a:lnTo>
                  <a:lnTo>
                    <a:pt x="0" y="320"/>
                  </a:lnTo>
                  <a:lnTo>
                    <a:pt x="85" y="380"/>
                  </a:lnTo>
                  <a:lnTo>
                    <a:pt x="95" y="445"/>
                  </a:lnTo>
                  <a:lnTo>
                    <a:pt x="105" y="495"/>
                  </a:lnTo>
                  <a:lnTo>
                    <a:pt x="95" y="550"/>
                  </a:lnTo>
                  <a:lnTo>
                    <a:pt x="85" y="580"/>
                  </a:lnTo>
                  <a:lnTo>
                    <a:pt x="125" y="560"/>
                  </a:lnTo>
                  <a:lnTo>
                    <a:pt x="180" y="610"/>
                  </a:lnTo>
                  <a:lnTo>
                    <a:pt x="265" y="560"/>
                  </a:lnTo>
                  <a:lnTo>
                    <a:pt x="330" y="550"/>
                  </a:lnTo>
                  <a:lnTo>
                    <a:pt x="370" y="550"/>
                  </a:lnTo>
                  <a:lnTo>
                    <a:pt x="425" y="580"/>
                  </a:lnTo>
                  <a:lnTo>
                    <a:pt x="475" y="610"/>
                  </a:lnTo>
                  <a:lnTo>
                    <a:pt x="540" y="625"/>
                  </a:lnTo>
                  <a:lnTo>
                    <a:pt x="590" y="600"/>
                  </a:lnTo>
                  <a:lnTo>
                    <a:pt x="645" y="530"/>
                  </a:lnTo>
                  <a:lnTo>
                    <a:pt x="710" y="540"/>
                  </a:lnTo>
                  <a:lnTo>
                    <a:pt x="730" y="475"/>
                  </a:lnTo>
                  <a:lnTo>
                    <a:pt x="795" y="465"/>
                  </a:lnTo>
                  <a:lnTo>
                    <a:pt x="825" y="475"/>
                  </a:lnTo>
                  <a:lnTo>
                    <a:pt x="855" y="455"/>
                  </a:lnTo>
                  <a:lnTo>
                    <a:pt x="875" y="425"/>
                  </a:lnTo>
                  <a:lnTo>
                    <a:pt x="890" y="380"/>
                  </a:lnTo>
                  <a:lnTo>
                    <a:pt x="890" y="300"/>
                  </a:lnTo>
                  <a:lnTo>
                    <a:pt x="855" y="22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0" name="Freeform 11"/>
            <p:cNvSpPr>
              <a:spLocks noChangeAspect="1"/>
            </p:cNvSpPr>
            <p:nvPr/>
          </p:nvSpPr>
          <p:spPr bwMode="auto">
            <a:xfrm>
              <a:off x="6410" y="6749"/>
              <a:ext cx="1129" cy="1064"/>
            </a:xfrm>
            <a:custGeom>
              <a:avLst/>
              <a:gdLst>
                <a:gd name="T0" fmla="*/ 579 w 1129"/>
                <a:gd name="T1" fmla="*/ 0 h 1064"/>
                <a:gd name="T2" fmla="*/ 644 w 1129"/>
                <a:gd name="T3" fmla="*/ 149 h 1064"/>
                <a:gd name="T4" fmla="*/ 684 w 1129"/>
                <a:gd name="T5" fmla="*/ 254 h 1064"/>
                <a:gd name="T6" fmla="*/ 709 w 1129"/>
                <a:gd name="T7" fmla="*/ 304 h 1064"/>
                <a:gd name="T8" fmla="*/ 719 w 1129"/>
                <a:gd name="T9" fmla="*/ 379 h 1064"/>
                <a:gd name="T10" fmla="*/ 804 w 1129"/>
                <a:gd name="T11" fmla="*/ 444 h 1064"/>
                <a:gd name="T12" fmla="*/ 874 w 1129"/>
                <a:gd name="T13" fmla="*/ 504 h 1064"/>
                <a:gd name="T14" fmla="*/ 979 w 1129"/>
                <a:gd name="T15" fmla="*/ 599 h 1064"/>
                <a:gd name="T16" fmla="*/ 1079 w 1129"/>
                <a:gd name="T17" fmla="*/ 664 h 1064"/>
                <a:gd name="T18" fmla="*/ 1129 w 1129"/>
                <a:gd name="T19" fmla="*/ 714 h 1064"/>
                <a:gd name="T20" fmla="*/ 1109 w 1129"/>
                <a:gd name="T21" fmla="*/ 759 h 1064"/>
                <a:gd name="T22" fmla="*/ 1079 w 1129"/>
                <a:gd name="T23" fmla="*/ 779 h 1064"/>
                <a:gd name="T24" fmla="*/ 1059 w 1129"/>
                <a:gd name="T25" fmla="*/ 789 h 1064"/>
                <a:gd name="T26" fmla="*/ 1064 w 1129"/>
                <a:gd name="T27" fmla="*/ 834 h 1064"/>
                <a:gd name="T28" fmla="*/ 1034 w 1129"/>
                <a:gd name="T29" fmla="*/ 854 h 1064"/>
                <a:gd name="T30" fmla="*/ 1004 w 1129"/>
                <a:gd name="T31" fmla="*/ 874 h 1064"/>
                <a:gd name="T32" fmla="*/ 974 w 1129"/>
                <a:gd name="T33" fmla="*/ 874 h 1064"/>
                <a:gd name="T34" fmla="*/ 889 w 1129"/>
                <a:gd name="T35" fmla="*/ 939 h 1064"/>
                <a:gd name="T36" fmla="*/ 874 w 1129"/>
                <a:gd name="T37" fmla="*/ 904 h 1064"/>
                <a:gd name="T38" fmla="*/ 834 w 1129"/>
                <a:gd name="T39" fmla="*/ 874 h 1064"/>
                <a:gd name="T40" fmla="*/ 789 w 1129"/>
                <a:gd name="T41" fmla="*/ 844 h 1064"/>
                <a:gd name="T42" fmla="*/ 759 w 1129"/>
                <a:gd name="T43" fmla="*/ 854 h 1064"/>
                <a:gd name="T44" fmla="*/ 739 w 1129"/>
                <a:gd name="T45" fmla="*/ 874 h 1064"/>
                <a:gd name="T46" fmla="*/ 739 w 1129"/>
                <a:gd name="T47" fmla="*/ 904 h 1064"/>
                <a:gd name="T48" fmla="*/ 769 w 1129"/>
                <a:gd name="T49" fmla="*/ 939 h 1064"/>
                <a:gd name="T50" fmla="*/ 749 w 1129"/>
                <a:gd name="T51" fmla="*/ 969 h 1064"/>
                <a:gd name="T52" fmla="*/ 709 w 1129"/>
                <a:gd name="T53" fmla="*/ 979 h 1064"/>
                <a:gd name="T54" fmla="*/ 684 w 1129"/>
                <a:gd name="T55" fmla="*/ 999 h 1064"/>
                <a:gd name="T56" fmla="*/ 674 w 1129"/>
                <a:gd name="T57" fmla="*/ 1034 h 1064"/>
                <a:gd name="T58" fmla="*/ 644 w 1129"/>
                <a:gd name="T59" fmla="*/ 1054 h 1064"/>
                <a:gd name="T60" fmla="*/ 614 w 1129"/>
                <a:gd name="T61" fmla="*/ 1064 h 1064"/>
                <a:gd name="T62" fmla="*/ 549 w 1129"/>
                <a:gd name="T63" fmla="*/ 1054 h 1064"/>
                <a:gd name="T64" fmla="*/ 465 w 1129"/>
                <a:gd name="T65" fmla="*/ 1044 h 1064"/>
                <a:gd name="T66" fmla="*/ 400 w 1129"/>
                <a:gd name="T67" fmla="*/ 999 h 1064"/>
                <a:gd name="T68" fmla="*/ 340 w 1129"/>
                <a:gd name="T69" fmla="*/ 949 h 1064"/>
                <a:gd name="T70" fmla="*/ 255 w 1129"/>
                <a:gd name="T71" fmla="*/ 874 h 1064"/>
                <a:gd name="T72" fmla="*/ 225 w 1129"/>
                <a:gd name="T73" fmla="*/ 844 h 1064"/>
                <a:gd name="T74" fmla="*/ 180 w 1129"/>
                <a:gd name="T75" fmla="*/ 834 h 1064"/>
                <a:gd name="T76" fmla="*/ 95 w 1129"/>
                <a:gd name="T77" fmla="*/ 819 h 1064"/>
                <a:gd name="T78" fmla="*/ 40 w 1129"/>
                <a:gd name="T79" fmla="*/ 819 h 1064"/>
                <a:gd name="T80" fmla="*/ 20 w 1129"/>
                <a:gd name="T81" fmla="*/ 789 h 1064"/>
                <a:gd name="T82" fmla="*/ 10 w 1129"/>
                <a:gd name="T83" fmla="*/ 734 h 1064"/>
                <a:gd name="T84" fmla="*/ 20 w 1129"/>
                <a:gd name="T85" fmla="*/ 664 h 1064"/>
                <a:gd name="T86" fmla="*/ 40 w 1129"/>
                <a:gd name="T87" fmla="*/ 609 h 1064"/>
                <a:gd name="T88" fmla="*/ 30 w 1129"/>
                <a:gd name="T89" fmla="*/ 589 h 1064"/>
                <a:gd name="T90" fmla="*/ 20 w 1129"/>
                <a:gd name="T91" fmla="*/ 539 h 1064"/>
                <a:gd name="T92" fmla="*/ 0 w 1129"/>
                <a:gd name="T93" fmla="*/ 484 h 1064"/>
                <a:gd name="T94" fmla="*/ 0 w 1129"/>
                <a:gd name="T95" fmla="*/ 444 h 1064"/>
                <a:gd name="T96" fmla="*/ 20 w 1129"/>
                <a:gd name="T97" fmla="*/ 424 h 1064"/>
                <a:gd name="T98" fmla="*/ 40 w 1129"/>
                <a:gd name="T99" fmla="*/ 409 h 1064"/>
                <a:gd name="T100" fmla="*/ 30 w 1129"/>
                <a:gd name="T101" fmla="*/ 359 h 1064"/>
                <a:gd name="T102" fmla="*/ 40 w 1129"/>
                <a:gd name="T103" fmla="*/ 324 h 1064"/>
                <a:gd name="T104" fmla="*/ 95 w 1129"/>
                <a:gd name="T105" fmla="*/ 274 h 1064"/>
                <a:gd name="T106" fmla="*/ 150 w 1129"/>
                <a:gd name="T107" fmla="*/ 274 h 1064"/>
                <a:gd name="T108" fmla="*/ 200 w 1129"/>
                <a:gd name="T109" fmla="*/ 254 h 1064"/>
                <a:gd name="T110" fmla="*/ 230 w 1129"/>
                <a:gd name="T111" fmla="*/ 214 h 1064"/>
                <a:gd name="T112" fmla="*/ 225 w 1129"/>
                <a:gd name="T113" fmla="*/ 179 h 1064"/>
                <a:gd name="T114" fmla="*/ 295 w 1129"/>
                <a:gd name="T115" fmla="*/ 104 h 1064"/>
                <a:gd name="T116" fmla="*/ 380 w 1129"/>
                <a:gd name="T117" fmla="*/ 114 h 1064"/>
                <a:gd name="T118" fmla="*/ 415 w 1129"/>
                <a:gd name="T119" fmla="*/ 75 h 1064"/>
                <a:gd name="T120" fmla="*/ 485 w 1129"/>
                <a:gd name="T121" fmla="*/ 65 h 1064"/>
                <a:gd name="T122" fmla="*/ 529 w 1129"/>
                <a:gd name="T123" fmla="*/ 35 h 1064"/>
                <a:gd name="T124" fmla="*/ 579 w 1129"/>
                <a:gd name="T125" fmla="*/ 0 h 10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9"/>
                <a:gd name="T190" fmla="*/ 0 h 1064"/>
                <a:gd name="T191" fmla="*/ 1129 w 1129"/>
                <a:gd name="T192" fmla="*/ 1064 h 10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9" h="1064">
                  <a:moveTo>
                    <a:pt x="579" y="0"/>
                  </a:moveTo>
                  <a:lnTo>
                    <a:pt x="644" y="149"/>
                  </a:lnTo>
                  <a:lnTo>
                    <a:pt x="684" y="254"/>
                  </a:lnTo>
                  <a:lnTo>
                    <a:pt x="709" y="304"/>
                  </a:lnTo>
                  <a:lnTo>
                    <a:pt x="719" y="379"/>
                  </a:lnTo>
                  <a:lnTo>
                    <a:pt x="804" y="444"/>
                  </a:lnTo>
                  <a:lnTo>
                    <a:pt x="874" y="504"/>
                  </a:lnTo>
                  <a:lnTo>
                    <a:pt x="979" y="599"/>
                  </a:lnTo>
                  <a:lnTo>
                    <a:pt x="1079" y="664"/>
                  </a:lnTo>
                  <a:lnTo>
                    <a:pt x="1129" y="714"/>
                  </a:lnTo>
                  <a:lnTo>
                    <a:pt x="1109" y="759"/>
                  </a:lnTo>
                  <a:lnTo>
                    <a:pt x="1079" y="779"/>
                  </a:lnTo>
                  <a:lnTo>
                    <a:pt x="1059" y="789"/>
                  </a:lnTo>
                  <a:lnTo>
                    <a:pt x="1064" y="834"/>
                  </a:lnTo>
                  <a:lnTo>
                    <a:pt x="1034" y="854"/>
                  </a:lnTo>
                  <a:lnTo>
                    <a:pt x="1004" y="874"/>
                  </a:lnTo>
                  <a:lnTo>
                    <a:pt x="974" y="874"/>
                  </a:lnTo>
                  <a:lnTo>
                    <a:pt x="889" y="939"/>
                  </a:lnTo>
                  <a:lnTo>
                    <a:pt x="874" y="904"/>
                  </a:lnTo>
                  <a:lnTo>
                    <a:pt x="834" y="874"/>
                  </a:lnTo>
                  <a:lnTo>
                    <a:pt x="789" y="844"/>
                  </a:lnTo>
                  <a:lnTo>
                    <a:pt x="759" y="854"/>
                  </a:lnTo>
                  <a:lnTo>
                    <a:pt x="739" y="874"/>
                  </a:lnTo>
                  <a:lnTo>
                    <a:pt x="739" y="904"/>
                  </a:lnTo>
                  <a:lnTo>
                    <a:pt x="769" y="939"/>
                  </a:lnTo>
                  <a:lnTo>
                    <a:pt x="749" y="969"/>
                  </a:lnTo>
                  <a:lnTo>
                    <a:pt x="709" y="979"/>
                  </a:lnTo>
                  <a:lnTo>
                    <a:pt x="684" y="999"/>
                  </a:lnTo>
                  <a:lnTo>
                    <a:pt x="674" y="1034"/>
                  </a:lnTo>
                  <a:lnTo>
                    <a:pt x="644" y="1054"/>
                  </a:lnTo>
                  <a:lnTo>
                    <a:pt x="614" y="1064"/>
                  </a:lnTo>
                  <a:lnTo>
                    <a:pt x="549" y="1054"/>
                  </a:lnTo>
                  <a:lnTo>
                    <a:pt x="465" y="1044"/>
                  </a:lnTo>
                  <a:lnTo>
                    <a:pt x="400" y="999"/>
                  </a:lnTo>
                  <a:lnTo>
                    <a:pt x="340" y="949"/>
                  </a:lnTo>
                  <a:lnTo>
                    <a:pt x="255" y="874"/>
                  </a:lnTo>
                  <a:lnTo>
                    <a:pt x="225" y="844"/>
                  </a:lnTo>
                  <a:lnTo>
                    <a:pt x="180" y="834"/>
                  </a:lnTo>
                  <a:lnTo>
                    <a:pt x="95" y="819"/>
                  </a:lnTo>
                  <a:lnTo>
                    <a:pt x="40" y="819"/>
                  </a:lnTo>
                  <a:lnTo>
                    <a:pt x="20" y="789"/>
                  </a:lnTo>
                  <a:lnTo>
                    <a:pt x="10" y="734"/>
                  </a:lnTo>
                  <a:lnTo>
                    <a:pt x="20" y="664"/>
                  </a:lnTo>
                  <a:lnTo>
                    <a:pt x="40" y="609"/>
                  </a:lnTo>
                  <a:lnTo>
                    <a:pt x="30" y="589"/>
                  </a:lnTo>
                  <a:lnTo>
                    <a:pt x="20" y="539"/>
                  </a:lnTo>
                  <a:lnTo>
                    <a:pt x="0" y="484"/>
                  </a:lnTo>
                  <a:lnTo>
                    <a:pt x="0" y="444"/>
                  </a:lnTo>
                  <a:lnTo>
                    <a:pt x="20" y="424"/>
                  </a:lnTo>
                  <a:lnTo>
                    <a:pt x="40" y="409"/>
                  </a:lnTo>
                  <a:lnTo>
                    <a:pt x="30" y="359"/>
                  </a:lnTo>
                  <a:lnTo>
                    <a:pt x="40" y="324"/>
                  </a:lnTo>
                  <a:lnTo>
                    <a:pt x="95" y="274"/>
                  </a:lnTo>
                  <a:lnTo>
                    <a:pt x="150" y="274"/>
                  </a:lnTo>
                  <a:lnTo>
                    <a:pt x="200" y="254"/>
                  </a:lnTo>
                  <a:lnTo>
                    <a:pt x="230" y="214"/>
                  </a:lnTo>
                  <a:lnTo>
                    <a:pt x="225" y="179"/>
                  </a:lnTo>
                  <a:lnTo>
                    <a:pt x="295" y="104"/>
                  </a:lnTo>
                  <a:lnTo>
                    <a:pt x="380" y="114"/>
                  </a:lnTo>
                  <a:lnTo>
                    <a:pt x="415" y="75"/>
                  </a:lnTo>
                  <a:lnTo>
                    <a:pt x="485" y="65"/>
                  </a:lnTo>
                  <a:lnTo>
                    <a:pt x="529" y="35"/>
                  </a:lnTo>
                  <a:lnTo>
                    <a:pt x="579" y="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1" name="Freeform 12"/>
            <p:cNvSpPr>
              <a:spLocks noChangeAspect="1"/>
            </p:cNvSpPr>
            <p:nvPr/>
          </p:nvSpPr>
          <p:spPr bwMode="auto">
            <a:xfrm>
              <a:off x="5675" y="6064"/>
              <a:ext cx="935" cy="1109"/>
            </a:xfrm>
            <a:custGeom>
              <a:avLst/>
              <a:gdLst>
                <a:gd name="T0" fmla="*/ 915 w 935"/>
                <a:gd name="T1" fmla="*/ 789 h 1109"/>
                <a:gd name="T2" fmla="*/ 790 w 935"/>
                <a:gd name="T3" fmla="*/ 685 h 1109"/>
                <a:gd name="T4" fmla="*/ 680 w 935"/>
                <a:gd name="T5" fmla="*/ 625 h 1109"/>
                <a:gd name="T6" fmla="*/ 675 w 935"/>
                <a:gd name="T7" fmla="*/ 455 h 1109"/>
                <a:gd name="T8" fmla="*/ 660 w 935"/>
                <a:gd name="T9" fmla="*/ 285 h 1109"/>
                <a:gd name="T10" fmla="*/ 525 w 935"/>
                <a:gd name="T11" fmla="*/ 190 h 1109"/>
                <a:gd name="T12" fmla="*/ 410 w 935"/>
                <a:gd name="T13" fmla="*/ 115 h 1109"/>
                <a:gd name="T14" fmla="*/ 325 w 935"/>
                <a:gd name="T15" fmla="*/ 55 h 1109"/>
                <a:gd name="T16" fmla="*/ 280 w 935"/>
                <a:gd name="T17" fmla="*/ 0 h 1109"/>
                <a:gd name="T18" fmla="*/ 210 w 935"/>
                <a:gd name="T19" fmla="*/ 20 h 1109"/>
                <a:gd name="T20" fmla="*/ 220 w 935"/>
                <a:gd name="T21" fmla="*/ 140 h 1109"/>
                <a:gd name="T22" fmla="*/ 260 w 935"/>
                <a:gd name="T23" fmla="*/ 250 h 1109"/>
                <a:gd name="T24" fmla="*/ 175 w 935"/>
                <a:gd name="T25" fmla="*/ 285 h 1109"/>
                <a:gd name="T26" fmla="*/ 90 w 935"/>
                <a:gd name="T27" fmla="*/ 360 h 1109"/>
                <a:gd name="T28" fmla="*/ 115 w 935"/>
                <a:gd name="T29" fmla="*/ 465 h 1109"/>
                <a:gd name="T30" fmla="*/ 105 w 935"/>
                <a:gd name="T31" fmla="*/ 495 h 1109"/>
                <a:gd name="T32" fmla="*/ 70 w 935"/>
                <a:gd name="T33" fmla="*/ 580 h 1109"/>
                <a:gd name="T34" fmla="*/ 10 w 935"/>
                <a:gd name="T35" fmla="*/ 655 h 1109"/>
                <a:gd name="T36" fmla="*/ 0 w 935"/>
                <a:gd name="T37" fmla="*/ 720 h 1109"/>
                <a:gd name="T38" fmla="*/ 50 w 935"/>
                <a:gd name="T39" fmla="*/ 770 h 1109"/>
                <a:gd name="T40" fmla="*/ 0 w 935"/>
                <a:gd name="T41" fmla="*/ 834 h 1109"/>
                <a:gd name="T42" fmla="*/ 85 w 935"/>
                <a:gd name="T43" fmla="*/ 864 h 1109"/>
                <a:gd name="T44" fmla="*/ 190 w 935"/>
                <a:gd name="T45" fmla="*/ 884 h 1109"/>
                <a:gd name="T46" fmla="*/ 220 w 935"/>
                <a:gd name="T47" fmla="*/ 989 h 1109"/>
                <a:gd name="T48" fmla="*/ 275 w 935"/>
                <a:gd name="T49" fmla="*/ 1034 h 1109"/>
                <a:gd name="T50" fmla="*/ 335 w 935"/>
                <a:gd name="T51" fmla="*/ 1094 h 1109"/>
                <a:gd name="T52" fmla="*/ 450 w 935"/>
                <a:gd name="T53" fmla="*/ 1109 h 1109"/>
                <a:gd name="T54" fmla="*/ 505 w 935"/>
                <a:gd name="T55" fmla="*/ 1054 h 1109"/>
                <a:gd name="T56" fmla="*/ 590 w 935"/>
                <a:gd name="T57" fmla="*/ 1014 h 1109"/>
                <a:gd name="T58" fmla="*/ 680 w 935"/>
                <a:gd name="T59" fmla="*/ 969 h 1109"/>
                <a:gd name="T60" fmla="*/ 725 w 935"/>
                <a:gd name="T61" fmla="*/ 909 h 1109"/>
                <a:gd name="T62" fmla="*/ 820 w 935"/>
                <a:gd name="T63" fmla="*/ 909 h 1109"/>
                <a:gd name="T64" fmla="*/ 935 w 935"/>
                <a:gd name="T65" fmla="*/ 844 h 1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5"/>
                <a:gd name="T100" fmla="*/ 0 h 1109"/>
                <a:gd name="T101" fmla="*/ 935 w 935"/>
                <a:gd name="T102" fmla="*/ 1109 h 1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5" h="1109">
                  <a:moveTo>
                    <a:pt x="935" y="844"/>
                  </a:moveTo>
                  <a:lnTo>
                    <a:pt x="915" y="789"/>
                  </a:lnTo>
                  <a:lnTo>
                    <a:pt x="865" y="750"/>
                  </a:lnTo>
                  <a:lnTo>
                    <a:pt x="790" y="685"/>
                  </a:lnTo>
                  <a:lnTo>
                    <a:pt x="725" y="655"/>
                  </a:lnTo>
                  <a:lnTo>
                    <a:pt x="680" y="625"/>
                  </a:lnTo>
                  <a:lnTo>
                    <a:pt x="695" y="520"/>
                  </a:lnTo>
                  <a:lnTo>
                    <a:pt x="675" y="455"/>
                  </a:lnTo>
                  <a:lnTo>
                    <a:pt x="660" y="390"/>
                  </a:lnTo>
                  <a:lnTo>
                    <a:pt x="660" y="285"/>
                  </a:lnTo>
                  <a:lnTo>
                    <a:pt x="600" y="245"/>
                  </a:lnTo>
                  <a:lnTo>
                    <a:pt x="525" y="190"/>
                  </a:lnTo>
                  <a:lnTo>
                    <a:pt x="470" y="180"/>
                  </a:lnTo>
                  <a:lnTo>
                    <a:pt x="410" y="115"/>
                  </a:lnTo>
                  <a:lnTo>
                    <a:pt x="380" y="55"/>
                  </a:lnTo>
                  <a:lnTo>
                    <a:pt x="325" y="55"/>
                  </a:lnTo>
                  <a:lnTo>
                    <a:pt x="280" y="55"/>
                  </a:lnTo>
                  <a:lnTo>
                    <a:pt x="280" y="0"/>
                  </a:lnTo>
                  <a:lnTo>
                    <a:pt x="250" y="30"/>
                  </a:lnTo>
                  <a:lnTo>
                    <a:pt x="210" y="20"/>
                  </a:lnTo>
                  <a:lnTo>
                    <a:pt x="190" y="75"/>
                  </a:lnTo>
                  <a:lnTo>
                    <a:pt x="220" y="140"/>
                  </a:lnTo>
                  <a:lnTo>
                    <a:pt x="250" y="210"/>
                  </a:lnTo>
                  <a:lnTo>
                    <a:pt x="260" y="250"/>
                  </a:lnTo>
                  <a:lnTo>
                    <a:pt x="240" y="275"/>
                  </a:lnTo>
                  <a:lnTo>
                    <a:pt x="175" y="285"/>
                  </a:lnTo>
                  <a:lnTo>
                    <a:pt x="125" y="315"/>
                  </a:lnTo>
                  <a:lnTo>
                    <a:pt x="90" y="360"/>
                  </a:lnTo>
                  <a:lnTo>
                    <a:pt x="115" y="420"/>
                  </a:lnTo>
                  <a:lnTo>
                    <a:pt x="115" y="465"/>
                  </a:lnTo>
                  <a:lnTo>
                    <a:pt x="90" y="465"/>
                  </a:lnTo>
                  <a:lnTo>
                    <a:pt x="105" y="495"/>
                  </a:lnTo>
                  <a:lnTo>
                    <a:pt x="50" y="540"/>
                  </a:lnTo>
                  <a:lnTo>
                    <a:pt x="70" y="580"/>
                  </a:lnTo>
                  <a:lnTo>
                    <a:pt x="60" y="615"/>
                  </a:lnTo>
                  <a:lnTo>
                    <a:pt x="10" y="655"/>
                  </a:lnTo>
                  <a:lnTo>
                    <a:pt x="20" y="700"/>
                  </a:lnTo>
                  <a:lnTo>
                    <a:pt x="0" y="720"/>
                  </a:lnTo>
                  <a:lnTo>
                    <a:pt x="50" y="740"/>
                  </a:lnTo>
                  <a:lnTo>
                    <a:pt x="50" y="770"/>
                  </a:lnTo>
                  <a:lnTo>
                    <a:pt x="30" y="789"/>
                  </a:lnTo>
                  <a:lnTo>
                    <a:pt x="0" y="834"/>
                  </a:lnTo>
                  <a:lnTo>
                    <a:pt x="30" y="899"/>
                  </a:lnTo>
                  <a:lnTo>
                    <a:pt x="85" y="864"/>
                  </a:lnTo>
                  <a:lnTo>
                    <a:pt x="155" y="864"/>
                  </a:lnTo>
                  <a:lnTo>
                    <a:pt x="190" y="884"/>
                  </a:lnTo>
                  <a:lnTo>
                    <a:pt x="200" y="939"/>
                  </a:lnTo>
                  <a:lnTo>
                    <a:pt x="220" y="989"/>
                  </a:lnTo>
                  <a:lnTo>
                    <a:pt x="260" y="1004"/>
                  </a:lnTo>
                  <a:lnTo>
                    <a:pt x="275" y="1034"/>
                  </a:lnTo>
                  <a:lnTo>
                    <a:pt x="295" y="1074"/>
                  </a:lnTo>
                  <a:lnTo>
                    <a:pt x="335" y="1094"/>
                  </a:lnTo>
                  <a:lnTo>
                    <a:pt x="385" y="1094"/>
                  </a:lnTo>
                  <a:lnTo>
                    <a:pt x="450" y="1109"/>
                  </a:lnTo>
                  <a:lnTo>
                    <a:pt x="470" y="1094"/>
                  </a:lnTo>
                  <a:lnTo>
                    <a:pt x="505" y="1054"/>
                  </a:lnTo>
                  <a:lnTo>
                    <a:pt x="535" y="1034"/>
                  </a:lnTo>
                  <a:lnTo>
                    <a:pt x="590" y="1014"/>
                  </a:lnTo>
                  <a:lnTo>
                    <a:pt x="640" y="1014"/>
                  </a:lnTo>
                  <a:lnTo>
                    <a:pt x="680" y="969"/>
                  </a:lnTo>
                  <a:lnTo>
                    <a:pt x="705" y="929"/>
                  </a:lnTo>
                  <a:lnTo>
                    <a:pt x="725" y="909"/>
                  </a:lnTo>
                  <a:lnTo>
                    <a:pt x="780" y="919"/>
                  </a:lnTo>
                  <a:lnTo>
                    <a:pt x="820" y="909"/>
                  </a:lnTo>
                  <a:lnTo>
                    <a:pt x="885" y="899"/>
                  </a:lnTo>
                  <a:lnTo>
                    <a:pt x="935" y="844"/>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2" name="Freeform 13"/>
            <p:cNvSpPr>
              <a:spLocks noChangeAspect="1"/>
            </p:cNvSpPr>
            <p:nvPr/>
          </p:nvSpPr>
          <p:spPr bwMode="auto">
            <a:xfrm>
              <a:off x="5865" y="5664"/>
              <a:ext cx="1114" cy="1284"/>
            </a:xfrm>
            <a:custGeom>
              <a:avLst/>
              <a:gdLst>
                <a:gd name="T0" fmla="*/ 1114 w 1114"/>
                <a:gd name="T1" fmla="*/ 1085 h 1284"/>
                <a:gd name="T2" fmla="*/ 1094 w 1114"/>
                <a:gd name="T3" fmla="*/ 1020 h 1284"/>
                <a:gd name="T4" fmla="*/ 1079 w 1114"/>
                <a:gd name="T5" fmla="*/ 865 h 1284"/>
                <a:gd name="T6" fmla="*/ 1065 w 1114"/>
                <a:gd name="T7" fmla="*/ 735 h 1284"/>
                <a:gd name="T8" fmla="*/ 1020 w 1114"/>
                <a:gd name="T9" fmla="*/ 580 h 1284"/>
                <a:gd name="T10" fmla="*/ 980 w 1114"/>
                <a:gd name="T11" fmla="*/ 515 h 1284"/>
                <a:gd name="T12" fmla="*/ 905 w 1114"/>
                <a:gd name="T13" fmla="*/ 420 h 1284"/>
                <a:gd name="T14" fmla="*/ 820 w 1114"/>
                <a:gd name="T15" fmla="*/ 380 h 1284"/>
                <a:gd name="T16" fmla="*/ 725 w 1114"/>
                <a:gd name="T17" fmla="*/ 295 h 1284"/>
                <a:gd name="T18" fmla="*/ 630 w 1114"/>
                <a:gd name="T19" fmla="*/ 210 h 1284"/>
                <a:gd name="T20" fmla="*/ 535 w 1114"/>
                <a:gd name="T21" fmla="*/ 115 h 1284"/>
                <a:gd name="T22" fmla="*/ 465 w 1114"/>
                <a:gd name="T23" fmla="*/ 40 h 1284"/>
                <a:gd name="T24" fmla="*/ 410 w 1114"/>
                <a:gd name="T25" fmla="*/ 0 h 1284"/>
                <a:gd name="T26" fmla="*/ 420 w 1114"/>
                <a:gd name="T27" fmla="*/ 65 h 1284"/>
                <a:gd name="T28" fmla="*/ 385 w 1114"/>
                <a:gd name="T29" fmla="*/ 115 h 1284"/>
                <a:gd name="T30" fmla="*/ 345 w 1114"/>
                <a:gd name="T31" fmla="*/ 135 h 1284"/>
                <a:gd name="T32" fmla="*/ 305 w 1114"/>
                <a:gd name="T33" fmla="*/ 115 h 1284"/>
                <a:gd name="T34" fmla="*/ 255 w 1114"/>
                <a:gd name="T35" fmla="*/ 70 h 1284"/>
                <a:gd name="T36" fmla="*/ 230 w 1114"/>
                <a:gd name="T37" fmla="*/ 65 h 1284"/>
                <a:gd name="T38" fmla="*/ 175 w 1114"/>
                <a:gd name="T39" fmla="*/ 65 h 1284"/>
                <a:gd name="T40" fmla="*/ 125 w 1114"/>
                <a:gd name="T41" fmla="*/ 85 h 1284"/>
                <a:gd name="T42" fmla="*/ 70 w 1114"/>
                <a:gd name="T43" fmla="*/ 65 h 1284"/>
                <a:gd name="T44" fmla="*/ 50 w 1114"/>
                <a:gd name="T45" fmla="*/ 105 h 1284"/>
                <a:gd name="T46" fmla="*/ 50 w 1114"/>
                <a:gd name="T47" fmla="*/ 170 h 1284"/>
                <a:gd name="T48" fmla="*/ 0 w 1114"/>
                <a:gd name="T49" fmla="*/ 180 h 1284"/>
                <a:gd name="T50" fmla="*/ 0 w 1114"/>
                <a:gd name="T51" fmla="*/ 210 h 1284"/>
                <a:gd name="T52" fmla="*/ 40 w 1114"/>
                <a:gd name="T53" fmla="*/ 250 h 1284"/>
                <a:gd name="T54" fmla="*/ 85 w 1114"/>
                <a:gd name="T55" fmla="*/ 230 h 1284"/>
                <a:gd name="T56" fmla="*/ 135 w 1114"/>
                <a:gd name="T57" fmla="*/ 240 h 1284"/>
                <a:gd name="T58" fmla="*/ 145 w 1114"/>
                <a:gd name="T59" fmla="*/ 275 h 1284"/>
                <a:gd name="T60" fmla="*/ 135 w 1114"/>
                <a:gd name="T61" fmla="*/ 305 h 1284"/>
                <a:gd name="T62" fmla="*/ 90 w 1114"/>
                <a:gd name="T63" fmla="*/ 315 h 1284"/>
                <a:gd name="T64" fmla="*/ 85 w 1114"/>
                <a:gd name="T65" fmla="*/ 345 h 1284"/>
                <a:gd name="T66" fmla="*/ 85 w 1114"/>
                <a:gd name="T67" fmla="*/ 380 h 1284"/>
                <a:gd name="T68" fmla="*/ 90 w 1114"/>
                <a:gd name="T69" fmla="*/ 400 h 1284"/>
                <a:gd name="T70" fmla="*/ 90 w 1114"/>
                <a:gd name="T71" fmla="*/ 440 h 1284"/>
                <a:gd name="T72" fmla="*/ 155 w 1114"/>
                <a:gd name="T73" fmla="*/ 455 h 1284"/>
                <a:gd name="T74" fmla="*/ 175 w 1114"/>
                <a:gd name="T75" fmla="*/ 455 h 1284"/>
                <a:gd name="T76" fmla="*/ 255 w 1114"/>
                <a:gd name="T77" fmla="*/ 545 h 1284"/>
                <a:gd name="T78" fmla="*/ 280 w 1114"/>
                <a:gd name="T79" fmla="*/ 590 h 1284"/>
                <a:gd name="T80" fmla="*/ 325 w 1114"/>
                <a:gd name="T81" fmla="*/ 580 h 1284"/>
                <a:gd name="T82" fmla="*/ 410 w 1114"/>
                <a:gd name="T83" fmla="*/ 645 h 1284"/>
                <a:gd name="T84" fmla="*/ 470 w 1114"/>
                <a:gd name="T85" fmla="*/ 695 h 1284"/>
                <a:gd name="T86" fmla="*/ 470 w 1114"/>
                <a:gd name="T87" fmla="*/ 800 h 1284"/>
                <a:gd name="T88" fmla="*/ 485 w 1114"/>
                <a:gd name="T89" fmla="*/ 875 h 1284"/>
                <a:gd name="T90" fmla="*/ 495 w 1114"/>
                <a:gd name="T91" fmla="*/ 980 h 1284"/>
                <a:gd name="T92" fmla="*/ 505 w 1114"/>
                <a:gd name="T93" fmla="*/ 1035 h 1284"/>
                <a:gd name="T94" fmla="*/ 535 w 1114"/>
                <a:gd name="T95" fmla="*/ 1065 h 1284"/>
                <a:gd name="T96" fmla="*/ 590 w 1114"/>
                <a:gd name="T97" fmla="*/ 1085 h 1284"/>
                <a:gd name="T98" fmla="*/ 675 w 1114"/>
                <a:gd name="T99" fmla="*/ 1150 h 1284"/>
                <a:gd name="T100" fmla="*/ 715 w 1114"/>
                <a:gd name="T101" fmla="*/ 1179 h 1284"/>
                <a:gd name="T102" fmla="*/ 740 w 1114"/>
                <a:gd name="T103" fmla="*/ 1219 h 1284"/>
                <a:gd name="T104" fmla="*/ 745 w 1114"/>
                <a:gd name="T105" fmla="*/ 1264 h 1284"/>
                <a:gd name="T106" fmla="*/ 770 w 1114"/>
                <a:gd name="T107" fmla="*/ 1284 h 1284"/>
                <a:gd name="T108" fmla="*/ 780 w 1114"/>
                <a:gd name="T109" fmla="*/ 1254 h 1284"/>
                <a:gd name="T110" fmla="*/ 845 w 1114"/>
                <a:gd name="T111" fmla="*/ 1179 h 1284"/>
                <a:gd name="T112" fmla="*/ 915 w 1114"/>
                <a:gd name="T113" fmla="*/ 1199 h 1284"/>
                <a:gd name="T114" fmla="*/ 960 w 1114"/>
                <a:gd name="T115" fmla="*/ 1150 h 1284"/>
                <a:gd name="T116" fmla="*/ 1020 w 1114"/>
                <a:gd name="T117" fmla="*/ 1160 h 1284"/>
                <a:gd name="T118" fmla="*/ 1114 w 1114"/>
                <a:gd name="T119" fmla="*/ 1085 h 1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4"/>
                <a:gd name="T181" fmla="*/ 0 h 1284"/>
                <a:gd name="T182" fmla="*/ 1114 w 1114"/>
                <a:gd name="T183" fmla="*/ 1284 h 1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4" h="1284">
                  <a:moveTo>
                    <a:pt x="1114" y="1085"/>
                  </a:moveTo>
                  <a:lnTo>
                    <a:pt x="1094" y="1020"/>
                  </a:lnTo>
                  <a:lnTo>
                    <a:pt x="1079" y="865"/>
                  </a:lnTo>
                  <a:lnTo>
                    <a:pt x="1065" y="735"/>
                  </a:lnTo>
                  <a:lnTo>
                    <a:pt x="1020" y="580"/>
                  </a:lnTo>
                  <a:lnTo>
                    <a:pt x="980" y="515"/>
                  </a:lnTo>
                  <a:lnTo>
                    <a:pt x="905" y="420"/>
                  </a:lnTo>
                  <a:lnTo>
                    <a:pt x="820" y="380"/>
                  </a:lnTo>
                  <a:lnTo>
                    <a:pt x="725" y="295"/>
                  </a:lnTo>
                  <a:lnTo>
                    <a:pt x="630" y="210"/>
                  </a:lnTo>
                  <a:lnTo>
                    <a:pt x="535" y="115"/>
                  </a:lnTo>
                  <a:lnTo>
                    <a:pt x="465" y="40"/>
                  </a:lnTo>
                  <a:lnTo>
                    <a:pt x="410" y="0"/>
                  </a:lnTo>
                  <a:lnTo>
                    <a:pt x="420" y="65"/>
                  </a:lnTo>
                  <a:lnTo>
                    <a:pt x="385" y="115"/>
                  </a:lnTo>
                  <a:lnTo>
                    <a:pt x="345" y="135"/>
                  </a:lnTo>
                  <a:lnTo>
                    <a:pt x="305" y="115"/>
                  </a:lnTo>
                  <a:lnTo>
                    <a:pt x="255" y="70"/>
                  </a:lnTo>
                  <a:lnTo>
                    <a:pt x="230" y="65"/>
                  </a:lnTo>
                  <a:lnTo>
                    <a:pt x="175" y="65"/>
                  </a:lnTo>
                  <a:lnTo>
                    <a:pt x="125" y="85"/>
                  </a:lnTo>
                  <a:lnTo>
                    <a:pt x="70" y="65"/>
                  </a:lnTo>
                  <a:lnTo>
                    <a:pt x="50" y="105"/>
                  </a:lnTo>
                  <a:lnTo>
                    <a:pt x="50" y="170"/>
                  </a:lnTo>
                  <a:lnTo>
                    <a:pt x="0" y="180"/>
                  </a:lnTo>
                  <a:lnTo>
                    <a:pt x="0" y="210"/>
                  </a:lnTo>
                  <a:lnTo>
                    <a:pt x="40" y="250"/>
                  </a:lnTo>
                  <a:lnTo>
                    <a:pt x="85" y="230"/>
                  </a:lnTo>
                  <a:lnTo>
                    <a:pt x="135" y="240"/>
                  </a:lnTo>
                  <a:lnTo>
                    <a:pt x="145" y="275"/>
                  </a:lnTo>
                  <a:lnTo>
                    <a:pt x="135" y="305"/>
                  </a:lnTo>
                  <a:lnTo>
                    <a:pt x="90" y="315"/>
                  </a:lnTo>
                  <a:lnTo>
                    <a:pt x="85" y="345"/>
                  </a:lnTo>
                  <a:lnTo>
                    <a:pt x="85" y="380"/>
                  </a:lnTo>
                  <a:lnTo>
                    <a:pt x="90" y="400"/>
                  </a:lnTo>
                  <a:lnTo>
                    <a:pt x="90" y="440"/>
                  </a:lnTo>
                  <a:lnTo>
                    <a:pt x="155" y="455"/>
                  </a:lnTo>
                  <a:lnTo>
                    <a:pt x="175" y="455"/>
                  </a:lnTo>
                  <a:lnTo>
                    <a:pt x="255" y="545"/>
                  </a:lnTo>
                  <a:lnTo>
                    <a:pt x="280" y="590"/>
                  </a:lnTo>
                  <a:lnTo>
                    <a:pt x="325" y="580"/>
                  </a:lnTo>
                  <a:lnTo>
                    <a:pt x="410" y="645"/>
                  </a:lnTo>
                  <a:lnTo>
                    <a:pt x="470" y="695"/>
                  </a:lnTo>
                  <a:lnTo>
                    <a:pt x="470" y="800"/>
                  </a:lnTo>
                  <a:lnTo>
                    <a:pt x="485" y="875"/>
                  </a:lnTo>
                  <a:lnTo>
                    <a:pt x="495" y="980"/>
                  </a:lnTo>
                  <a:lnTo>
                    <a:pt x="505" y="1035"/>
                  </a:lnTo>
                  <a:lnTo>
                    <a:pt x="535" y="1065"/>
                  </a:lnTo>
                  <a:lnTo>
                    <a:pt x="590" y="1085"/>
                  </a:lnTo>
                  <a:lnTo>
                    <a:pt x="675" y="1150"/>
                  </a:lnTo>
                  <a:lnTo>
                    <a:pt x="715" y="1179"/>
                  </a:lnTo>
                  <a:lnTo>
                    <a:pt x="740" y="1219"/>
                  </a:lnTo>
                  <a:lnTo>
                    <a:pt x="745" y="1264"/>
                  </a:lnTo>
                  <a:lnTo>
                    <a:pt x="770" y="1284"/>
                  </a:lnTo>
                  <a:lnTo>
                    <a:pt x="780" y="1254"/>
                  </a:lnTo>
                  <a:lnTo>
                    <a:pt x="845" y="1179"/>
                  </a:lnTo>
                  <a:lnTo>
                    <a:pt x="915" y="1199"/>
                  </a:lnTo>
                  <a:lnTo>
                    <a:pt x="960" y="1150"/>
                  </a:lnTo>
                  <a:lnTo>
                    <a:pt x="1020" y="1160"/>
                  </a:lnTo>
                  <a:lnTo>
                    <a:pt x="1114" y="108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3" name="Freeform 14"/>
            <p:cNvSpPr>
              <a:spLocks noChangeAspect="1"/>
            </p:cNvSpPr>
            <p:nvPr/>
          </p:nvSpPr>
          <p:spPr bwMode="auto">
            <a:xfrm>
              <a:off x="5366" y="6749"/>
              <a:ext cx="1698" cy="1614"/>
            </a:xfrm>
            <a:custGeom>
              <a:avLst/>
              <a:gdLst>
                <a:gd name="T0" fmla="*/ 349 w 1698"/>
                <a:gd name="T1" fmla="*/ 55 h 1614"/>
                <a:gd name="T2" fmla="*/ 309 w 1698"/>
                <a:gd name="T3" fmla="*/ 134 h 1614"/>
                <a:gd name="T4" fmla="*/ 379 w 1698"/>
                <a:gd name="T5" fmla="*/ 179 h 1614"/>
                <a:gd name="T6" fmla="*/ 464 w 1698"/>
                <a:gd name="T7" fmla="*/ 179 h 1614"/>
                <a:gd name="T8" fmla="*/ 519 w 1698"/>
                <a:gd name="T9" fmla="*/ 264 h 1614"/>
                <a:gd name="T10" fmla="*/ 539 w 1698"/>
                <a:gd name="T11" fmla="*/ 319 h 1614"/>
                <a:gd name="T12" fmla="*/ 594 w 1698"/>
                <a:gd name="T13" fmla="*/ 369 h 1614"/>
                <a:gd name="T14" fmla="*/ 634 w 1698"/>
                <a:gd name="T15" fmla="*/ 409 h 1614"/>
                <a:gd name="T16" fmla="*/ 719 w 1698"/>
                <a:gd name="T17" fmla="*/ 409 h 1614"/>
                <a:gd name="T18" fmla="*/ 814 w 1698"/>
                <a:gd name="T19" fmla="*/ 369 h 1614"/>
                <a:gd name="T20" fmla="*/ 889 w 1698"/>
                <a:gd name="T21" fmla="*/ 324 h 1614"/>
                <a:gd name="T22" fmla="*/ 969 w 1698"/>
                <a:gd name="T23" fmla="*/ 304 h 1614"/>
                <a:gd name="T24" fmla="*/ 1049 w 1698"/>
                <a:gd name="T25" fmla="*/ 219 h 1614"/>
                <a:gd name="T26" fmla="*/ 1109 w 1698"/>
                <a:gd name="T27" fmla="*/ 219 h 1614"/>
                <a:gd name="T28" fmla="*/ 1184 w 1698"/>
                <a:gd name="T29" fmla="*/ 199 h 1614"/>
                <a:gd name="T30" fmla="*/ 1269 w 1698"/>
                <a:gd name="T31" fmla="*/ 199 h 1614"/>
                <a:gd name="T32" fmla="*/ 1224 w 1698"/>
                <a:gd name="T33" fmla="*/ 239 h 1614"/>
                <a:gd name="T34" fmla="*/ 1154 w 1698"/>
                <a:gd name="T35" fmla="*/ 274 h 1614"/>
                <a:gd name="T36" fmla="*/ 1079 w 1698"/>
                <a:gd name="T37" fmla="*/ 349 h 1614"/>
                <a:gd name="T38" fmla="*/ 1089 w 1698"/>
                <a:gd name="T39" fmla="*/ 409 h 1614"/>
                <a:gd name="T40" fmla="*/ 1049 w 1698"/>
                <a:gd name="T41" fmla="*/ 454 h 1614"/>
                <a:gd name="T42" fmla="*/ 1079 w 1698"/>
                <a:gd name="T43" fmla="*/ 569 h 1614"/>
                <a:gd name="T44" fmla="*/ 1079 w 1698"/>
                <a:gd name="T45" fmla="*/ 644 h 1614"/>
                <a:gd name="T46" fmla="*/ 1054 w 1698"/>
                <a:gd name="T47" fmla="*/ 794 h 1614"/>
                <a:gd name="T48" fmla="*/ 1154 w 1698"/>
                <a:gd name="T49" fmla="*/ 814 h 1614"/>
                <a:gd name="T50" fmla="*/ 1299 w 1698"/>
                <a:gd name="T51" fmla="*/ 879 h 1614"/>
                <a:gd name="T52" fmla="*/ 1499 w 1698"/>
                <a:gd name="T53" fmla="*/ 1044 h 1614"/>
                <a:gd name="T54" fmla="*/ 1608 w 1698"/>
                <a:gd name="T55" fmla="*/ 1069 h 1614"/>
                <a:gd name="T56" fmla="*/ 1688 w 1698"/>
                <a:gd name="T57" fmla="*/ 1204 h 1614"/>
                <a:gd name="T58" fmla="*/ 1688 w 1698"/>
                <a:gd name="T59" fmla="*/ 1289 h 1614"/>
                <a:gd name="T60" fmla="*/ 1658 w 1698"/>
                <a:gd name="T61" fmla="*/ 1339 h 1614"/>
                <a:gd name="T62" fmla="*/ 1613 w 1698"/>
                <a:gd name="T63" fmla="*/ 1349 h 1614"/>
                <a:gd name="T64" fmla="*/ 1608 w 1698"/>
                <a:gd name="T65" fmla="*/ 1444 h 1614"/>
                <a:gd name="T66" fmla="*/ 1554 w 1698"/>
                <a:gd name="T67" fmla="*/ 1519 h 1614"/>
                <a:gd name="T68" fmla="*/ 1534 w 1698"/>
                <a:gd name="T69" fmla="*/ 1584 h 1614"/>
                <a:gd name="T70" fmla="*/ 1414 w 1698"/>
                <a:gd name="T71" fmla="*/ 1614 h 1614"/>
                <a:gd name="T72" fmla="*/ 1329 w 1698"/>
                <a:gd name="T73" fmla="*/ 1549 h 1614"/>
                <a:gd name="T74" fmla="*/ 1194 w 1698"/>
                <a:gd name="T75" fmla="*/ 1499 h 1614"/>
                <a:gd name="T76" fmla="*/ 1014 w 1698"/>
                <a:gd name="T77" fmla="*/ 1519 h 1614"/>
                <a:gd name="T78" fmla="*/ 949 w 1698"/>
                <a:gd name="T79" fmla="*/ 1394 h 1614"/>
                <a:gd name="T80" fmla="*/ 794 w 1698"/>
                <a:gd name="T81" fmla="*/ 1299 h 1614"/>
                <a:gd name="T82" fmla="*/ 604 w 1698"/>
                <a:gd name="T83" fmla="*/ 1139 h 1614"/>
                <a:gd name="T84" fmla="*/ 434 w 1698"/>
                <a:gd name="T85" fmla="*/ 919 h 1614"/>
                <a:gd name="T86" fmla="*/ 319 w 1698"/>
                <a:gd name="T87" fmla="*/ 779 h 1614"/>
                <a:gd name="T88" fmla="*/ 180 w 1698"/>
                <a:gd name="T89" fmla="*/ 599 h 1614"/>
                <a:gd name="T90" fmla="*/ 0 w 1698"/>
                <a:gd name="T91" fmla="*/ 409 h 1614"/>
                <a:gd name="T92" fmla="*/ 110 w 1698"/>
                <a:gd name="T93" fmla="*/ 299 h 1614"/>
                <a:gd name="T94" fmla="*/ 130 w 1698"/>
                <a:gd name="T95" fmla="*/ 179 h 1614"/>
                <a:gd name="T96" fmla="*/ 215 w 1698"/>
                <a:gd name="T97" fmla="*/ 114 h 1614"/>
                <a:gd name="T98" fmla="*/ 215 w 1698"/>
                <a:gd name="T99" fmla="*/ 35 h 1614"/>
                <a:gd name="T100" fmla="*/ 299 w 1698"/>
                <a:gd name="T101" fmla="*/ 35 h 16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98"/>
                <a:gd name="T154" fmla="*/ 0 h 1614"/>
                <a:gd name="T155" fmla="*/ 1698 w 1698"/>
                <a:gd name="T156" fmla="*/ 1614 h 16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98" h="1614">
                  <a:moveTo>
                    <a:pt x="299" y="35"/>
                  </a:moveTo>
                  <a:lnTo>
                    <a:pt x="349" y="55"/>
                  </a:lnTo>
                  <a:lnTo>
                    <a:pt x="349" y="85"/>
                  </a:lnTo>
                  <a:lnTo>
                    <a:pt x="309" y="134"/>
                  </a:lnTo>
                  <a:lnTo>
                    <a:pt x="339" y="199"/>
                  </a:lnTo>
                  <a:lnTo>
                    <a:pt x="379" y="179"/>
                  </a:lnTo>
                  <a:lnTo>
                    <a:pt x="444" y="179"/>
                  </a:lnTo>
                  <a:lnTo>
                    <a:pt x="464" y="179"/>
                  </a:lnTo>
                  <a:lnTo>
                    <a:pt x="499" y="214"/>
                  </a:lnTo>
                  <a:lnTo>
                    <a:pt x="519" y="264"/>
                  </a:lnTo>
                  <a:lnTo>
                    <a:pt x="519" y="299"/>
                  </a:lnTo>
                  <a:lnTo>
                    <a:pt x="539" y="319"/>
                  </a:lnTo>
                  <a:lnTo>
                    <a:pt x="559" y="319"/>
                  </a:lnTo>
                  <a:lnTo>
                    <a:pt x="594" y="369"/>
                  </a:lnTo>
                  <a:lnTo>
                    <a:pt x="614" y="404"/>
                  </a:lnTo>
                  <a:lnTo>
                    <a:pt x="634" y="409"/>
                  </a:lnTo>
                  <a:lnTo>
                    <a:pt x="699" y="404"/>
                  </a:lnTo>
                  <a:lnTo>
                    <a:pt x="719" y="409"/>
                  </a:lnTo>
                  <a:lnTo>
                    <a:pt x="759" y="409"/>
                  </a:lnTo>
                  <a:lnTo>
                    <a:pt x="814" y="369"/>
                  </a:lnTo>
                  <a:lnTo>
                    <a:pt x="859" y="324"/>
                  </a:lnTo>
                  <a:lnTo>
                    <a:pt x="889" y="324"/>
                  </a:lnTo>
                  <a:lnTo>
                    <a:pt x="944" y="324"/>
                  </a:lnTo>
                  <a:lnTo>
                    <a:pt x="969" y="304"/>
                  </a:lnTo>
                  <a:lnTo>
                    <a:pt x="1029" y="219"/>
                  </a:lnTo>
                  <a:lnTo>
                    <a:pt x="1049" y="219"/>
                  </a:lnTo>
                  <a:lnTo>
                    <a:pt x="1069" y="234"/>
                  </a:lnTo>
                  <a:lnTo>
                    <a:pt x="1109" y="219"/>
                  </a:lnTo>
                  <a:lnTo>
                    <a:pt x="1159" y="214"/>
                  </a:lnTo>
                  <a:lnTo>
                    <a:pt x="1184" y="199"/>
                  </a:lnTo>
                  <a:lnTo>
                    <a:pt x="1244" y="169"/>
                  </a:lnTo>
                  <a:lnTo>
                    <a:pt x="1269" y="199"/>
                  </a:lnTo>
                  <a:lnTo>
                    <a:pt x="1259" y="219"/>
                  </a:lnTo>
                  <a:lnTo>
                    <a:pt x="1224" y="239"/>
                  </a:lnTo>
                  <a:lnTo>
                    <a:pt x="1204" y="274"/>
                  </a:lnTo>
                  <a:lnTo>
                    <a:pt x="1154" y="274"/>
                  </a:lnTo>
                  <a:lnTo>
                    <a:pt x="1099" y="304"/>
                  </a:lnTo>
                  <a:lnTo>
                    <a:pt x="1079" y="349"/>
                  </a:lnTo>
                  <a:lnTo>
                    <a:pt x="1079" y="379"/>
                  </a:lnTo>
                  <a:lnTo>
                    <a:pt x="1089" y="409"/>
                  </a:lnTo>
                  <a:lnTo>
                    <a:pt x="1054" y="424"/>
                  </a:lnTo>
                  <a:lnTo>
                    <a:pt x="1049" y="454"/>
                  </a:lnTo>
                  <a:lnTo>
                    <a:pt x="1034" y="494"/>
                  </a:lnTo>
                  <a:lnTo>
                    <a:pt x="1079" y="569"/>
                  </a:lnTo>
                  <a:lnTo>
                    <a:pt x="1079" y="599"/>
                  </a:lnTo>
                  <a:lnTo>
                    <a:pt x="1079" y="644"/>
                  </a:lnTo>
                  <a:lnTo>
                    <a:pt x="1054" y="729"/>
                  </a:lnTo>
                  <a:lnTo>
                    <a:pt x="1054" y="794"/>
                  </a:lnTo>
                  <a:lnTo>
                    <a:pt x="1089" y="824"/>
                  </a:lnTo>
                  <a:lnTo>
                    <a:pt x="1154" y="814"/>
                  </a:lnTo>
                  <a:lnTo>
                    <a:pt x="1244" y="844"/>
                  </a:lnTo>
                  <a:lnTo>
                    <a:pt x="1299" y="879"/>
                  </a:lnTo>
                  <a:lnTo>
                    <a:pt x="1374" y="949"/>
                  </a:lnTo>
                  <a:lnTo>
                    <a:pt x="1499" y="1044"/>
                  </a:lnTo>
                  <a:lnTo>
                    <a:pt x="1544" y="1044"/>
                  </a:lnTo>
                  <a:lnTo>
                    <a:pt x="1608" y="1069"/>
                  </a:lnTo>
                  <a:lnTo>
                    <a:pt x="1668" y="1129"/>
                  </a:lnTo>
                  <a:lnTo>
                    <a:pt x="1688" y="1204"/>
                  </a:lnTo>
                  <a:lnTo>
                    <a:pt x="1698" y="1254"/>
                  </a:lnTo>
                  <a:lnTo>
                    <a:pt x="1688" y="1289"/>
                  </a:lnTo>
                  <a:lnTo>
                    <a:pt x="1688" y="1319"/>
                  </a:lnTo>
                  <a:lnTo>
                    <a:pt x="1658" y="1339"/>
                  </a:lnTo>
                  <a:lnTo>
                    <a:pt x="1633" y="1349"/>
                  </a:lnTo>
                  <a:lnTo>
                    <a:pt x="1613" y="1349"/>
                  </a:lnTo>
                  <a:lnTo>
                    <a:pt x="1608" y="1394"/>
                  </a:lnTo>
                  <a:lnTo>
                    <a:pt x="1608" y="1444"/>
                  </a:lnTo>
                  <a:lnTo>
                    <a:pt x="1583" y="1489"/>
                  </a:lnTo>
                  <a:lnTo>
                    <a:pt x="1554" y="1519"/>
                  </a:lnTo>
                  <a:lnTo>
                    <a:pt x="1534" y="1549"/>
                  </a:lnTo>
                  <a:lnTo>
                    <a:pt x="1534" y="1584"/>
                  </a:lnTo>
                  <a:lnTo>
                    <a:pt x="1489" y="1594"/>
                  </a:lnTo>
                  <a:lnTo>
                    <a:pt x="1414" y="1614"/>
                  </a:lnTo>
                  <a:lnTo>
                    <a:pt x="1384" y="1594"/>
                  </a:lnTo>
                  <a:lnTo>
                    <a:pt x="1329" y="1549"/>
                  </a:lnTo>
                  <a:lnTo>
                    <a:pt x="1259" y="1509"/>
                  </a:lnTo>
                  <a:lnTo>
                    <a:pt x="1194" y="1499"/>
                  </a:lnTo>
                  <a:lnTo>
                    <a:pt x="1099" y="1509"/>
                  </a:lnTo>
                  <a:lnTo>
                    <a:pt x="1014" y="1519"/>
                  </a:lnTo>
                  <a:lnTo>
                    <a:pt x="944" y="1434"/>
                  </a:lnTo>
                  <a:lnTo>
                    <a:pt x="949" y="1394"/>
                  </a:lnTo>
                  <a:lnTo>
                    <a:pt x="889" y="1329"/>
                  </a:lnTo>
                  <a:lnTo>
                    <a:pt x="794" y="1299"/>
                  </a:lnTo>
                  <a:lnTo>
                    <a:pt x="709" y="1234"/>
                  </a:lnTo>
                  <a:lnTo>
                    <a:pt x="604" y="1139"/>
                  </a:lnTo>
                  <a:lnTo>
                    <a:pt x="474" y="1004"/>
                  </a:lnTo>
                  <a:lnTo>
                    <a:pt x="434" y="919"/>
                  </a:lnTo>
                  <a:lnTo>
                    <a:pt x="369" y="864"/>
                  </a:lnTo>
                  <a:lnTo>
                    <a:pt x="319" y="779"/>
                  </a:lnTo>
                  <a:lnTo>
                    <a:pt x="265" y="694"/>
                  </a:lnTo>
                  <a:lnTo>
                    <a:pt x="180" y="599"/>
                  </a:lnTo>
                  <a:lnTo>
                    <a:pt x="110" y="509"/>
                  </a:lnTo>
                  <a:lnTo>
                    <a:pt x="0" y="409"/>
                  </a:lnTo>
                  <a:lnTo>
                    <a:pt x="65" y="349"/>
                  </a:lnTo>
                  <a:lnTo>
                    <a:pt x="110" y="299"/>
                  </a:lnTo>
                  <a:lnTo>
                    <a:pt x="130" y="234"/>
                  </a:lnTo>
                  <a:lnTo>
                    <a:pt x="130" y="179"/>
                  </a:lnTo>
                  <a:lnTo>
                    <a:pt x="180" y="159"/>
                  </a:lnTo>
                  <a:lnTo>
                    <a:pt x="215" y="114"/>
                  </a:lnTo>
                  <a:lnTo>
                    <a:pt x="235" y="94"/>
                  </a:lnTo>
                  <a:lnTo>
                    <a:pt x="215" y="35"/>
                  </a:lnTo>
                  <a:lnTo>
                    <a:pt x="245" y="0"/>
                  </a:lnTo>
                  <a:lnTo>
                    <a:pt x="299" y="3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4" name="Freeform 15"/>
            <p:cNvSpPr>
              <a:spLocks noChangeAspect="1"/>
            </p:cNvSpPr>
            <p:nvPr/>
          </p:nvSpPr>
          <p:spPr bwMode="auto">
            <a:xfrm>
              <a:off x="4027" y="4490"/>
              <a:ext cx="2258" cy="1359"/>
            </a:xfrm>
            <a:custGeom>
              <a:avLst/>
              <a:gdLst>
                <a:gd name="T0" fmla="*/ 2168 w 2258"/>
                <a:gd name="T1" fmla="*/ 1119 h 1359"/>
                <a:gd name="T2" fmla="*/ 2093 w 2258"/>
                <a:gd name="T3" fmla="*/ 949 h 1359"/>
                <a:gd name="T4" fmla="*/ 2018 w 2258"/>
                <a:gd name="T5" fmla="*/ 819 h 1359"/>
                <a:gd name="T6" fmla="*/ 1983 w 2258"/>
                <a:gd name="T7" fmla="*/ 729 h 1359"/>
                <a:gd name="T8" fmla="*/ 2018 w 2258"/>
                <a:gd name="T9" fmla="*/ 620 h 1359"/>
                <a:gd name="T10" fmla="*/ 2008 w 2258"/>
                <a:gd name="T11" fmla="*/ 485 h 1359"/>
                <a:gd name="T12" fmla="*/ 2008 w 2258"/>
                <a:gd name="T13" fmla="*/ 400 h 1359"/>
                <a:gd name="T14" fmla="*/ 1898 w 2258"/>
                <a:gd name="T15" fmla="*/ 305 h 1359"/>
                <a:gd name="T16" fmla="*/ 1788 w 2258"/>
                <a:gd name="T17" fmla="*/ 305 h 1359"/>
                <a:gd name="T18" fmla="*/ 1708 w 2258"/>
                <a:gd name="T19" fmla="*/ 345 h 1359"/>
                <a:gd name="T20" fmla="*/ 1544 w 2258"/>
                <a:gd name="T21" fmla="*/ 325 h 1359"/>
                <a:gd name="T22" fmla="*/ 1419 w 2258"/>
                <a:gd name="T23" fmla="*/ 275 h 1359"/>
                <a:gd name="T24" fmla="*/ 1319 w 2258"/>
                <a:gd name="T25" fmla="*/ 260 h 1359"/>
                <a:gd name="T26" fmla="*/ 1119 w 2258"/>
                <a:gd name="T27" fmla="*/ 275 h 1359"/>
                <a:gd name="T28" fmla="*/ 994 w 2258"/>
                <a:gd name="T29" fmla="*/ 200 h 1359"/>
                <a:gd name="T30" fmla="*/ 909 w 2258"/>
                <a:gd name="T31" fmla="*/ 240 h 1359"/>
                <a:gd name="T32" fmla="*/ 834 w 2258"/>
                <a:gd name="T33" fmla="*/ 190 h 1359"/>
                <a:gd name="T34" fmla="*/ 709 w 2258"/>
                <a:gd name="T35" fmla="*/ 190 h 1359"/>
                <a:gd name="T36" fmla="*/ 574 w 2258"/>
                <a:gd name="T37" fmla="*/ 90 h 1359"/>
                <a:gd name="T38" fmla="*/ 444 w 2258"/>
                <a:gd name="T39" fmla="*/ 40 h 1359"/>
                <a:gd name="T40" fmla="*/ 340 w 2258"/>
                <a:gd name="T41" fmla="*/ 30 h 1359"/>
                <a:gd name="T42" fmla="*/ 245 w 2258"/>
                <a:gd name="T43" fmla="*/ 0 h 1359"/>
                <a:gd name="T44" fmla="*/ 190 w 2258"/>
                <a:gd name="T45" fmla="*/ 50 h 1359"/>
                <a:gd name="T46" fmla="*/ 170 w 2258"/>
                <a:gd name="T47" fmla="*/ 240 h 1359"/>
                <a:gd name="T48" fmla="*/ 120 w 2258"/>
                <a:gd name="T49" fmla="*/ 345 h 1359"/>
                <a:gd name="T50" fmla="*/ 40 w 2258"/>
                <a:gd name="T51" fmla="*/ 450 h 1359"/>
                <a:gd name="T52" fmla="*/ 55 w 2258"/>
                <a:gd name="T53" fmla="*/ 525 h 1359"/>
                <a:gd name="T54" fmla="*/ 170 w 2258"/>
                <a:gd name="T55" fmla="*/ 550 h 1359"/>
                <a:gd name="T56" fmla="*/ 225 w 2258"/>
                <a:gd name="T57" fmla="*/ 665 h 1359"/>
                <a:gd name="T58" fmla="*/ 330 w 2258"/>
                <a:gd name="T59" fmla="*/ 709 h 1359"/>
                <a:gd name="T60" fmla="*/ 345 w 2258"/>
                <a:gd name="T61" fmla="*/ 834 h 1359"/>
                <a:gd name="T62" fmla="*/ 409 w 2258"/>
                <a:gd name="T63" fmla="*/ 904 h 1359"/>
                <a:gd name="T64" fmla="*/ 464 w 2258"/>
                <a:gd name="T65" fmla="*/ 854 h 1359"/>
                <a:gd name="T66" fmla="*/ 519 w 2258"/>
                <a:gd name="T67" fmla="*/ 769 h 1359"/>
                <a:gd name="T68" fmla="*/ 559 w 2258"/>
                <a:gd name="T69" fmla="*/ 779 h 1359"/>
                <a:gd name="T70" fmla="*/ 684 w 2258"/>
                <a:gd name="T71" fmla="*/ 844 h 1359"/>
                <a:gd name="T72" fmla="*/ 854 w 2258"/>
                <a:gd name="T73" fmla="*/ 874 h 1359"/>
                <a:gd name="T74" fmla="*/ 1004 w 2258"/>
                <a:gd name="T75" fmla="*/ 959 h 1359"/>
                <a:gd name="T76" fmla="*/ 1099 w 2258"/>
                <a:gd name="T77" fmla="*/ 1034 h 1359"/>
                <a:gd name="T78" fmla="*/ 1229 w 2258"/>
                <a:gd name="T79" fmla="*/ 1034 h 1359"/>
                <a:gd name="T80" fmla="*/ 1339 w 2258"/>
                <a:gd name="T81" fmla="*/ 1099 h 1359"/>
                <a:gd name="T82" fmla="*/ 1449 w 2258"/>
                <a:gd name="T83" fmla="*/ 1099 h 1359"/>
                <a:gd name="T84" fmla="*/ 1554 w 2258"/>
                <a:gd name="T85" fmla="*/ 1099 h 1359"/>
                <a:gd name="T86" fmla="*/ 1629 w 2258"/>
                <a:gd name="T87" fmla="*/ 1119 h 1359"/>
                <a:gd name="T88" fmla="*/ 1629 w 2258"/>
                <a:gd name="T89" fmla="*/ 1224 h 1359"/>
                <a:gd name="T90" fmla="*/ 1733 w 2258"/>
                <a:gd name="T91" fmla="*/ 1254 h 1359"/>
                <a:gd name="T92" fmla="*/ 1808 w 2258"/>
                <a:gd name="T93" fmla="*/ 1329 h 1359"/>
                <a:gd name="T94" fmla="*/ 1878 w 2258"/>
                <a:gd name="T95" fmla="*/ 1329 h 1359"/>
                <a:gd name="T96" fmla="*/ 1908 w 2258"/>
                <a:gd name="T97" fmla="*/ 1234 h 1359"/>
                <a:gd name="T98" fmla="*/ 2018 w 2258"/>
                <a:gd name="T99" fmla="*/ 1234 h 1359"/>
                <a:gd name="T100" fmla="*/ 2123 w 2258"/>
                <a:gd name="T101" fmla="*/ 1274 h 1359"/>
                <a:gd name="T102" fmla="*/ 2198 w 2258"/>
                <a:gd name="T103" fmla="*/ 1309 h 1359"/>
                <a:gd name="T104" fmla="*/ 2258 w 2258"/>
                <a:gd name="T105" fmla="*/ 1234 h 13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58"/>
                <a:gd name="T160" fmla="*/ 0 h 1359"/>
                <a:gd name="T161" fmla="*/ 2258 w 2258"/>
                <a:gd name="T162" fmla="*/ 1359 h 13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58" h="1359">
                  <a:moveTo>
                    <a:pt x="2238" y="1169"/>
                  </a:moveTo>
                  <a:lnTo>
                    <a:pt x="2168" y="1119"/>
                  </a:lnTo>
                  <a:lnTo>
                    <a:pt x="2133" y="1064"/>
                  </a:lnTo>
                  <a:lnTo>
                    <a:pt x="2093" y="949"/>
                  </a:lnTo>
                  <a:lnTo>
                    <a:pt x="2068" y="904"/>
                  </a:lnTo>
                  <a:lnTo>
                    <a:pt x="2018" y="819"/>
                  </a:lnTo>
                  <a:lnTo>
                    <a:pt x="1983" y="779"/>
                  </a:lnTo>
                  <a:lnTo>
                    <a:pt x="1983" y="729"/>
                  </a:lnTo>
                  <a:lnTo>
                    <a:pt x="2028" y="685"/>
                  </a:lnTo>
                  <a:lnTo>
                    <a:pt x="2018" y="620"/>
                  </a:lnTo>
                  <a:lnTo>
                    <a:pt x="2018" y="535"/>
                  </a:lnTo>
                  <a:lnTo>
                    <a:pt x="2008" y="485"/>
                  </a:lnTo>
                  <a:lnTo>
                    <a:pt x="2038" y="445"/>
                  </a:lnTo>
                  <a:lnTo>
                    <a:pt x="2008" y="400"/>
                  </a:lnTo>
                  <a:lnTo>
                    <a:pt x="1953" y="315"/>
                  </a:lnTo>
                  <a:lnTo>
                    <a:pt x="1898" y="305"/>
                  </a:lnTo>
                  <a:lnTo>
                    <a:pt x="1828" y="280"/>
                  </a:lnTo>
                  <a:lnTo>
                    <a:pt x="1788" y="305"/>
                  </a:lnTo>
                  <a:lnTo>
                    <a:pt x="1753" y="335"/>
                  </a:lnTo>
                  <a:lnTo>
                    <a:pt x="1708" y="345"/>
                  </a:lnTo>
                  <a:lnTo>
                    <a:pt x="1668" y="325"/>
                  </a:lnTo>
                  <a:lnTo>
                    <a:pt x="1544" y="325"/>
                  </a:lnTo>
                  <a:lnTo>
                    <a:pt x="1469" y="295"/>
                  </a:lnTo>
                  <a:lnTo>
                    <a:pt x="1419" y="275"/>
                  </a:lnTo>
                  <a:lnTo>
                    <a:pt x="1374" y="230"/>
                  </a:lnTo>
                  <a:lnTo>
                    <a:pt x="1319" y="260"/>
                  </a:lnTo>
                  <a:lnTo>
                    <a:pt x="1229" y="260"/>
                  </a:lnTo>
                  <a:lnTo>
                    <a:pt x="1119" y="275"/>
                  </a:lnTo>
                  <a:lnTo>
                    <a:pt x="1059" y="260"/>
                  </a:lnTo>
                  <a:lnTo>
                    <a:pt x="994" y="200"/>
                  </a:lnTo>
                  <a:lnTo>
                    <a:pt x="954" y="230"/>
                  </a:lnTo>
                  <a:lnTo>
                    <a:pt x="909" y="240"/>
                  </a:lnTo>
                  <a:lnTo>
                    <a:pt x="854" y="210"/>
                  </a:lnTo>
                  <a:lnTo>
                    <a:pt x="834" y="190"/>
                  </a:lnTo>
                  <a:lnTo>
                    <a:pt x="769" y="200"/>
                  </a:lnTo>
                  <a:lnTo>
                    <a:pt x="709" y="190"/>
                  </a:lnTo>
                  <a:lnTo>
                    <a:pt x="659" y="155"/>
                  </a:lnTo>
                  <a:lnTo>
                    <a:pt x="574" y="90"/>
                  </a:lnTo>
                  <a:lnTo>
                    <a:pt x="494" y="30"/>
                  </a:lnTo>
                  <a:lnTo>
                    <a:pt x="444" y="40"/>
                  </a:lnTo>
                  <a:lnTo>
                    <a:pt x="384" y="60"/>
                  </a:lnTo>
                  <a:lnTo>
                    <a:pt x="340" y="30"/>
                  </a:lnTo>
                  <a:lnTo>
                    <a:pt x="295" y="0"/>
                  </a:lnTo>
                  <a:lnTo>
                    <a:pt x="245" y="0"/>
                  </a:lnTo>
                  <a:lnTo>
                    <a:pt x="205" y="30"/>
                  </a:lnTo>
                  <a:lnTo>
                    <a:pt x="190" y="50"/>
                  </a:lnTo>
                  <a:lnTo>
                    <a:pt x="190" y="145"/>
                  </a:lnTo>
                  <a:lnTo>
                    <a:pt x="170" y="240"/>
                  </a:lnTo>
                  <a:lnTo>
                    <a:pt x="150" y="305"/>
                  </a:lnTo>
                  <a:lnTo>
                    <a:pt x="120" y="345"/>
                  </a:lnTo>
                  <a:lnTo>
                    <a:pt x="85" y="410"/>
                  </a:lnTo>
                  <a:lnTo>
                    <a:pt x="40" y="450"/>
                  </a:lnTo>
                  <a:lnTo>
                    <a:pt x="0" y="485"/>
                  </a:lnTo>
                  <a:lnTo>
                    <a:pt x="55" y="525"/>
                  </a:lnTo>
                  <a:lnTo>
                    <a:pt x="105" y="535"/>
                  </a:lnTo>
                  <a:lnTo>
                    <a:pt x="170" y="550"/>
                  </a:lnTo>
                  <a:lnTo>
                    <a:pt x="160" y="630"/>
                  </a:lnTo>
                  <a:lnTo>
                    <a:pt x="225" y="665"/>
                  </a:lnTo>
                  <a:lnTo>
                    <a:pt x="310" y="695"/>
                  </a:lnTo>
                  <a:lnTo>
                    <a:pt x="330" y="709"/>
                  </a:lnTo>
                  <a:lnTo>
                    <a:pt x="340" y="749"/>
                  </a:lnTo>
                  <a:lnTo>
                    <a:pt x="345" y="834"/>
                  </a:lnTo>
                  <a:lnTo>
                    <a:pt x="359" y="884"/>
                  </a:lnTo>
                  <a:lnTo>
                    <a:pt x="409" y="904"/>
                  </a:lnTo>
                  <a:lnTo>
                    <a:pt x="454" y="894"/>
                  </a:lnTo>
                  <a:lnTo>
                    <a:pt x="464" y="854"/>
                  </a:lnTo>
                  <a:lnTo>
                    <a:pt x="464" y="809"/>
                  </a:lnTo>
                  <a:lnTo>
                    <a:pt x="519" y="769"/>
                  </a:lnTo>
                  <a:lnTo>
                    <a:pt x="539" y="749"/>
                  </a:lnTo>
                  <a:lnTo>
                    <a:pt x="559" y="779"/>
                  </a:lnTo>
                  <a:lnTo>
                    <a:pt x="614" y="819"/>
                  </a:lnTo>
                  <a:lnTo>
                    <a:pt x="684" y="844"/>
                  </a:lnTo>
                  <a:lnTo>
                    <a:pt x="784" y="864"/>
                  </a:lnTo>
                  <a:lnTo>
                    <a:pt x="854" y="874"/>
                  </a:lnTo>
                  <a:lnTo>
                    <a:pt x="954" y="914"/>
                  </a:lnTo>
                  <a:lnTo>
                    <a:pt x="1004" y="959"/>
                  </a:lnTo>
                  <a:lnTo>
                    <a:pt x="1064" y="1024"/>
                  </a:lnTo>
                  <a:lnTo>
                    <a:pt x="1099" y="1034"/>
                  </a:lnTo>
                  <a:lnTo>
                    <a:pt x="1184" y="1034"/>
                  </a:lnTo>
                  <a:lnTo>
                    <a:pt x="1229" y="1034"/>
                  </a:lnTo>
                  <a:lnTo>
                    <a:pt x="1289" y="1084"/>
                  </a:lnTo>
                  <a:lnTo>
                    <a:pt x="1339" y="1099"/>
                  </a:lnTo>
                  <a:lnTo>
                    <a:pt x="1404" y="1084"/>
                  </a:lnTo>
                  <a:lnTo>
                    <a:pt x="1449" y="1099"/>
                  </a:lnTo>
                  <a:lnTo>
                    <a:pt x="1479" y="1099"/>
                  </a:lnTo>
                  <a:lnTo>
                    <a:pt x="1554" y="1099"/>
                  </a:lnTo>
                  <a:lnTo>
                    <a:pt x="1574" y="1074"/>
                  </a:lnTo>
                  <a:lnTo>
                    <a:pt x="1629" y="1119"/>
                  </a:lnTo>
                  <a:lnTo>
                    <a:pt x="1629" y="1159"/>
                  </a:lnTo>
                  <a:lnTo>
                    <a:pt x="1629" y="1224"/>
                  </a:lnTo>
                  <a:lnTo>
                    <a:pt x="1658" y="1244"/>
                  </a:lnTo>
                  <a:lnTo>
                    <a:pt x="1733" y="1254"/>
                  </a:lnTo>
                  <a:lnTo>
                    <a:pt x="1773" y="1294"/>
                  </a:lnTo>
                  <a:lnTo>
                    <a:pt x="1808" y="1329"/>
                  </a:lnTo>
                  <a:lnTo>
                    <a:pt x="1838" y="1359"/>
                  </a:lnTo>
                  <a:lnTo>
                    <a:pt x="1878" y="1329"/>
                  </a:lnTo>
                  <a:lnTo>
                    <a:pt x="1893" y="1274"/>
                  </a:lnTo>
                  <a:lnTo>
                    <a:pt x="1908" y="1234"/>
                  </a:lnTo>
                  <a:lnTo>
                    <a:pt x="1958" y="1249"/>
                  </a:lnTo>
                  <a:lnTo>
                    <a:pt x="2018" y="1234"/>
                  </a:lnTo>
                  <a:lnTo>
                    <a:pt x="2058" y="1234"/>
                  </a:lnTo>
                  <a:lnTo>
                    <a:pt x="2123" y="1274"/>
                  </a:lnTo>
                  <a:lnTo>
                    <a:pt x="2168" y="1309"/>
                  </a:lnTo>
                  <a:lnTo>
                    <a:pt x="2198" y="1309"/>
                  </a:lnTo>
                  <a:lnTo>
                    <a:pt x="2238" y="1269"/>
                  </a:lnTo>
                  <a:lnTo>
                    <a:pt x="2258" y="1234"/>
                  </a:lnTo>
                  <a:lnTo>
                    <a:pt x="2238" y="1169"/>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5" name="Freeform 16"/>
            <p:cNvSpPr>
              <a:spLocks noChangeAspect="1"/>
            </p:cNvSpPr>
            <p:nvPr/>
          </p:nvSpPr>
          <p:spPr bwMode="auto">
            <a:xfrm>
              <a:off x="2883" y="4935"/>
              <a:ext cx="1753" cy="689"/>
            </a:xfrm>
            <a:custGeom>
              <a:avLst/>
              <a:gdLst>
                <a:gd name="T0" fmla="*/ 989 w 1753"/>
                <a:gd name="T1" fmla="*/ 0 h 689"/>
                <a:gd name="T2" fmla="*/ 894 w 1753"/>
                <a:gd name="T3" fmla="*/ 85 h 689"/>
                <a:gd name="T4" fmla="*/ 789 w 1753"/>
                <a:gd name="T5" fmla="*/ 55 h 689"/>
                <a:gd name="T6" fmla="*/ 684 w 1753"/>
                <a:gd name="T7" fmla="*/ 85 h 689"/>
                <a:gd name="T8" fmla="*/ 599 w 1753"/>
                <a:gd name="T9" fmla="*/ 35 h 689"/>
                <a:gd name="T10" fmla="*/ 459 w 1753"/>
                <a:gd name="T11" fmla="*/ 35 h 689"/>
                <a:gd name="T12" fmla="*/ 479 w 1753"/>
                <a:gd name="T13" fmla="*/ 85 h 689"/>
                <a:gd name="T14" fmla="*/ 439 w 1753"/>
                <a:gd name="T15" fmla="*/ 140 h 689"/>
                <a:gd name="T16" fmla="*/ 399 w 1753"/>
                <a:gd name="T17" fmla="*/ 210 h 689"/>
                <a:gd name="T18" fmla="*/ 399 w 1753"/>
                <a:gd name="T19" fmla="*/ 284 h 689"/>
                <a:gd name="T20" fmla="*/ 284 w 1753"/>
                <a:gd name="T21" fmla="*/ 324 h 689"/>
                <a:gd name="T22" fmla="*/ 125 w 1753"/>
                <a:gd name="T23" fmla="*/ 379 h 689"/>
                <a:gd name="T24" fmla="*/ 30 w 1753"/>
                <a:gd name="T25" fmla="*/ 464 h 689"/>
                <a:gd name="T26" fmla="*/ 0 w 1753"/>
                <a:gd name="T27" fmla="*/ 604 h 689"/>
                <a:gd name="T28" fmla="*/ 90 w 1753"/>
                <a:gd name="T29" fmla="*/ 654 h 689"/>
                <a:gd name="T30" fmla="*/ 219 w 1753"/>
                <a:gd name="T31" fmla="*/ 689 h 689"/>
                <a:gd name="T32" fmla="*/ 374 w 1753"/>
                <a:gd name="T33" fmla="*/ 624 h 689"/>
                <a:gd name="T34" fmla="*/ 439 w 1753"/>
                <a:gd name="T35" fmla="*/ 489 h 689"/>
                <a:gd name="T36" fmla="*/ 494 w 1753"/>
                <a:gd name="T37" fmla="*/ 389 h 689"/>
                <a:gd name="T38" fmla="*/ 609 w 1753"/>
                <a:gd name="T39" fmla="*/ 339 h 689"/>
                <a:gd name="T40" fmla="*/ 769 w 1753"/>
                <a:gd name="T41" fmla="*/ 205 h 689"/>
                <a:gd name="T42" fmla="*/ 969 w 1753"/>
                <a:gd name="T43" fmla="*/ 225 h 689"/>
                <a:gd name="T44" fmla="*/ 1104 w 1753"/>
                <a:gd name="T45" fmla="*/ 299 h 689"/>
                <a:gd name="T46" fmla="*/ 1274 w 1753"/>
                <a:gd name="T47" fmla="*/ 359 h 689"/>
                <a:gd name="T48" fmla="*/ 1474 w 1753"/>
                <a:gd name="T49" fmla="*/ 519 h 689"/>
                <a:gd name="T50" fmla="*/ 1693 w 1753"/>
                <a:gd name="T51" fmla="*/ 674 h 689"/>
                <a:gd name="T52" fmla="*/ 1753 w 1753"/>
                <a:gd name="T53" fmla="*/ 609 h 689"/>
                <a:gd name="T54" fmla="*/ 1618 w 1753"/>
                <a:gd name="T55" fmla="*/ 484 h 689"/>
                <a:gd name="T56" fmla="*/ 1513 w 1753"/>
                <a:gd name="T57" fmla="*/ 424 h 689"/>
                <a:gd name="T58" fmla="*/ 1489 w 1753"/>
                <a:gd name="T59" fmla="*/ 349 h 689"/>
                <a:gd name="T60" fmla="*/ 1459 w 1753"/>
                <a:gd name="T61" fmla="*/ 260 h 689"/>
                <a:gd name="T62" fmla="*/ 1379 w 1753"/>
                <a:gd name="T63" fmla="*/ 205 h 689"/>
                <a:gd name="T64" fmla="*/ 1294 w 1753"/>
                <a:gd name="T65" fmla="*/ 140 h 689"/>
                <a:gd name="T66" fmla="*/ 1294 w 1753"/>
                <a:gd name="T67" fmla="*/ 75 h 689"/>
                <a:gd name="T68" fmla="*/ 1229 w 1753"/>
                <a:gd name="T69" fmla="*/ 55 h 689"/>
                <a:gd name="T70" fmla="*/ 1144 w 1753"/>
                <a:gd name="T71" fmla="*/ 20 h 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53"/>
                <a:gd name="T109" fmla="*/ 0 h 689"/>
                <a:gd name="T110" fmla="*/ 1753 w 1753"/>
                <a:gd name="T111" fmla="*/ 689 h 6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53" h="689">
                  <a:moveTo>
                    <a:pt x="1144" y="20"/>
                  </a:moveTo>
                  <a:lnTo>
                    <a:pt x="989" y="0"/>
                  </a:lnTo>
                  <a:lnTo>
                    <a:pt x="934" y="85"/>
                  </a:lnTo>
                  <a:lnTo>
                    <a:pt x="894" y="85"/>
                  </a:lnTo>
                  <a:lnTo>
                    <a:pt x="839" y="40"/>
                  </a:lnTo>
                  <a:lnTo>
                    <a:pt x="789" y="55"/>
                  </a:lnTo>
                  <a:lnTo>
                    <a:pt x="734" y="65"/>
                  </a:lnTo>
                  <a:lnTo>
                    <a:pt x="684" y="85"/>
                  </a:lnTo>
                  <a:lnTo>
                    <a:pt x="664" y="75"/>
                  </a:lnTo>
                  <a:lnTo>
                    <a:pt x="599" y="35"/>
                  </a:lnTo>
                  <a:lnTo>
                    <a:pt x="559" y="15"/>
                  </a:lnTo>
                  <a:lnTo>
                    <a:pt x="459" y="35"/>
                  </a:lnTo>
                  <a:lnTo>
                    <a:pt x="459" y="65"/>
                  </a:lnTo>
                  <a:lnTo>
                    <a:pt x="479" y="85"/>
                  </a:lnTo>
                  <a:lnTo>
                    <a:pt x="474" y="125"/>
                  </a:lnTo>
                  <a:lnTo>
                    <a:pt x="439" y="140"/>
                  </a:lnTo>
                  <a:lnTo>
                    <a:pt x="409" y="180"/>
                  </a:lnTo>
                  <a:lnTo>
                    <a:pt x="399" y="210"/>
                  </a:lnTo>
                  <a:lnTo>
                    <a:pt x="409" y="250"/>
                  </a:lnTo>
                  <a:lnTo>
                    <a:pt x="399" y="284"/>
                  </a:lnTo>
                  <a:lnTo>
                    <a:pt x="369" y="304"/>
                  </a:lnTo>
                  <a:lnTo>
                    <a:pt x="284" y="324"/>
                  </a:lnTo>
                  <a:lnTo>
                    <a:pt x="125" y="339"/>
                  </a:lnTo>
                  <a:lnTo>
                    <a:pt x="125" y="379"/>
                  </a:lnTo>
                  <a:lnTo>
                    <a:pt x="70" y="424"/>
                  </a:lnTo>
                  <a:lnTo>
                    <a:pt x="30" y="464"/>
                  </a:lnTo>
                  <a:lnTo>
                    <a:pt x="0" y="519"/>
                  </a:lnTo>
                  <a:lnTo>
                    <a:pt x="0" y="604"/>
                  </a:lnTo>
                  <a:lnTo>
                    <a:pt x="40" y="689"/>
                  </a:lnTo>
                  <a:lnTo>
                    <a:pt x="90" y="654"/>
                  </a:lnTo>
                  <a:lnTo>
                    <a:pt x="170" y="674"/>
                  </a:lnTo>
                  <a:lnTo>
                    <a:pt x="219" y="689"/>
                  </a:lnTo>
                  <a:lnTo>
                    <a:pt x="304" y="664"/>
                  </a:lnTo>
                  <a:lnTo>
                    <a:pt x="374" y="624"/>
                  </a:lnTo>
                  <a:lnTo>
                    <a:pt x="429" y="569"/>
                  </a:lnTo>
                  <a:lnTo>
                    <a:pt x="439" y="489"/>
                  </a:lnTo>
                  <a:lnTo>
                    <a:pt x="454" y="434"/>
                  </a:lnTo>
                  <a:lnTo>
                    <a:pt x="494" y="389"/>
                  </a:lnTo>
                  <a:lnTo>
                    <a:pt x="564" y="359"/>
                  </a:lnTo>
                  <a:lnTo>
                    <a:pt x="609" y="339"/>
                  </a:lnTo>
                  <a:lnTo>
                    <a:pt x="684" y="274"/>
                  </a:lnTo>
                  <a:lnTo>
                    <a:pt x="769" y="205"/>
                  </a:lnTo>
                  <a:lnTo>
                    <a:pt x="904" y="190"/>
                  </a:lnTo>
                  <a:lnTo>
                    <a:pt x="969" y="225"/>
                  </a:lnTo>
                  <a:lnTo>
                    <a:pt x="1054" y="274"/>
                  </a:lnTo>
                  <a:lnTo>
                    <a:pt x="1104" y="299"/>
                  </a:lnTo>
                  <a:lnTo>
                    <a:pt x="1199" y="304"/>
                  </a:lnTo>
                  <a:lnTo>
                    <a:pt x="1274" y="359"/>
                  </a:lnTo>
                  <a:lnTo>
                    <a:pt x="1379" y="424"/>
                  </a:lnTo>
                  <a:lnTo>
                    <a:pt x="1474" y="519"/>
                  </a:lnTo>
                  <a:lnTo>
                    <a:pt x="1598" y="634"/>
                  </a:lnTo>
                  <a:lnTo>
                    <a:pt x="1693" y="674"/>
                  </a:lnTo>
                  <a:lnTo>
                    <a:pt x="1718" y="654"/>
                  </a:lnTo>
                  <a:lnTo>
                    <a:pt x="1753" y="609"/>
                  </a:lnTo>
                  <a:lnTo>
                    <a:pt x="1708" y="529"/>
                  </a:lnTo>
                  <a:lnTo>
                    <a:pt x="1618" y="484"/>
                  </a:lnTo>
                  <a:lnTo>
                    <a:pt x="1583" y="429"/>
                  </a:lnTo>
                  <a:lnTo>
                    <a:pt x="1513" y="424"/>
                  </a:lnTo>
                  <a:lnTo>
                    <a:pt x="1489" y="389"/>
                  </a:lnTo>
                  <a:lnTo>
                    <a:pt x="1489" y="349"/>
                  </a:lnTo>
                  <a:lnTo>
                    <a:pt x="1484" y="304"/>
                  </a:lnTo>
                  <a:lnTo>
                    <a:pt x="1459" y="260"/>
                  </a:lnTo>
                  <a:lnTo>
                    <a:pt x="1439" y="235"/>
                  </a:lnTo>
                  <a:lnTo>
                    <a:pt x="1379" y="205"/>
                  </a:lnTo>
                  <a:lnTo>
                    <a:pt x="1314" y="170"/>
                  </a:lnTo>
                  <a:lnTo>
                    <a:pt x="1294" y="140"/>
                  </a:lnTo>
                  <a:lnTo>
                    <a:pt x="1304" y="105"/>
                  </a:lnTo>
                  <a:lnTo>
                    <a:pt x="1294" y="75"/>
                  </a:lnTo>
                  <a:lnTo>
                    <a:pt x="1264" y="75"/>
                  </a:lnTo>
                  <a:lnTo>
                    <a:pt x="1229" y="55"/>
                  </a:lnTo>
                  <a:lnTo>
                    <a:pt x="1199" y="65"/>
                  </a:lnTo>
                  <a:lnTo>
                    <a:pt x="1144" y="2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6" name="Freeform 17"/>
            <p:cNvSpPr>
              <a:spLocks noChangeAspect="1"/>
            </p:cNvSpPr>
            <p:nvPr/>
          </p:nvSpPr>
          <p:spPr bwMode="auto">
            <a:xfrm>
              <a:off x="2638" y="3556"/>
              <a:ext cx="699" cy="549"/>
            </a:xfrm>
            <a:custGeom>
              <a:avLst/>
              <a:gdLst>
                <a:gd name="T0" fmla="*/ 654 w 699"/>
                <a:gd name="T1" fmla="*/ 24 h 549"/>
                <a:gd name="T2" fmla="*/ 549 w 699"/>
                <a:gd name="T3" fmla="*/ 4 h 549"/>
                <a:gd name="T4" fmla="*/ 494 w 699"/>
                <a:gd name="T5" fmla="*/ 4 h 549"/>
                <a:gd name="T6" fmla="*/ 440 w 699"/>
                <a:gd name="T7" fmla="*/ 74 h 549"/>
                <a:gd name="T8" fmla="*/ 415 w 699"/>
                <a:gd name="T9" fmla="*/ 119 h 549"/>
                <a:gd name="T10" fmla="*/ 360 w 699"/>
                <a:gd name="T11" fmla="*/ 129 h 549"/>
                <a:gd name="T12" fmla="*/ 285 w 699"/>
                <a:gd name="T13" fmla="*/ 99 h 549"/>
                <a:gd name="T14" fmla="*/ 245 w 699"/>
                <a:gd name="T15" fmla="*/ 64 h 549"/>
                <a:gd name="T16" fmla="*/ 180 w 699"/>
                <a:gd name="T17" fmla="*/ 14 h 549"/>
                <a:gd name="T18" fmla="*/ 150 w 699"/>
                <a:gd name="T19" fmla="*/ 0 h 549"/>
                <a:gd name="T20" fmla="*/ 95 w 699"/>
                <a:gd name="T21" fmla="*/ 44 h 549"/>
                <a:gd name="T22" fmla="*/ 55 w 699"/>
                <a:gd name="T23" fmla="*/ 99 h 549"/>
                <a:gd name="T24" fmla="*/ 0 w 699"/>
                <a:gd name="T25" fmla="*/ 149 h 549"/>
                <a:gd name="T26" fmla="*/ 40 w 699"/>
                <a:gd name="T27" fmla="*/ 244 h 549"/>
                <a:gd name="T28" fmla="*/ 85 w 699"/>
                <a:gd name="T29" fmla="*/ 309 h 549"/>
                <a:gd name="T30" fmla="*/ 95 w 699"/>
                <a:gd name="T31" fmla="*/ 339 h 549"/>
                <a:gd name="T32" fmla="*/ 65 w 699"/>
                <a:gd name="T33" fmla="*/ 394 h 549"/>
                <a:gd name="T34" fmla="*/ 75 w 699"/>
                <a:gd name="T35" fmla="*/ 459 h 549"/>
                <a:gd name="T36" fmla="*/ 75 w 699"/>
                <a:gd name="T37" fmla="*/ 519 h 549"/>
                <a:gd name="T38" fmla="*/ 95 w 699"/>
                <a:gd name="T39" fmla="*/ 549 h 549"/>
                <a:gd name="T40" fmla="*/ 140 w 699"/>
                <a:gd name="T41" fmla="*/ 499 h 549"/>
                <a:gd name="T42" fmla="*/ 210 w 699"/>
                <a:gd name="T43" fmla="*/ 479 h 549"/>
                <a:gd name="T44" fmla="*/ 245 w 699"/>
                <a:gd name="T45" fmla="*/ 459 h 549"/>
                <a:gd name="T46" fmla="*/ 295 w 699"/>
                <a:gd name="T47" fmla="*/ 464 h 549"/>
                <a:gd name="T48" fmla="*/ 360 w 699"/>
                <a:gd name="T49" fmla="*/ 459 h 549"/>
                <a:gd name="T50" fmla="*/ 415 w 699"/>
                <a:gd name="T51" fmla="*/ 464 h 549"/>
                <a:gd name="T52" fmla="*/ 464 w 699"/>
                <a:gd name="T53" fmla="*/ 479 h 549"/>
                <a:gd name="T54" fmla="*/ 504 w 699"/>
                <a:gd name="T55" fmla="*/ 459 h 549"/>
                <a:gd name="T56" fmla="*/ 579 w 699"/>
                <a:gd name="T57" fmla="*/ 434 h 549"/>
                <a:gd name="T58" fmla="*/ 599 w 699"/>
                <a:gd name="T59" fmla="*/ 379 h 549"/>
                <a:gd name="T60" fmla="*/ 624 w 699"/>
                <a:gd name="T61" fmla="*/ 354 h 549"/>
                <a:gd name="T62" fmla="*/ 654 w 699"/>
                <a:gd name="T63" fmla="*/ 359 h 549"/>
                <a:gd name="T64" fmla="*/ 699 w 699"/>
                <a:gd name="T65" fmla="*/ 354 h 549"/>
                <a:gd name="T66" fmla="*/ 684 w 699"/>
                <a:gd name="T67" fmla="*/ 309 h 549"/>
                <a:gd name="T68" fmla="*/ 684 w 699"/>
                <a:gd name="T69" fmla="*/ 224 h 549"/>
                <a:gd name="T70" fmla="*/ 664 w 699"/>
                <a:gd name="T71" fmla="*/ 189 h 549"/>
                <a:gd name="T72" fmla="*/ 664 w 699"/>
                <a:gd name="T73" fmla="*/ 129 h 549"/>
                <a:gd name="T74" fmla="*/ 654 w 699"/>
                <a:gd name="T75" fmla="*/ 84 h 549"/>
                <a:gd name="T76" fmla="*/ 654 w 699"/>
                <a:gd name="T77" fmla="*/ 24 h 5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9"/>
                <a:gd name="T118" fmla="*/ 0 h 549"/>
                <a:gd name="T119" fmla="*/ 699 w 699"/>
                <a:gd name="T120" fmla="*/ 549 h 5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9" h="549">
                  <a:moveTo>
                    <a:pt x="654" y="24"/>
                  </a:moveTo>
                  <a:lnTo>
                    <a:pt x="549" y="4"/>
                  </a:lnTo>
                  <a:lnTo>
                    <a:pt x="494" y="4"/>
                  </a:lnTo>
                  <a:lnTo>
                    <a:pt x="440" y="74"/>
                  </a:lnTo>
                  <a:lnTo>
                    <a:pt x="415" y="119"/>
                  </a:lnTo>
                  <a:lnTo>
                    <a:pt x="360" y="129"/>
                  </a:lnTo>
                  <a:lnTo>
                    <a:pt x="285" y="99"/>
                  </a:lnTo>
                  <a:lnTo>
                    <a:pt x="245" y="64"/>
                  </a:lnTo>
                  <a:lnTo>
                    <a:pt x="180" y="14"/>
                  </a:lnTo>
                  <a:lnTo>
                    <a:pt x="150" y="0"/>
                  </a:lnTo>
                  <a:lnTo>
                    <a:pt x="95" y="44"/>
                  </a:lnTo>
                  <a:lnTo>
                    <a:pt x="55" y="99"/>
                  </a:lnTo>
                  <a:lnTo>
                    <a:pt x="0" y="149"/>
                  </a:lnTo>
                  <a:lnTo>
                    <a:pt x="40" y="244"/>
                  </a:lnTo>
                  <a:lnTo>
                    <a:pt x="85" y="309"/>
                  </a:lnTo>
                  <a:lnTo>
                    <a:pt x="95" y="339"/>
                  </a:lnTo>
                  <a:lnTo>
                    <a:pt x="65" y="394"/>
                  </a:lnTo>
                  <a:lnTo>
                    <a:pt x="75" y="459"/>
                  </a:lnTo>
                  <a:lnTo>
                    <a:pt x="75" y="519"/>
                  </a:lnTo>
                  <a:lnTo>
                    <a:pt x="95" y="549"/>
                  </a:lnTo>
                  <a:lnTo>
                    <a:pt x="140" y="499"/>
                  </a:lnTo>
                  <a:lnTo>
                    <a:pt x="210" y="479"/>
                  </a:lnTo>
                  <a:lnTo>
                    <a:pt x="245" y="459"/>
                  </a:lnTo>
                  <a:lnTo>
                    <a:pt x="295" y="464"/>
                  </a:lnTo>
                  <a:lnTo>
                    <a:pt x="360" y="459"/>
                  </a:lnTo>
                  <a:lnTo>
                    <a:pt x="415" y="464"/>
                  </a:lnTo>
                  <a:lnTo>
                    <a:pt x="464" y="479"/>
                  </a:lnTo>
                  <a:lnTo>
                    <a:pt x="504" y="459"/>
                  </a:lnTo>
                  <a:lnTo>
                    <a:pt x="579" y="434"/>
                  </a:lnTo>
                  <a:lnTo>
                    <a:pt x="599" y="379"/>
                  </a:lnTo>
                  <a:lnTo>
                    <a:pt x="624" y="354"/>
                  </a:lnTo>
                  <a:lnTo>
                    <a:pt x="654" y="359"/>
                  </a:lnTo>
                  <a:lnTo>
                    <a:pt x="699" y="354"/>
                  </a:lnTo>
                  <a:lnTo>
                    <a:pt x="684" y="309"/>
                  </a:lnTo>
                  <a:lnTo>
                    <a:pt x="684" y="224"/>
                  </a:lnTo>
                  <a:lnTo>
                    <a:pt x="664" y="189"/>
                  </a:lnTo>
                  <a:lnTo>
                    <a:pt x="664" y="129"/>
                  </a:lnTo>
                  <a:lnTo>
                    <a:pt x="654" y="84"/>
                  </a:lnTo>
                  <a:lnTo>
                    <a:pt x="654" y="24"/>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7" name="Freeform 18"/>
            <p:cNvSpPr>
              <a:spLocks noChangeAspect="1"/>
            </p:cNvSpPr>
            <p:nvPr/>
          </p:nvSpPr>
          <p:spPr bwMode="auto">
            <a:xfrm>
              <a:off x="2448" y="3151"/>
              <a:ext cx="1634" cy="2138"/>
            </a:xfrm>
            <a:custGeom>
              <a:avLst/>
              <a:gdLst>
                <a:gd name="T0" fmla="*/ 904 w 1634"/>
                <a:gd name="T1" fmla="*/ 380 h 2138"/>
                <a:gd name="T2" fmla="*/ 999 w 1634"/>
                <a:gd name="T3" fmla="*/ 275 h 2138"/>
                <a:gd name="T4" fmla="*/ 989 w 1634"/>
                <a:gd name="T5" fmla="*/ 135 h 2138"/>
                <a:gd name="T6" fmla="*/ 1159 w 1634"/>
                <a:gd name="T7" fmla="*/ 70 h 2138"/>
                <a:gd name="T8" fmla="*/ 1264 w 1634"/>
                <a:gd name="T9" fmla="*/ 0 h 2138"/>
                <a:gd name="T10" fmla="*/ 1284 w 1634"/>
                <a:gd name="T11" fmla="*/ 135 h 2138"/>
                <a:gd name="T12" fmla="*/ 1389 w 1634"/>
                <a:gd name="T13" fmla="*/ 305 h 2138"/>
                <a:gd name="T14" fmla="*/ 1369 w 1634"/>
                <a:gd name="T15" fmla="*/ 439 h 2138"/>
                <a:gd name="T16" fmla="*/ 1284 w 1634"/>
                <a:gd name="T17" fmla="*/ 494 h 2138"/>
                <a:gd name="T18" fmla="*/ 1234 w 1634"/>
                <a:gd name="T19" fmla="*/ 524 h 2138"/>
                <a:gd name="T20" fmla="*/ 1244 w 1634"/>
                <a:gd name="T21" fmla="*/ 704 h 2138"/>
                <a:gd name="T22" fmla="*/ 1304 w 1634"/>
                <a:gd name="T23" fmla="*/ 829 h 2138"/>
                <a:gd name="T24" fmla="*/ 1369 w 1634"/>
                <a:gd name="T25" fmla="*/ 979 h 2138"/>
                <a:gd name="T26" fmla="*/ 1389 w 1634"/>
                <a:gd name="T27" fmla="*/ 1054 h 2138"/>
                <a:gd name="T28" fmla="*/ 1349 w 1634"/>
                <a:gd name="T29" fmla="*/ 1099 h 2138"/>
                <a:gd name="T30" fmla="*/ 1234 w 1634"/>
                <a:gd name="T31" fmla="*/ 1054 h 2138"/>
                <a:gd name="T32" fmla="*/ 1169 w 1634"/>
                <a:gd name="T33" fmla="*/ 1124 h 2138"/>
                <a:gd name="T34" fmla="*/ 1209 w 1634"/>
                <a:gd name="T35" fmla="*/ 1309 h 2138"/>
                <a:gd name="T36" fmla="*/ 1274 w 1634"/>
                <a:gd name="T37" fmla="*/ 1359 h 2138"/>
                <a:gd name="T38" fmla="*/ 1409 w 1634"/>
                <a:gd name="T39" fmla="*/ 1339 h 2138"/>
                <a:gd name="T40" fmla="*/ 1529 w 1634"/>
                <a:gd name="T41" fmla="*/ 1529 h 2138"/>
                <a:gd name="T42" fmla="*/ 1599 w 1634"/>
                <a:gd name="T43" fmla="*/ 1624 h 2138"/>
                <a:gd name="T44" fmla="*/ 1634 w 1634"/>
                <a:gd name="T45" fmla="*/ 1749 h 2138"/>
                <a:gd name="T46" fmla="*/ 1594 w 1634"/>
                <a:gd name="T47" fmla="*/ 1824 h 2138"/>
                <a:gd name="T48" fmla="*/ 1404 w 1634"/>
                <a:gd name="T49" fmla="*/ 1814 h 2138"/>
                <a:gd name="T50" fmla="*/ 1319 w 1634"/>
                <a:gd name="T51" fmla="*/ 1889 h 2138"/>
                <a:gd name="T52" fmla="*/ 1244 w 1634"/>
                <a:gd name="T53" fmla="*/ 1854 h 2138"/>
                <a:gd name="T54" fmla="*/ 1169 w 1634"/>
                <a:gd name="T55" fmla="*/ 1874 h 2138"/>
                <a:gd name="T56" fmla="*/ 1064 w 1634"/>
                <a:gd name="T57" fmla="*/ 1844 h 2138"/>
                <a:gd name="T58" fmla="*/ 969 w 1634"/>
                <a:gd name="T59" fmla="*/ 1804 h 2138"/>
                <a:gd name="T60" fmla="*/ 894 w 1634"/>
                <a:gd name="T61" fmla="*/ 1844 h 2138"/>
                <a:gd name="T62" fmla="*/ 914 w 1634"/>
                <a:gd name="T63" fmla="*/ 1889 h 2138"/>
                <a:gd name="T64" fmla="*/ 849 w 1634"/>
                <a:gd name="T65" fmla="*/ 1954 h 2138"/>
                <a:gd name="T66" fmla="*/ 829 w 1634"/>
                <a:gd name="T67" fmla="*/ 2034 h 2138"/>
                <a:gd name="T68" fmla="*/ 809 w 1634"/>
                <a:gd name="T69" fmla="*/ 2098 h 2138"/>
                <a:gd name="T70" fmla="*/ 640 w 1634"/>
                <a:gd name="T71" fmla="*/ 2128 h 2138"/>
                <a:gd name="T72" fmla="*/ 525 w 1634"/>
                <a:gd name="T73" fmla="*/ 2088 h 2138"/>
                <a:gd name="T74" fmla="*/ 420 w 1634"/>
                <a:gd name="T75" fmla="*/ 2014 h 2138"/>
                <a:gd name="T76" fmla="*/ 355 w 1634"/>
                <a:gd name="T77" fmla="*/ 2053 h 2138"/>
                <a:gd name="T78" fmla="*/ 305 w 1634"/>
                <a:gd name="T79" fmla="*/ 2108 h 2138"/>
                <a:gd name="T80" fmla="*/ 220 w 1634"/>
                <a:gd name="T81" fmla="*/ 2034 h 2138"/>
                <a:gd name="T82" fmla="*/ 125 w 1634"/>
                <a:gd name="T83" fmla="*/ 1939 h 2138"/>
                <a:gd name="T84" fmla="*/ 85 w 1634"/>
                <a:gd name="T85" fmla="*/ 1804 h 2138"/>
                <a:gd name="T86" fmla="*/ 65 w 1634"/>
                <a:gd name="T87" fmla="*/ 1729 h 2138"/>
                <a:gd name="T88" fmla="*/ 145 w 1634"/>
                <a:gd name="T89" fmla="*/ 1634 h 2138"/>
                <a:gd name="T90" fmla="*/ 190 w 1634"/>
                <a:gd name="T91" fmla="*/ 1519 h 2138"/>
                <a:gd name="T92" fmla="*/ 200 w 1634"/>
                <a:gd name="T93" fmla="*/ 1424 h 2138"/>
                <a:gd name="T94" fmla="*/ 75 w 1634"/>
                <a:gd name="T95" fmla="*/ 1294 h 2138"/>
                <a:gd name="T96" fmla="*/ 0 w 1634"/>
                <a:gd name="T97" fmla="*/ 1209 h 2138"/>
                <a:gd name="T98" fmla="*/ 105 w 1634"/>
                <a:gd name="T99" fmla="*/ 1149 h 2138"/>
                <a:gd name="T100" fmla="*/ 160 w 1634"/>
                <a:gd name="T101" fmla="*/ 1084 h 2138"/>
                <a:gd name="T102" fmla="*/ 250 w 1634"/>
                <a:gd name="T103" fmla="*/ 1019 h 2138"/>
                <a:gd name="T104" fmla="*/ 285 w 1634"/>
                <a:gd name="T105" fmla="*/ 949 h 2138"/>
                <a:gd name="T106" fmla="*/ 400 w 1634"/>
                <a:gd name="T107" fmla="*/ 884 h 2138"/>
                <a:gd name="T108" fmla="*/ 495 w 1634"/>
                <a:gd name="T109" fmla="*/ 864 h 2138"/>
                <a:gd name="T110" fmla="*/ 640 w 1634"/>
                <a:gd name="T111" fmla="*/ 884 h 2138"/>
                <a:gd name="T112" fmla="*/ 769 w 1634"/>
                <a:gd name="T113" fmla="*/ 829 h 2138"/>
                <a:gd name="T114" fmla="*/ 779 w 1634"/>
                <a:gd name="T115" fmla="*/ 789 h 2138"/>
                <a:gd name="T116" fmla="*/ 844 w 1634"/>
                <a:gd name="T117" fmla="*/ 769 h 2138"/>
                <a:gd name="T118" fmla="*/ 864 w 1634"/>
                <a:gd name="T119" fmla="*/ 609 h 2138"/>
                <a:gd name="T120" fmla="*/ 844 w 1634"/>
                <a:gd name="T121" fmla="*/ 504 h 2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4"/>
                <a:gd name="T184" fmla="*/ 0 h 2138"/>
                <a:gd name="T185" fmla="*/ 1634 w 1634"/>
                <a:gd name="T186" fmla="*/ 2138 h 2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4" h="2138">
                  <a:moveTo>
                    <a:pt x="844" y="419"/>
                  </a:moveTo>
                  <a:lnTo>
                    <a:pt x="904" y="380"/>
                  </a:lnTo>
                  <a:lnTo>
                    <a:pt x="979" y="305"/>
                  </a:lnTo>
                  <a:lnTo>
                    <a:pt x="999" y="275"/>
                  </a:lnTo>
                  <a:lnTo>
                    <a:pt x="979" y="170"/>
                  </a:lnTo>
                  <a:lnTo>
                    <a:pt x="989" y="135"/>
                  </a:lnTo>
                  <a:lnTo>
                    <a:pt x="1104" y="85"/>
                  </a:lnTo>
                  <a:lnTo>
                    <a:pt x="1159" y="70"/>
                  </a:lnTo>
                  <a:lnTo>
                    <a:pt x="1224" y="0"/>
                  </a:lnTo>
                  <a:lnTo>
                    <a:pt x="1264" y="0"/>
                  </a:lnTo>
                  <a:lnTo>
                    <a:pt x="1274" y="50"/>
                  </a:lnTo>
                  <a:lnTo>
                    <a:pt x="1284" y="135"/>
                  </a:lnTo>
                  <a:lnTo>
                    <a:pt x="1349" y="230"/>
                  </a:lnTo>
                  <a:lnTo>
                    <a:pt x="1389" y="305"/>
                  </a:lnTo>
                  <a:lnTo>
                    <a:pt x="1389" y="380"/>
                  </a:lnTo>
                  <a:lnTo>
                    <a:pt x="1369" y="439"/>
                  </a:lnTo>
                  <a:lnTo>
                    <a:pt x="1319" y="494"/>
                  </a:lnTo>
                  <a:lnTo>
                    <a:pt x="1284" y="494"/>
                  </a:lnTo>
                  <a:lnTo>
                    <a:pt x="1254" y="494"/>
                  </a:lnTo>
                  <a:lnTo>
                    <a:pt x="1234" y="524"/>
                  </a:lnTo>
                  <a:lnTo>
                    <a:pt x="1254" y="589"/>
                  </a:lnTo>
                  <a:lnTo>
                    <a:pt x="1244" y="704"/>
                  </a:lnTo>
                  <a:lnTo>
                    <a:pt x="1294" y="759"/>
                  </a:lnTo>
                  <a:lnTo>
                    <a:pt x="1304" y="829"/>
                  </a:lnTo>
                  <a:lnTo>
                    <a:pt x="1339" y="929"/>
                  </a:lnTo>
                  <a:lnTo>
                    <a:pt x="1369" y="979"/>
                  </a:lnTo>
                  <a:lnTo>
                    <a:pt x="1404" y="1014"/>
                  </a:lnTo>
                  <a:lnTo>
                    <a:pt x="1389" y="1054"/>
                  </a:lnTo>
                  <a:lnTo>
                    <a:pt x="1369" y="1084"/>
                  </a:lnTo>
                  <a:lnTo>
                    <a:pt x="1349" y="1099"/>
                  </a:lnTo>
                  <a:lnTo>
                    <a:pt x="1294" y="1054"/>
                  </a:lnTo>
                  <a:lnTo>
                    <a:pt x="1234" y="1054"/>
                  </a:lnTo>
                  <a:lnTo>
                    <a:pt x="1189" y="1084"/>
                  </a:lnTo>
                  <a:lnTo>
                    <a:pt x="1169" y="1124"/>
                  </a:lnTo>
                  <a:lnTo>
                    <a:pt x="1209" y="1179"/>
                  </a:lnTo>
                  <a:lnTo>
                    <a:pt x="1209" y="1309"/>
                  </a:lnTo>
                  <a:lnTo>
                    <a:pt x="1244" y="1349"/>
                  </a:lnTo>
                  <a:lnTo>
                    <a:pt x="1274" y="1359"/>
                  </a:lnTo>
                  <a:lnTo>
                    <a:pt x="1339" y="1349"/>
                  </a:lnTo>
                  <a:lnTo>
                    <a:pt x="1409" y="1339"/>
                  </a:lnTo>
                  <a:lnTo>
                    <a:pt x="1464" y="1454"/>
                  </a:lnTo>
                  <a:lnTo>
                    <a:pt x="1529" y="1529"/>
                  </a:lnTo>
                  <a:lnTo>
                    <a:pt x="1569" y="1579"/>
                  </a:lnTo>
                  <a:lnTo>
                    <a:pt x="1599" y="1624"/>
                  </a:lnTo>
                  <a:lnTo>
                    <a:pt x="1599" y="1709"/>
                  </a:lnTo>
                  <a:lnTo>
                    <a:pt x="1634" y="1749"/>
                  </a:lnTo>
                  <a:lnTo>
                    <a:pt x="1634" y="1769"/>
                  </a:lnTo>
                  <a:lnTo>
                    <a:pt x="1594" y="1824"/>
                  </a:lnTo>
                  <a:lnTo>
                    <a:pt x="1424" y="1804"/>
                  </a:lnTo>
                  <a:lnTo>
                    <a:pt x="1404" y="1814"/>
                  </a:lnTo>
                  <a:lnTo>
                    <a:pt x="1369" y="1874"/>
                  </a:lnTo>
                  <a:lnTo>
                    <a:pt x="1319" y="1889"/>
                  </a:lnTo>
                  <a:lnTo>
                    <a:pt x="1254" y="1834"/>
                  </a:lnTo>
                  <a:lnTo>
                    <a:pt x="1244" y="1854"/>
                  </a:lnTo>
                  <a:lnTo>
                    <a:pt x="1199" y="1854"/>
                  </a:lnTo>
                  <a:lnTo>
                    <a:pt x="1169" y="1874"/>
                  </a:lnTo>
                  <a:lnTo>
                    <a:pt x="1104" y="1874"/>
                  </a:lnTo>
                  <a:lnTo>
                    <a:pt x="1064" y="1844"/>
                  </a:lnTo>
                  <a:lnTo>
                    <a:pt x="999" y="1824"/>
                  </a:lnTo>
                  <a:lnTo>
                    <a:pt x="969" y="1804"/>
                  </a:lnTo>
                  <a:lnTo>
                    <a:pt x="929" y="1824"/>
                  </a:lnTo>
                  <a:lnTo>
                    <a:pt x="894" y="1844"/>
                  </a:lnTo>
                  <a:lnTo>
                    <a:pt x="904" y="1869"/>
                  </a:lnTo>
                  <a:lnTo>
                    <a:pt x="914" y="1889"/>
                  </a:lnTo>
                  <a:lnTo>
                    <a:pt x="904" y="1919"/>
                  </a:lnTo>
                  <a:lnTo>
                    <a:pt x="849" y="1954"/>
                  </a:lnTo>
                  <a:lnTo>
                    <a:pt x="829" y="1984"/>
                  </a:lnTo>
                  <a:lnTo>
                    <a:pt x="829" y="2034"/>
                  </a:lnTo>
                  <a:lnTo>
                    <a:pt x="829" y="2068"/>
                  </a:lnTo>
                  <a:lnTo>
                    <a:pt x="809" y="2098"/>
                  </a:lnTo>
                  <a:lnTo>
                    <a:pt x="759" y="2118"/>
                  </a:lnTo>
                  <a:lnTo>
                    <a:pt x="640" y="2128"/>
                  </a:lnTo>
                  <a:lnTo>
                    <a:pt x="560" y="2138"/>
                  </a:lnTo>
                  <a:lnTo>
                    <a:pt x="525" y="2088"/>
                  </a:lnTo>
                  <a:lnTo>
                    <a:pt x="475" y="2048"/>
                  </a:lnTo>
                  <a:lnTo>
                    <a:pt x="420" y="2014"/>
                  </a:lnTo>
                  <a:lnTo>
                    <a:pt x="400" y="2034"/>
                  </a:lnTo>
                  <a:lnTo>
                    <a:pt x="355" y="2053"/>
                  </a:lnTo>
                  <a:lnTo>
                    <a:pt x="330" y="2088"/>
                  </a:lnTo>
                  <a:lnTo>
                    <a:pt x="305" y="2108"/>
                  </a:lnTo>
                  <a:lnTo>
                    <a:pt x="275" y="2068"/>
                  </a:lnTo>
                  <a:lnTo>
                    <a:pt x="220" y="2034"/>
                  </a:lnTo>
                  <a:lnTo>
                    <a:pt x="160" y="2014"/>
                  </a:lnTo>
                  <a:lnTo>
                    <a:pt x="125" y="1939"/>
                  </a:lnTo>
                  <a:lnTo>
                    <a:pt x="105" y="1854"/>
                  </a:lnTo>
                  <a:lnTo>
                    <a:pt x="85" y="1804"/>
                  </a:lnTo>
                  <a:lnTo>
                    <a:pt x="65" y="1769"/>
                  </a:lnTo>
                  <a:lnTo>
                    <a:pt x="65" y="1729"/>
                  </a:lnTo>
                  <a:lnTo>
                    <a:pt x="85" y="1679"/>
                  </a:lnTo>
                  <a:lnTo>
                    <a:pt x="145" y="1634"/>
                  </a:lnTo>
                  <a:lnTo>
                    <a:pt x="180" y="1569"/>
                  </a:lnTo>
                  <a:lnTo>
                    <a:pt x="190" y="1519"/>
                  </a:lnTo>
                  <a:lnTo>
                    <a:pt x="210" y="1464"/>
                  </a:lnTo>
                  <a:lnTo>
                    <a:pt x="200" y="1424"/>
                  </a:lnTo>
                  <a:lnTo>
                    <a:pt x="145" y="1369"/>
                  </a:lnTo>
                  <a:lnTo>
                    <a:pt x="75" y="1294"/>
                  </a:lnTo>
                  <a:lnTo>
                    <a:pt x="20" y="1254"/>
                  </a:lnTo>
                  <a:lnTo>
                    <a:pt x="0" y="1209"/>
                  </a:lnTo>
                  <a:lnTo>
                    <a:pt x="10" y="1179"/>
                  </a:lnTo>
                  <a:lnTo>
                    <a:pt x="105" y="1149"/>
                  </a:lnTo>
                  <a:lnTo>
                    <a:pt x="160" y="1149"/>
                  </a:lnTo>
                  <a:lnTo>
                    <a:pt x="160" y="1084"/>
                  </a:lnTo>
                  <a:lnTo>
                    <a:pt x="190" y="1054"/>
                  </a:lnTo>
                  <a:lnTo>
                    <a:pt x="250" y="1019"/>
                  </a:lnTo>
                  <a:lnTo>
                    <a:pt x="265" y="989"/>
                  </a:lnTo>
                  <a:lnTo>
                    <a:pt x="285" y="949"/>
                  </a:lnTo>
                  <a:lnTo>
                    <a:pt x="330" y="894"/>
                  </a:lnTo>
                  <a:lnTo>
                    <a:pt x="400" y="884"/>
                  </a:lnTo>
                  <a:lnTo>
                    <a:pt x="420" y="864"/>
                  </a:lnTo>
                  <a:lnTo>
                    <a:pt x="495" y="864"/>
                  </a:lnTo>
                  <a:lnTo>
                    <a:pt x="545" y="864"/>
                  </a:lnTo>
                  <a:lnTo>
                    <a:pt x="640" y="884"/>
                  </a:lnTo>
                  <a:lnTo>
                    <a:pt x="704" y="854"/>
                  </a:lnTo>
                  <a:lnTo>
                    <a:pt x="769" y="829"/>
                  </a:lnTo>
                  <a:lnTo>
                    <a:pt x="789" y="829"/>
                  </a:lnTo>
                  <a:lnTo>
                    <a:pt x="779" y="789"/>
                  </a:lnTo>
                  <a:lnTo>
                    <a:pt x="809" y="749"/>
                  </a:lnTo>
                  <a:lnTo>
                    <a:pt x="844" y="769"/>
                  </a:lnTo>
                  <a:lnTo>
                    <a:pt x="884" y="749"/>
                  </a:lnTo>
                  <a:lnTo>
                    <a:pt x="864" y="609"/>
                  </a:lnTo>
                  <a:lnTo>
                    <a:pt x="844" y="599"/>
                  </a:lnTo>
                  <a:lnTo>
                    <a:pt x="844" y="504"/>
                  </a:lnTo>
                  <a:lnTo>
                    <a:pt x="844" y="419"/>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8" name="Freeform 19"/>
            <p:cNvSpPr>
              <a:spLocks noChangeAspect="1"/>
            </p:cNvSpPr>
            <p:nvPr/>
          </p:nvSpPr>
          <p:spPr bwMode="auto">
            <a:xfrm>
              <a:off x="3617" y="3136"/>
              <a:ext cx="1784" cy="1764"/>
            </a:xfrm>
            <a:custGeom>
              <a:avLst/>
              <a:gdLst>
                <a:gd name="T0" fmla="*/ 350 w 1784"/>
                <a:gd name="T1" fmla="*/ 360 h 1764"/>
                <a:gd name="T2" fmla="*/ 330 w 1784"/>
                <a:gd name="T3" fmla="*/ 474 h 1764"/>
                <a:gd name="T4" fmla="*/ 360 w 1784"/>
                <a:gd name="T5" fmla="*/ 594 h 1764"/>
                <a:gd name="T6" fmla="*/ 495 w 1784"/>
                <a:gd name="T7" fmla="*/ 454 h 1764"/>
                <a:gd name="T8" fmla="*/ 615 w 1784"/>
                <a:gd name="T9" fmla="*/ 340 h 1764"/>
                <a:gd name="T10" fmla="*/ 685 w 1784"/>
                <a:gd name="T11" fmla="*/ 75 h 1764"/>
                <a:gd name="T12" fmla="*/ 779 w 1784"/>
                <a:gd name="T13" fmla="*/ 120 h 1764"/>
                <a:gd name="T14" fmla="*/ 864 w 1784"/>
                <a:gd name="T15" fmla="*/ 275 h 1764"/>
                <a:gd name="T16" fmla="*/ 1004 w 1784"/>
                <a:gd name="T17" fmla="*/ 235 h 1764"/>
                <a:gd name="T18" fmla="*/ 1074 w 1784"/>
                <a:gd name="T19" fmla="*/ 170 h 1764"/>
                <a:gd name="T20" fmla="*/ 1214 w 1784"/>
                <a:gd name="T21" fmla="*/ 0 h 1764"/>
                <a:gd name="T22" fmla="*/ 1344 w 1784"/>
                <a:gd name="T23" fmla="*/ 140 h 1764"/>
                <a:gd name="T24" fmla="*/ 1414 w 1784"/>
                <a:gd name="T25" fmla="*/ 265 h 1764"/>
                <a:gd name="T26" fmla="*/ 1394 w 1784"/>
                <a:gd name="T27" fmla="*/ 489 h 1764"/>
                <a:gd name="T28" fmla="*/ 1369 w 1784"/>
                <a:gd name="T29" fmla="*/ 719 h 1764"/>
                <a:gd name="T30" fmla="*/ 1424 w 1784"/>
                <a:gd name="T31" fmla="*/ 879 h 1764"/>
                <a:gd name="T32" fmla="*/ 1554 w 1784"/>
                <a:gd name="T33" fmla="*/ 814 h 1764"/>
                <a:gd name="T34" fmla="*/ 1559 w 1784"/>
                <a:gd name="T35" fmla="*/ 1004 h 1764"/>
                <a:gd name="T36" fmla="*/ 1449 w 1784"/>
                <a:gd name="T37" fmla="*/ 1134 h 1764"/>
                <a:gd name="T38" fmla="*/ 1499 w 1784"/>
                <a:gd name="T39" fmla="*/ 1289 h 1764"/>
                <a:gd name="T40" fmla="*/ 1554 w 1784"/>
                <a:gd name="T41" fmla="*/ 1299 h 1764"/>
                <a:gd name="T42" fmla="*/ 1644 w 1784"/>
                <a:gd name="T43" fmla="*/ 1449 h 1764"/>
                <a:gd name="T44" fmla="*/ 1749 w 1784"/>
                <a:gd name="T45" fmla="*/ 1564 h 1764"/>
                <a:gd name="T46" fmla="*/ 1594 w 1784"/>
                <a:gd name="T47" fmla="*/ 1609 h 1764"/>
                <a:gd name="T48" fmla="*/ 1404 w 1784"/>
                <a:gd name="T49" fmla="*/ 1554 h 1764"/>
                <a:gd name="T50" fmla="*/ 1289 w 1784"/>
                <a:gd name="T51" fmla="*/ 1584 h 1764"/>
                <a:gd name="T52" fmla="*/ 1174 w 1784"/>
                <a:gd name="T53" fmla="*/ 1554 h 1764"/>
                <a:gd name="T54" fmla="*/ 959 w 1784"/>
                <a:gd name="T55" fmla="*/ 1439 h 1764"/>
                <a:gd name="T56" fmla="*/ 834 w 1784"/>
                <a:gd name="T57" fmla="*/ 1404 h 1764"/>
                <a:gd name="T58" fmla="*/ 700 w 1784"/>
                <a:gd name="T59" fmla="*/ 1344 h 1764"/>
                <a:gd name="T60" fmla="*/ 615 w 1784"/>
                <a:gd name="T61" fmla="*/ 1384 h 1764"/>
                <a:gd name="T62" fmla="*/ 595 w 1784"/>
                <a:gd name="T63" fmla="*/ 1534 h 1764"/>
                <a:gd name="T64" fmla="*/ 520 w 1784"/>
                <a:gd name="T65" fmla="*/ 1699 h 1764"/>
                <a:gd name="T66" fmla="*/ 455 w 1784"/>
                <a:gd name="T67" fmla="*/ 1744 h 1764"/>
                <a:gd name="T68" fmla="*/ 275 w 1784"/>
                <a:gd name="T69" fmla="*/ 1449 h 1764"/>
                <a:gd name="T70" fmla="*/ 150 w 1784"/>
                <a:gd name="T71" fmla="*/ 1354 h 1764"/>
                <a:gd name="T72" fmla="*/ 65 w 1784"/>
                <a:gd name="T73" fmla="*/ 1329 h 1764"/>
                <a:gd name="T74" fmla="*/ 40 w 1784"/>
                <a:gd name="T75" fmla="*/ 1174 h 1764"/>
                <a:gd name="T76" fmla="*/ 20 w 1784"/>
                <a:gd name="T77" fmla="*/ 1109 h 1764"/>
                <a:gd name="T78" fmla="*/ 125 w 1784"/>
                <a:gd name="T79" fmla="*/ 1069 h 1764"/>
                <a:gd name="T80" fmla="*/ 235 w 1784"/>
                <a:gd name="T81" fmla="*/ 1034 h 1764"/>
                <a:gd name="T82" fmla="*/ 150 w 1784"/>
                <a:gd name="T83" fmla="*/ 899 h 1764"/>
                <a:gd name="T84" fmla="*/ 75 w 1784"/>
                <a:gd name="T85" fmla="*/ 719 h 1764"/>
                <a:gd name="T86" fmla="*/ 75 w 1784"/>
                <a:gd name="T87" fmla="*/ 579 h 1764"/>
                <a:gd name="T88" fmla="*/ 75 w 1784"/>
                <a:gd name="T89" fmla="*/ 509 h 1764"/>
                <a:gd name="T90" fmla="*/ 190 w 1784"/>
                <a:gd name="T91" fmla="*/ 454 h 1764"/>
                <a:gd name="T92" fmla="*/ 225 w 1784"/>
                <a:gd name="T93" fmla="*/ 320 h 17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4"/>
                <a:gd name="T142" fmla="*/ 0 h 1764"/>
                <a:gd name="T143" fmla="*/ 1784 w 1784"/>
                <a:gd name="T144" fmla="*/ 1764 h 17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4" h="1764">
                  <a:moveTo>
                    <a:pt x="225" y="320"/>
                  </a:moveTo>
                  <a:lnTo>
                    <a:pt x="295" y="320"/>
                  </a:lnTo>
                  <a:lnTo>
                    <a:pt x="350" y="360"/>
                  </a:lnTo>
                  <a:lnTo>
                    <a:pt x="350" y="390"/>
                  </a:lnTo>
                  <a:lnTo>
                    <a:pt x="350" y="434"/>
                  </a:lnTo>
                  <a:lnTo>
                    <a:pt x="330" y="474"/>
                  </a:lnTo>
                  <a:lnTo>
                    <a:pt x="295" y="489"/>
                  </a:lnTo>
                  <a:lnTo>
                    <a:pt x="320" y="549"/>
                  </a:lnTo>
                  <a:lnTo>
                    <a:pt x="360" y="594"/>
                  </a:lnTo>
                  <a:lnTo>
                    <a:pt x="415" y="539"/>
                  </a:lnTo>
                  <a:lnTo>
                    <a:pt x="445" y="509"/>
                  </a:lnTo>
                  <a:lnTo>
                    <a:pt x="495" y="454"/>
                  </a:lnTo>
                  <a:lnTo>
                    <a:pt x="495" y="405"/>
                  </a:lnTo>
                  <a:lnTo>
                    <a:pt x="540" y="380"/>
                  </a:lnTo>
                  <a:lnTo>
                    <a:pt x="615" y="340"/>
                  </a:lnTo>
                  <a:lnTo>
                    <a:pt x="665" y="265"/>
                  </a:lnTo>
                  <a:lnTo>
                    <a:pt x="680" y="235"/>
                  </a:lnTo>
                  <a:lnTo>
                    <a:pt x="685" y="75"/>
                  </a:lnTo>
                  <a:lnTo>
                    <a:pt x="730" y="55"/>
                  </a:lnTo>
                  <a:lnTo>
                    <a:pt x="779" y="65"/>
                  </a:lnTo>
                  <a:lnTo>
                    <a:pt x="779" y="120"/>
                  </a:lnTo>
                  <a:lnTo>
                    <a:pt x="769" y="205"/>
                  </a:lnTo>
                  <a:lnTo>
                    <a:pt x="824" y="245"/>
                  </a:lnTo>
                  <a:lnTo>
                    <a:pt x="864" y="275"/>
                  </a:lnTo>
                  <a:lnTo>
                    <a:pt x="874" y="310"/>
                  </a:lnTo>
                  <a:lnTo>
                    <a:pt x="919" y="330"/>
                  </a:lnTo>
                  <a:lnTo>
                    <a:pt x="1004" y="235"/>
                  </a:lnTo>
                  <a:lnTo>
                    <a:pt x="1054" y="255"/>
                  </a:lnTo>
                  <a:lnTo>
                    <a:pt x="1089" y="210"/>
                  </a:lnTo>
                  <a:lnTo>
                    <a:pt x="1074" y="170"/>
                  </a:lnTo>
                  <a:lnTo>
                    <a:pt x="1129" y="65"/>
                  </a:lnTo>
                  <a:lnTo>
                    <a:pt x="1159" y="15"/>
                  </a:lnTo>
                  <a:lnTo>
                    <a:pt x="1214" y="0"/>
                  </a:lnTo>
                  <a:lnTo>
                    <a:pt x="1264" y="15"/>
                  </a:lnTo>
                  <a:lnTo>
                    <a:pt x="1299" y="85"/>
                  </a:lnTo>
                  <a:lnTo>
                    <a:pt x="1344" y="140"/>
                  </a:lnTo>
                  <a:lnTo>
                    <a:pt x="1404" y="180"/>
                  </a:lnTo>
                  <a:lnTo>
                    <a:pt x="1424" y="210"/>
                  </a:lnTo>
                  <a:lnTo>
                    <a:pt x="1414" y="265"/>
                  </a:lnTo>
                  <a:lnTo>
                    <a:pt x="1414" y="370"/>
                  </a:lnTo>
                  <a:lnTo>
                    <a:pt x="1414" y="424"/>
                  </a:lnTo>
                  <a:lnTo>
                    <a:pt x="1394" y="489"/>
                  </a:lnTo>
                  <a:lnTo>
                    <a:pt x="1394" y="549"/>
                  </a:lnTo>
                  <a:lnTo>
                    <a:pt x="1369" y="614"/>
                  </a:lnTo>
                  <a:lnTo>
                    <a:pt x="1369" y="719"/>
                  </a:lnTo>
                  <a:lnTo>
                    <a:pt x="1369" y="784"/>
                  </a:lnTo>
                  <a:lnTo>
                    <a:pt x="1394" y="859"/>
                  </a:lnTo>
                  <a:lnTo>
                    <a:pt x="1424" y="879"/>
                  </a:lnTo>
                  <a:lnTo>
                    <a:pt x="1474" y="834"/>
                  </a:lnTo>
                  <a:lnTo>
                    <a:pt x="1509" y="784"/>
                  </a:lnTo>
                  <a:lnTo>
                    <a:pt x="1554" y="814"/>
                  </a:lnTo>
                  <a:lnTo>
                    <a:pt x="1539" y="864"/>
                  </a:lnTo>
                  <a:lnTo>
                    <a:pt x="1554" y="964"/>
                  </a:lnTo>
                  <a:lnTo>
                    <a:pt x="1559" y="1004"/>
                  </a:lnTo>
                  <a:lnTo>
                    <a:pt x="1529" y="1029"/>
                  </a:lnTo>
                  <a:lnTo>
                    <a:pt x="1474" y="1079"/>
                  </a:lnTo>
                  <a:lnTo>
                    <a:pt x="1449" y="1134"/>
                  </a:lnTo>
                  <a:lnTo>
                    <a:pt x="1434" y="1184"/>
                  </a:lnTo>
                  <a:lnTo>
                    <a:pt x="1454" y="1259"/>
                  </a:lnTo>
                  <a:lnTo>
                    <a:pt x="1499" y="1289"/>
                  </a:lnTo>
                  <a:lnTo>
                    <a:pt x="1529" y="1259"/>
                  </a:lnTo>
                  <a:lnTo>
                    <a:pt x="1574" y="1269"/>
                  </a:lnTo>
                  <a:lnTo>
                    <a:pt x="1554" y="1299"/>
                  </a:lnTo>
                  <a:lnTo>
                    <a:pt x="1574" y="1374"/>
                  </a:lnTo>
                  <a:lnTo>
                    <a:pt x="1594" y="1404"/>
                  </a:lnTo>
                  <a:lnTo>
                    <a:pt x="1644" y="1449"/>
                  </a:lnTo>
                  <a:lnTo>
                    <a:pt x="1679" y="1479"/>
                  </a:lnTo>
                  <a:lnTo>
                    <a:pt x="1719" y="1524"/>
                  </a:lnTo>
                  <a:lnTo>
                    <a:pt x="1749" y="1564"/>
                  </a:lnTo>
                  <a:lnTo>
                    <a:pt x="1784" y="1584"/>
                  </a:lnTo>
                  <a:lnTo>
                    <a:pt x="1744" y="1609"/>
                  </a:lnTo>
                  <a:lnTo>
                    <a:pt x="1594" y="1609"/>
                  </a:lnTo>
                  <a:lnTo>
                    <a:pt x="1554" y="1629"/>
                  </a:lnTo>
                  <a:lnTo>
                    <a:pt x="1489" y="1619"/>
                  </a:lnTo>
                  <a:lnTo>
                    <a:pt x="1404" y="1554"/>
                  </a:lnTo>
                  <a:lnTo>
                    <a:pt x="1364" y="1574"/>
                  </a:lnTo>
                  <a:lnTo>
                    <a:pt x="1319" y="1594"/>
                  </a:lnTo>
                  <a:lnTo>
                    <a:pt x="1289" y="1584"/>
                  </a:lnTo>
                  <a:lnTo>
                    <a:pt x="1234" y="1534"/>
                  </a:lnTo>
                  <a:lnTo>
                    <a:pt x="1214" y="1544"/>
                  </a:lnTo>
                  <a:lnTo>
                    <a:pt x="1174" y="1554"/>
                  </a:lnTo>
                  <a:lnTo>
                    <a:pt x="1119" y="1534"/>
                  </a:lnTo>
                  <a:lnTo>
                    <a:pt x="1034" y="1489"/>
                  </a:lnTo>
                  <a:lnTo>
                    <a:pt x="959" y="1439"/>
                  </a:lnTo>
                  <a:lnTo>
                    <a:pt x="899" y="1374"/>
                  </a:lnTo>
                  <a:lnTo>
                    <a:pt x="864" y="1384"/>
                  </a:lnTo>
                  <a:lnTo>
                    <a:pt x="834" y="1404"/>
                  </a:lnTo>
                  <a:lnTo>
                    <a:pt x="794" y="1404"/>
                  </a:lnTo>
                  <a:lnTo>
                    <a:pt x="740" y="1364"/>
                  </a:lnTo>
                  <a:lnTo>
                    <a:pt x="700" y="1344"/>
                  </a:lnTo>
                  <a:lnTo>
                    <a:pt x="665" y="1354"/>
                  </a:lnTo>
                  <a:lnTo>
                    <a:pt x="635" y="1364"/>
                  </a:lnTo>
                  <a:lnTo>
                    <a:pt x="615" y="1384"/>
                  </a:lnTo>
                  <a:lnTo>
                    <a:pt x="595" y="1414"/>
                  </a:lnTo>
                  <a:lnTo>
                    <a:pt x="605" y="1479"/>
                  </a:lnTo>
                  <a:lnTo>
                    <a:pt x="595" y="1534"/>
                  </a:lnTo>
                  <a:lnTo>
                    <a:pt x="570" y="1619"/>
                  </a:lnTo>
                  <a:lnTo>
                    <a:pt x="550" y="1649"/>
                  </a:lnTo>
                  <a:lnTo>
                    <a:pt x="520" y="1699"/>
                  </a:lnTo>
                  <a:lnTo>
                    <a:pt x="510" y="1724"/>
                  </a:lnTo>
                  <a:lnTo>
                    <a:pt x="465" y="1764"/>
                  </a:lnTo>
                  <a:lnTo>
                    <a:pt x="455" y="1744"/>
                  </a:lnTo>
                  <a:lnTo>
                    <a:pt x="435" y="1724"/>
                  </a:lnTo>
                  <a:lnTo>
                    <a:pt x="435" y="1629"/>
                  </a:lnTo>
                  <a:lnTo>
                    <a:pt x="275" y="1449"/>
                  </a:lnTo>
                  <a:lnTo>
                    <a:pt x="245" y="1354"/>
                  </a:lnTo>
                  <a:lnTo>
                    <a:pt x="190" y="1354"/>
                  </a:lnTo>
                  <a:lnTo>
                    <a:pt x="150" y="1354"/>
                  </a:lnTo>
                  <a:lnTo>
                    <a:pt x="125" y="1364"/>
                  </a:lnTo>
                  <a:lnTo>
                    <a:pt x="95" y="1364"/>
                  </a:lnTo>
                  <a:lnTo>
                    <a:pt x="65" y="1329"/>
                  </a:lnTo>
                  <a:lnTo>
                    <a:pt x="40" y="1309"/>
                  </a:lnTo>
                  <a:lnTo>
                    <a:pt x="40" y="1259"/>
                  </a:lnTo>
                  <a:lnTo>
                    <a:pt x="40" y="1174"/>
                  </a:lnTo>
                  <a:lnTo>
                    <a:pt x="15" y="1154"/>
                  </a:lnTo>
                  <a:lnTo>
                    <a:pt x="0" y="1134"/>
                  </a:lnTo>
                  <a:lnTo>
                    <a:pt x="20" y="1109"/>
                  </a:lnTo>
                  <a:lnTo>
                    <a:pt x="55" y="1069"/>
                  </a:lnTo>
                  <a:lnTo>
                    <a:pt x="75" y="1054"/>
                  </a:lnTo>
                  <a:lnTo>
                    <a:pt x="125" y="1069"/>
                  </a:lnTo>
                  <a:lnTo>
                    <a:pt x="180" y="1099"/>
                  </a:lnTo>
                  <a:lnTo>
                    <a:pt x="210" y="1069"/>
                  </a:lnTo>
                  <a:lnTo>
                    <a:pt x="235" y="1034"/>
                  </a:lnTo>
                  <a:lnTo>
                    <a:pt x="235" y="1014"/>
                  </a:lnTo>
                  <a:lnTo>
                    <a:pt x="205" y="964"/>
                  </a:lnTo>
                  <a:lnTo>
                    <a:pt x="150" y="899"/>
                  </a:lnTo>
                  <a:lnTo>
                    <a:pt x="140" y="844"/>
                  </a:lnTo>
                  <a:lnTo>
                    <a:pt x="125" y="774"/>
                  </a:lnTo>
                  <a:lnTo>
                    <a:pt x="75" y="719"/>
                  </a:lnTo>
                  <a:lnTo>
                    <a:pt x="75" y="664"/>
                  </a:lnTo>
                  <a:lnTo>
                    <a:pt x="85" y="624"/>
                  </a:lnTo>
                  <a:lnTo>
                    <a:pt x="75" y="579"/>
                  </a:lnTo>
                  <a:lnTo>
                    <a:pt x="55" y="559"/>
                  </a:lnTo>
                  <a:lnTo>
                    <a:pt x="65" y="529"/>
                  </a:lnTo>
                  <a:lnTo>
                    <a:pt x="75" y="509"/>
                  </a:lnTo>
                  <a:lnTo>
                    <a:pt x="95" y="509"/>
                  </a:lnTo>
                  <a:lnTo>
                    <a:pt x="140" y="509"/>
                  </a:lnTo>
                  <a:lnTo>
                    <a:pt x="190" y="454"/>
                  </a:lnTo>
                  <a:lnTo>
                    <a:pt x="210" y="410"/>
                  </a:lnTo>
                  <a:lnTo>
                    <a:pt x="210" y="390"/>
                  </a:lnTo>
                  <a:lnTo>
                    <a:pt x="225" y="32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59" name="Freeform 20"/>
            <p:cNvSpPr>
              <a:spLocks noChangeAspect="1"/>
            </p:cNvSpPr>
            <p:nvPr/>
          </p:nvSpPr>
          <p:spPr bwMode="auto">
            <a:xfrm>
              <a:off x="4891" y="2736"/>
              <a:ext cx="1394" cy="1259"/>
            </a:xfrm>
            <a:custGeom>
              <a:avLst/>
              <a:gdLst>
                <a:gd name="T0" fmla="*/ 10 w 1394"/>
                <a:gd name="T1" fmla="*/ 315 h 1259"/>
                <a:gd name="T2" fmla="*/ 125 w 1394"/>
                <a:gd name="T3" fmla="*/ 225 h 1259"/>
                <a:gd name="T4" fmla="*/ 105 w 1394"/>
                <a:gd name="T5" fmla="*/ 150 h 1259"/>
                <a:gd name="T6" fmla="*/ 275 w 1394"/>
                <a:gd name="T7" fmla="*/ 30 h 1259"/>
                <a:gd name="T8" fmla="*/ 295 w 1394"/>
                <a:gd name="T9" fmla="*/ 105 h 1259"/>
                <a:gd name="T10" fmla="*/ 540 w 1394"/>
                <a:gd name="T11" fmla="*/ 180 h 1259"/>
                <a:gd name="T12" fmla="*/ 635 w 1394"/>
                <a:gd name="T13" fmla="*/ 140 h 1259"/>
                <a:gd name="T14" fmla="*/ 794 w 1394"/>
                <a:gd name="T15" fmla="*/ 40 h 1259"/>
                <a:gd name="T16" fmla="*/ 939 w 1394"/>
                <a:gd name="T17" fmla="*/ 105 h 1259"/>
                <a:gd name="T18" fmla="*/ 1089 w 1394"/>
                <a:gd name="T19" fmla="*/ 40 h 1259"/>
                <a:gd name="T20" fmla="*/ 1194 w 1394"/>
                <a:gd name="T21" fmla="*/ 20 h 1259"/>
                <a:gd name="T22" fmla="*/ 1219 w 1394"/>
                <a:gd name="T23" fmla="*/ 125 h 1259"/>
                <a:gd name="T24" fmla="*/ 1279 w 1394"/>
                <a:gd name="T25" fmla="*/ 210 h 1259"/>
                <a:gd name="T26" fmla="*/ 1344 w 1394"/>
                <a:gd name="T27" fmla="*/ 330 h 1259"/>
                <a:gd name="T28" fmla="*/ 1394 w 1394"/>
                <a:gd name="T29" fmla="*/ 445 h 1259"/>
                <a:gd name="T30" fmla="*/ 1259 w 1394"/>
                <a:gd name="T31" fmla="*/ 485 h 1259"/>
                <a:gd name="T32" fmla="*/ 1134 w 1394"/>
                <a:gd name="T33" fmla="*/ 605 h 1259"/>
                <a:gd name="T34" fmla="*/ 1024 w 1394"/>
                <a:gd name="T35" fmla="*/ 665 h 1259"/>
                <a:gd name="T36" fmla="*/ 919 w 1394"/>
                <a:gd name="T37" fmla="*/ 720 h 1259"/>
                <a:gd name="T38" fmla="*/ 964 w 1394"/>
                <a:gd name="T39" fmla="*/ 780 h 1259"/>
                <a:gd name="T40" fmla="*/ 1034 w 1394"/>
                <a:gd name="T41" fmla="*/ 834 h 1259"/>
                <a:gd name="T42" fmla="*/ 974 w 1394"/>
                <a:gd name="T43" fmla="*/ 894 h 1259"/>
                <a:gd name="T44" fmla="*/ 899 w 1394"/>
                <a:gd name="T45" fmla="*/ 919 h 1259"/>
                <a:gd name="T46" fmla="*/ 889 w 1394"/>
                <a:gd name="T47" fmla="*/ 1004 h 1259"/>
                <a:gd name="T48" fmla="*/ 824 w 1394"/>
                <a:gd name="T49" fmla="*/ 1034 h 1259"/>
                <a:gd name="T50" fmla="*/ 740 w 1394"/>
                <a:gd name="T51" fmla="*/ 1014 h 1259"/>
                <a:gd name="T52" fmla="*/ 670 w 1394"/>
                <a:gd name="T53" fmla="*/ 1064 h 1259"/>
                <a:gd name="T54" fmla="*/ 605 w 1394"/>
                <a:gd name="T55" fmla="*/ 1184 h 1259"/>
                <a:gd name="T56" fmla="*/ 540 w 1394"/>
                <a:gd name="T57" fmla="*/ 1224 h 1259"/>
                <a:gd name="T58" fmla="*/ 415 w 1394"/>
                <a:gd name="T59" fmla="*/ 1244 h 1259"/>
                <a:gd name="T60" fmla="*/ 340 w 1394"/>
                <a:gd name="T61" fmla="*/ 1204 h 1259"/>
                <a:gd name="T62" fmla="*/ 265 w 1394"/>
                <a:gd name="T63" fmla="*/ 1224 h 1259"/>
                <a:gd name="T64" fmla="*/ 225 w 1394"/>
                <a:gd name="T65" fmla="*/ 1184 h 1259"/>
                <a:gd name="T66" fmla="*/ 180 w 1394"/>
                <a:gd name="T67" fmla="*/ 1224 h 1259"/>
                <a:gd name="T68" fmla="*/ 115 w 1394"/>
                <a:gd name="T69" fmla="*/ 1244 h 1259"/>
                <a:gd name="T70" fmla="*/ 85 w 1394"/>
                <a:gd name="T71" fmla="*/ 1174 h 1259"/>
                <a:gd name="T72" fmla="*/ 95 w 1394"/>
                <a:gd name="T73" fmla="*/ 1034 h 1259"/>
                <a:gd name="T74" fmla="*/ 125 w 1394"/>
                <a:gd name="T75" fmla="*/ 894 h 1259"/>
                <a:gd name="T76" fmla="*/ 125 w 1394"/>
                <a:gd name="T77" fmla="*/ 810 h 1259"/>
                <a:gd name="T78" fmla="*/ 140 w 1394"/>
                <a:gd name="T79" fmla="*/ 665 h 1259"/>
                <a:gd name="T80" fmla="*/ 150 w 1394"/>
                <a:gd name="T81" fmla="*/ 590 h 1259"/>
                <a:gd name="T82" fmla="*/ 75 w 1394"/>
                <a:gd name="T83" fmla="*/ 540 h 1259"/>
                <a:gd name="T84" fmla="*/ 20 w 1394"/>
                <a:gd name="T85" fmla="*/ 465 h 12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94"/>
                <a:gd name="T130" fmla="*/ 0 h 1259"/>
                <a:gd name="T131" fmla="*/ 1394 w 1394"/>
                <a:gd name="T132" fmla="*/ 1259 h 12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94" h="1259">
                  <a:moveTo>
                    <a:pt x="0" y="400"/>
                  </a:moveTo>
                  <a:lnTo>
                    <a:pt x="10" y="315"/>
                  </a:lnTo>
                  <a:lnTo>
                    <a:pt x="55" y="285"/>
                  </a:lnTo>
                  <a:lnTo>
                    <a:pt x="125" y="225"/>
                  </a:lnTo>
                  <a:lnTo>
                    <a:pt x="140" y="190"/>
                  </a:lnTo>
                  <a:lnTo>
                    <a:pt x="105" y="150"/>
                  </a:lnTo>
                  <a:lnTo>
                    <a:pt x="245" y="0"/>
                  </a:lnTo>
                  <a:lnTo>
                    <a:pt x="275" y="30"/>
                  </a:lnTo>
                  <a:lnTo>
                    <a:pt x="295" y="75"/>
                  </a:lnTo>
                  <a:lnTo>
                    <a:pt x="295" y="105"/>
                  </a:lnTo>
                  <a:lnTo>
                    <a:pt x="370" y="125"/>
                  </a:lnTo>
                  <a:lnTo>
                    <a:pt x="540" y="180"/>
                  </a:lnTo>
                  <a:lnTo>
                    <a:pt x="550" y="190"/>
                  </a:lnTo>
                  <a:lnTo>
                    <a:pt x="635" y="140"/>
                  </a:lnTo>
                  <a:lnTo>
                    <a:pt x="740" y="40"/>
                  </a:lnTo>
                  <a:lnTo>
                    <a:pt x="794" y="40"/>
                  </a:lnTo>
                  <a:lnTo>
                    <a:pt x="859" y="85"/>
                  </a:lnTo>
                  <a:lnTo>
                    <a:pt x="939" y="105"/>
                  </a:lnTo>
                  <a:lnTo>
                    <a:pt x="1049" y="75"/>
                  </a:lnTo>
                  <a:lnTo>
                    <a:pt x="1089" y="40"/>
                  </a:lnTo>
                  <a:lnTo>
                    <a:pt x="1144" y="40"/>
                  </a:lnTo>
                  <a:lnTo>
                    <a:pt x="1194" y="20"/>
                  </a:lnTo>
                  <a:lnTo>
                    <a:pt x="1229" y="75"/>
                  </a:lnTo>
                  <a:lnTo>
                    <a:pt x="1219" y="125"/>
                  </a:lnTo>
                  <a:lnTo>
                    <a:pt x="1229" y="190"/>
                  </a:lnTo>
                  <a:lnTo>
                    <a:pt x="1279" y="210"/>
                  </a:lnTo>
                  <a:lnTo>
                    <a:pt x="1324" y="265"/>
                  </a:lnTo>
                  <a:lnTo>
                    <a:pt x="1344" y="330"/>
                  </a:lnTo>
                  <a:lnTo>
                    <a:pt x="1394" y="400"/>
                  </a:lnTo>
                  <a:lnTo>
                    <a:pt x="1394" y="445"/>
                  </a:lnTo>
                  <a:lnTo>
                    <a:pt x="1324" y="455"/>
                  </a:lnTo>
                  <a:lnTo>
                    <a:pt x="1259" y="485"/>
                  </a:lnTo>
                  <a:lnTo>
                    <a:pt x="1194" y="550"/>
                  </a:lnTo>
                  <a:lnTo>
                    <a:pt x="1134" y="605"/>
                  </a:lnTo>
                  <a:lnTo>
                    <a:pt x="1079" y="645"/>
                  </a:lnTo>
                  <a:lnTo>
                    <a:pt x="1024" y="665"/>
                  </a:lnTo>
                  <a:lnTo>
                    <a:pt x="939" y="675"/>
                  </a:lnTo>
                  <a:lnTo>
                    <a:pt x="919" y="720"/>
                  </a:lnTo>
                  <a:lnTo>
                    <a:pt x="929" y="760"/>
                  </a:lnTo>
                  <a:lnTo>
                    <a:pt x="964" y="780"/>
                  </a:lnTo>
                  <a:lnTo>
                    <a:pt x="1004" y="805"/>
                  </a:lnTo>
                  <a:lnTo>
                    <a:pt x="1034" y="834"/>
                  </a:lnTo>
                  <a:lnTo>
                    <a:pt x="1014" y="854"/>
                  </a:lnTo>
                  <a:lnTo>
                    <a:pt x="974" y="894"/>
                  </a:lnTo>
                  <a:lnTo>
                    <a:pt x="929" y="909"/>
                  </a:lnTo>
                  <a:lnTo>
                    <a:pt x="899" y="919"/>
                  </a:lnTo>
                  <a:lnTo>
                    <a:pt x="909" y="959"/>
                  </a:lnTo>
                  <a:lnTo>
                    <a:pt x="889" y="1004"/>
                  </a:lnTo>
                  <a:lnTo>
                    <a:pt x="869" y="1034"/>
                  </a:lnTo>
                  <a:lnTo>
                    <a:pt x="824" y="1034"/>
                  </a:lnTo>
                  <a:lnTo>
                    <a:pt x="784" y="1024"/>
                  </a:lnTo>
                  <a:lnTo>
                    <a:pt x="740" y="1014"/>
                  </a:lnTo>
                  <a:lnTo>
                    <a:pt x="690" y="1014"/>
                  </a:lnTo>
                  <a:lnTo>
                    <a:pt x="670" y="1064"/>
                  </a:lnTo>
                  <a:lnTo>
                    <a:pt x="645" y="1119"/>
                  </a:lnTo>
                  <a:lnTo>
                    <a:pt x="605" y="1184"/>
                  </a:lnTo>
                  <a:lnTo>
                    <a:pt x="570" y="1214"/>
                  </a:lnTo>
                  <a:lnTo>
                    <a:pt x="540" y="1224"/>
                  </a:lnTo>
                  <a:lnTo>
                    <a:pt x="475" y="1244"/>
                  </a:lnTo>
                  <a:lnTo>
                    <a:pt x="415" y="1244"/>
                  </a:lnTo>
                  <a:lnTo>
                    <a:pt x="370" y="1224"/>
                  </a:lnTo>
                  <a:lnTo>
                    <a:pt x="340" y="1204"/>
                  </a:lnTo>
                  <a:lnTo>
                    <a:pt x="295" y="1214"/>
                  </a:lnTo>
                  <a:lnTo>
                    <a:pt x="265" y="1224"/>
                  </a:lnTo>
                  <a:lnTo>
                    <a:pt x="255" y="1204"/>
                  </a:lnTo>
                  <a:lnTo>
                    <a:pt x="225" y="1184"/>
                  </a:lnTo>
                  <a:lnTo>
                    <a:pt x="200" y="1204"/>
                  </a:lnTo>
                  <a:lnTo>
                    <a:pt x="180" y="1224"/>
                  </a:lnTo>
                  <a:lnTo>
                    <a:pt x="150" y="1259"/>
                  </a:lnTo>
                  <a:lnTo>
                    <a:pt x="115" y="1244"/>
                  </a:lnTo>
                  <a:lnTo>
                    <a:pt x="95" y="1204"/>
                  </a:lnTo>
                  <a:lnTo>
                    <a:pt x="85" y="1174"/>
                  </a:lnTo>
                  <a:lnTo>
                    <a:pt x="95" y="1109"/>
                  </a:lnTo>
                  <a:lnTo>
                    <a:pt x="95" y="1034"/>
                  </a:lnTo>
                  <a:lnTo>
                    <a:pt x="105" y="974"/>
                  </a:lnTo>
                  <a:lnTo>
                    <a:pt x="125" y="894"/>
                  </a:lnTo>
                  <a:lnTo>
                    <a:pt x="125" y="854"/>
                  </a:lnTo>
                  <a:lnTo>
                    <a:pt x="125" y="810"/>
                  </a:lnTo>
                  <a:lnTo>
                    <a:pt x="125" y="760"/>
                  </a:lnTo>
                  <a:lnTo>
                    <a:pt x="140" y="665"/>
                  </a:lnTo>
                  <a:lnTo>
                    <a:pt x="160" y="625"/>
                  </a:lnTo>
                  <a:lnTo>
                    <a:pt x="150" y="590"/>
                  </a:lnTo>
                  <a:lnTo>
                    <a:pt x="115" y="560"/>
                  </a:lnTo>
                  <a:lnTo>
                    <a:pt x="75" y="540"/>
                  </a:lnTo>
                  <a:lnTo>
                    <a:pt x="35" y="485"/>
                  </a:lnTo>
                  <a:lnTo>
                    <a:pt x="20" y="465"/>
                  </a:lnTo>
                  <a:lnTo>
                    <a:pt x="0" y="40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60" name="Freeform 21"/>
            <p:cNvSpPr>
              <a:spLocks noChangeAspect="1"/>
            </p:cNvSpPr>
            <p:nvPr/>
          </p:nvSpPr>
          <p:spPr bwMode="auto">
            <a:xfrm>
              <a:off x="6160" y="3256"/>
              <a:ext cx="939" cy="999"/>
            </a:xfrm>
            <a:custGeom>
              <a:avLst/>
              <a:gdLst>
                <a:gd name="T0" fmla="*/ 305 w 939"/>
                <a:gd name="T1" fmla="*/ 30 h 999"/>
                <a:gd name="T2" fmla="*/ 340 w 939"/>
                <a:gd name="T3" fmla="*/ 0 h 999"/>
                <a:gd name="T4" fmla="*/ 485 w 939"/>
                <a:gd name="T5" fmla="*/ 40 h 999"/>
                <a:gd name="T6" fmla="*/ 655 w 939"/>
                <a:gd name="T7" fmla="*/ 90 h 999"/>
                <a:gd name="T8" fmla="*/ 899 w 939"/>
                <a:gd name="T9" fmla="*/ 210 h 999"/>
                <a:gd name="T10" fmla="*/ 904 w 939"/>
                <a:gd name="T11" fmla="*/ 275 h 999"/>
                <a:gd name="T12" fmla="*/ 834 w 939"/>
                <a:gd name="T13" fmla="*/ 300 h 999"/>
                <a:gd name="T14" fmla="*/ 799 w 939"/>
                <a:gd name="T15" fmla="*/ 374 h 999"/>
                <a:gd name="T16" fmla="*/ 899 w 939"/>
                <a:gd name="T17" fmla="*/ 504 h 999"/>
                <a:gd name="T18" fmla="*/ 844 w 939"/>
                <a:gd name="T19" fmla="*/ 639 h 999"/>
                <a:gd name="T20" fmla="*/ 864 w 939"/>
                <a:gd name="T21" fmla="*/ 759 h 999"/>
                <a:gd name="T22" fmla="*/ 924 w 939"/>
                <a:gd name="T23" fmla="*/ 864 h 999"/>
                <a:gd name="T24" fmla="*/ 939 w 939"/>
                <a:gd name="T25" fmla="*/ 989 h 999"/>
                <a:gd name="T26" fmla="*/ 854 w 939"/>
                <a:gd name="T27" fmla="*/ 999 h 999"/>
                <a:gd name="T28" fmla="*/ 814 w 939"/>
                <a:gd name="T29" fmla="*/ 909 h 999"/>
                <a:gd name="T30" fmla="*/ 770 w 939"/>
                <a:gd name="T31" fmla="*/ 864 h 999"/>
                <a:gd name="T32" fmla="*/ 695 w 939"/>
                <a:gd name="T33" fmla="*/ 929 h 999"/>
                <a:gd name="T34" fmla="*/ 610 w 939"/>
                <a:gd name="T35" fmla="*/ 934 h 999"/>
                <a:gd name="T36" fmla="*/ 515 w 939"/>
                <a:gd name="T37" fmla="*/ 914 h 999"/>
                <a:gd name="T38" fmla="*/ 465 w 939"/>
                <a:gd name="T39" fmla="*/ 914 h 999"/>
                <a:gd name="T40" fmla="*/ 390 w 939"/>
                <a:gd name="T41" fmla="*/ 854 h 999"/>
                <a:gd name="T42" fmla="*/ 325 w 939"/>
                <a:gd name="T43" fmla="*/ 799 h 999"/>
                <a:gd name="T44" fmla="*/ 220 w 939"/>
                <a:gd name="T45" fmla="*/ 844 h 999"/>
                <a:gd name="T46" fmla="*/ 150 w 939"/>
                <a:gd name="T47" fmla="*/ 809 h 999"/>
                <a:gd name="T48" fmla="*/ 125 w 939"/>
                <a:gd name="T49" fmla="*/ 739 h 999"/>
                <a:gd name="T50" fmla="*/ 95 w 939"/>
                <a:gd name="T51" fmla="*/ 664 h 999"/>
                <a:gd name="T52" fmla="*/ 40 w 939"/>
                <a:gd name="T53" fmla="*/ 599 h 999"/>
                <a:gd name="T54" fmla="*/ 30 w 939"/>
                <a:gd name="T55" fmla="*/ 559 h 999"/>
                <a:gd name="T56" fmla="*/ 10 w 939"/>
                <a:gd name="T57" fmla="*/ 474 h 999"/>
                <a:gd name="T58" fmla="*/ 30 w 939"/>
                <a:gd name="T59" fmla="*/ 389 h 999"/>
                <a:gd name="T60" fmla="*/ 155 w 939"/>
                <a:gd name="T61" fmla="*/ 230 h 999"/>
                <a:gd name="T62" fmla="*/ 175 w 939"/>
                <a:gd name="T63" fmla="*/ 175 h 999"/>
                <a:gd name="T64" fmla="*/ 255 w 939"/>
                <a:gd name="T65" fmla="*/ 115 h 999"/>
                <a:gd name="T66" fmla="*/ 285 w 939"/>
                <a:gd name="T67" fmla="*/ 85 h 9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9"/>
                <a:gd name="T103" fmla="*/ 0 h 999"/>
                <a:gd name="T104" fmla="*/ 939 w 939"/>
                <a:gd name="T105" fmla="*/ 999 h 9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9" h="999">
                  <a:moveTo>
                    <a:pt x="315" y="30"/>
                  </a:moveTo>
                  <a:lnTo>
                    <a:pt x="305" y="30"/>
                  </a:lnTo>
                  <a:lnTo>
                    <a:pt x="315" y="40"/>
                  </a:lnTo>
                  <a:lnTo>
                    <a:pt x="340" y="0"/>
                  </a:lnTo>
                  <a:lnTo>
                    <a:pt x="400" y="10"/>
                  </a:lnTo>
                  <a:lnTo>
                    <a:pt x="485" y="40"/>
                  </a:lnTo>
                  <a:lnTo>
                    <a:pt x="620" y="105"/>
                  </a:lnTo>
                  <a:lnTo>
                    <a:pt x="655" y="90"/>
                  </a:lnTo>
                  <a:lnTo>
                    <a:pt x="834" y="170"/>
                  </a:lnTo>
                  <a:lnTo>
                    <a:pt x="899" y="210"/>
                  </a:lnTo>
                  <a:lnTo>
                    <a:pt x="919" y="240"/>
                  </a:lnTo>
                  <a:lnTo>
                    <a:pt x="904" y="275"/>
                  </a:lnTo>
                  <a:lnTo>
                    <a:pt x="874" y="290"/>
                  </a:lnTo>
                  <a:lnTo>
                    <a:pt x="834" y="300"/>
                  </a:lnTo>
                  <a:lnTo>
                    <a:pt x="789" y="314"/>
                  </a:lnTo>
                  <a:lnTo>
                    <a:pt x="799" y="374"/>
                  </a:lnTo>
                  <a:lnTo>
                    <a:pt x="884" y="454"/>
                  </a:lnTo>
                  <a:lnTo>
                    <a:pt x="899" y="504"/>
                  </a:lnTo>
                  <a:lnTo>
                    <a:pt x="884" y="569"/>
                  </a:lnTo>
                  <a:lnTo>
                    <a:pt x="844" y="639"/>
                  </a:lnTo>
                  <a:lnTo>
                    <a:pt x="819" y="704"/>
                  </a:lnTo>
                  <a:lnTo>
                    <a:pt x="864" y="759"/>
                  </a:lnTo>
                  <a:lnTo>
                    <a:pt x="919" y="829"/>
                  </a:lnTo>
                  <a:lnTo>
                    <a:pt x="924" y="864"/>
                  </a:lnTo>
                  <a:lnTo>
                    <a:pt x="939" y="959"/>
                  </a:lnTo>
                  <a:lnTo>
                    <a:pt x="939" y="989"/>
                  </a:lnTo>
                  <a:lnTo>
                    <a:pt x="904" y="999"/>
                  </a:lnTo>
                  <a:lnTo>
                    <a:pt x="854" y="999"/>
                  </a:lnTo>
                  <a:lnTo>
                    <a:pt x="834" y="969"/>
                  </a:lnTo>
                  <a:lnTo>
                    <a:pt x="814" y="909"/>
                  </a:lnTo>
                  <a:lnTo>
                    <a:pt x="784" y="864"/>
                  </a:lnTo>
                  <a:lnTo>
                    <a:pt x="770" y="864"/>
                  </a:lnTo>
                  <a:lnTo>
                    <a:pt x="740" y="884"/>
                  </a:lnTo>
                  <a:lnTo>
                    <a:pt x="695" y="929"/>
                  </a:lnTo>
                  <a:lnTo>
                    <a:pt x="675" y="934"/>
                  </a:lnTo>
                  <a:lnTo>
                    <a:pt x="610" y="934"/>
                  </a:lnTo>
                  <a:lnTo>
                    <a:pt x="580" y="914"/>
                  </a:lnTo>
                  <a:lnTo>
                    <a:pt x="515" y="914"/>
                  </a:lnTo>
                  <a:lnTo>
                    <a:pt x="485" y="929"/>
                  </a:lnTo>
                  <a:lnTo>
                    <a:pt x="465" y="914"/>
                  </a:lnTo>
                  <a:lnTo>
                    <a:pt x="430" y="894"/>
                  </a:lnTo>
                  <a:lnTo>
                    <a:pt x="390" y="854"/>
                  </a:lnTo>
                  <a:lnTo>
                    <a:pt x="360" y="809"/>
                  </a:lnTo>
                  <a:lnTo>
                    <a:pt x="325" y="799"/>
                  </a:lnTo>
                  <a:lnTo>
                    <a:pt x="260" y="829"/>
                  </a:lnTo>
                  <a:lnTo>
                    <a:pt x="220" y="844"/>
                  </a:lnTo>
                  <a:lnTo>
                    <a:pt x="190" y="844"/>
                  </a:lnTo>
                  <a:lnTo>
                    <a:pt x="150" y="809"/>
                  </a:lnTo>
                  <a:lnTo>
                    <a:pt x="125" y="769"/>
                  </a:lnTo>
                  <a:lnTo>
                    <a:pt x="125" y="739"/>
                  </a:lnTo>
                  <a:lnTo>
                    <a:pt x="125" y="694"/>
                  </a:lnTo>
                  <a:lnTo>
                    <a:pt x="95" y="664"/>
                  </a:lnTo>
                  <a:lnTo>
                    <a:pt x="70" y="619"/>
                  </a:lnTo>
                  <a:lnTo>
                    <a:pt x="40" y="599"/>
                  </a:lnTo>
                  <a:lnTo>
                    <a:pt x="20" y="599"/>
                  </a:lnTo>
                  <a:lnTo>
                    <a:pt x="30" y="559"/>
                  </a:lnTo>
                  <a:lnTo>
                    <a:pt x="20" y="524"/>
                  </a:lnTo>
                  <a:lnTo>
                    <a:pt x="10" y="474"/>
                  </a:lnTo>
                  <a:lnTo>
                    <a:pt x="0" y="429"/>
                  </a:lnTo>
                  <a:lnTo>
                    <a:pt x="30" y="389"/>
                  </a:lnTo>
                  <a:lnTo>
                    <a:pt x="95" y="314"/>
                  </a:lnTo>
                  <a:lnTo>
                    <a:pt x="155" y="230"/>
                  </a:lnTo>
                  <a:lnTo>
                    <a:pt x="175" y="220"/>
                  </a:lnTo>
                  <a:lnTo>
                    <a:pt x="175" y="175"/>
                  </a:lnTo>
                  <a:lnTo>
                    <a:pt x="210" y="145"/>
                  </a:lnTo>
                  <a:lnTo>
                    <a:pt x="255" y="115"/>
                  </a:lnTo>
                  <a:lnTo>
                    <a:pt x="305" y="105"/>
                  </a:lnTo>
                  <a:lnTo>
                    <a:pt x="285" y="85"/>
                  </a:lnTo>
                  <a:lnTo>
                    <a:pt x="315" y="3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61" name="Freeform 22"/>
            <p:cNvSpPr>
              <a:spLocks noChangeAspect="1"/>
            </p:cNvSpPr>
            <p:nvPr/>
          </p:nvSpPr>
          <p:spPr bwMode="auto">
            <a:xfrm>
              <a:off x="5051" y="3156"/>
              <a:ext cx="1569" cy="1779"/>
            </a:xfrm>
            <a:custGeom>
              <a:avLst/>
              <a:gdLst>
                <a:gd name="T0" fmla="*/ 1329 w 1569"/>
                <a:gd name="T1" fmla="*/ 15 h 1779"/>
                <a:gd name="T2" fmla="*/ 1454 w 1569"/>
                <a:gd name="T3" fmla="*/ 95 h 1779"/>
                <a:gd name="T4" fmla="*/ 1399 w 1569"/>
                <a:gd name="T5" fmla="*/ 190 h 1779"/>
                <a:gd name="T6" fmla="*/ 1284 w 1569"/>
                <a:gd name="T7" fmla="*/ 275 h 1779"/>
                <a:gd name="T8" fmla="*/ 1254 w 1569"/>
                <a:gd name="T9" fmla="*/ 330 h 1779"/>
                <a:gd name="T10" fmla="*/ 1159 w 1569"/>
                <a:gd name="T11" fmla="*/ 444 h 1779"/>
                <a:gd name="T12" fmla="*/ 1114 w 1569"/>
                <a:gd name="T13" fmla="*/ 574 h 1779"/>
                <a:gd name="T14" fmla="*/ 1114 w 1569"/>
                <a:gd name="T15" fmla="*/ 689 h 1779"/>
                <a:gd name="T16" fmla="*/ 1224 w 1569"/>
                <a:gd name="T17" fmla="*/ 784 h 1779"/>
                <a:gd name="T18" fmla="*/ 1244 w 1569"/>
                <a:gd name="T19" fmla="*/ 889 h 1779"/>
                <a:gd name="T20" fmla="*/ 1349 w 1569"/>
                <a:gd name="T21" fmla="*/ 929 h 1779"/>
                <a:gd name="T22" fmla="*/ 1464 w 1569"/>
                <a:gd name="T23" fmla="*/ 909 h 1779"/>
                <a:gd name="T24" fmla="*/ 1569 w 1569"/>
                <a:gd name="T25" fmla="*/ 1034 h 1779"/>
                <a:gd name="T26" fmla="*/ 1369 w 1569"/>
                <a:gd name="T27" fmla="*/ 1089 h 1779"/>
                <a:gd name="T28" fmla="*/ 1064 w 1569"/>
                <a:gd name="T29" fmla="*/ 1204 h 1779"/>
                <a:gd name="T30" fmla="*/ 1029 w 1569"/>
                <a:gd name="T31" fmla="*/ 1354 h 1779"/>
                <a:gd name="T32" fmla="*/ 1044 w 1569"/>
                <a:gd name="T33" fmla="*/ 1574 h 1779"/>
                <a:gd name="T34" fmla="*/ 1114 w 1569"/>
                <a:gd name="T35" fmla="*/ 1734 h 1779"/>
                <a:gd name="T36" fmla="*/ 1004 w 1569"/>
                <a:gd name="T37" fmla="*/ 1764 h 1779"/>
                <a:gd name="T38" fmla="*/ 924 w 1569"/>
                <a:gd name="T39" fmla="*/ 1649 h 1779"/>
                <a:gd name="T40" fmla="*/ 749 w 1569"/>
                <a:gd name="T41" fmla="*/ 1639 h 1779"/>
                <a:gd name="T42" fmla="*/ 644 w 1569"/>
                <a:gd name="T43" fmla="*/ 1649 h 1779"/>
                <a:gd name="T44" fmla="*/ 515 w 1569"/>
                <a:gd name="T45" fmla="*/ 1649 h 1779"/>
                <a:gd name="T46" fmla="*/ 435 w 1569"/>
                <a:gd name="T47" fmla="*/ 1619 h 1779"/>
                <a:gd name="T48" fmla="*/ 340 w 1569"/>
                <a:gd name="T49" fmla="*/ 1554 h 1779"/>
                <a:gd name="T50" fmla="*/ 210 w 1569"/>
                <a:gd name="T51" fmla="*/ 1419 h 1779"/>
                <a:gd name="T52" fmla="*/ 125 w 1569"/>
                <a:gd name="T53" fmla="*/ 1334 h 1779"/>
                <a:gd name="T54" fmla="*/ 120 w 1569"/>
                <a:gd name="T55" fmla="*/ 1249 h 1779"/>
                <a:gd name="T56" fmla="*/ 35 w 1569"/>
                <a:gd name="T57" fmla="*/ 1229 h 1779"/>
                <a:gd name="T58" fmla="*/ 15 w 1569"/>
                <a:gd name="T59" fmla="*/ 1099 h 1779"/>
                <a:gd name="T60" fmla="*/ 85 w 1569"/>
                <a:gd name="T61" fmla="*/ 1009 h 1779"/>
                <a:gd name="T62" fmla="*/ 105 w 1569"/>
                <a:gd name="T63" fmla="*/ 909 h 1779"/>
                <a:gd name="T64" fmla="*/ 120 w 1569"/>
                <a:gd name="T65" fmla="*/ 814 h 1779"/>
                <a:gd name="T66" fmla="*/ 235 w 1569"/>
                <a:gd name="T67" fmla="*/ 824 h 1779"/>
                <a:gd name="T68" fmla="*/ 410 w 1569"/>
                <a:gd name="T69" fmla="*/ 784 h 1779"/>
                <a:gd name="T70" fmla="*/ 510 w 1569"/>
                <a:gd name="T71" fmla="*/ 644 h 1779"/>
                <a:gd name="T72" fmla="*/ 609 w 1569"/>
                <a:gd name="T73" fmla="*/ 604 h 1779"/>
                <a:gd name="T74" fmla="*/ 709 w 1569"/>
                <a:gd name="T75" fmla="*/ 614 h 1779"/>
                <a:gd name="T76" fmla="*/ 749 w 1569"/>
                <a:gd name="T77" fmla="*/ 489 h 1779"/>
                <a:gd name="T78" fmla="*/ 874 w 1569"/>
                <a:gd name="T79" fmla="*/ 414 h 1779"/>
                <a:gd name="T80" fmla="*/ 799 w 1569"/>
                <a:gd name="T81" fmla="*/ 360 h 1779"/>
                <a:gd name="T82" fmla="*/ 769 w 1569"/>
                <a:gd name="T83" fmla="*/ 310 h 1779"/>
                <a:gd name="T84" fmla="*/ 769 w 1569"/>
                <a:gd name="T85" fmla="*/ 255 h 1779"/>
                <a:gd name="T86" fmla="*/ 874 w 1569"/>
                <a:gd name="T87" fmla="*/ 235 h 1779"/>
                <a:gd name="T88" fmla="*/ 969 w 1569"/>
                <a:gd name="T89" fmla="*/ 180 h 1779"/>
                <a:gd name="T90" fmla="*/ 1074 w 1569"/>
                <a:gd name="T91" fmla="*/ 85 h 1779"/>
                <a:gd name="T92" fmla="*/ 1169 w 1569"/>
                <a:gd name="T93" fmla="*/ 45 h 1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9"/>
                <a:gd name="T142" fmla="*/ 0 h 1779"/>
                <a:gd name="T143" fmla="*/ 1569 w 1569"/>
                <a:gd name="T144" fmla="*/ 1779 h 1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9" h="1779">
                  <a:moveTo>
                    <a:pt x="1224" y="20"/>
                  </a:moveTo>
                  <a:lnTo>
                    <a:pt x="1284" y="0"/>
                  </a:lnTo>
                  <a:lnTo>
                    <a:pt x="1329" y="15"/>
                  </a:lnTo>
                  <a:lnTo>
                    <a:pt x="1389" y="45"/>
                  </a:lnTo>
                  <a:lnTo>
                    <a:pt x="1454" y="75"/>
                  </a:lnTo>
                  <a:lnTo>
                    <a:pt x="1454" y="95"/>
                  </a:lnTo>
                  <a:lnTo>
                    <a:pt x="1434" y="120"/>
                  </a:lnTo>
                  <a:lnTo>
                    <a:pt x="1389" y="170"/>
                  </a:lnTo>
                  <a:lnTo>
                    <a:pt x="1399" y="190"/>
                  </a:lnTo>
                  <a:lnTo>
                    <a:pt x="1359" y="205"/>
                  </a:lnTo>
                  <a:lnTo>
                    <a:pt x="1329" y="235"/>
                  </a:lnTo>
                  <a:lnTo>
                    <a:pt x="1284" y="275"/>
                  </a:lnTo>
                  <a:lnTo>
                    <a:pt x="1274" y="300"/>
                  </a:lnTo>
                  <a:lnTo>
                    <a:pt x="1284" y="320"/>
                  </a:lnTo>
                  <a:lnTo>
                    <a:pt x="1254" y="330"/>
                  </a:lnTo>
                  <a:lnTo>
                    <a:pt x="1234" y="370"/>
                  </a:lnTo>
                  <a:lnTo>
                    <a:pt x="1199" y="400"/>
                  </a:lnTo>
                  <a:lnTo>
                    <a:pt x="1159" y="444"/>
                  </a:lnTo>
                  <a:lnTo>
                    <a:pt x="1129" y="489"/>
                  </a:lnTo>
                  <a:lnTo>
                    <a:pt x="1109" y="519"/>
                  </a:lnTo>
                  <a:lnTo>
                    <a:pt x="1114" y="574"/>
                  </a:lnTo>
                  <a:lnTo>
                    <a:pt x="1139" y="614"/>
                  </a:lnTo>
                  <a:lnTo>
                    <a:pt x="1129" y="644"/>
                  </a:lnTo>
                  <a:lnTo>
                    <a:pt x="1114" y="689"/>
                  </a:lnTo>
                  <a:lnTo>
                    <a:pt x="1169" y="719"/>
                  </a:lnTo>
                  <a:lnTo>
                    <a:pt x="1199" y="759"/>
                  </a:lnTo>
                  <a:lnTo>
                    <a:pt x="1224" y="784"/>
                  </a:lnTo>
                  <a:lnTo>
                    <a:pt x="1234" y="804"/>
                  </a:lnTo>
                  <a:lnTo>
                    <a:pt x="1224" y="844"/>
                  </a:lnTo>
                  <a:lnTo>
                    <a:pt x="1244" y="889"/>
                  </a:lnTo>
                  <a:lnTo>
                    <a:pt x="1264" y="929"/>
                  </a:lnTo>
                  <a:lnTo>
                    <a:pt x="1294" y="949"/>
                  </a:lnTo>
                  <a:lnTo>
                    <a:pt x="1349" y="929"/>
                  </a:lnTo>
                  <a:lnTo>
                    <a:pt x="1389" y="909"/>
                  </a:lnTo>
                  <a:lnTo>
                    <a:pt x="1424" y="889"/>
                  </a:lnTo>
                  <a:lnTo>
                    <a:pt x="1464" y="909"/>
                  </a:lnTo>
                  <a:lnTo>
                    <a:pt x="1499" y="949"/>
                  </a:lnTo>
                  <a:lnTo>
                    <a:pt x="1539" y="994"/>
                  </a:lnTo>
                  <a:lnTo>
                    <a:pt x="1569" y="1034"/>
                  </a:lnTo>
                  <a:lnTo>
                    <a:pt x="1519" y="1059"/>
                  </a:lnTo>
                  <a:lnTo>
                    <a:pt x="1424" y="1069"/>
                  </a:lnTo>
                  <a:lnTo>
                    <a:pt x="1369" y="1089"/>
                  </a:lnTo>
                  <a:lnTo>
                    <a:pt x="1234" y="1119"/>
                  </a:lnTo>
                  <a:lnTo>
                    <a:pt x="1139" y="1164"/>
                  </a:lnTo>
                  <a:lnTo>
                    <a:pt x="1064" y="1204"/>
                  </a:lnTo>
                  <a:lnTo>
                    <a:pt x="1029" y="1229"/>
                  </a:lnTo>
                  <a:lnTo>
                    <a:pt x="1029" y="1279"/>
                  </a:lnTo>
                  <a:lnTo>
                    <a:pt x="1029" y="1354"/>
                  </a:lnTo>
                  <a:lnTo>
                    <a:pt x="1004" y="1494"/>
                  </a:lnTo>
                  <a:lnTo>
                    <a:pt x="989" y="1534"/>
                  </a:lnTo>
                  <a:lnTo>
                    <a:pt x="1044" y="1574"/>
                  </a:lnTo>
                  <a:lnTo>
                    <a:pt x="1114" y="1649"/>
                  </a:lnTo>
                  <a:lnTo>
                    <a:pt x="1129" y="1694"/>
                  </a:lnTo>
                  <a:lnTo>
                    <a:pt x="1114" y="1734"/>
                  </a:lnTo>
                  <a:lnTo>
                    <a:pt x="1064" y="1759"/>
                  </a:lnTo>
                  <a:lnTo>
                    <a:pt x="1004" y="1779"/>
                  </a:lnTo>
                  <a:lnTo>
                    <a:pt x="1004" y="1764"/>
                  </a:lnTo>
                  <a:lnTo>
                    <a:pt x="969" y="1724"/>
                  </a:lnTo>
                  <a:lnTo>
                    <a:pt x="949" y="1674"/>
                  </a:lnTo>
                  <a:lnTo>
                    <a:pt x="924" y="1649"/>
                  </a:lnTo>
                  <a:lnTo>
                    <a:pt x="864" y="1629"/>
                  </a:lnTo>
                  <a:lnTo>
                    <a:pt x="799" y="1619"/>
                  </a:lnTo>
                  <a:lnTo>
                    <a:pt x="749" y="1639"/>
                  </a:lnTo>
                  <a:lnTo>
                    <a:pt x="729" y="1674"/>
                  </a:lnTo>
                  <a:lnTo>
                    <a:pt x="684" y="1684"/>
                  </a:lnTo>
                  <a:lnTo>
                    <a:pt x="644" y="1649"/>
                  </a:lnTo>
                  <a:lnTo>
                    <a:pt x="600" y="1649"/>
                  </a:lnTo>
                  <a:lnTo>
                    <a:pt x="550" y="1659"/>
                  </a:lnTo>
                  <a:lnTo>
                    <a:pt x="515" y="1649"/>
                  </a:lnTo>
                  <a:lnTo>
                    <a:pt x="475" y="1639"/>
                  </a:lnTo>
                  <a:lnTo>
                    <a:pt x="445" y="1629"/>
                  </a:lnTo>
                  <a:lnTo>
                    <a:pt x="435" y="1619"/>
                  </a:lnTo>
                  <a:lnTo>
                    <a:pt x="400" y="1609"/>
                  </a:lnTo>
                  <a:lnTo>
                    <a:pt x="360" y="1589"/>
                  </a:lnTo>
                  <a:lnTo>
                    <a:pt x="340" y="1554"/>
                  </a:lnTo>
                  <a:lnTo>
                    <a:pt x="285" y="1494"/>
                  </a:lnTo>
                  <a:lnTo>
                    <a:pt x="255" y="1459"/>
                  </a:lnTo>
                  <a:lnTo>
                    <a:pt x="210" y="1419"/>
                  </a:lnTo>
                  <a:lnTo>
                    <a:pt x="180" y="1394"/>
                  </a:lnTo>
                  <a:lnTo>
                    <a:pt x="150" y="1364"/>
                  </a:lnTo>
                  <a:lnTo>
                    <a:pt x="125" y="1334"/>
                  </a:lnTo>
                  <a:lnTo>
                    <a:pt x="125" y="1309"/>
                  </a:lnTo>
                  <a:lnTo>
                    <a:pt x="120" y="1259"/>
                  </a:lnTo>
                  <a:lnTo>
                    <a:pt x="120" y="1249"/>
                  </a:lnTo>
                  <a:lnTo>
                    <a:pt x="95" y="1239"/>
                  </a:lnTo>
                  <a:lnTo>
                    <a:pt x="65" y="1259"/>
                  </a:lnTo>
                  <a:lnTo>
                    <a:pt x="35" y="1229"/>
                  </a:lnTo>
                  <a:lnTo>
                    <a:pt x="20" y="1184"/>
                  </a:lnTo>
                  <a:lnTo>
                    <a:pt x="0" y="1144"/>
                  </a:lnTo>
                  <a:lnTo>
                    <a:pt x="15" y="1099"/>
                  </a:lnTo>
                  <a:lnTo>
                    <a:pt x="20" y="1069"/>
                  </a:lnTo>
                  <a:lnTo>
                    <a:pt x="55" y="1034"/>
                  </a:lnTo>
                  <a:lnTo>
                    <a:pt x="85" y="1009"/>
                  </a:lnTo>
                  <a:lnTo>
                    <a:pt x="125" y="974"/>
                  </a:lnTo>
                  <a:lnTo>
                    <a:pt x="120" y="944"/>
                  </a:lnTo>
                  <a:lnTo>
                    <a:pt x="105" y="909"/>
                  </a:lnTo>
                  <a:lnTo>
                    <a:pt x="105" y="869"/>
                  </a:lnTo>
                  <a:lnTo>
                    <a:pt x="105" y="839"/>
                  </a:lnTo>
                  <a:lnTo>
                    <a:pt x="120" y="814"/>
                  </a:lnTo>
                  <a:lnTo>
                    <a:pt x="170" y="774"/>
                  </a:lnTo>
                  <a:lnTo>
                    <a:pt x="210" y="814"/>
                  </a:lnTo>
                  <a:lnTo>
                    <a:pt x="235" y="824"/>
                  </a:lnTo>
                  <a:lnTo>
                    <a:pt x="295" y="824"/>
                  </a:lnTo>
                  <a:lnTo>
                    <a:pt x="380" y="804"/>
                  </a:lnTo>
                  <a:lnTo>
                    <a:pt x="410" y="784"/>
                  </a:lnTo>
                  <a:lnTo>
                    <a:pt x="445" y="754"/>
                  </a:lnTo>
                  <a:lnTo>
                    <a:pt x="475" y="709"/>
                  </a:lnTo>
                  <a:lnTo>
                    <a:pt x="510" y="644"/>
                  </a:lnTo>
                  <a:lnTo>
                    <a:pt x="515" y="594"/>
                  </a:lnTo>
                  <a:lnTo>
                    <a:pt x="580" y="584"/>
                  </a:lnTo>
                  <a:lnTo>
                    <a:pt x="609" y="604"/>
                  </a:lnTo>
                  <a:lnTo>
                    <a:pt x="654" y="614"/>
                  </a:lnTo>
                  <a:lnTo>
                    <a:pt x="684" y="614"/>
                  </a:lnTo>
                  <a:lnTo>
                    <a:pt x="709" y="614"/>
                  </a:lnTo>
                  <a:lnTo>
                    <a:pt x="749" y="529"/>
                  </a:lnTo>
                  <a:lnTo>
                    <a:pt x="729" y="509"/>
                  </a:lnTo>
                  <a:lnTo>
                    <a:pt x="749" y="489"/>
                  </a:lnTo>
                  <a:lnTo>
                    <a:pt x="769" y="489"/>
                  </a:lnTo>
                  <a:lnTo>
                    <a:pt x="789" y="489"/>
                  </a:lnTo>
                  <a:lnTo>
                    <a:pt x="874" y="414"/>
                  </a:lnTo>
                  <a:lnTo>
                    <a:pt x="864" y="400"/>
                  </a:lnTo>
                  <a:lnTo>
                    <a:pt x="844" y="385"/>
                  </a:lnTo>
                  <a:lnTo>
                    <a:pt x="799" y="360"/>
                  </a:lnTo>
                  <a:lnTo>
                    <a:pt x="779" y="340"/>
                  </a:lnTo>
                  <a:lnTo>
                    <a:pt x="769" y="330"/>
                  </a:lnTo>
                  <a:lnTo>
                    <a:pt x="769" y="310"/>
                  </a:lnTo>
                  <a:lnTo>
                    <a:pt x="759" y="300"/>
                  </a:lnTo>
                  <a:lnTo>
                    <a:pt x="759" y="265"/>
                  </a:lnTo>
                  <a:lnTo>
                    <a:pt x="769" y="255"/>
                  </a:lnTo>
                  <a:lnTo>
                    <a:pt x="789" y="255"/>
                  </a:lnTo>
                  <a:lnTo>
                    <a:pt x="844" y="235"/>
                  </a:lnTo>
                  <a:lnTo>
                    <a:pt x="874" y="235"/>
                  </a:lnTo>
                  <a:lnTo>
                    <a:pt x="919" y="225"/>
                  </a:lnTo>
                  <a:lnTo>
                    <a:pt x="939" y="205"/>
                  </a:lnTo>
                  <a:lnTo>
                    <a:pt x="969" y="180"/>
                  </a:lnTo>
                  <a:lnTo>
                    <a:pt x="1004" y="150"/>
                  </a:lnTo>
                  <a:lnTo>
                    <a:pt x="1044" y="120"/>
                  </a:lnTo>
                  <a:lnTo>
                    <a:pt x="1074" y="85"/>
                  </a:lnTo>
                  <a:lnTo>
                    <a:pt x="1094" y="65"/>
                  </a:lnTo>
                  <a:lnTo>
                    <a:pt x="1129" y="45"/>
                  </a:lnTo>
                  <a:lnTo>
                    <a:pt x="1169" y="45"/>
                  </a:lnTo>
                  <a:lnTo>
                    <a:pt x="1224" y="2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grpSp>
          <p:nvGrpSpPr>
            <p:cNvPr id="44062" name="Group 23"/>
            <p:cNvGrpSpPr>
              <a:grpSpLocks noChangeAspect="1"/>
            </p:cNvGrpSpPr>
            <p:nvPr/>
          </p:nvGrpSpPr>
          <p:grpSpPr bwMode="auto">
            <a:xfrm>
              <a:off x="4481" y="5234"/>
              <a:ext cx="1544" cy="1919"/>
              <a:chOff x="4481" y="5234"/>
              <a:chExt cx="1544" cy="1919"/>
            </a:xfrm>
          </p:grpSpPr>
          <p:sp>
            <p:nvSpPr>
              <p:cNvPr id="44069" name="Freeform 24"/>
              <p:cNvSpPr>
                <a:spLocks noChangeAspect="1"/>
              </p:cNvSpPr>
              <p:nvPr/>
            </p:nvSpPr>
            <p:spPr bwMode="auto">
              <a:xfrm>
                <a:off x="4481" y="6649"/>
                <a:ext cx="250" cy="135"/>
              </a:xfrm>
              <a:custGeom>
                <a:avLst/>
                <a:gdLst>
                  <a:gd name="T0" fmla="*/ 105 w 250"/>
                  <a:gd name="T1" fmla="*/ 0 h 135"/>
                  <a:gd name="T2" fmla="*/ 75 w 250"/>
                  <a:gd name="T3" fmla="*/ 30 h 135"/>
                  <a:gd name="T4" fmla="*/ 40 w 250"/>
                  <a:gd name="T5" fmla="*/ 30 h 135"/>
                  <a:gd name="T6" fmla="*/ 0 w 250"/>
                  <a:gd name="T7" fmla="*/ 30 h 135"/>
                  <a:gd name="T8" fmla="*/ 10 w 250"/>
                  <a:gd name="T9" fmla="*/ 65 h 135"/>
                  <a:gd name="T10" fmla="*/ 20 w 250"/>
                  <a:gd name="T11" fmla="*/ 85 h 135"/>
                  <a:gd name="T12" fmla="*/ 95 w 250"/>
                  <a:gd name="T13" fmla="*/ 105 h 135"/>
                  <a:gd name="T14" fmla="*/ 170 w 250"/>
                  <a:gd name="T15" fmla="*/ 125 h 135"/>
                  <a:gd name="T16" fmla="*/ 210 w 250"/>
                  <a:gd name="T17" fmla="*/ 135 h 135"/>
                  <a:gd name="T18" fmla="*/ 230 w 250"/>
                  <a:gd name="T19" fmla="*/ 105 h 135"/>
                  <a:gd name="T20" fmla="*/ 250 w 250"/>
                  <a:gd name="T21" fmla="*/ 85 h 135"/>
                  <a:gd name="T22" fmla="*/ 250 w 250"/>
                  <a:gd name="T23" fmla="*/ 40 h 135"/>
                  <a:gd name="T24" fmla="*/ 230 w 250"/>
                  <a:gd name="T25" fmla="*/ 0 h 135"/>
                  <a:gd name="T26" fmla="*/ 200 w 250"/>
                  <a:gd name="T27" fmla="*/ 0 h 135"/>
                  <a:gd name="T28" fmla="*/ 160 w 250"/>
                  <a:gd name="T29" fmla="*/ 20 h 135"/>
                  <a:gd name="T30" fmla="*/ 105 w 250"/>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135"/>
                  <a:gd name="T50" fmla="*/ 250 w 250"/>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135">
                    <a:moveTo>
                      <a:pt x="105" y="0"/>
                    </a:moveTo>
                    <a:lnTo>
                      <a:pt x="75" y="30"/>
                    </a:lnTo>
                    <a:lnTo>
                      <a:pt x="40" y="30"/>
                    </a:lnTo>
                    <a:lnTo>
                      <a:pt x="0" y="30"/>
                    </a:lnTo>
                    <a:lnTo>
                      <a:pt x="10" y="65"/>
                    </a:lnTo>
                    <a:lnTo>
                      <a:pt x="20" y="85"/>
                    </a:lnTo>
                    <a:lnTo>
                      <a:pt x="95" y="105"/>
                    </a:lnTo>
                    <a:lnTo>
                      <a:pt x="170" y="125"/>
                    </a:lnTo>
                    <a:lnTo>
                      <a:pt x="210" y="135"/>
                    </a:lnTo>
                    <a:lnTo>
                      <a:pt x="230" y="105"/>
                    </a:lnTo>
                    <a:lnTo>
                      <a:pt x="250" y="85"/>
                    </a:lnTo>
                    <a:lnTo>
                      <a:pt x="250" y="40"/>
                    </a:lnTo>
                    <a:lnTo>
                      <a:pt x="230" y="0"/>
                    </a:lnTo>
                    <a:lnTo>
                      <a:pt x="200" y="0"/>
                    </a:lnTo>
                    <a:lnTo>
                      <a:pt x="160" y="20"/>
                    </a:lnTo>
                    <a:lnTo>
                      <a:pt x="105" y="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70" name="Freeform 25"/>
              <p:cNvSpPr>
                <a:spLocks noChangeAspect="1"/>
              </p:cNvSpPr>
              <p:nvPr/>
            </p:nvSpPr>
            <p:spPr bwMode="auto">
              <a:xfrm>
                <a:off x="4491" y="5234"/>
                <a:ext cx="1534" cy="1919"/>
              </a:xfrm>
              <a:custGeom>
                <a:avLst/>
                <a:gdLst>
                  <a:gd name="T0" fmla="*/ 80 w 1534"/>
                  <a:gd name="T1" fmla="*/ 380 h 1919"/>
                  <a:gd name="T2" fmla="*/ 180 w 1534"/>
                  <a:gd name="T3" fmla="*/ 525 h 1919"/>
                  <a:gd name="T4" fmla="*/ 145 w 1534"/>
                  <a:gd name="T5" fmla="*/ 675 h 1919"/>
                  <a:gd name="T6" fmla="*/ 200 w 1534"/>
                  <a:gd name="T7" fmla="*/ 835 h 1919"/>
                  <a:gd name="T8" fmla="*/ 290 w 1534"/>
                  <a:gd name="T9" fmla="*/ 1065 h 1919"/>
                  <a:gd name="T10" fmla="*/ 290 w 1534"/>
                  <a:gd name="T11" fmla="*/ 1200 h 1919"/>
                  <a:gd name="T12" fmla="*/ 270 w 1534"/>
                  <a:gd name="T13" fmla="*/ 1320 h 1919"/>
                  <a:gd name="T14" fmla="*/ 365 w 1534"/>
                  <a:gd name="T15" fmla="*/ 1395 h 1919"/>
                  <a:gd name="T16" fmla="*/ 390 w 1534"/>
                  <a:gd name="T17" fmla="*/ 1480 h 1919"/>
                  <a:gd name="T18" fmla="*/ 505 w 1534"/>
                  <a:gd name="T19" fmla="*/ 1570 h 1919"/>
                  <a:gd name="T20" fmla="*/ 555 w 1534"/>
                  <a:gd name="T21" fmla="*/ 1664 h 1919"/>
                  <a:gd name="T22" fmla="*/ 630 w 1534"/>
                  <a:gd name="T23" fmla="*/ 1774 h 1919"/>
                  <a:gd name="T24" fmla="*/ 685 w 1534"/>
                  <a:gd name="T25" fmla="*/ 1879 h 1919"/>
                  <a:gd name="T26" fmla="*/ 790 w 1534"/>
                  <a:gd name="T27" fmla="*/ 1889 h 1919"/>
                  <a:gd name="T28" fmla="*/ 895 w 1534"/>
                  <a:gd name="T29" fmla="*/ 1919 h 1919"/>
                  <a:gd name="T30" fmla="*/ 950 w 1534"/>
                  <a:gd name="T31" fmla="*/ 1859 h 1919"/>
                  <a:gd name="T32" fmla="*/ 1015 w 1534"/>
                  <a:gd name="T33" fmla="*/ 1744 h 1919"/>
                  <a:gd name="T34" fmla="*/ 1060 w 1534"/>
                  <a:gd name="T35" fmla="*/ 1679 h 1919"/>
                  <a:gd name="T36" fmla="*/ 1125 w 1534"/>
                  <a:gd name="T37" fmla="*/ 1600 h 1919"/>
                  <a:gd name="T38" fmla="*/ 1135 w 1534"/>
                  <a:gd name="T39" fmla="*/ 1510 h 1919"/>
                  <a:gd name="T40" fmla="*/ 1219 w 1534"/>
                  <a:gd name="T41" fmla="*/ 1520 h 1919"/>
                  <a:gd name="T42" fmla="*/ 1259 w 1534"/>
                  <a:gd name="T43" fmla="*/ 1425 h 1919"/>
                  <a:gd name="T44" fmla="*/ 1304 w 1534"/>
                  <a:gd name="T45" fmla="*/ 1320 h 1919"/>
                  <a:gd name="T46" fmla="*/ 1319 w 1534"/>
                  <a:gd name="T47" fmla="*/ 1265 h 1919"/>
                  <a:gd name="T48" fmla="*/ 1294 w 1534"/>
                  <a:gd name="T49" fmla="*/ 1175 h 1919"/>
                  <a:gd name="T50" fmla="*/ 1359 w 1534"/>
                  <a:gd name="T51" fmla="*/ 1110 h 1919"/>
                  <a:gd name="T52" fmla="*/ 1444 w 1534"/>
                  <a:gd name="T53" fmla="*/ 1075 h 1919"/>
                  <a:gd name="T54" fmla="*/ 1444 w 1534"/>
                  <a:gd name="T55" fmla="*/ 1005 h 1919"/>
                  <a:gd name="T56" fmla="*/ 1409 w 1534"/>
                  <a:gd name="T57" fmla="*/ 845 h 1919"/>
                  <a:gd name="T58" fmla="*/ 1494 w 1534"/>
                  <a:gd name="T59" fmla="*/ 865 h 1919"/>
                  <a:gd name="T60" fmla="*/ 1464 w 1534"/>
                  <a:gd name="T61" fmla="*/ 770 h 1919"/>
                  <a:gd name="T62" fmla="*/ 1514 w 1534"/>
                  <a:gd name="T63" fmla="*/ 715 h 1919"/>
                  <a:gd name="T64" fmla="*/ 1514 w 1534"/>
                  <a:gd name="T65" fmla="*/ 665 h 1919"/>
                  <a:gd name="T66" fmla="*/ 1464 w 1534"/>
                  <a:gd name="T67" fmla="*/ 665 h 1919"/>
                  <a:gd name="T68" fmla="*/ 1389 w 1534"/>
                  <a:gd name="T69" fmla="*/ 630 h 1919"/>
                  <a:gd name="T70" fmla="*/ 1359 w 1534"/>
                  <a:gd name="T71" fmla="*/ 570 h 1919"/>
                  <a:gd name="T72" fmla="*/ 1239 w 1534"/>
                  <a:gd name="T73" fmla="*/ 495 h 1919"/>
                  <a:gd name="T74" fmla="*/ 1169 w 1534"/>
                  <a:gd name="T75" fmla="*/ 465 h 1919"/>
                  <a:gd name="T76" fmla="*/ 1169 w 1534"/>
                  <a:gd name="T77" fmla="*/ 380 h 1919"/>
                  <a:gd name="T78" fmla="*/ 1095 w 1534"/>
                  <a:gd name="T79" fmla="*/ 345 h 1919"/>
                  <a:gd name="T80" fmla="*/ 955 w 1534"/>
                  <a:gd name="T81" fmla="*/ 325 h 1919"/>
                  <a:gd name="T82" fmla="*/ 915 w 1534"/>
                  <a:gd name="T83" fmla="*/ 345 h 1919"/>
                  <a:gd name="T84" fmla="*/ 840 w 1534"/>
                  <a:gd name="T85" fmla="*/ 335 h 1919"/>
                  <a:gd name="T86" fmla="*/ 640 w 1534"/>
                  <a:gd name="T87" fmla="*/ 275 h 1919"/>
                  <a:gd name="T88" fmla="*/ 565 w 1534"/>
                  <a:gd name="T89" fmla="*/ 210 h 1919"/>
                  <a:gd name="T90" fmla="*/ 440 w 1534"/>
                  <a:gd name="T91" fmla="*/ 125 h 1919"/>
                  <a:gd name="T92" fmla="*/ 290 w 1534"/>
                  <a:gd name="T93" fmla="*/ 105 h 1919"/>
                  <a:gd name="T94" fmla="*/ 155 w 1534"/>
                  <a:gd name="T95" fmla="*/ 65 h 1919"/>
                  <a:gd name="T96" fmla="*/ 115 w 1534"/>
                  <a:gd name="T97" fmla="*/ 20 h 1919"/>
                  <a:gd name="T98" fmla="*/ 20 w 1534"/>
                  <a:gd name="T99" fmla="*/ 50 h 1919"/>
                  <a:gd name="T100" fmla="*/ 50 w 1534"/>
                  <a:gd name="T101" fmla="*/ 205 h 1919"/>
                  <a:gd name="T102" fmla="*/ 140 w 1534"/>
                  <a:gd name="T103" fmla="*/ 305 h 19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4"/>
                  <a:gd name="T157" fmla="*/ 0 h 1919"/>
                  <a:gd name="T158" fmla="*/ 1534 w 1534"/>
                  <a:gd name="T159" fmla="*/ 1919 h 19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4" h="1919">
                    <a:moveTo>
                      <a:pt x="95" y="335"/>
                    </a:moveTo>
                    <a:lnTo>
                      <a:pt x="80" y="380"/>
                    </a:lnTo>
                    <a:lnTo>
                      <a:pt x="135" y="420"/>
                    </a:lnTo>
                    <a:lnTo>
                      <a:pt x="180" y="525"/>
                    </a:lnTo>
                    <a:lnTo>
                      <a:pt x="165" y="610"/>
                    </a:lnTo>
                    <a:lnTo>
                      <a:pt x="145" y="675"/>
                    </a:lnTo>
                    <a:lnTo>
                      <a:pt x="135" y="705"/>
                    </a:lnTo>
                    <a:lnTo>
                      <a:pt x="200" y="835"/>
                    </a:lnTo>
                    <a:lnTo>
                      <a:pt x="250" y="960"/>
                    </a:lnTo>
                    <a:lnTo>
                      <a:pt x="290" y="1065"/>
                    </a:lnTo>
                    <a:lnTo>
                      <a:pt x="315" y="1130"/>
                    </a:lnTo>
                    <a:lnTo>
                      <a:pt x="290" y="1200"/>
                    </a:lnTo>
                    <a:lnTo>
                      <a:pt x="260" y="1265"/>
                    </a:lnTo>
                    <a:lnTo>
                      <a:pt x="270" y="1320"/>
                    </a:lnTo>
                    <a:lnTo>
                      <a:pt x="325" y="1350"/>
                    </a:lnTo>
                    <a:lnTo>
                      <a:pt x="365" y="1395"/>
                    </a:lnTo>
                    <a:lnTo>
                      <a:pt x="390" y="1425"/>
                    </a:lnTo>
                    <a:lnTo>
                      <a:pt x="390" y="1480"/>
                    </a:lnTo>
                    <a:lnTo>
                      <a:pt x="450" y="1520"/>
                    </a:lnTo>
                    <a:lnTo>
                      <a:pt x="505" y="1570"/>
                    </a:lnTo>
                    <a:lnTo>
                      <a:pt x="535" y="1614"/>
                    </a:lnTo>
                    <a:lnTo>
                      <a:pt x="555" y="1664"/>
                    </a:lnTo>
                    <a:lnTo>
                      <a:pt x="590" y="1699"/>
                    </a:lnTo>
                    <a:lnTo>
                      <a:pt x="630" y="1774"/>
                    </a:lnTo>
                    <a:lnTo>
                      <a:pt x="660" y="1834"/>
                    </a:lnTo>
                    <a:lnTo>
                      <a:pt x="685" y="1879"/>
                    </a:lnTo>
                    <a:lnTo>
                      <a:pt x="725" y="1879"/>
                    </a:lnTo>
                    <a:lnTo>
                      <a:pt x="790" y="1889"/>
                    </a:lnTo>
                    <a:lnTo>
                      <a:pt x="840" y="1899"/>
                    </a:lnTo>
                    <a:lnTo>
                      <a:pt x="895" y="1919"/>
                    </a:lnTo>
                    <a:lnTo>
                      <a:pt x="905" y="1899"/>
                    </a:lnTo>
                    <a:lnTo>
                      <a:pt x="950" y="1859"/>
                    </a:lnTo>
                    <a:lnTo>
                      <a:pt x="995" y="1794"/>
                    </a:lnTo>
                    <a:lnTo>
                      <a:pt x="1015" y="1744"/>
                    </a:lnTo>
                    <a:lnTo>
                      <a:pt x="1020" y="1679"/>
                    </a:lnTo>
                    <a:lnTo>
                      <a:pt x="1060" y="1679"/>
                    </a:lnTo>
                    <a:lnTo>
                      <a:pt x="1080" y="1644"/>
                    </a:lnTo>
                    <a:lnTo>
                      <a:pt x="1125" y="1600"/>
                    </a:lnTo>
                    <a:lnTo>
                      <a:pt x="1105" y="1540"/>
                    </a:lnTo>
                    <a:lnTo>
                      <a:pt x="1135" y="1510"/>
                    </a:lnTo>
                    <a:lnTo>
                      <a:pt x="1179" y="1540"/>
                    </a:lnTo>
                    <a:lnTo>
                      <a:pt x="1219" y="1520"/>
                    </a:lnTo>
                    <a:lnTo>
                      <a:pt x="1209" y="1490"/>
                    </a:lnTo>
                    <a:lnTo>
                      <a:pt x="1259" y="1425"/>
                    </a:lnTo>
                    <a:lnTo>
                      <a:pt x="1259" y="1360"/>
                    </a:lnTo>
                    <a:lnTo>
                      <a:pt x="1304" y="1320"/>
                    </a:lnTo>
                    <a:lnTo>
                      <a:pt x="1294" y="1285"/>
                    </a:lnTo>
                    <a:lnTo>
                      <a:pt x="1319" y="1265"/>
                    </a:lnTo>
                    <a:lnTo>
                      <a:pt x="1304" y="1215"/>
                    </a:lnTo>
                    <a:lnTo>
                      <a:pt x="1294" y="1175"/>
                    </a:lnTo>
                    <a:lnTo>
                      <a:pt x="1319" y="1140"/>
                    </a:lnTo>
                    <a:lnTo>
                      <a:pt x="1359" y="1110"/>
                    </a:lnTo>
                    <a:lnTo>
                      <a:pt x="1409" y="1095"/>
                    </a:lnTo>
                    <a:lnTo>
                      <a:pt x="1444" y="1075"/>
                    </a:lnTo>
                    <a:lnTo>
                      <a:pt x="1464" y="1055"/>
                    </a:lnTo>
                    <a:lnTo>
                      <a:pt x="1444" y="1005"/>
                    </a:lnTo>
                    <a:lnTo>
                      <a:pt x="1379" y="900"/>
                    </a:lnTo>
                    <a:lnTo>
                      <a:pt x="1409" y="845"/>
                    </a:lnTo>
                    <a:lnTo>
                      <a:pt x="1464" y="855"/>
                    </a:lnTo>
                    <a:lnTo>
                      <a:pt x="1494" y="865"/>
                    </a:lnTo>
                    <a:lnTo>
                      <a:pt x="1469" y="800"/>
                    </a:lnTo>
                    <a:lnTo>
                      <a:pt x="1464" y="770"/>
                    </a:lnTo>
                    <a:lnTo>
                      <a:pt x="1484" y="735"/>
                    </a:lnTo>
                    <a:lnTo>
                      <a:pt x="1514" y="715"/>
                    </a:lnTo>
                    <a:lnTo>
                      <a:pt x="1534" y="695"/>
                    </a:lnTo>
                    <a:lnTo>
                      <a:pt x="1514" y="665"/>
                    </a:lnTo>
                    <a:lnTo>
                      <a:pt x="1484" y="645"/>
                    </a:lnTo>
                    <a:lnTo>
                      <a:pt x="1464" y="665"/>
                    </a:lnTo>
                    <a:lnTo>
                      <a:pt x="1429" y="675"/>
                    </a:lnTo>
                    <a:lnTo>
                      <a:pt x="1389" y="630"/>
                    </a:lnTo>
                    <a:lnTo>
                      <a:pt x="1379" y="600"/>
                    </a:lnTo>
                    <a:lnTo>
                      <a:pt x="1359" y="570"/>
                    </a:lnTo>
                    <a:lnTo>
                      <a:pt x="1284" y="505"/>
                    </a:lnTo>
                    <a:lnTo>
                      <a:pt x="1239" y="495"/>
                    </a:lnTo>
                    <a:lnTo>
                      <a:pt x="1189" y="485"/>
                    </a:lnTo>
                    <a:lnTo>
                      <a:pt x="1169" y="465"/>
                    </a:lnTo>
                    <a:lnTo>
                      <a:pt x="1169" y="410"/>
                    </a:lnTo>
                    <a:lnTo>
                      <a:pt x="1169" y="380"/>
                    </a:lnTo>
                    <a:lnTo>
                      <a:pt x="1125" y="335"/>
                    </a:lnTo>
                    <a:lnTo>
                      <a:pt x="1095" y="345"/>
                    </a:lnTo>
                    <a:lnTo>
                      <a:pt x="1000" y="345"/>
                    </a:lnTo>
                    <a:lnTo>
                      <a:pt x="955" y="325"/>
                    </a:lnTo>
                    <a:lnTo>
                      <a:pt x="935" y="335"/>
                    </a:lnTo>
                    <a:lnTo>
                      <a:pt x="915" y="345"/>
                    </a:lnTo>
                    <a:lnTo>
                      <a:pt x="870" y="335"/>
                    </a:lnTo>
                    <a:lnTo>
                      <a:pt x="840" y="335"/>
                    </a:lnTo>
                    <a:lnTo>
                      <a:pt x="765" y="280"/>
                    </a:lnTo>
                    <a:lnTo>
                      <a:pt x="640" y="275"/>
                    </a:lnTo>
                    <a:lnTo>
                      <a:pt x="610" y="260"/>
                    </a:lnTo>
                    <a:lnTo>
                      <a:pt x="565" y="210"/>
                    </a:lnTo>
                    <a:lnTo>
                      <a:pt x="515" y="170"/>
                    </a:lnTo>
                    <a:lnTo>
                      <a:pt x="440" y="125"/>
                    </a:lnTo>
                    <a:lnTo>
                      <a:pt x="375" y="115"/>
                    </a:lnTo>
                    <a:lnTo>
                      <a:pt x="290" y="105"/>
                    </a:lnTo>
                    <a:lnTo>
                      <a:pt x="200" y="70"/>
                    </a:lnTo>
                    <a:lnTo>
                      <a:pt x="155" y="65"/>
                    </a:lnTo>
                    <a:lnTo>
                      <a:pt x="135" y="50"/>
                    </a:lnTo>
                    <a:lnTo>
                      <a:pt x="115" y="20"/>
                    </a:lnTo>
                    <a:lnTo>
                      <a:pt x="80" y="0"/>
                    </a:lnTo>
                    <a:lnTo>
                      <a:pt x="20" y="50"/>
                    </a:lnTo>
                    <a:lnTo>
                      <a:pt x="0" y="135"/>
                    </a:lnTo>
                    <a:lnTo>
                      <a:pt x="50" y="205"/>
                    </a:lnTo>
                    <a:lnTo>
                      <a:pt x="115" y="240"/>
                    </a:lnTo>
                    <a:lnTo>
                      <a:pt x="140" y="305"/>
                    </a:lnTo>
                    <a:lnTo>
                      <a:pt x="95" y="33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grpSp>
        <p:grpSp>
          <p:nvGrpSpPr>
            <p:cNvPr id="44063" name="Group 26"/>
            <p:cNvGrpSpPr>
              <a:grpSpLocks noChangeAspect="1"/>
            </p:cNvGrpSpPr>
            <p:nvPr/>
          </p:nvGrpSpPr>
          <p:grpSpPr bwMode="auto">
            <a:xfrm>
              <a:off x="5760" y="10706"/>
              <a:ext cx="2309" cy="1869"/>
              <a:chOff x="5760" y="10706"/>
              <a:chExt cx="2309" cy="1869"/>
            </a:xfrm>
          </p:grpSpPr>
          <p:sp>
            <p:nvSpPr>
              <p:cNvPr id="44064" name="Freeform 27"/>
              <p:cNvSpPr>
                <a:spLocks noChangeAspect="1"/>
              </p:cNvSpPr>
              <p:nvPr/>
            </p:nvSpPr>
            <p:spPr bwMode="auto">
              <a:xfrm>
                <a:off x="5760" y="11046"/>
                <a:ext cx="2309" cy="1529"/>
              </a:xfrm>
              <a:custGeom>
                <a:avLst/>
                <a:gdLst>
                  <a:gd name="T0" fmla="*/ 2309 w 2309"/>
                  <a:gd name="T1" fmla="*/ 45 h 1529"/>
                  <a:gd name="T2" fmla="*/ 2184 w 2309"/>
                  <a:gd name="T3" fmla="*/ 300 h 1529"/>
                  <a:gd name="T4" fmla="*/ 2054 w 2309"/>
                  <a:gd name="T5" fmla="*/ 540 h 1529"/>
                  <a:gd name="T6" fmla="*/ 2034 w 2309"/>
                  <a:gd name="T7" fmla="*/ 685 h 1529"/>
                  <a:gd name="T8" fmla="*/ 1929 w 2309"/>
                  <a:gd name="T9" fmla="*/ 834 h 1529"/>
                  <a:gd name="T10" fmla="*/ 2004 w 2309"/>
                  <a:gd name="T11" fmla="*/ 984 h 1529"/>
                  <a:gd name="T12" fmla="*/ 2044 w 2309"/>
                  <a:gd name="T13" fmla="*/ 1119 h 1529"/>
                  <a:gd name="T14" fmla="*/ 2079 w 2309"/>
                  <a:gd name="T15" fmla="*/ 1204 h 1529"/>
                  <a:gd name="T16" fmla="*/ 1949 w 2309"/>
                  <a:gd name="T17" fmla="*/ 1374 h 1529"/>
                  <a:gd name="T18" fmla="*/ 1939 w 2309"/>
                  <a:gd name="T19" fmla="*/ 1499 h 1529"/>
                  <a:gd name="T20" fmla="*/ 1854 w 2309"/>
                  <a:gd name="T21" fmla="*/ 1529 h 1529"/>
                  <a:gd name="T22" fmla="*/ 1769 w 2309"/>
                  <a:gd name="T23" fmla="*/ 1459 h 1529"/>
                  <a:gd name="T24" fmla="*/ 1614 w 2309"/>
                  <a:gd name="T25" fmla="*/ 1439 h 1529"/>
                  <a:gd name="T26" fmla="*/ 1539 w 2309"/>
                  <a:gd name="T27" fmla="*/ 1404 h 1529"/>
                  <a:gd name="T28" fmla="*/ 1454 w 2309"/>
                  <a:gd name="T29" fmla="*/ 1359 h 1529"/>
                  <a:gd name="T30" fmla="*/ 1424 w 2309"/>
                  <a:gd name="T31" fmla="*/ 1289 h 1529"/>
                  <a:gd name="T32" fmla="*/ 1369 w 2309"/>
                  <a:gd name="T33" fmla="*/ 1194 h 1529"/>
                  <a:gd name="T34" fmla="*/ 1189 w 2309"/>
                  <a:gd name="T35" fmla="*/ 1044 h 1529"/>
                  <a:gd name="T36" fmla="*/ 1055 w 2309"/>
                  <a:gd name="T37" fmla="*/ 1044 h 1529"/>
                  <a:gd name="T38" fmla="*/ 915 w 2309"/>
                  <a:gd name="T39" fmla="*/ 969 h 1529"/>
                  <a:gd name="T40" fmla="*/ 810 w 2309"/>
                  <a:gd name="T41" fmla="*/ 909 h 1529"/>
                  <a:gd name="T42" fmla="*/ 685 w 2309"/>
                  <a:gd name="T43" fmla="*/ 899 h 1529"/>
                  <a:gd name="T44" fmla="*/ 600 w 2309"/>
                  <a:gd name="T45" fmla="*/ 799 h 1529"/>
                  <a:gd name="T46" fmla="*/ 550 w 2309"/>
                  <a:gd name="T47" fmla="*/ 759 h 1529"/>
                  <a:gd name="T48" fmla="*/ 450 w 2309"/>
                  <a:gd name="T49" fmla="*/ 685 h 1529"/>
                  <a:gd name="T50" fmla="*/ 360 w 2309"/>
                  <a:gd name="T51" fmla="*/ 600 h 1529"/>
                  <a:gd name="T52" fmla="*/ 295 w 2309"/>
                  <a:gd name="T53" fmla="*/ 595 h 1529"/>
                  <a:gd name="T54" fmla="*/ 190 w 2309"/>
                  <a:gd name="T55" fmla="*/ 615 h 1529"/>
                  <a:gd name="T56" fmla="*/ 145 w 2309"/>
                  <a:gd name="T57" fmla="*/ 540 h 1529"/>
                  <a:gd name="T58" fmla="*/ 70 w 2309"/>
                  <a:gd name="T59" fmla="*/ 510 h 1529"/>
                  <a:gd name="T60" fmla="*/ 70 w 2309"/>
                  <a:gd name="T61" fmla="*/ 470 h 1529"/>
                  <a:gd name="T62" fmla="*/ 0 w 2309"/>
                  <a:gd name="T63" fmla="*/ 370 h 1529"/>
                  <a:gd name="T64" fmla="*/ 50 w 2309"/>
                  <a:gd name="T65" fmla="*/ 305 h 1529"/>
                  <a:gd name="T66" fmla="*/ 20 w 2309"/>
                  <a:gd name="T67" fmla="*/ 245 h 1529"/>
                  <a:gd name="T68" fmla="*/ 60 w 2309"/>
                  <a:gd name="T69" fmla="*/ 160 h 1529"/>
                  <a:gd name="T70" fmla="*/ 260 w 2309"/>
                  <a:gd name="T71" fmla="*/ 65 h 1529"/>
                  <a:gd name="T72" fmla="*/ 365 w 2309"/>
                  <a:gd name="T73" fmla="*/ 140 h 1529"/>
                  <a:gd name="T74" fmla="*/ 440 w 2309"/>
                  <a:gd name="T75" fmla="*/ 45 h 1529"/>
                  <a:gd name="T76" fmla="*/ 705 w 2309"/>
                  <a:gd name="T77" fmla="*/ 85 h 1529"/>
                  <a:gd name="T78" fmla="*/ 810 w 2309"/>
                  <a:gd name="T79" fmla="*/ 170 h 1529"/>
                  <a:gd name="T80" fmla="*/ 875 w 2309"/>
                  <a:gd name="T81" fmla="*/ 170 h 1529"/>
                  <a:gd name="T82" fmla="*/ 1035 w 2309"/>
                  <a:gd name="T83" fmla="*/ 245 h 1529"/>
                  <a:gd name="T84" fmla="*/ 1170 w 2309"/>
                  <a:gd name="T85" fmla="*/ 180 h 1529"/>
                  <a:gd name="T86" fmla="*/ 1304 w 2309"/>
                  <a:gd name="T87" fmla="*/ 225 h 1529"/>
                  <a:gd name="T88" fmla="*/ 1429 w 2309"/>
                  <a:gd name="T89" fmla="*/ 215 h 1529"/>
                  <a:gd name="T90" fmla="*/ 1569 w 2309"/>
                  <a:gd name="T91" fmla="*/ 200 h 1529"/>
                  <a:gd name="T92" fmla="*/ 1709 w 2309"/>
                  <a:gd name="T93" fmla="*/ 130 h 1529"/>
                  <a:gd name="T94" fmla="*/ 1864 w 2309"/>
                  <a:gd name="T95" fmla="*/ 95 h 1529"/>
                  <a:gd name="T96" fmla="*/ 2004 w 2309"/>
                  <a:gd name="T97" fmla="*/ 95 h 1529"/>
                  <a:gd name="T98" fmla="*/ 2099 w 2309"/>
                  <a:gd name="T99" fmla="*/ 20 h 1529"/>
                  <a:gd name="T100" fmla="*/ 2224 w 2309"/>
                  <a:gd name="T101" fmla="*/ 35 h 15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09"/>
                  <a:gd name="T154" fmla="*/ 0 h 1529"/>
                  <a:gd name="T155" fmla="*/ 2309 w 2309"/>
                  <a:gd name="T156" fmla="*/ 1529 h 15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09" h="1529">
                    <a:moveTo>
                      <a:pt x="2289" y="0"/>
                    </a:moveTo>
                    <a:lnTo>
                      <a:pt x="2309" y="45"/>
                    </a:lnTo>
                    <a:lnTo>
                      <a:pt x="2224" y="180"/>
                    </a:lnTo>
                    <a:lnTo>
                      <a:pt x="2184" y="300"/>
                    </a:lnTo>
                    <a:lnTo>
                      <a:pt x="2119" y="415"/>
                    </a:lnTo>
                    <a:lnTo>
                      <a:pt x="2054" y="540"/>
                    </a:lnTo>
                    <a:lnTo>
                      <a:pt x="2014" y="580"/>
                    </a:lnTo>
                    <a:lnTo>
                      <a:pt x="2034" y="685"/>
                    </a:lnTo>
                    <a:lnTo>
                      <a:pt x="1909" y="759"/>
                    </a:lnTo>
                    <a:lnTo>
                      <a:pt x="1929" y="834"/>
                    </a:lnTo>
                    <a:lnTo>
                      <a:pt x="1929" y="919"/>
                    </a:lnTo>
                    <a:lnTo>
                      <a:pt x="2004" y="984"/>
                    </a:lnTo>
                    <a:lnTo>
                      <a:pt x="1994" y="1034"/>
                    </a:lnTo>
                    <a:lnTo>
                      <a:pt x="2044" y="1119"/>
                    </a:lnTo>
                    <a:lnTo>
                      <a:pt x="2079" y="1139"/>
                    </a:lnTo>
                    <a:lnTo>
                      <a:pt x="2079" y="1204"/>
                    </a:lnTo>
                    <a:lnTo>
                      <a:pt x="1959" y="1319"/>
                    </a:lnTo>
                    <a:lnTo>
                      <a:pt x="1949" y="1374"/>
                    </a:lnTo>
                    <a:lnTo>
                      <a:pt x="1959" y="1439"/>
                    </a:lnTo>
                    <a:lnTo>
                      <a:pt x="1939" y="1499"/>
                    </a:lnTo>
                    <a:lnTo>
                      <a:pt x="1889" y="1529"/>
                    </a:lnTo>
                    <a:lnTo>
                      <a:pt x="1854" y="1529"/>
                    </a:lnTo>
                    <a:lnTo>
                      <a:pt x="1804" y="1489"/>
                    </a:lnTo>
                    <a:lnTo>
                      <a:pt x="1769" y="1459"/>
                    </a:lnTo>
                    <a:lnTo>
                      <a:pt x="1709" y="1459"/>
                    </a:lnTo>
                    <a:lnTo>
                      <a:pt x="1614" y="1439"/>
                    </a:lnTo>
                    <a:lnTo>
                      <a:pt x="1579" y="1444"/>
                    </a:lnTo>
                    <a:lnTo>
                      <a:pt x="1539" y="1404"/>
                    </a:lnTo>
                    <a:lnTo>
                      <a:pt x="1494" y="1359"/>
                    </a:lnTo>
                    <a:lnTo>
                      <a:pt x="1454" y="1359"/>
                    </a:lnTo>
                    <a:lnTo>
                      <a:pt x="1424" y="1339"/>
                    </a:lnTo>
                    <a:lnTo>
                      <a:pt x="1424" y="1289"/>
                    </a:lnTo>
                    <a:lnTo>
                      <a:pt x="1404" y="1224"/>
                    </a:lnTo>
                    <a:lnTo>
                      <a:pt x="1369" y="1194"/>
                    </a:lnTo>
                    <a:lnTo>
                      <a:pt x="1304" y="1129"/>
                    </a:lnTo>
                    <a:lnTo>
                      <a:pt x="1189" y="1044"/>
                    </a:lnTo>
                    <a:lnTo>
                      <a:pt x="1125" y="1044"/>
                    </a:lnTo>
                    <a:lnTo>
                      <a:pt x="1055" y="1044"/>
                    </a:lnTo>
                    <a:lnTo>
                      <a:pt x="1000" y="1004"/>
                    </a:lnTo>
                    <a:lnTo>
                      <a:pt x="915" y="969"/>
                    </a:lnTo>
                    <a:lnTo>
                      <a:pt x="885" y="939"/>
                    </a:lnTo>
                    <a:lnTo>
                      <a:pt x="810" y="909"/>
                    </a:lnTo>
                    <a:lnTo>
                      <a:pt x="725" y="899"/>
                    </a:lnTo>
                    <a:lnTo>
                      <a:pt x="685" y="899"/>
                    </a:lnTo>
                    <a:lnTo>
                      <a:pt x="620" y="824"/>
                    </a:lnTo>
                    <a:lnTo>
                      <a:pt x="600" y="799"/>
                    </a:lnTo>
                    <a:lnTo>
                      <a:pt x="555" y="794"/>
                    </a:lnTo>
                    <a:lnTo>
                      <a:pt x="550" y="759"/>
                    </a:lnTo>
                    <a:lnTo>
                      <a:pt x="505" y="685"/>
                    </a:lnTo>
                    <a:lnTo>
                      <a:pt x="450" y="685"/>
                    </a:lnTo>
                    <a:lnTo>
                      <a:pt x="400" y="665"/>
                    </a:lnTo>
                    <a:lnTo>
                      <a:pt x="360" y="600"/>
                    </a:lnTo>
                    <a:lnTo>
                      <a:pt x="345" y="595"/>
                    </a:lnTo>
                    <a:lnTo>
                      <a:pt x="295" y="595"/>
                    </a:lnTo>
                    <a:lnTo>
                      <a:pt x="240" y="615"/>
                    </a:lnTo>
                    <a:lnTo>
                      <a:pt x="190" y="615"/>
                    </a:lnTo>
                    <a:lnTo>
                      <a:pt x="145" y="580"/>
                    </a:lnTo>
                    <a:lnTo>
                      <a:pt x="145" y="540"/>
                    </a:lnTo>
                    <a:lnTo>
                      <a:pt x="125" y="495"/>
                    </a:lnTo>
                    <a:lnTo>
                      <a:pt x="70" y="510"/>
                    </a:lnTo>
                    <a:lnTo>
                      <a:pt x="50" y="490"/>
                    </a:lnTo>
                    <a:lnTo>
                      <a:pt x="70" y="470"/>
                    </a:lnTo>
                    <a:lnTo>
                      <a:pt x="0" y="415"/>
                    </a:lnTo>
                    <a:lnTo>
                      <a:pt x="0" y="370"/>
                    </a:lnTo>
                    <a:lnTo>
                      <a:pt x="20" y="340"/>
                    </a:lnTo>
                    <a:lnTo>
                      <a:pt x="50" y="305"/>
                    </a:lnTo>
                    <a:lnTo>
                      <a:pt x="50" y="275"/>
                    </a:lnTo>
                    <a:lnTo>
                      <a:pt x="20" y="245"/>
                    </a:lnTo>
                    <a:lnTo>
                      <a:pt x="30" y="200"/>
                    </a:lnTo>
                    <a:lnTo>
                      <a:pt x="60" y="160"/>
                    </a:lnTo>
                    <a:lnTo>
                      <a:pt x="200" y="55"/>
                    </a:lnTo>
                    <a:lnTo>
                      <a:pt x="260" y="65"/>
                    </a:lnTo>
                    <a:lnTo>
                      <a:pt x="280" y="95"/>
                    </a:lnTo>
                    <a:lnTo>
                      <a:pt x="365" y="140"/>
                    </a:lnTo>
                    <a:lnTo>
                      <a:pt x="410" y="95"/>
                    </a:lnTo>
                    <a:lnTo>
                      <a:pt x="440" y="45"/>
                    </a:lnTo>
                    <a:lnTo>
                      <a:pt x="695" y="45"/>
                    </a:lnTo>
                    <a:lnTo>
                      <a:pt x="705" y="85"/>
                    </a:lnTo>
                    <a:lnTo>
                      <a:pt x="790" y="130"/>
                    </a:lnTo>
                    <a:lnTo>
                      <a:pt x="810" y="170"/>
                    </a:lnTo>
                    <a:lnTo>
                      <a:pt x="845" y="190"/>
                    </a:lnTo>
                    <a:lnTo>
                      <a:pt x="875" y="170"/>
                    </a:lnTo>
                    <a:lnTo>
                      <a:pt x="980" y="225"/>
                    </a:lnTo>
                    <a:lnTo>
                      <a:pt x="1035" y="245"/>
                    </a:lnTo>
                    <a:lnTo>
                      <a:pt x="1095" y="225"/>
                    </a:lnTo>
                    <a:lnTo>
                      <a:pt x="1170" y="180"/>
                    </a:lnTo>
                    <a:lnTo>
                      <a:pt x="1234" y="180"/>
                    </a:lnTo>
                    <a:lnTo>
                      <a:pt x="1304" y="225"/>
                    </a:lnTo>
                    <a:lnTo>
                      <a:pt x="1349" y="235"/>
                    </a:lnTo>
                    <a:lnTo>
                      <a:pt x="1429" y="215"/>
                    </a:lnTo>
                    <a:lnTo>
                      <a:pt x="1514" y="225"/>
                    </a:lnTo>
                    <a:lnTo>
                      <a:pt x="1569" y="200"/>
                    </a:lnTo>
                    <a:lnTo>
                      <a:pt x="1634" y="180"/>
                    </a:lnTo>
                    <a:lnTo>
                      <a:pt x="1709" y="130"/>
                    </a:lnTo>
                    <a:lnTo>
                      <a:pt x="1769" y="105"/>
                    </a:lnTo>
                    <a:lnTo>
                      <a:pt x="1864" y="95"/>
                    </a:lnTo>
                    <a:lnTo>
                      <a:pt x="1939" y="105"/>
                    </a:lnTo>
                    <a:lnTo>
                      <a:pt x="2004" y="95"/>
                    </a:lnTo>
                    <a:lnTo>
                      <a:pt x="2069" y="35"/>
                    </a:lnTo>
                    <a:lnTo>
                      <a:pt x="2099" y="20"/>
                    </a:lnTo>
                    <a:lnTo>
                      <a:pt x="2139" y="35"/>
                    </a:lnTo>
                    <a:lnTo>
                      <a:pt x="2224" y="35"/>
                    </a:lnTo>
                    <a:lnTo>
                      <a:pt x="2289" y="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grpSp>
            <p:nvGrpSpPr>
              <p:cNvPr id="44065" name="Group 28"/>
              <p:cNvGrpSpPr>
                <a:grpSpLocks noChangeAspect="1"/>
              </p:cNvGrpSpPr>
              <p:nvPr/>
            </p:nvGrpSpPr>
            <p:grpSpPr bwMode="auto">
              <a:xfrm>
                <a:off x="7454" y="10706"/>
                <a:ext cx="180" cy="245"/>
                <a:chOff x="7454" y="10706"/>
                <a:chExt cx="180" cy="245"/>
              </a:xfrm>
            </p:grpSpPr>
            <p:sp>
              <p:nvSpPr>
                <p:cNvPr id="44066" name="Freeform 29"/>
                <p:cNvSpPr>
                  <a:spLocks noChangeAspect="1"/>
                </p:cNvSpPr>
                <p:nvPr/>
              </p:nvSpPr>
              <p:spPr bwMode="auto">
                <a:xfrm>
                  <a:off x="7524" y="10761"/>
                  <a:ext cx="80" cy="90"/>
                </a:xfrm>
                <a:custGeom>
                  <a:avLst/>
                  <a:gdLst>
                    <a:gd name="T0" fmla="*/ 80 w 80"/>
                    <a:gd name="T1" fmla="*/ 15 h 90"/>
                    <a:gd name="T2" fmla="*/ 35 w 80"/>
                    <a:gd name="T3" fmla="*/ 0 h 90"/>
                    <a:gd name="T4" fmla="*/ 0 w 80"/>
                    <a:gd name="T5" fmla="*/ 5 h 90"/>
                    <a:gd name="T6" fmla="*/ 5 w 80"/>
                    <a:gd name="T7" fmla="*/ 55 h 90"/>
                    <a:gd name="T8" fmla="*/ 50 w 80"/>
                    <a:gd name="T9" fmla="*/ 90 h 90"/>
                    <a:gd name="T10" fmla="*/ 80 w 80"/>
                    <a:gd name="T11" fmla="*/ 15 h 90"/>
                    <a:gd name="T12" fmla="*/ 0 60000 65536"/>
                    <a:gd name="T13" fmla="*/ 0 60000 65536"/>
                    <a:gd name="T14" fmla="*/ 0 60000 65536"/>
                    <a:gd name="T15" fmla="*/ 0 60000 65536"/>
                    <a:gd name="T16" fmla="*/ 0 60000 65536"/>
                    <a:gd name="T17" fmla="*/ 0 60000 65536"/>
                    <a:gd name="T18" fmla="*/ 0 w 80"/>
                    <a:gd name="T19" fmla="*/ 0 h 90"/>
                    <a:gd name="T20" fmla="*/ 80 w 8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0" h="90">
                      <a:moveTo>
                        <a:pt x="80" y="15"/>
                      </a:moveTo>
                      <a:lnTo>
                        <a:pt x="35" y="0"/>
                      </a:lnTo>
                      <a:lnTo>
                        <a:pt x="0" y="5"/>
                      </a:lnTo>
                      <a:lnTo>
                        <a:pt x="5" y="55"/>
                      </a:lnTo>
                      <a:lnTo>
                        <a:pt x="50" y="90"/>
                      </a:lnTo>
                      <a:lnTo>
                        <a:pt x="80" y="1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67" name="Freeform 30"/>
                <p:cNvSpPr>
                  <a:spLocks noChangeAspect="1"/>
                </p:cNvSpPr>
                <p:nvPr/>
              </p:nvSpPr>
              <p:spPr bwMode="auto">
                <a:xfrm>
                  <a:off x="7454" y="10706"/>
                  <a:ext cx="80" cy="80"/>
                </a:xfrm>
                <a:custGeom>
                  <a:avLst/>
                  <a:gdLst>
                    <a:gd name="T0" fmla="*/ 75 w 80"/>
                    <a:gd name="T1" fmla="*/ 0 h 80"/>
                    <a:gd name="T2" fmla="*/ 0 w 80"/>
                    <a:gd name="T3" fmla="*/ 5 h 80"/>
                    <a:gd name="T4" fmla="*/ 50 w 80"/>
                    <a:gd name="T5" fmla="*/ 80 h 80"/>
                    <a:gd name="T6" fmla="*/ 80 w 80"/>
                    <a:gd name="T7" fmla="*/ 45 h 80"/>
                    <a:gd name="T8" fmla="*/ 75 w 80"/>
                    <a:gd name="T9" fmla="*/ 0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75" y="0"/>
                      </a:moveTo>
                      <a:lnTo>
                        <a:pt x="0" y="5"/>
                      </a:lnTo>
                      <a:lnTo>
                        <a:pt x="50" y="80"/>
                      </a:lnTo>
                      <a:lnTo>
                        <a:pt x="80" y="45"/>
                      </a:lnTo>
                      <a:lnTo>
                        <a:pt x="75" y="0"/>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sp>
              <p:nvSpPr>
                <p:cNvPr id="44068" name="Freeform 31"/>
                <p:cNvSpPr>
                  <a:spLocks noChangeAspect="1"/>
                </p:cNvSpPr>
                <p:nvPr/>
              </p:nvSpPr>
              <p:spPr bwMode="auto">
                <a:xfrm>
                  <a:off x="7554" y="10871"/>
                  <a:ext cx="80" cy="80"/>
                </a:xfrm>
                <a:custGeom>
                  <a:avLst/>
                  <a:gdLst>
                    <a:gd name="T0" fmla="*/ 80 w 80"/>
                    <a:gd name="T1" fmla="*/ 25 h 80"/>
                    <a:gd name="T2" fmla="*/ 25 w 80"/>
                    <a:gd name="T3" fmla="*/ 0 h 80"/>
                    <a:gd name="T4" fmla="*/ 0 w 80"/>
                    <a:gd name="T5" fmla="*/ 25 h 80"/>
                    <a:gd name="T6" fmla="*/ 65 w 80"/>
                    <a:gd name="T7" fmla="*/ 80 h 80"/>
                    <a:gd name="T8" fmla="*/ 80 w 80"/>
                    <a:gd name="T9" fmla="*/ 25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80" y="25"/>
                      </a:moveTo>
                      <a:lnTo>
                        <a:pt x="25" y="0"/>
                      </a:lnTo>
                      <a:lnTo>
                        <a:pt x="0" y="25"/>
                      </a:lnTo>
                      <a:lnTo>
                        <a:pt x="65" y="80"/>
                      </a:lnTo>
                      <a:lnTo>
                        <a:pt x="80" y="25"/>
                      </a:lnTo>
                      <a:close/>
                    </a:path>
                  </a:pathLst>
                </a:custGeom>
                <a:gradFill rotWithShape="0">
                  <a:gsLst>
                    <a:gs pos="0">
                      <a:srgbClr val="FFFFFF"/>
                    </a:gs>
                    <a:gs pos="100000">
                      <a:srgbClr val="00FFFF"/>
                    </a:gs>
                  </a:gsLst>
                  <a:path path="rect">
                    <a:fillToRect l="50000" t="50000" r="50000" b="50000"/>
                  </a:path>
                </a:gradFill>
                <a:ln w="19050">
                  <a:solidFill>
                    <a:srgbClr val="000000"/>
                  </a:solidFill>
                  <a:prstDash val="solid"/>
                  <a:round/>
                  <a:headEnd/>
                  <a:tailEnd/>
                </a:ln>
              </p:spPr>
              <p:txBody>
                <a:bodyPr/>
                <a:lstStyle/>
                <a:p>
                  <a:endParaRPr lang="en-US"/>
                </a:p>
              </p:txBody>
            </p:sp>
          </p:grpSp>
        </p:grpSp>
      </p:grpSp>
      <p:sp>
        <p:nvSpPr>
          <p:cNvPr id="44034" name="Text Box 217"/>
          <p:cNvSpPr txBox="1">
            <a:spLocks noChangeArrowheads="1"/>
          </p:cNvSpPr>
          <p:nvPr/>
        </p:nvSpPr>
        <p:spPr bwMode="auto">
          <a:xfrm>
            <a:off x="179512" y="4653136"/>
            <a:ext cx="3672408" cy="1477328"/>
          </a:xfrm>
          <a:prstGeom prst="rect">
            <a:avLst/>
          </a:prstGeom>
          <a:noFill/>
          <a:ln w="22225">
            <a:solidFill>
              <a:schemeClr val="accent2"/>
            </a:solidFill>
            <a:miter lim="800000"/>
            <a:headEnd/>
            <a:tailEnd/>
          </a:ln>
        </p:spPr>
        <p:txBody>
          <a:bodyPr wrap="square">
            <a:spAutoFit/>
          </a:bodyPr>
          <a:lstStyle/>
          <a:p>
            <a:pPr>
              <a:spcBef>
                <a:spcPct val="50000"/>
              </a:spcBef>
            </a:pPr>
            <a:r>
              <a:rPr lang="it-IT" sz="2000" b="1" dirty="0">
                <a:solidFill>
                  <a:srgbClr val="FF0000"/>
                </a:solidFill>
                <a:latin typeface="Comic Sans MS" panose="030F0702030302020204" pitchFamily="66" charset="0"/>
              </a:rPr>
              <a:t>1998-2002</a:t>
            </a:r>
            <a:r>
              <a:rPr lang="it-IT" sz="2000" dirty="0">
                <a:solidFill>
                  <a:srgbClr val="000000"/>
                </a:solidFill>
                <a:latin typeface="Comic Sans MS" panose="030F0702030302020204" pitchFamily="66" charset="0"/>
              </a:rPr>
              <a:t>   </a:t>
            </a:r>
            <a:r>
              <a:rPr lang="it-IT" sz="2000" dirty="0" smtClean="0">
                <a:solidFill>
                  <a:srgbClr val="0000FF"/>
                </a:solidFill>
                <a:latin typeface="Comic Sans MS" panose="030F0702030302020204" pitchFamily="66" charset="0"/>
              </a:rPr>
              <a:t>9.712 </a:t>
            </a:r>
            <a:r>
              <a:rPr lang="it-IT" sz="2000" dirty="0">
                <a:solidFill>
                  <a:srgbClr val="0000FF"/>
                </a:solidFill>
                <a:latin typeface="Comic Sans MS" panose="030F0702030302020204" pitchFamily="66" charset="0"/>
              </a:rPr>
              <a:t>persone                    35-74 anni</a:t>
            </a:r>
          </a:p>
          <a:p>
            <a:pPr>
              <a:spcBef>
                <a:spcPct val="50000"/>
              </a:spcBef>
            </a:pPr>
            <a:r>
              <a:rPr lang="it-IT" sz="2000" b="1" dirty="0" smtClean="0">
                <a:solidFill>
                  <a:srgbClr val="FF0000"/>
                </a:solidFill>
                <a:latin typeface="Comic Sans MS" panose="030F0702030302020204" pitchFamily="66" charset="0"/>
              </a:rPr>
              <a:t>2008-2012</a:t>
            </a:r>
            <a:r>
              <a:rPr lang="it-IT" sz="2000" dirty="0" smtClean="0">
                <a:solidFill>
                  <a:srgbClr val="CC3300"/>
                </a:solidFill>
                <a:latin typeface="Comic Sans MS" panose="030F0702030302020204" pitchFamily="66" charset="0"/>
              </a:rPr>
              <a:t>  </a:t>
            </a:r>
            <a:r>
              <a:rPr lang="it-IT" sz="2000" dirty="0" smtClean="0">
                <a:solidFill>
                  <a:srgbClr val="FF3300"/>
                </a:solidFill>
                <a:latin typeface="Comic Sans MS" panose="030F0702030302020204" pitchFamily="66" charset="0"/>
              </a:rPr>
              <a:t> </a:t>
            </a:r>
            <a:r>
              <a:rPr lang="it-IT" sz="2000" dirty="0" smtClean="0">
                <a:solidFill>
                  <a:srgbClr val="0000FF"/>
                </a:solidFill>
                <a:latin typeface="Comic Sans MS" panose="030F0702030302020204" pitchFamily="66" charset="0"/>
              </a:rPr>
              <a:t>9.111 </a:t>
            </a:r>
            <a:r>
              <a:rPr lang="it-IT" sz="2000" dirty="0">
                <a:solidFill>
                  <a:srgbClr val="0000FF"/>
                </a:solidFill>
                <a:latin typeface="Comic Sans MS" panose="030F0702030302020204" pitchFamily="66" charset="0"/>
              </a:rPr>
              <a:t>persone                   </a:t>
            </a:r>
            <a:r>
              <a:rPr lang="it-IT" sz="2000" dirty="0" smtClean="0">
                <a:solidFill>
                  <a:srgbClr val="0000FF"/>
                </a:solidFill>
                <a:latin typeface="Comic Sans MS" panose="030F0702030302020204" pitchFamily="66" charset="0"/>
              </a:rPr>
              <a:t>25-79 </a:t>
            </a:r>
            <a:r>
              <a:rPr lang="it-IT" sz="2000" dirty="0">
                <a:solidFill>
                  <a:srgbClr val="0000FF"/>
                </a:solidFill>
                <a:latin typeface="Comic Sans MS" panose="030F0702030302020204" pitchFamily="66" charset="0"/>
              </a:rPr>
              <a:t>anni</a:t>
            </a:r>
          </a:p>
        </p:txBody>
      </p:sp>
      <p:sp>
        <p:nvSpPr>
          <p:cNvPr id="44035" name="Text Box 216"/>
          <p:cNvSpPr txBox="1">
            <a:spLocks noChangeArrowheads="1"/>
          </p:cNvSpPr>
          <p:nvPr/>
        </p:nvSpPr>
        <p:spPr bwMode="auto">
          <a:xfrm>
            <a:off x="3923928" y="1340768"/>
            <a:ext cx="5067672" cy="4862870"/>
          </a:xfrm>
          <a:prstGeom prst="rect">
            <a:avLst/>
          </a:prstGeom>
          <a:noFill/>
          <a:ln w="9525">
            <a:noFill/>
            <a:miter lim="800000"/>
            <a:headEnd/>
            <a:tailEnd/>
          </a:ln>
        </p:spPr>
        <p:txBody>
          <a:bodyPr wrap="square">
            <a:spAutoFit/>
          </a:bodyPr>
          <a:lstStyle/>
          <a:p>
            <a:pPr>
              <a:spcBef>
                <a:spcPts val="1200"/>
              </a:spcBef>
              <a:buFontTx/>
              <a:buChar char="•"/>
            </a:pPr>
            <a:r>
              <a:rPr lang="it-IT" sz="1600" b="1" dirty="0">
                <a:solidFill>
                  <a:srgbClr val="0000FF"/>
                </a:solidFill>
                <a:latin typeface="Comic Sans MS" panose="030F0702030302020204" pitchFamily="66" charset="0"/>
              </a:rPr>
              <a:t> Pressione arteriosa</a:t>
            </a:r>
            <a:r>
              <a:rPr lang="it-IT" sz="1600" dirty="0">
                <a:solidFill>
                  <a:srgbClr val="0000FF"/>
                </a:solidFill>
                <a:latin typeface="Comic Sans MS" panose="030F0702030302020204" pitchFamily="66" charset="0"/>
              </a:rPr>
              <a:t> (3 misurazioni)</a:t>
            </a:r>
          </a:p>
          <a:p>
            <a:pPr>
              <a:spcBef>
                <a:spcPts val="1200"/>
              </a:spcBef>
              <a:buFontTx/>
              <a:buChar char="•"/>
            </a:pPr>
            <a:r>
              <a:rPr lang="it-IT" sz="1600" dirty="0">
                <a:solidFill>
                  <a:srgbClr val="0000FF"/>
                </a:solidFill>
                <a:latin typeface="Comic Sans MS" panose="030F0702030302020204" pitchFamily="66" charset="0"/>
              </a:rPr>
              <a:t>  </a:t>
            </a:r>
            <a:r>
              <a:rPr lang="it-IT" sz="1600" b="1" dirty="0">
                <a:solidFill>
                  <a:srgbClr val="0000FF"/>
                </a:solidFill>
                <a:latin typeface="Comic Sans MS" panose="030F0702030302020204" pitchFamily="66" charset="0"/>
              </a:rPr>
              <a:t>Prelievo di sangue a digiuno per</a:t>
            </a:r>
            <a:r>
              <a:rPr lang="it-IT" sz="1600" dirty="0">
                <a:solidFill>
                  <a:srgbClr val="0000FF"/>
                </a:solidFill>
                <a:latin typeface="Comic Sans MS" panose="030F0702030302020204" pitchFamily="66" charset="0"/>
              </a:rPr>
              <a:t> </a:t>
            </a:r>
            <a:r>
              <a:rPr lang="it-IT" sz="1600" b="1" dirty="0">
                <a:solidFill>
                  <a:srgbClr val="0000FF"/>
                </a:solidFill>
                <a:latin typeface="Comic Sans MS" panose="030F0702030302020204" pitchFamily="66" charset="0"/>
              </a:rPr>
              <a:t>esami </a:t>
            </a:r>
            <a:r>
              <a:rPr lang="it-IT" sz="1600" b="1" dirty="0" err="1">
                <a:solidFill>
                  <a:srgbClr val="0000FF"/>
                </a:solidFill>
                <a:latin typeface="Comic Sans MS" panose="030F0702030302020204" pitchFamily="66" charset="0"/>
              </a:rPr>
              <a:t>ematochimici</a:t>
            </a:r>
            <a:r>
              <a:rPr lang="it-IT" sz="1600" dirty="0">
                <a:solidFill>
                  <a:srgbClr val="0000FF"/>
                </a:solidFill>
                <a:latin typeface="Comic Sans MS" panose="030F0702030302020204" pitchFamily="66" charset="0"/>
              </a:rPr>
              <a:t> (</a:t>
            </a:r>
            <a:r>
              <a:rPr lang="it-IT" sz="1600" dirty="0" err="1">
                <a:solidFill>
                  <a:srgbClr val="0000FF"/>
                </a:solidFill>
                <a:latin typeface="Comic Sans MS" panose="030F0702030302020204" pitchFamily="66" charset="0"/>
              </a:rPr>
              <a:t>trigliceridemia</a:t>
            </a:r>
            <a:r>
              <a:rPr lang="it-IT" sz="1600" dirty="0">
                <a:solidFill>
                  <a:srgbClr val="0000FF"/>
                </a:solidFill>
                <a:latin typeface="Comic Sans MS" panose="030F0702030302020204" pitchFamily="66" charset="0"/>
              </a:rPr>
              <a:t>, colesterolemia totale e HDL, glicemia, </a:t>
            </a:r>
            <a:r>
              <a:rPr lang="it-IT" sz="1600" dirty="0" err="1">
                <a:solidFill>
                  <a:srgbClr val="0000FF"/>
                </a:solidFill>
                <a:latin typeface="Comic Sans MS" panose="030F0702030302020204" pitchFamily="66" charset="0"/>
              </a:rPr>
              <a:t>creatininemia</a:t>
            </a:r>
            <a:r>
              <a:rPr lang="it-IT" sz="1600" dirty="0">
                <a:solidFill>
                  <a:srgbClr val="0000FF"/>
                </a:solidFill>
                <a:latin typeface="Comic Sans MS" panose="030F0702030302020204" pitchFamily="66" charset="0"/>
              </a:rPr>
              <a:t>, emocromo)</a:t>
            </a:r>
            <a:endParaRPr lang="it-IT" sz="1600" b="1" dirty="0">
              <a:solidFill>
                <a:srgbClr val="0000FF"/>
              </a:solidFill>
              <a:latin typeface="Comic Sans MS" panose="030F0702030302020204" pitchFamily="66" charset="0"/>
            </a:endParaRPr>
          </a:p>
          <a:p>
            <a:pPr>
              <a:spcBef>
                <a:spcPts val="1200"/>
              </a:spcBef>
              <a:buFontTx/>
              <a:buChar char="•"/>
            </a:pPr>
            <a:r>
              <a:rPr lang="it-IT" sz="1600" dirty="0">
                <a:solidFill>
                  <a:srgbClr val="0000FF"/>
                </a:solidFill>
                <a:latin typeface="Comic Sans MS" panose="030F0702030302020204" pitchFamily="66" charset="0"/>
              </a:rPr>
              <a:t> </a:t>
            </a:r>
            <a:r>
              <a:rPr lang="it-IT" sz="1600" b="1" dirty="0">
                <a:solidFill>
                  <a:srgbClr val="0000FF"/>
                </a:solidFill>
                <a:latin typeface="Comic Sans MS" panose="030F0702030302020204" pitchFamily="66" charset="0"/>
              </a:rPr>
              <a:t>Questionario</a:t>
            </a:r>
            <a:r>
              <a:rPr lang="it-IT" sz="1600" dirty="0">
                <a:solidFill>
                  <a:srgbClr val="0000FF"/>
                </a:solidFill>
                <a:latin typeface="Comic Sans MS" panose="030F0702030302020204" pitchFamily="66" charset="0"/>
              </a:rPr>
              <a:t> (attività fisica, abitudine al fumo, alimentazione, anamnesi patologica,  trattamento farmacologico, familiarità)</a:t>
            </a:r>
          </a:p>
          <a:p>
            <a:pPr>
              <a:spcBef>
                <a:spcPts val="1200"/>
              </a:spcBef>
              <a:buFontTx/>
              <a:buChar char="•"/>
            </a:pPr>
            <a:r>
              <a:rPr lang="it-IT" sz="1600" dirty="0">
                <a:solidFill>
                  <a:srgbClr val="0000FF"/>
                </a:solidFill>
                <a:latin typeface="Comic Sans MS" panose="030F0702030302020204" pitchFamily="66" charset="0"/>
              </a:rPr>
              <a:t> </a:t>
            </a:r>
            <a:r>
              <a:rPr lang="it-IT" sz="1600" b="1" dirty="0">
                <a:solidFill>
                  <a:srgbClr val="FF0000"/>
                </a:solidFill>
                <a:latin typeface="Comic Sans MS" panose="030F0702030302020204" pitchFamily="66" charset="0"/>
              </a:rPr>
              <a:t>Questionario alimentare</a:t>
            </a:r>
            <a:r>
              <a:rPr lang="it-IT" sz="1600" dirty="0">
                <a:solidFill>
                  <a:srgbClr val="FF0000"/>
                </a:solidFill>
                <a:latin typeface="Comic Sans MS" panose="030F0702030302020204" pitchFamily="66" charset="0"/>
              </a:rPr>
              <a:t> – </a:t>
            </a:r>
            <a:r>
              <a:rPr lang="it-IT" sz="1600" dirty="0" err="1">
                <a:solidFill>
                  <a:srgbClr val="FF0000"/>
                </a:solidFill>
                <a:latin typeface="Comic Sans MS" panose="030F0702030302020204" pitchFamily="66" charset="0"/>
              </a:rPr>
              <a:t>food</a:t>
            </a:r>
            <a:r>
              <a:rPr lang="it-IT" sz="1600" dirty="0">
                <a:solidFill>
                  <a:srgbClr val="FF0000"/>
                </a:solidFill>
                <a:latin typeface="Comic Sans MS" panose="030F0702030302020204" pitchFamily="66" charset="0"/>
              </a:rPr>
              <a:t> </a:t>
            </a:r>
            <a:r>
              <a:rPr lang="it-IT" sz="1600" dirty="0" err="1">
                <a:solidFill>
                  <a:srgbClr val="FF0000"/>
                </a:solidFill>
                <a:latin typeface="Comic Sans MS" panose="030F0702030302020204" pitchFamily="66" charset="0"/>
              </a:rPr>
              <a:t>frequency</a:t>
            </a:r>
            <a:r>
              <a:rPr lang="it-IT" sz="1600" dirty="0">
                <a:solidFill>
                  <a:srgbClr val="FF0000"/>
                </a:solidFill>
                <a:latin typeface="Comic Sans MS" panose="030F0702030302020204" pitchFamily="66" charset="0"/>
              </a:rPr>
              <a:t> (EPIC)</a:t>
            </a:r>
          </a:p>
          <a:p>
            <a:pPr>
              <a:spcBef>
                <a:spcPts val="1200"/>
              </a:spcBef>
              <a:buFontTx/>
              <a:buChar char="•"/>
            </a:pPr>
            <a:r>
              <a:rPr lang="it-IT" sz="1600" dirty="0">
                <a:solidFill>
                  <a:srgbClr val="0000FF"/>
                </a:solidFill>
                <a:latin typeface="Comic Sans MS" panose="030F0702030302020204" pitchFamily="66" charset="0"/>
              </a:rPr>
              <a:t> </a:t>
            </a:r>
            <a:r>
              <a:rPr lang="it-IT" sz="1600" b="1" dirty="0">
                <a:solidFill>
                  <a:srgbClr val="0000FF"/>
                </a:solidFill>
                <a:latin typeface="Comic Sans MS" panose="030F0702030302020204" pitchFamily="66" charset="0"/>
              </a:rPr>
              <a:t>Misure antropometriche</a:t>
            </a:r>
            <a:r>
              <a:rPr lang="it-IT" sz="1600" dirty="0">
                <a:solidFill>
                  <a:srgbClr val="0000FF"/>
                </a:solidFill>
                <a:latin typeface="Comic Sans MS" panose="030F0702030302020204" pitchFamily="66" charset="0"/>
              </a:rPr>
              <a:t> (peso, altezza, circonferenza vita e fianchi)</a:t>
            </a:r>
          </a:p>
          <a:p>
            <a:pPr>
              <a:spcBef>
                <a:spcPts val="1200"/>
              </a:spcBef>
              <a:buFontTx/>
              <a:buChar char="•"/>
            </a:pPr>
            <a:r>
              <a:rPr lang="it-IT" sz="1600" b="1" dirty="0">
                <a:solidFill>
                  <a:srgbClr val="0000FF"/>
                </a:solidFill>
                <a:latin typeface="Comic Sans MS" panose="030F0702030302020204" pitchFamily="66" charset="0"/>
              </a:rPr>
              <a:t> ECG, </a:t>
            </a:r>
            <a:r>
              <a:rPr lang="it-IT" sz="1600" b="1" dirty="0">
                <a:solidFill>
                  <a:srgbClr val="FF0000"/>
                </a:solidFill>
                <a:latin typeface="Comic Sans MS" panose="030F0702030302020204" pitchFamily="66" charset="0"/>
              </a:rPr>
              <a:t>densitometria ossea, spirometria, monossido di carbonio</a:t>
            </a:r>
          </a:p>
          <a:p>
            <a:pPr>
              <a:spcBef>
                <a:spcPts val="1200"/>
              </a:spcBef>
              <a:buFontTx/>
              <a:buChar char="•"/>
            </a:pPr>
            <a:r>
              <a:rPr lang="it-IT" sz="1600" b="1" dirty="0">
                <a:solidFill>
                  <a:srgbClr val="0000FF"/>
                </a:solidFill>
                <a:latin typeface="Comic Sans MS" panose="030F0702030302020204" pitchFamily="66" charset="0"/>
              </a:rPr>
              <a:t> </a:t>
            </a:r>
            <a:r>
              <a:rPr lang="it-IT" sz="1600" b="1" dirty="0">
                <a:solidFill>
                  <a:srgbClr val="FF0000"/>
                </a:solidFill>
                <a:latin typeface="Comic Sans MS" panose="030F0702030302020204" pitchFamily="66" charset="0"/>
              </a:rPr>
              <a:t>Mini </a:t>
            </a:r>
            <a:r>
              <a:rPr lang="it-IT" sz="1600" b="1" dirty="0" err="1">
                <a:solidFill>
                  <a:srgbClr val="FF0000"/>
                </a:solidFill>
                <a:latin typeface="Comic Sans MS" panose="030F0702030302020204" pitchFamily="66" charset="0"/>
              </a:rPr>
              <a:t>Mental</a:t>
            </a:r>
            <a:r>
              <a:rPr lang="it-IT" sz="1600" b="1" dirty="0">
                <a:solidFill>
                  <a:srgbClr val="FF0000"/>
                </a:solidFill>
                <a:latin typeface="Comic Sans MS" panose="030F0702030302020204" pitchFamily="66" charset="0"/>
              </a:rPr>
              <a:t> State </a:t>
            </a:r>
            <a:r>
              <a:rPr lang="it-IT" sz="1600" b="1" dirty="0" err="1">
                <a:solidFill>
                  <a:srgbClr val="FF0000"/>
                </a:solidFill>
                <a:latin typeface="Comic Sans MS" panose="030F0702030302020204" pitchFamily="66" charset="0"/>
              </a:rPr>
              <a:t>Examination</a:t>
            </a:r>
            <a:r>
              <a:rPr lang="it-IT" sz="1600" b="1" dirty="0">
                <a:solidFill>
                  <a:srgbClr val="FF0000"/>
                </a:solidFill>
                <a:latin typeface="Comic Sans MS" panose="030F0702030302020204" pitchFamily="66" charset="0"/>
              </a:rPr>
              <a:t> - </a:t>
            </a:r>
            <a:r>
              <a:rPr lang="it-IT" sz="1600" u="sng" dirty="0">
                <a:solidFill>
                  <a:srgbClr val="FF0000"/>
                </a:solidFill>
                <a:latin typeface="Comic Sans MS" panose="030F0702030302020204" pitchFamily="66" charset="0"/>
              </a:rPr>
              <a:t>&gt;</a:t>
            </a:r>
            <a:r>
              <a:rPr lang="it-IT" sz="1600" dirty="0">
                <a:solidFill>
                  <a:srgbClr val="FF0000"/>
                </a:solidFill>
                <a:latin typeface="Comic Sans MS" panose="030F0702030302020204" pitchFamily="66" charset="0"/>
              </a:rPr>
              <a:t> 65 anni</a:t>
            </a:r>
          </a:p>
          <a:p>
            <a:pPr>
              <a:spcBef>
                <a:spcPts val="1200"/>
              </a:spcBef>
              <a:buFontTx/>
              <a:buChar char="•"/>
            </a:pPr>
            <a:r>
              <a:rPr lang="it-IT" sz="1600" b="1" dirty="0">
                <a:solidFill>
                  <a:srgbClr val="0000FF"/>
                </a:solidFill>
                <a:latin typeface="Comic Sans MS" panose="030F0702030302020204" pitchFamily="66" charset="0"/>
              </a:rPr>
              <a:t> </a:t>
            </a:r>
            <a:r>
              <a:rPr lang="it-IT" sz="1600" b="1" dirty="0">
                <a:solidFill>
                  <a:srgbClr val="FF0000"/>
                </a:solidFill>
                <a:latin typeface="Comic Sans MS" panose="030F0702030302020204" pitchFamily="66" charset="0"/>
              </a:rPr>
              <a:t>Raccolta delle urine 24 h</a:t>
            </a:r>
            <a:r>
              <a:rPr lang="it-IT" sz="1600" dirty="0">
                <a:solidFill>
                  <a:srgbClr val="FF0000"/>
                </a:solidFill>
                <a:latin typeface="Comic Sans MS" panose="030F0702030302020204" pitchFamily="66" charset="0"/>
              </a:rPr>
              <a:t> (sodio, potassio, iodio, albuminuria, </a:t>
            </a:r>
            <a:r>
              <a:rPr lang="it-IT" sz="1600" dirty="0" err="1">
                <a:solidFill>
                  <a:srgbClr val="FF0000"/>
                </a:solidFill>
                <a:latin typeface="Comic Sans MS" panose="030F0702030302020204" pitchFamily="66" charset="0"/>
              </a:rPr>
              <a:t>creatininuria</a:t>
            </a:r>
            <a:r>
              <a:rPr lang="it-IT" sz="1600" dirty="0" smtClean="0">
                <a:solidFill>
                  <a:srgbClr val="FF0000"/>
                </a:solidFill>
                <a:latin typeface="Comic Sans MS" panose="030F0702030302020204" pitchFamily="66" charset="0"/>
              </a:rPr>
              <a:t>)</a:t>
            </a:r>
            <a:endParaRPr lang="it-IT" sz="1600" b="1" dirty="0">
              <a:solidFill>
                <a:srgbClr val="FF0000"/>
              </a:solidFill>
              <a:latin typeface="Comic Sans MS" panose="030F0702030302020204" pitchFamily="66" charset="0"/>
            </a:endParaRPr>
          </a:p>
        </p:txBody>
      </p:sp>
      <p:sp>
        <p:nvSpPr>
          <p:cNvPr id="44036" name="Rectangle 2"/>
          <p:cNvSpPr>
            <a:spLocks noChangeArrowheads="1"/>
          </p:cNvSpPr>
          <p:nvPr/>
        </p:nvSpPr>
        <p:spPr bwMode="auto">
          <a:xfrm>
            <a:off x="49088" y="476672"/>
            <a:ext cx="8915400" cy="581744"/>
          </a:xfrm>
          <a:prstGeom prst="rect">
            <a:avLst/>
          </a:prstGeom>
          <a:noFill/>
          <a:ln w="9525">
            <a:noFill/>
            <a:miter lim="800000"/>
            <a:headEnd/>
            <a:tailEnd/>
          </a:ln>
        </p:spPr>
        <p:txBody>
          <a:bodyPr anchor="ctr"/>
          <a:lstStyle/>
          <a:p>
            <a:r>
              <a:rPr lang="it-IT" sz="1600" b="1" dirty="0">
                <a:latin typeface="Comic Sans MS" panose="030F0702030302020204" pitchFamily="66" charset="0"/>
              </a:rPr>
              <a:t>Osservatorio Epidemiologico Cardiovascolare</a:t>
            </a:r>
          </a:p>
          <a:p>
            <a:r>
              <a:rPr lang="it-IT" sz="1600" b="1" dirty="0" err="1">
                <a:latin typeface="Comic Sans MS" panose="030F0702030302020204" pitchFamily="66" charset="0"/>
              </a:rPr>
              <a:t>Health</a:t>
            </a:r>
            <a:r>
              <a:rPr lang="it-IT" sz="1600" b="1" dirty="0">
                <a:latin typeface="Comic Sans MS" panose="030F0702030302020204" pitchFamily="66" charset="0"/>
              </a:rPr>
              <a:t> </a:t>
            </a:r>
            <a:r>
              <a:rPr lang="it-IT" sz="1600" b="1" dirty="0" err="1">
                <a:latin typeface="Comic Sans MS" panose="030F0702030302020204" pitchFamily="66" charset="0"/>
              </a:rPr>
              <a:t>Examination</a:t>
            </a:r>
            <a:r>
              <a:rPr lang="it-IT" sz="1600" b="1" dirty="0">
                <a:latin typeface="Comic Sans MS" panose="030F0702030302020204" pitchFamily="66" charset="0"/>
              </a:rPr>
              <a:t> </a:t>
            </a:r>
            <a:r>
              <a:rPr lang="it-IT" sz="1600" b="1" dirty="0" err="1" smtClean="0">
                <a:latin typeface="Comic Sans MS" panose="030F0702030302020204" pitchFamily="66" charset="0"/>
              </a:rPr>
              <a:t>Survey</a:t>
            </a:r>
            <a:endParaRPr lang="it-IT" sz="1600" b="1" dirty="0">
              <a:latin typeface="Comic Sans MS" panose="030F0702030302020204" pitchFamily="66" charset="0"/>
            </a:endParaRPr>
          </a:p>
        </p:txBody>
      </p:sp>
      <p:pic>
        <p:nvPicPr>
          <p:cNvPr id="44037"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grpSp>
        <p:nvGrpSpPr>
          <p:cNvPr id="44038" name="Group 10"/>
          <p:cNvGrpSpPr>
            <a:grpSpLocks noChangeAspect="1"/>
          </p:cNvGrpSpPr>
          <p:nvPr/>
        </p:nvGrpSpPr>
        <p:grpSpPr bwMode="auto">
          <a:xfrm>
            <a:off x="6338888" y="0"/>
            <a:ext cx="2652712" cy="744538"/>
            <a:chOff x="3552" y="0"/>
            <a:chExt cx="2067" cy="580"/>
          </a:xfrm>
        </p:grpSpPr>
        <p:pic>
          <p:nvPicPr>
            <p:cNvPr id="44041"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44042"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44043"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sp>
        <p:nvSpPr>
          <p:cNvPr id="44039" name="Text Box 38"/>
          <p:cNvSpPr txBox="1">
            <a:spLocks noChangeArrowheads="1"/>
          </p:cNvSpPr>
          <p:nvPr/>
        </p:nvSpPr>
        <p:spPr bwMode="auto">
          <a:xfrm>
            <a:off x="4419600" y="836712"/>
            <a:ext cx="3733800" cy="461665"/>
          </a:xfrm>
          <a:prstGeom prst="rect">
            <a:avLst/>
          </a:prstGeom>
          <a:noFill/>
          <a:ln w="9525">
            <a:noFill/>
            <a:miter lim="800000"/>
            <a:headEnd/>
            <a:tailEnd/>
          </a:ln>
        </p:spPr>
        <p:txBody>
          <a:bodyPr>
            <a:spAutoFit/>
          </a:bodyPr>
          <a:lstStyle/>
          <a:p>
            <a:pPr algn="just">
              <a:spcBef>
                <a:spcPct val="50000"/>
              </a:spcBef>
            </a:pPr>
            <a:r>
              <a:rPr lang="it-IT" sz="2400" b="1" dirty="0">
                <a:solidFill>
                  <a:srgbClr val="FF0000"/>
                </a:solidFill>
                <a:latin typeface="Comic Sans MS" panose="030F0702030302020204" pitchFamily="66" charset="0"/>
              </a:rPr>
              <a:t>Esame della popolazione  </a:t>
            </a:r>
            <a:endParaRPr lang="it-IT" sz="2400" dirty="0">
              <a:solidFill>
                <a:srgbClr val="FF0000"/>
              </a:solidFill>
              <a:latin typeface="Comic Sans MS" panose="030F0702030302020204" pitchFamily="66" charset="0"/>
            </a:endParaRPr>
          </a:p>
        </p:txBody>
      </p:sp>
      <p:pic>
        <p:nvPicPr>
          <p:cNvPr id="44040" name="Picture 8"/>
          <p:cNvPicPr>
            <a:picLocks noChangeAspect="1" noChangeArrowheads="1"/>
          </p:cNvPicPr>
          <p:nvPr/>
        </p:nvPicPr>
        <p:blipFill>
          <a:blip r:embed="rId7" cstate="print"/>
          <a:srcRect/>
          <a:stretch>
            <a:fillRect/>
          </a:stretch>
        </p:blipFill>
        <p:spPr bwMode="auto">
          <a:xfrm>
            <a:off x="4213225" y="115888"/>
            <a:ext cx="1871663" cy="482600"/>
          </a:xfrm>
          <a:prstGeom prst="rect">
            <a:avLst/>
          </a:prstGeom>
          <a:noFill/>
          <a:ln w="9525">
            <a:noFill/>
            <a:miter lim="800000"/>
            <a:headEnd/>
            <a:tailEnd/>
          </a:ln>
        </p:spPr>
      </p:pic>
    </p:spTree>
    <p:extLst>
      <p:ext uri="{BB962C8B-B14F-4D97-AF65-F5344CB8AC3E}">
        <p14:creationId xmlns:p14="http://schemas.microsoft.com/office/powerpoint/2010/main" val="569581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16"/>
          <p:cNvSpPr txBox="1">
            <a:spLocks noChangeArrowheads="1"/>
          </p:cNvSpPr>
          <p:nvPr/>
        </p:nvSpPr>
        <p:spPr bwMode="auto">
          <a:xfrm>
            <a:off x="296291" y="836414"/>
            <a:ext cx="8596189"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ts val="600"/>
              </a:spcBef>
              <a:buFontTx/>
              <a:buNone/>
            </a:pPr>
            <a:r>
              <a:rPr lang="it-IT" altLang="it-IT" sz="2000" dirty="0" smtClean="0">
                <a:solidFill>
                  <a:srgbClr val="FF0000"/>
                </a:solidFill>
                <a:latin typeface="Comic Sans MS" pitchFamily="66" charset="0"/>
              </a:rPr>
              <a:t>Questionario </a:t>
            </a:r>
            <a:r>
              <a:rPr lang="it-IT" altLang="it-IT" sz="2000" dirty="0">
                <a:solidFill>
                  <a:srgbClr val="FF0000"/>
                </a:solidFill>
                <a:latin typeface="Comic Sans MS" pitchFamily="66" charset="0"/>
              </a:rPr>
              <a:t>anamnesi patologica</a:t>
            </a:r>
          </a:p>
          <a:p>
            <a:pPr marL="108000" indent="-108000" algn="just" eaLnBrk="1" hangingPunct="1">
              <a:spcBef>
                <a:spcPts val="1200"/>
              </a:spcBef>
            </a:pPr>
            <a:r>
              <a:rPr lang="it-IT" altLang="it-IT" sz="1400" dirty="0" smtClean="0">
                <a:solidFill>
                  <a:srgbClr val="0000FF"/>
                </a:solidFill>
                <a:latin typeface="Comic Sans MS" pitchFamily="66" charset="0"/>
              </a:rPr>
              <a:t>presenza </a:t>
            </a:r>
            <a:r>
              <a:rPr lang="it-IT" altLang="it-IT" sz="1400" dirty="0">
                <a:solidFill>
                  <a:srgbClr val="0000FF"/>
                </a:solidFill>
                <a:latin typeface="Comic Sans MS" pitchFamily="66" charset="0"/>
              </a:rPr>
              <a:t>di sintomatologia dolorosa al torace per valutare la presenza di pregressa </a:t>
            </a:r>
            <a:r>
              <a:rPr lang="it-IT" altLang="it-IT" sz="1400" b="1" dirty="0">
                <a:solidFill>
                  <a:srgbClr val="0000FF"/>
                </a:solidFill>
                <a:latin typeface="Comic Sans MS" pitchFamily="66" charset="0"/>
              </a:rPr>
              <a:t>angina pectoris</a:t>
            </a:r>
          </a:p>
          <a:p>
            <a:pPr marL="108000" indent="-108000" algn="just" eaLnBrk="1" hangingPunct="1">
              <a:spcBef>
                <a:spcPts val="1200"/>
              </a:spcBef>
            </a:pPr>
            <a:r>
              <a:rPr lang="it-IT" altLang="it-IT" sz="1400" dirty="0" smtClean="0">
                <a:solidFill>
                  <a:srgbClr val="0000FF"/>
                </a:solidFill>
                <a:latin typeface="Comic Sans MS" pitchFamily="66" charset="0"/>
              </a:rPr>
              <a:t>diagnosi </a:t>
            </a:r>
            <a:r>
              <a:rPr lang="it-IT" altLang="it-IT" sz="1400" dirty="0">
                <a:solidFill>
                  <a:srgbClr val="0000FF"/>
                </a:solidFill>
                <a:latin typeface="Comic Sans MS" pitchFamily="66" charset="0"/>
              </a:rPr>
              <a:t>di pregresso </a:t>
            </a:r>
            <a:r>
              <a:rPr lang="it-IT" altLang="it-IT" sz="1400" b="1" dirty="0">
                <a:solidFill>
                  <a:srgbClr val="0000FF"/>
                </a:solidFill>
                <a:latin typeface="Comic Sans MS" pitchFamily="66" charset="0"/>
              </a:rPr>
              <a:t>infarto del miocardio</a:t>
            </a:r>
            <a:r>
              <a:rPr lang="it-IT" altLang="it-IT" sz="1400" dirty="0">
                <a:solidFill>
                  <a:srgbClr val="0000FF"/>
                </a:solidFill>
                <a:latin typeface="Comic Sans MS" pitchFamily="66" charset="0"/>
              </a:rPr>
              <a:t>, e sull’eventuale ricovero</a:t>
            </a:r>
          </a:p>
          <a:p>
            <a:pPr marL="108000" indent="-108000" algn="just" eaLnBrk="1" hangingPunct="1">
              <a:spcBef>
                <a:spcPts val="1200"/>
              </a:spcBef>
            </a:pPr>
            <a:r>
              <a:rPr lang="it-IT" altLang="it-IT" sz="1400" dirty="0" smtClean="0">
                <a:solidFill>
                  <a:srgbClr val="0000FF"/>
                </a:solidFill>
                <a:latin typeface="Comic Sans MS" pitchFamily="66" charset="0"/>
              </a:rPr>
              <a:t>presenza </a:t>
            </a:r>
            <a:r>
              <a:rPr lang="it-IT" altLang="it-IT" sz="1400" dirty="0">
                <a:solidFill>
                  <a:srgbClr val="0000FF"/>
                </a:solidFill>
                <a:latin typeface="Comic Sans MS" pitchFamily="66" charset="0"/>
              </a:rPr>
              <a:t>di pregressi </a:t>
            </a:r>
            <a:r>
              <a:rPr lang="it-IT" altLang="it-IT" sz="1400" b="1" dirty="0">
                <a:solidFill>
                  <a:srgbClr val="0000FF"/>
                </a:solidFill>
                <a:latin typeface="Comic Sans MS" pitchFamily="66" charset="0"/>
              </a:rPr>
              <a:t>accidenti cerebrovascolari</a:t>
            </a:r>
            <a:r>
              <a:rPr lang="it-IT" altLang="it-IT" sz="1400" dirty="0">
                <a:solidFill>
                  <a:srgbClr val="0000FF"/>
                </a:solidFill>
                <a:latin typeface="Comic Sans MS" pitchFamily="66" charset="0"/>
              </a:rPr>
              <a:t> (episodi acuti neurologici determinati da ischemia o emorragia cerebrale, caratterizzati da perdita di coscienza e/o paralisi di un qualsiasi distretto corporeo)</a:t>
            </a:r>
          </a:p>
          <a:p>
            <a:pPr marL="108000" indent="-108000" algn="just" eaLnBrk="1" hangingPunct="1">
              <a:spcBef>
                <a:spcPts val="1200"/>
              </a:spcBef>
            </a:pPr>
            <a:r>
              <a:rPr lang="it-IT" altLang="it-IT" sz="1400" dirty="0" smtClean="0">
                <a:solidFill>
                  <a:srgbClr val="0000FF"/>
                </a:solidFill>
                <a:latin typeface="Comic Sans MS" pitchFamily="66" charset="0"/>
              </a:rPr>
              <a:t>presenza </a:t>
            </a:r>
            <a:r>
              <a:rPr lang="it-IT" altLang="it-IT" sz="1400" dirty="0">
                <a:solidFill>
                  <a:srgbClr val="0000FF"/>
                </a:solidFill>
                <a:latin typeface="Comic Sans MS" pitchFamily="66" charset="0"/>
              </a:rPr>
              <a:t>di pregresso </a:t>
            </a:r>
            <a:r>
              <a:rPr lang="it-IT" altLang="it-IT" sz="1400" b="1" dirty="0">
                <a:solidFill>
                  <a:srgbClr val="0000FF"/>
                </a:solidFill>
                <a:latin typeface="Comic Sans MS" pitchFamily="66" charset="0"/>
              </a:rPr>
              <a:t>TIA</a:t>
            </a:r>
            <a:r>
              <a:rPr lang="it-IT" altLang="it-IT" sz="1400" dirty="0">
                <a:solidFill>
                  <a:srgbClr val="0000FF"/>
                </a:solidFill>
                <a:latin typeface="Comic Sans MS" pitchFamily="66" charset="0"/>
              </a:rPr>
              <a:t> (attacco ischemico transitorio caratterizzato da perdita di coscienza, e/o paralisi di un qualsiasi distretto corporeo di breve durata, e/o vertigini accompagnate da senso di confusione mentale, e/o perdita momentanea della vista e/o della parola)</a:t>
            </a:r>
          </a:p>
          <a:p>
            <a:pPr marL="108000" indent="-108000" algn="just" eaLnBrk="1" hangingPunct="1">
              <a:spcBef>
                <a:spcPts val="1200"/>
              </a:spcBef>
            </a:pPr>
            <a:r>
              <a:rPr lang="it-IT" altLang="it-IT" sz="1400" dirty="0" smtClean="0">
                <a:solidFill>
                  <a:srgbClr val="0000FF"/>
                </a:solidFill>
                <a:latin typeface="Comic Sans MS" pitchFamily="66" charset="0"/>
              </a:rPr>
              <a:t>presenza </a:t>
            </a:r>
            <a:r>
              <a:rPr lang="it-IT" altLang="it-IT" sz="1400" dirty="0">
                <a:solidFill>
                  <a:srgbClr val="0000FF"/>
                </a:solidFill>
                <a:latin typeface="Comic Sans MS" pitchFamily="66" charset="0"/>
              </a:rPr>
              <a:t>di pregresso </a:t>
            </a:r>
            <a:r>
              <a:rPr lang="it-IT" altLang="it-IT" sz="1400" b="1" dirty="0" err="1">
                <a:solidFill>
                  <a:srgbClr val="0000FF"/>
                </a:solidFill>
                <a:latin typeface="Comic Sans MS" pitchFamily="66" charset="0"/>
              </a:rPr>
              <a:t>claudicatio</a:t>
            </a:r>
            <a:r>
              <a:rPr lang="it-IT" altLang="it-IT" sz="1400" b="1" dirty="0">
                <a:solidFill>
                  <a:srgbClr val="0000FF"/>
                </a:solidFill>
                <a:latin typeface="Comic Sans MS" pitchFamily="66" charset="0"/>
              </a:rPr>
              <a:t> </a:t>
            </a:r>
            <a:r>
              <a:rPr lang="it-IT" altLang="it-IT" sz="1400" b="1" dirty="0" err="1">
                <a:solidFill>
                  <a:srgbClr val="0000FF"/>
                </a:solidFill>
                <a:latin typeface="Comic Sans MS" pitchFamily="66" charset="0"/>
              </a:rPr>
              <a:t>intermittens</a:t>
            </a:r>
            <a:r>
              <a:rPr lang="it-IT" altLang="it-IT" sz="1400" dirty="0">
                <a:solidFill>
                  <a:srgbClr val="0000FF"/>
                </a:solidFill>
                <a:latin typeface="Comic Sans MS" pitchFamily="66" charset="0"/>
              </a:rPr>
              <a:t> (insufficienza vascolare arteriosa agli arti inferiori che determina claudicazione intermittente, ovvero l’impossibilità, dovuta all’insorgere del dolore, a camminare oltre un determinato numero di passi, costante e specifico per ciascuna persona)</a:t>
            </a:r>
          </a:p>
          <a:p>
            <a:pPr marL="108000" indent="-108000" algn="just" eaLnBrk="1" hangingPunct="1">
              <a:spcBef>
                <a:spcPts val="1200"/>
              </a:spcBef>
            </a:pPr>
            <a:r>
              <a:rPr lang="it-IT" altLang="it-IT" sz="1400" dirty="0" smtClean="0">
                <a:solidFill>
                  <a:srgbClr val="0000FF"/>
                </a:solidFill>
                <a:latin typeface="Comic Sans MS" pitchFamily="66" charset="0"/>
              </a:rPr>
              <a:t>presenza </a:t>
            </a:r>
            <a:r>
              <a:rPr lang="it-IT" altLang="it-IT" sz="1400" dirty="0">
                <a:solidFill>
                  <a:srgbClr val="0000FF"/>
                </a:solidFill>
                <a:latin typeface="Comic Sans MS" pitchFamily="66" charset="0"/>
              </a:rPr>
              <a:t>di interventi di </a:t>
            </a:r>
            <a:r>
              <a:rPr lang="it-IT" altLang="it-IT" sz="1400" b="1" dirty="0">
                <a:solidFill>
                  <a:srgbClr val="0000FF"/>
                </a:solidFill>
                <a:latin typeface="Comic Sans MS" pitchFamily="66" charset="0"/>
              </a:rPr>
              <a:t>angioplastica</a:t>
            </a:r>
            <a:r>
              <a:rPr lang="it-IT" altLang="it-IT" sz="1400" dirty="0">
                <a:solidFill>
                  <a:srgbClr val="0000FF"/>
                </a:solidFill>
                <a:latin typeface="Comic Sans MS" pitchFamily="66" charset="0"/>
              </a:rPr>
              <a:t> e </a:t>
            </a:r>
            <a:r>
              <a:rPr lang="it-IT" altLang="it-IT" sz="1400" b="1" dirty="0">
                <a:solidFill>
                  <a:srgbClr val="0000FF"/>
                </a:solidFill>
                <a:latin typeface="Comic Sans MS" pitchFamily="66" charset="0"/>
              </a:rPr>
              <a:t>by-pass</a:t>
            </a:r>
            <a:r>
              <a:rPr lang="it-IT" altLang="it-IT" sz="1400" dirty="0">
                <a:solidFill>
                  <a:srgbClr val="0000FF"/>
                </a:solidFill>
                <a:latin typeface="Comic Sans MS" pitchFamily="66" charset="0"/>
              </a:rPr>
              <a:t> alle </a:t>
            </a:r>
            <a:r>
              <a:rPr lang="it-IT" altLang="it-IT" sz="1400" dirty="0" smtClean="0">
                <a:solidFill>
                  <a:srgbClr val="0000FF"/>
                </a:solidFill>
                <a:latin typeface="Comic Sans MS" pitchFamily="66" charset="0"/>
              </a:rPr>
              <a:t>coronarie</a:t>
            </a:r>
          </a:p>
          <a:p>
            <a:pPr algn="just" eaLnBrk="1" hangingPunct="1">
              <a:spcBef>
                <a:spcPts val="600"/>
              </a:spcBef>
              <a:buNone/>
            </a:pPr>
            <a:endParaRPr lang="it-IT" altLang="it-IT" sz="1400" dirty="0">
              <a:solidFill>
                <a:srgbClr val="0000FF"/>
              </a:solidFill>
              <a:latin typeface="Comic Sans MS" pitchFamily="66" charset="0"/>
            </a:endParaRPr>
          </a:p>
          <a:p>
            <a:pPr algn="just" eaLnBrk="1" hangingPunct="1">
              <a:spcBef>
                <a:spcPts val="0"/>
              </a:spcBef>
              <a:buFontTx/>
              <a:buNone/>
            </a:pPr>
            <a:r>
              <a:rPr lang="it-IT" altLang="it-IT" sz="2000" dirty="0" smtClean="0">
                <a:solidFill>
                  <a:srgbClr val="FF0000"/>
                </a:solidFill>
                <a:latin typeface="Comic Sans MS" pitchFamily="66" charset="0"/>
              </a:rPr>
              <a:t>ECG </a:t>
            </a:r>
            <a:r>
              <a:rPr lang="it-IT" altLang="it-IT" sz="2000" dirty="0">
                <a:solidFill>
                  <a:srgbClr val="FF0000"/>
                </a:solidFill>
                <a:latin typeface="Comic Sans MS" pitchFamily="66" charset="0"/>
              </a:rPr>
              <a:t>(codice Minnesota)</a:t>
            </a:r>
          </a:p>
          <a:p>
            <a:pPr marL="108000" indent="-108000" algn="just" eaLnBrk="1" hangingPunct="1">
              <a:spcBef>
                <a:spcPts val="1200"/>
              </a:spcBef>
            </a:pPr>
            <a:r>
              <a:rPr lang="it-IT" altLang="it-IT" sz="1400" dirty="0" smtClean="0">
                <a:solidFill>
                  <a:srgbClr val="0000FF"/>
                </a:solidFill>
                <a:latin typeface="Comic Sans MS" pitchFamily="66" charset="0"/>
              </a:rPr>
              <a:t>presenza </a:t>
            </a:r>
            <a:r>
              <a:rPr lang="it-IT" altLang="it-IT" sz="1400" dirty="0">
                <a:solidFill>
                  <a:srgbClr val="0000FF"/>
                </a:solidFill>
                <a:latin typeface="Comic Sans MS" pitchFamily="66" charset="0"/>
              </a:rPr>
              <a:t>di pregresso </a:t>
            </a:r>
            <a:r>
              <a:rPr lang="it-IT" altLang="it-IT" sz="1400" b="1" dirty="0">
                <a:solidFill>
                  <a:srgbClr val="0000FF"/>
                </a:solidFill>
                <a:latin typeface="Comic Sans MS" pitchFamily="66" charset="0"/>
              </a:rPr>
              <a:t>infarto del miocardio</a:t>
            </a:r>
          </a:p>
          <a:p>
            <a:pPr marL="108000" indent="-108000" algn="just" eaLnBrk="1" hangingPunct="1">
              <a:spcBef>
                <a:spcPts val="1200"/>
              </a:spcBef>
            </a:pPr>
            <a:r>
              <a:rPr lang="it-IT" altLang="it-IT" sz="1400" dirty="0" smtClean="0">
                <a:solidFill>
                  <a:srgbClr val="0000FF"/>
                </a:solidFill>
                <a:latin typeface="Comic Sans MS" pitchFamily="66" charset="0"/>
              </a:rPr>
              <a:t>presenza</a:t>
            </a:r>
            <a:r>
              <a:rPr lang="it-IT" altLang="it-IT" sz="1400" b="1" dirty="0" smtClean="0">
                <a:solidFill>
                  <a:srgbClr val="0000FF"/>
                </a:solidFill>
                <a:latin typeface="Comic Sans MS" pitchFamily="66" charset="0"/>
              </a:rPr>
              <a:t> </a:t>
            </a:r>
            <a:r>
              <a:rPr lang="it-IT" altLang="it-IT" sz="1400" b="1" dirty="0">
                <a:solidFill>
                  <a:srgbClr val="0000FF"/>
                </a:solidFill>
                <a:latin typeface="Comic Sans MS" pitchFamily="66" charset="0"/>
              </a:rPr>
              <a:t>fibrillazione atriale</a:t>
            </a:r>
          </a:p>
          <a:p>
            <a:pPr marL="108000" indent="-108000" algn="just" eaLnBrk="1" hangingPunct="1">
              <a:spcBef>
                <a:spcPts val="1200"/>
              </a:spcBef>
            </a:pPr>
            <a:r>
              <a:rPr lang="it-IT" altLang="it-IT" sz="1400" dirty="0" smtClean="0">
                <a:solidFill>
                  <a:srgbClr val="0000FF"/>
                </a:solidFill>
                <a:latin typeface="Comic Sans MS" pitchFamily="66" charset="0"/>
              </a:rPr>
              <a:t>presenza</a:t>
            </a:r>
            <a:r>
              <a:rPr lang="it-IT" altLang="it-IT" sz="1400" b="1" dirty="0" smtClean="0">
                <a:solidFill>
                  <a:srgbClr val="0000FF"/>
                </a:solidFill>
                <a:latin typeface="Comic Sans MS" pitchFamily="66" charset="0"/>
              </a:rPr>
              <a:t> </a:t>
            </a:r>
            <a:r>
              <a:rPr lang="it-IT" altLang="it-IT" sz="1400" b="1" dirty="0">
                <a:solidFill>
                  <a:srgbClr val="0000FF"/>
                </a:solidFill>
                <a:latin typeface="Comic Sans MS" pitchFamily="66" charset="0"/>
              </a:rPr>
              <a:t>ipertrofia ventricolare </a:t>
            </a:r>
            <a:r>
              <a:rPr lang="it-IT" altLang="it-IT" sz="1400" b="1" dirty="0" smtClean="0">
                <a:solidFill>
                  <a:srgbClr val="0000FF"/>
                </a:solidFill>
                <a:latin typeface="Comic Sans MS" pitchFamily="66" charset="0"/>
              </a:rPr>
              <a:t>sinistra</a:t>
            </a:r>
            <a:endParaRPr lang="it-IT" altLang="it-IT" sz="1400" dirty="0">
              <a:solidFill>
                <a:srgbClr val="0000FF"/>
              </a:solidFill>
              <a:latin typeface="Comic Sans MS" pitchFamily="66" charset="0"/>
            </a:endParaRPr>
          </a:p>
        </p:txBody>
      </p:sp>
      <p:sp>
        <p:nvSpPr>
          <p:cNvPr id="6" name="Rectangle 2"/>
          <p:cNvSpPr>
            <a:spLocks noChangeArrowheads="1"/>
          </p:cNvSpPr>
          <p:nvPr/>
        </p:nvSpPr>
        <p:spPr bwMode="auto">
          <a:xfrm>
            <a:off x="296291" y="476672"/>
            <a:ext cx="8596189" cy="29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2000" b="1" dirty="0" smtClean="0">
                <a:latin typeface="Comic Sans MS" pitchFamily="66" charset="0"/>
              </a:rPr>
              <a:t>OEC/HES</a:t>
            </a:r>
            <a:endParaRPr lang="it-IT" altLang="it-IT" sz="2000" b="1" dirty="0">
              <a:latin typeface="Comic Sans MS" pitchFamily="66" charset="0"/>
            </a:endParaRPr>
          </a:p>
        </p:txBody>
      </p:sp>
      <p:pic>
        <p:nvPicPr>
          <p:cNvPr id="7" name="Picture 2"/>
          <p:cNvPicPr>
            <a:picLocks noChangeAspect="1" noChangeArrowheads="1"/>
          </p:cNvPicPr>
          <p:nvPr/>
        </p:nvPicPr>
        <p:blipFill>
          <a:blip r:embed="rId3" cstate="print"/>
          <a:srcRect/>
          <a:stretch>
            <a:fillRect/>
          </a:stretch>
        </p:blipFill>
        <p:spPr bwMode="auto">
          <a:xfrm>
            <a:off x="0" y="0"/>
            <a:ext cx="3429000" cy="385763"/>
          </a:xfrm>
          <a:prstGeom prst="rect">
            <a:avLst/>
          </a:prstGeom>
          <a:noFill/>
          <a:ln w="9525">
            <a:noFill/>
            <a:miter lim="800000"/>
            <a:headEnd/>
            <a:tailEnd/>
          </a:ln>
        </p:spPr>
      </p:pic>
      <p:grpSp>
        <p:nvGrpSpPr>
          <p:cNvPr id="8" name="Group 10"/>
          <p:cNvGrpSpPr>
            <a:grpSpLocks noChangeAspect="1"/>
          </p:cNvGrpSpPr>
          <p:nvPr/>
        </p:nvGrpSpPr>
        <p:grpSpPr bwMode="auto">
          <a:xfrm>
            <a:off x="6338888" y="0"/>
            <a:ext cx="2652712" cy="744538"/>
            <a:chOff x="3552" y="0"/>
            <a:chExt cx="2067" cy="580"/>
          </a:xfrm>
        </p:grpSpPr>
        <p:pic>
          <p:nvPicPr>
            <p:cNvPr id="9"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11"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12" name="Picture 8"/>
          <p:cNvPicPr>
            <a:picLocks noChangeAspect="1" noChangeArrowheads="1"/>
          </p:cNvPicPr>
          <p:nvPr/>
        </p:nvPicPr>
        <p:blipFill>
          <a:blip r:embed="rId7" cstate="print"/>
          <a:srcRect/>
          <a:stretch>
            <a:fillRect/>
          </a:stretch>
        </p:blipFill>
        <p:spPr bwMode="auto">
          <a:xfrm>
            <a:off x="4213225" y="115888"/>
            <a:ext cx="1871663" cy="482600"/>
          </a:xfrm>
          <a:prstGeom prst="rect">
            <a:avLst/>
          </a:prstGeom>
          <a:noFill/>
          <a:ln w="9525">
            <a:noFill/>
            <a:miter lim="800000"/>
            <a:headEnd/>
            <a:tailEnd/>
          </a:ln>
        </p:spPr>
      </p:pic>
    </p:spTree>
    <p:extLst>
      <p:ext uri="{BB962C8B-B14F-4D97-AF65-F5344CB8AC3E}">
        <p14:creationId xmlns:p14="http://schemas.microsoft.com/office/powerpoint/2010/main" val="396204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a:stretch>
            <a:fillRect/>
          </a:stretch>
        </p:blipFill>
        <p:spPr bwMode="auto">
          <a:xfrm>
            <a:off x="0" y="0"/>
            <a:ext cx="2688208" cy="385763"/>
          </a:xfrm>
          <a:prstGeom prst="rect">
            <a:avLst/>
          </a:prstGeom>
          <a:noFill/>
          <a:ln w="9525">
            <a:noFill/>
            <a:miter lim="800000"/>
            <a:headEnd/>
            <a:tailEnd/>
          </a:ln>
        </p:spPr>
      </p:pic>
      <p:grpSp>
        <p:nvGrpSpPr>
          <p:cNvPr id="36" name="Group 10"/>
          <p:cNvGrpSpPr>
            <a:grpSpLocks noChangeAspect="1"/>
          </p:cNvGrpSpPr>
          <p:nvPr/>
        </p:nvGrpSpPr>
        <p:grpSpPr bwMode="auto">
          <a:xfrm>
            <a:off x="35496" y="1412776"/>
            <a:ext cx="2652712" cy="744538"/>
            <a:chOff x="3552" y="0"/>
            <a:chExt cx="2067" cy="580"/>
          </a:xfrm>
        </p:grpSpPr>
        <p:pic>
          <p:nvPicPr>
            <p:cNvPr id="37" name="Picture 5" descr="ehes"/>
            <p:cNvPicPr>
              <a:picLocks noChangeAspect="1" noChangeArrowheads="1"/>
            </p:cNvPicPr>
            <p:nvPr/>
          </p:nvPicPr>
          <p:blipFill>
            <a:blip r:embed="rId4" cstate="print"/>
            <a:srcRect/>
            <a:stretch>
              <a:fillRect/>
            </a:stretch>
          </p:blipFill>
          <p:spPr bwMode="auto">
            <a:xfrm>
              <a:off x="4944" y="0"/>
              <a:ext cx="675" cy="580"/>
            </a:xfrm>
            <a:prstGeom prst="rect">
              <a:avLst/>
            </a:prstGeom>
            <a:noFill/>
            <a:ln w="9525">
              <a:noFill/>
              <a:miter lim="800000"/>
              <a:headEnd/>
              <a:tailEnd/>
            </a:ln>
          </p:spPr>
        </p:pic>
        <p:pic>
          <p:nvPicPr>
            <p:cNvPr id="38" name="Picture 6"/>
            <p:cNvPicPr>
              <a:picLocks noChangeAspect="1" noChangeArrowheads="1"/>
            </p:cNvPicPr>
            <p:nvPr/>
          </p:nvPicPr>
          <p:blipFill>
            <a:blip r:embed="rId5" cstate="print"/>
            <a:srcRect l="15910" t="13351" r="8156" b="14619"/>
            <a:stretch>
              <a:fillRect/>
            </a:stretch>
          </p:blipFill>
          <p:spPr bwMode="auto">
            <a:xfrm>
              <a:off x="3552" y="40"/>
              <a:ext cx="509" cy="492"/>
            </a:xfrm>
            <a:prstGeom prst="rect">
              <a:avLst/>
            </a:prstGeom>
            <a:noFill/>
            <a:ln w="9525" algn="in">
              <a:noFill/>
              <a:miter lim="800000"/>
              <a:headEnd/>
              <a:tailEnd/>
            </a:ln>
          </p:spPr>
        </p:pic>
        <p:pic>
          <p:nvPicPr>
            <p:cNvPr id="39" name="Picture 7"/>
            <p:cNvPicPr>
              <a:picLocks noChangeAspect="1" noChangeArrowheads="1"/>
            </p:cNvPicPr>
            <p:nvPr/>
          </p:nvPicPr>
          <p:blipFill>
            <a:blip r:embed="rId6" cstate="print"/>
            <a:srcRect l="13440" t="32774" r="9981" b="8954"/>
            <a:stretch>
              <a:fillRect/>
            </a:stretch>
          </p:blipFill>
          <p:spPr bwMode="auto">
            <a:xfrm>
              <a:off x="4176" y="48"/>
              <a:ext cx="592" cy="458"/>
            </a:xfrm>
            <a:prstGeom prst="rect">
              <a:avLst/>
            </a:prstGeom>
            <a:noFill/>
            <a:ln w="9525" algn="in">
              <a:noFill/>
              <a:miter lim="800000"/>
              <a:headEnd/>
              <a:tailEnd/>
            </a:ln>
          </p:spPr>
        </p:pic>
      </p:grpSp>
      <p:pic>
        <p:nvPicPr>
          <p:cNvPr id="40" name="Picture 8"/>
          <p:cNvPicPr>
            <a:picLocks noChangeAspect="1" noChangeArrowheads="1"/>
          </p:cNvPicPr>
          <p:nvPr/>
        </p:nvPicPr>
        <p:blipFill>
          <a:blip r:embed="rId7" cstate="print"/>
          <a:srcRect/>
          <a:stretch>
            <a:fillRect/>
          </a:stretch>
        </p:blipFill>
        <p:spPr bwMode="auto">
          <a:xfrm>
            <a:off x="265964" y="654716"/>
            <a:ext cx="1871663" cy="482600"/>
          </a:xfrm>
          <a:prstGeom prst="rect">
            <a:avLst/>
          </a:prstGeom>
          <a:noFill/>
          <a:ln w="9525">
            <a:noFill/>
            <a:miter lim="800000"/>
            <a:headEnd/>
            <a:tailEnd/>
          </a:ln>
        </p:spPr>
      </p:pic>
      <p:pic>
        <p:nvPicPr>
          <p:cNvPr id="9332" name="Picture 1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116632"/>
            <a:ext cx="6408712" cy="660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35496" y="2636912"/>
            <a:ext cx="2652712" cy="1200329"/>
          </a:xfrm>
          <a:prstGeom prst="rect">
            <a:avLst/>
          </a:prstGeom>
          <a:noFill/>
        </p:spPr>
        <p:txBody>
          <a:bodyPr wrap="square" rtlCol="0">
            <a:spAutoFit/>
          </a:bodyPr>
          <a:lstStyle/>
          <a:p>
            <a:r>
              <a:rPr lang="it-IT" b="1" dirty="0">
                <a:solidFill>
                  <a:srgbClr val="FF0000"/>
                </a:solidFill>
                <a:latin typeface="Comic Sans MS" panose="030F0702030302020204" pitchFamily="66" charset="0"/>
              </a:rPr>
              <a:t>MALATTIE </a:t>
            </a:r>
            <a:r>
              <a:rPr lang="it-IT" b="1" dirty="0" smtClean="0">
                <a:solidFill>
                  <a:srgbClr val="FF0000"/>
                </a:solidFill>
                <a:latin typeface="Comic Sans MS" panose="030F0702030302020204" pitchFamily="66" charset="0"/>
              </a:rPr>
              <a:t>CVD</a:t>
            </a:r>
            <a:r>
              <a:rPr lang="it-IT" dirty="0" smtClean="0">
                <a:latin typeface="Comic Sans MS" panose="030F0702030302020204" pitchFamily="66" charset="0"/>
              </a:rPr>
              <a:t>: </a:t>
            </a:r>
            <a:r>
              <a:rPr lang="it-IT" dirty="0">
                <a:latin typeface="Comic Sans MS" panose="030F0702030302020204" pitchFamily="66" charset="0"/>
              </a:rPr>
              <a:t>Confronto tra 1998-02 e 2008-12. Età 35-74 anni</a:t>
            </a:r>
          </a:p>
        </p:txBody>
      </p:sp>
    </p:spTree>
    <p:extLst>
      <p:ext uri="{BB962C8B-B14F-4D97-AF65-F5344CB8AC3E}">
        <p14:creationId xmlns:p14="http://schemas.microsoft.com/office/powerpoint/2010/main" val="388263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9"/>
          <p:cNvGrpSpPr>
            <a:grpSpLocks noChangeAspect="1"/>
          </p:cNvGrpSpPr>
          <p:nvPr/>
        </p:nvGrpSpPr>
        <p:grpSpPr bwMode="auto">
          <a:xfrm>
            <a:off x="6338888" y="0"/>
            <a:ext cx="2652712" cy="744538"/>
            <a:chOff x="3552" y="0"/>
            <a:chExt cx="2067" cy="580"/>
          </a:xfrm>
        </p:grpSpPr>
        <p:pic>
          <p:nvPicPr>
            <p:cNvPr id="11273" name="Picture 5" descr="e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 y="0"/>
              <a:ext cx="675"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6"/>
            <p:cNvPicPr>
              <a:picLocks noChangeAspect="1" noChangeArrowheads="1"/>
            </p:cNvPicPr>
            <p:nvPr/>
          </p:nvPicPr>
          <p:blipFill>
            <a:blip r:embed="rId5">
              <a:extLst>
                <a:ext uri="{28A0092B-C50C-407E-A947-70E740481C1C}">
                  <a14:useLocalDpi xmlns:a14="http://schemas.microsoft.com/office/drawing/2010/main" val="0"/>
                </a:ext>
              </a:extLst>
            </a:blip>
            <a:srcRect l="15910" t="13351" r="8156" b="14619"/>
            <a:stretch>
              <a:fillRect/>
            </a:stretch>
          </p:blipFill>
          <p:spPr bwMode="auto">
            <a:xfrm>
              <a:off x="3552" y="40"/>
              <a:ext cx="509"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275" name="Picture 7"/>
            <p:cNvPicPr>
              <a:picLocks noChangeAspect="1" noChangeArrowheads="1"/>
            </p:cNvPicPr>
            <p:nvPr/>
          </p:nvPicPr>
          <p:blipFill>
            <a:blip r:embed="rId6">
              <a:extLst>
                <a:ext uri="{28A0092B-C50C-407E-A947-70E740481C1C}">
                  <a14:useLocalDpi xmlns:a14="http://schemas.microsoft.com/office/drawing/2010/main" val="0"/>
                </a:ext>
              </a:extLst>
            </a:blip>
            <a:srcRect l="13440" t="32774" r="9981" b="8954"/>
            <a:stretch>
              <a:fillRect/>
            </a:stretch>
          </p:blipFill>
          <p:spPr bwMode="auto">
            <a:xfrm>
              <a:off x="4176" y="48"/>
              <a:ext cx="592"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1270" name="Text Box 9"/>
          <p:cNvSpPr txBox="1">
            <a:spLocks noChangeArrowheads="1"/>
          </p:cNvSpPr>
          <p:nvPr/>
        </p:nvSpPr>
        <p:spPr bwMode="auto">
          <a:xfrm>
            <a:off x="381000" y="1331476"/>
            <a:ext cx="3110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it-IT" sz="1800" b="1" dirty="0" smtClean="0">
                <a:solidFill>
                  <a:srgbClr val="0000FF"/>
                </a:solidFill>
                <a:latin typeface="Comic Sans MS" panose="030F0702030302020204" pitchFamily="66" charset="0"/>
              </a:rPr>
              <a:t>UOMINI</a:t>
            </a:r>
            <a:r>
              <a:rPr lang="it-IT" altLang="it-IT" sz="1800" dirty="0" smtClean="0">
                <a:latin typeface="Comic Sans MS" panose="030F0702030302020204" pitchFamily="66" charset="0"/>
              </a:rPr>
              <a:t>, Età 35-74 anni</a:t>
            </a:r>
            <a:endParaRPr lang="it-IT" altLang="it-IT" sz="1800" dirty="0">
              <a:latin typeface="Comic Sans MS" panose="030F0702030302020204" pitchFamily="66" charset="0"/>
            </a:endParaRPr>
          </a:p>
        </p:txBody>
      </p:sp>
      <p:pic>
        <p:nvPicPr>
          <p:cNvPr id="1127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752600"/>
            <a:ext cx="80010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auto">
          <a:xfrm>
            <a:off x="381000" y="614140"/>
            <a:ext cx="858361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600" b="1" dirty="0">
                <a:latin typeface="Comic Sans MS" pitchFamily="66" charset="0"/>
              </a:rPr>
              <a:t>Osservatorio Epidemiologico Cardiovascolare</a:t>
            </a:r>
          </a:p>
          <a:p>
            <a:pPr eaLnBrk="1" hangingPunct="1">
              <a:spcBef>
                <a:spcPct val="0"/>
              </a:spcBef>
              <a:buFontTx/>
              <a:buNone/>
            </a:pPr>
            <a:r>
              <a:rPr lang="it-IT" altLang="it-IT" sz="1600" b="1" dirty="0">
                <a:latin typeface="Comic Sans MS" pitchFamily="66" charset="0"/>
              </a:rPr>
              <a:t>Health </a:t>
            </a:r>
            <a:r>
              <a:rPr lang="it-IT" altLang="it-IT" sz="1600" b="1" dirty="0" err="1">
                <a:latin typeface="Comic Sans MS" pitchFamily="66" charset="0"/>
              </a:rPr>
              <a:t>Examination</a:t>
            </a:r>
            <a:r>
              <a:rPr lang="it-IT" altLang="it-IT" sz="1600" b="1" dirty="0">
                <a:latin typeface="Comic Sans MS" pitchFamily="66" charset="0"/>
              </a:rPr>
              <a:t> </a:t>
            </a:r>
            <a:r>
              <a:rPr lang="it-IT" altLang="it-IT" sz="1600" b="1" dirty="0" err="1" smtClean="0">
                <a:latin typeface="Comic Sans MS" pitchFamily="66" charset="0"/>
              </a:rPr>
              <a:t>Survey</a:t>
            </a:r>
            <a:r>
              <a:rPr lang="it-IT" altLang="it-IT" sz="1600" b="1" dirty="0" smtClean="0">
                <a:latin typeface="Comic Sans MS" pitchFamily="66" charset="0"/>
              </a:rPr>
              <a:t> - OEC/HES</a:t>
            </a:r>
            <a:endParaRPr lang="it-IT" altLang="it-IT" sz="1600" b="1" dirty="0">
              <a:latin typeface="Comic Sans MS" pitchFamily="66" charset="0"/>
            </a:endParaRPr>
          </a:p>
        </p:txBody>
      </p:sp>
    </p:spTree>
    <p:extLst>
      <p:ext uri="{BB962C8B-B14F-4D97-AF65-F5344CB8AC3E}">
        <p14:creationId xmlns:p14="http://schemas.microsoft.com/office/powerpoint/2010/main" val="201999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9"/>
          <p:cNvGrpSpPr>
            <a:grpSpLocks noChangeAspect="1"/>
          </p:cNvGrpSpPr>
          <p:nvPr/>
        </p:nvGrpSpPr>
        <p:grpSpPr bwMode="auto">
          <a:xfrm>
            <a:off x="6338888" y="0"/>
            <a:ext cx="2652712" cy="744538"/>
            <a:chOff x="3552" y="0"/>
            <a:chExt cx="2067" cy="580"/>
          </a:xfrm>
        </p:grpSpPr>
        <p:pic>
          <p:nvPicPr>
            <p:cNvPr id="19465" name="Picture 5" descr="e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 y="0"/>
              <a:ext cx="675"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6"/>
            <p:cNvPicPr>
              <a:picLocks noChangeAspect="1" noChangeArrowheads="1"/>
            </p:cNvPicPr>
            <p:nvPr/>
          </p:nvPicPr>
          <p:blipFill>
            <a:blip r:embed="rId5">
              <a:extLst>
                <a:ext uri="{28A0092B-C50C-407E-A947-70E740481C1C}">
                  <a14:useLocalDpi xmlns:a14="http://schemas.microsoft.com/office/drawing/2010/main" val="0"/>
                </a:ext>
              </a:extLst>
            </a:blip>
            <a:srcRect l="15910" t="13351" r="8156" b="14619"/>
            <a:stretch>
              <a:fillRect/>
            </a:stretch>
          </p:blipFill>
          <p:spPr bwMode="auto">
            <a:xfrm>
              <a:off x="3552" y="40"/>
              <a:ext cx="509"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467" name="Picture 7"/>
            <p:cNvPicPr>
              <a:picLocks noChangeAspect="1" noChangeArrowheads="1"/>
            </p:cNvPicPr>
            <p:nvPr/>
          </p:nvPicPr>
          <p:blipFill>
            <a:blip r:embed="rId6">
              <a:extLst>
                <a:ext uri="{28A0092B-C50C-407E-A947-70E740481C1C}">
                  <a14:useLocalDpi xmlns:a14="http://schemas.microsoft.com/office/drawing/2010/main" val="0"/>
                </a:ext>
              </a:extLst>
            </a:blip>
            <a:srcRect l="13440" t="32774" r="9981" b="8954"/>
            <a:stretch>
              <a:fillRect/>
            </a:stretch>
          </p:blipFill>
          <p:spPr bwMode="auto">
            <a:xfrm>
              <a:off x="4176" y="48"/>
              <a:ext cx="592"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9460" name="Text Box 7"/>
          <p:cNvSpPr txBox="1">
            <a:spLocks noChangeArrowheads="1"/>
          </p:cNvSpPr>
          <p:nvPr/>
        </p:nvSpPr>
        <p:spPr bwMode="auto">
          <a:xfrm>
            <a:off x="381000" y="12334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it-IT" altLang="it-IT" sz="1800"/>
          </a:p>
        </p:txBody>
      </p:sp>
      <p:pic>
        <p:nvPicPr>
          <p:cNvPr id="1946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676400"/>
            <a:ext cx="78486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a:spLocks noChangeArrowheads="1"/>
          </p:cNvSpPr>
          <p:nvPr/>
        </p:nvSpPr>
        <p:spPr bwMode="auto">
          <a:xfrm>
            <a:off x="381000" y="614140"/>
            <a:ext cx="858361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1600" b="1" dirty="0">
                <a:latin typeface="Comic Sans MS" pitchFamily="66" charset="0"/>
              </a:rPr>
              <a:t>Osservatorio Epidemiologico Cardiovascolare</a:t>
            </a:r>
          </a:p>
          <a:p>
            <a:pPr eaLnBrk="1" hangingPunct="1">
              <a:spcBef>
                <a:spcPct val="0"/>
              </a:spcBef>
              <a:buFontTx/>
              <a:buNone/>
            </a:pPr>
            <a:r>
              <a:rPr lang="it-IT" altLang="it-IT" sz="1600" b="1" dirty="0">
                <a:latin typeface="Comic Sans MS" pitchFamily="66" charset="0"/>
              </a:rPr>
              <a:t>Health </a:t>
            </a:r>
            <a:r>
              <a:rPr lang="it-IT" altLang="it-IT" sz="1600" b="1" dirty="0" err="1">
                <a:latin typeface="Comic Sans MS" pitchFamily="66" charset="0"/>
              </a:rPr>
              <a:t>Examination</a:t>
            </a:r>
            <a:r>
              <a:rPr lang="it-IT" altLang="it-IT" sz="1600" b="1" dirty="0">
                <a:latin typeface="Comic Sans MS" pitchFamily="66" charset="0"/>
              </a:rPr>
              <a:t> </a:t>
            </a:r>
            <a:r>
              <a:rPr lang="it-IT" altLang="it-IT" sz="1600" b="1" dirty="0" err="1" smtClean="0">
                <a:latin typeface="Comic Sans MS" pitchFamily="66" charset="0"/>
              </a:rPr>
              <a:t>Survey</a:t>
            </a:r>
            <a:r>
              <a:rPr lang="it-IT" altLang="it-IT" sz="1600" b="1" dirty="0" smtClean="0">
                <a:latin typeface="Comic Sans MS" pitchFamily="66" charset="0"/>
              </a:rPr>
              <a:t> - OEC/HES</a:t>
            </a:r>
            <a:endParaRPr lang="it-IT" altLang="it-IT" sz="1600" b="1" dirty="0">
              <a:latin typeface="Comic Sans MS" pitchFamily="66" charset="0"/>
            </a:endParaRPr>
          </a:p>
        </p:txBody>
      </p:sp>
      <p:sp>
        <p:nvSpPr>
          <p:cNvPr id="13" name="Text Box 9"/>
          <p:cNvSpPr txBox="1">
            <a:spLocks noChangeArrowheads="1"/>
          </p:cNvSpPr>
          <p:nvPr/>
        </p:nvSpPr>
        <p:spPr bwMode="auto">
          <a:xfrm>
            <a:off x="381000" y="1331476"/>
            <a:ext cx="3110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it-IT" sz="1800" b="1" dirty="0" smtClean="0">
                <a:solidFill>
                  <a:srgbClr val="FF0000"/>
                </a:solidFill>
                <a:latin typeface="Comic Sans MS" panose="030F0702030302020204" pitchFamily="66" charset="0"/>
              </a:rPr>
              <a:t>DONNE</a:t>
            </a:r>
            <a:r>
              <a:rPr lang="it-IT" altLang="it-IT" sz="1800" dirty="0" smtClean="0">
                <a:latin typeface="Comic Sans MS" panose="030F0702030302020204" pitchFamily="66" charset="0"/>
              </a:rPr>
              <a:t>, Età 35-74 anni</a:t>
            </a:r>
            <a:endParaRPr lang="it-IT" altLang="it-IT" sz="1800" dirty="0">
              <a:latin typeface="Comic Sans MS" panose="030F0702030302020204" pitchFamily="66" charset="0"/>
            </a:endParaRPr>
          </a:p>
        </p:txBody>
      </p:sp>
    </p:spTree>
    <p:extLst>
      <p:ext uri="{BB962C8B-B14F-4D97-AF65-F5344CB8AC3E}">
        <p14:creationId xmlns:p14="http://schemas.microsoft.com/office/powerpoint/2010/main" val="17649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2233</Words>
  <Application>Microsoft Office PowerPoint</Application>
  <PresentationFormat>Presentazione su schermo (4:3)</PresentationFormat>
  <Paragraphs>238</Paragraphs>
  <Slides>18</Slides>
  <Notes>18</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0" baseType="lpstr">
      <vt:lpstr>Tema di Office</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Palmieri Luigi</dc:creator>
  <cp:lastModifiedBy>Palmieri Luigi</cp:lastModifiedBy>
  <cp:revision>152</cp:revision>
  <cp:lastPrinted>2018-10-24T06:43:25Z</cp:lastPrinted>
  <dcterms:created xsi:type="dcterms:W3CDTF">2018-10-09T09:17:17Z</dcterms:created>
  <dcterms:modified xsi:type="dcterms:W3CDTF">2018-11-19T18:16:46Z</dcterms:modified>
</cp:coreProperties>
</file>