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1" r:id="rId4"/>
    <p:sldMasterId id="2147483723" r:id="rId5"/>
    <p:sldMasterId id="2147483738" r:id="rId6"/>
    <p:sldMasterId id="2147483745" r:id="rId7"/>
  </p:sldMasterIdLst>
  <p:notesMasterIdLst>
    <p:notesMasterId r:id="rId45"/>
  </p:notesMasterIdLst>
  <p:sldIdLst>
    <p:sldId id="282" r:id="rId8"/>
    <p:sldId id="388" r:id="rId9"/>
    <p:sldId id="389" r:id="rId10"/>
    <p:sldId id="390" r:id="rId11"/>
    <p:sldId id="351" r:id="rId12"/>
    <p:sldId id="391" r:id="rId13"/>
    <p:sldId id="392" r:id="rId14"/>
    <p:sldId id="393" r:id="rId15"/>
    <p:sldId id="394" r:id="rId16"/>
    <p:sldId id="352" r:id="rId17"/>
    <p:sldId id="353" r:id="rId18"/>
    <p:sldId id="395" r:id="rId19"/>
    <p:sldId id="396" r:id="rId20"/>
    <p:sldId id="340" r:id="rId21"/>
    <p:sldId id="336" r:id="rId22"/>
    <p:sldId id="309" r:id="rId23"/>
    <p:sldId id="350" r:id="rId24"/>
    <p:sldId id="335" r:id="rId25"/>
    <p:sldId id="355" r:id="rId26"/>
    <p:sldId id="356" r:id="rId27"/>
    <p:sldId id="357" r:id="rId28"/>
    <p:sldId id="358" r:id="rId29"/>
    <p:sldId id="359" r:id="rId30"/>
    <p:sldId id="360" r:id="rId31"/>
    <p:sldId id="368" r:id="rId32"/>
    <p:sldId id="369" r:id="rId33"/>
    <p:sldId id="361" r:id="rId34"/>
    <p:sldId id="370" r:id="rId35"/>
    <p:sldId id="371" r:id="rId36"/>
    <p:sldId id="376" r:id="rId37"/>
    <p:sldId id="377" r:id="rId38"/>
    <p:sldId id="379" r:id="rId39"/>
    <p:sldId id="380" r:id="rId40"/>
    <p:sldId id="381" r:id="rId41"/>
    <p:sldId id="386" r:id="rId42"/>
    <p:sldId id="382" r:id="rId43"/>
    <p:sldId id="387"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92" autoAdjust="0"/>
  </p:normalViewPr>
  <p:slideViewPr>
    <p:cSldViewPr snapToGrid="0">
      <p:cViewPr varScale="1">
        <p:scale>
          <a:sx n="57" d="100"/>
          <a:sy n="57" d="100"/>
        </p:scale>
        <p:origin x="1008" y="31"/>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heme" Target="theme/theme1.xml"/><Relationship Id="rId8"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14F7AD-0F46-48C5-BE30-ED02CBB28ACF}" type="datetimeFigureOut">
              <a:rPr lang="it-IT" smtClean="0"/>
              <a:t>20/11/2018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9FCE1-E63F-499D-8094-AB5A2923D088}" type="slidenum">
              <a:rPr lang="it-IT" smtClean="0"/>
              <a:t>‹N›</a:t>
            </a:fld>
            <a:endParaRPr lang="it-IT"/>
          </a:p>
        </p:txBody>
      </p:sp>
    </p:spTree>
    <p:extLst>
      <p:ext uri="{BB962C8B-B14F-4D97-AF65-F5344CB8AC3E}">
        <p14:creationId xmlns:p14="http://schemas.microsoft.com/office/powerpoint/2010/main" val="368990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eaLnBrk="1" fontAlgn="auto" hangingPunct="1">
              <a:spcBef>
                <a:spcPts val="0"/>
              </a:spcBef>
              <a:spcAft>
                <a:spcPts val="0"/>
              </a:spcAft>
              <a:defRPr/>
            </a:pPr>
            <a:r>
              <a:rPr lang="en-GB" sz="900" b="1" dirty="0"/>
              <a:t>Background</a:t>
            </a:r>
          </a:p>
          <a:p>
            <a:pPr eaLnBrk="1" fontAlgn="auto" hangingPunct="1">
              <a:spcBef>
                <a:spcPts val="0"/>
              </a:spcBef>
              <a:spcAft>
                <a:spcPts val="0"/>
              </a:spcAft>
              <a:defRPr/>
            </a:pPr>
            <a:r>
              <a:rPr lang="en-GB" sz="900" dirty="0"/>
              <a:t>International comparisons have shown differences in acute and short-term outcomes in MI patients, but many remain at elevated risk beyond this period. Multiple registries derived from electronic health and administrative records offer an innovative approach to understanding which factors have greatest impact on the prognosis of high-risk patients and how this varies across different healthcare systems, with the potential to inform quality improvement initiatives</a:t>
            </a:r>
          </a:p>
          <a:p>
            <a:pPr eaLnBrk="1" fontAlgn="auto" hangingPunct="1">
              <a:spcBef>
                <a:spcPts val="0"/>
              </a:spcBef>
              <a:spcAft>
                <a:spcPts val="0"/>
              </a:spcAft>
              <a:defRPr/>
            </a:pPr>
            <a:r>
              <a:rPr lang="en-GB" sz="900" b="1" dirty="0"/>
              <a:t>Objective</a:t>
            </a:r>
          </a:p>
          <a:p>
            <a:pPr eaLnBrk="1" fontAlgn="auto" hangingPunct="1">
              <a:spcBef>
                <a:spcPts val="0"/>
              </a:spcBef>
              <a:spcAft>
                <a:spcPts val="0"/>
              </a:spcAft>
              <a:defRPr/>
            </a:pPr>
            <a:r>
              <a:rPr lang="en-GB" sz="900" dirty="0"/>
              <a:t>To compare the atherothrombotic and bleeding risks in 1-year post-MI survivors across the USA, Sweden, England, and France</a:t>
            </a:r>
          </a:p>
          <a:p>
            <a:pPr eaLnBrk="1" fontAlgn="auto" hangingPunct="1">
              <a:spcBef>
                <a:spcPts val="0"/>
              </a:spcBef>
              <a:spcAft>
                <a:spcPts val="0"/>
              </a:spcAft>
              <a:defRPr/>
            </a:pPr>
            <a:r>
              <a:rPr lang="en-GB" sz="900" b="1" dirty="0"/>
              <a:t>Patients and methods</a:t>
            </a:r>
          </a:p>
          <a:p>
            <a:pPr eaLnBrk="1" fontAlgn="auto" hangingPunct="1">
              <a:spcBef>
                <a:spcPts val="0"/>
              </a:spcBef>
              <a:spcAft>
                <a:spcPts val="0"/>
              </a:spcAft>
              <a:defRPr/>
            </a:pPr>
            <a:r>
              <a:rPr lang="en-GB" sz="900" dirty="0"/>
              <a:t>Linked electronic health records and disease registries (England, Sweden) and administrative data (US, France) according to common disease definitions based on admission ICD-10 codes and common analysis protocol were analysed. Eligible patients were those who had survived without further MI for 1 year following hospitalisation for MI in 2002–2011 (N=77,976 [Sweden], 53,909 [US; sample restricted to ≥65 years old patients], 7238 [England] and 1757 [France]). Outcome predictors were identified and used in multivariate </a:t>
            </a:r>
            <a:r>
              <a:rPr lang="en-GB" sz="900" dirty="0" err="1"/>
              <a:t>CoxPH</a:t>
            </a:r>
            <a:r>
              <a:rPr lang="en-GB" sz="900" dirty="0"/>
              <a:t> models to estimate adjusted risks</a:t>
            </a:r>
          </a:p>
          <a:p>
            <a:pPr eaLnBrk="1" fontAlgn="auto" hangingPunct="1">
              <a:spcBef>
                <a:spcPts val="0"/>
              </a:spcBef>
              <a:spcAft>
                <a:spcPts val="0"/>
              </a:spcAft>
              <a:defRPr/>
            </a:pPr>
            <a:r>
              <a:rPr lang="en-GB" sz="900" b="1" dirty="0"/>
              <a:t>Outcomes</a:t>
            </a:r>
          </a:p>
          <a:p>
            <a:pPr eaLnBrk="1" fontAlgn="auto" hangingPunct="1">
              <a:spcBef>
                <a:spcPts val="0"/>
              </a:spcBef>
              <a:spcAft>
                <a:spcPts val="0"/>
              </a:spcAft>
              <a:defRPr/>
            </a:pPr>
            <a:r>
              <a:rPr lang="en-GB" sz="900" dirty="0"/>
              <a:t>MI, stroke, cardiovascular (CV) death, all-cause mortality, and hospitalised bleeding</a:t>
            </a:r>
          </a:p>
          <a:p>
            <a:pPr eaLnBrk="1" fontAlgn="auto" hangingPunct="1">
              <a:spcBef>
                <a:spcPts val="0"/>
              </a:spcBef>
              <a:spcAft>
                <a:spcPts val="0"/>
              </a:spcAft>
              <a:defRPr/>
            </a:pPr>
            <a:r>
              <a:rPr lang="en-GB" sz="900" b="1" dirty="0"/>
              <a:t>Results</a:t>
            </a:r>
          </a:p>
          <a:p>
            <a:pPr eaLnBrk="1" fontAlgn="auto" hangingPunct="1">
              <a:spcBef>
                <a:spcPts val="0"/>
              </a:spcBef>
              <a:spcAft>
                <a:spcPts val="0"/>
              </a:spcAft>
              <a:defRPr/>
            </a:pPr>
            <a:r>
              <a:rPr lang="en-GB" sz="900" dirty="0"/>
              <a:t>Compared with Swedish and English patients (mean age ~70), French patients were younger (mean age 66) and healthier, whilst US patients were older (minimum age 65; mean age 79) with more comorbidities. Outcome predictors (prevalence range over countries) were age (54–100% aged ≥65), male gender (51–68%), diabetes (21–35%), history of more than one MI (12–19%), stroke (7–0%), heart failure (21–45%), peripheral arterial disease (1–10%), renal disease (3–7%), prior hospitalisation for bleeding (4–17%), atrial fibrillation (14–28%), coronary obstructive pulmonary disorder (8–28%), and cancer (7–12%), all of which had similar strong positive associations with the outcomes in each country. Use of percutaneous coronary intervention (42–62%) or coronary artery bypass grafting (6–17%) in the year post-MI was associated with lower risk across all studies and outcomes. There were large differences in the observed 3-year cumulative risk for the composite of MI, stroke or death across the different countries, ranging from 17.3% (France) to 36.2% (US), and in the 3-year cumulative risk of hospitalised bleeding, ranging from 2.2% (France) to 7.1% (US)</a:t>
            </a:r>
          </a:p>
          <a:p>
            <a:pPr eaLnBrk="1" fontAlgn="auto" hangingPunct="1">
              <a:spcBef>
                <a:spcPts val="0"/>
              </a:spcBef>
              <a:spcAft>
                <a:spcPts val="0"/>
              </a:spcAft>
              <a:defRPr/>
            </a:pPr>
            <a:r>
              <a:rPr lang="en-GB" sz="900" dirty="0"/>
              <a:t>After multiple adjustments risk differences for MI, stroke or death were small, but differences in risk of bleeding remained</a:t>
            </a:r>
          </a:p>
          <a:p>
            <a:pPr eaLnBrk="1" fontAlgn="auto" hangingPunct="1">
              <a:spcBef>
                <a:spcPts val="0"/>
              </a:spcBef>
              <a:spcAft>
                <a:spcPts val="0"/>
              </a:spcAft>
              <a:defRPr/>
            </a:pPr>
            <a:r>
              <a:rPr lang="en-GB" sz="900" b="1" dirty="0"/>
              <a:t>Conclusion</a:t>
            </a:r>
          </a:p>
          <a:p>
            <a:pPr eaLnBrk="1" fontAlgn="auto" hangingPunct="1">
              <a:spcBef>
                <a:spcPts val="0"/>
              </a:spcBef>
              <a:spcAft>
                <a:spcPts val="0"/>
              </a:spcAft>
              <a:defRPr/>
            </a:pPr>
            <a:r>
              <a:rPr lang="en-GB" sz="900" dirty="0"/>
              <a:t>Risk of CV events remained high across the 3 years and across the four countries studied. The predictors for identifying 1-year post-MI survivors with increased risk of CV or bleeding events are similar across different countries and partially explain differences in observed risks. This study highlights the importance of comorbidity management in this high risk population and exemplifies the power and </a:t>
            </a:r>
            <a:r>
              <a:rPr lang="en-GB" sz="900" dirty="0" err="1"/>
              <a:t>generalisability</a:t>
            </a:r>
            <a:r>
              <a:rPr lang="en-GB" sz="900" dirty="0"/>
              <a:t> of prognosis research that utilises the clinical records of different countries</a:t>
            </a:r>
          </a:p>
          <a:p>
            <a:pPr eaLnBrk="1" fontAlgn="auto" hangingPunct="1">
              <a:spcBef>
                <a:spcPts val="0"/>
              </a:spcBef>
              <a:spcAft>
                <a:spcPts val="0"/>
              </a:spcAft>
              <a:defRPr/>
            </a:pPr>
            <a:endParaRPr lang="en-GB" sz="900" dirty="0"/>
          </a:p>
        </p:txBody>
      </p:sp>
    </p:spTree>
    <p:extLst>
      <p:ext uri="{BB962C8B-B14F-4D97-AF65-F5344CB8AC3E}">
        <p14:creationId xmlns:p14="http://schemas.microsoft.com/office/powerpoint/2010/main" val="4042227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immagine diapositiva 1"/>
          <p:cNvSpPr>
            <a:spLocks noGrp="1" noRot="1" noChangeAspect="1" noChangeArrowheads="1" noTextEdit="1"/>
          </p:cNvSpPr>
          <p:nvPr>
            <p:ph type="sldImg"/>
          </p:nvPr>
        </p:nvSpPr>
        <p:spPr>
          <a:ln/>
        </p:spPr>
      </p:sp>
      <p:sp>
        <p:nvSpPr>
          <p:cNvPr id="7885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b="1" smtClean="0"/>
          </a:p>
        </p:txBody>
      </p:sp>
      <p:sp>
        <p:nvSpPr>
          <p:cNvPr id="7885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4DA13779-F86C-4ABF-A8C3-77DBFF98B11A}" type="slidenum">
              <a:rPr lang="it-IT" altLang="it-IT" sz="1200" b="0" smtClean="0">
                <a:solidFill>
                  <a:srgbClr val="000000"/>
                </a:solidFill>
                <a:latin typeface="Arial" panose="020B0604020202020204" pitchFamily="34" charset="0"/>
                <a:cs typeface="Arial" panose="020B0604020202020204" pitchFamily="34" charset="0"/>
              </a:rPr>
              <a:pPr/>
              <a:t>33</a:t>
            </a:fld>
            <a:endParaRPr lang="it-IT" altLang="it-IT" sz="1200" b="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007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immagine diapositiva 1"/>
          <p:cNvSpPr>
            <a:spLocks noGrp="1" noRot="1" noChangeAspect="1" noChangeArrowheads="1" noTextEdit="1"/>
          </p:cNvSpPr>
          <p:nvPr>
            <p:ph type="sldImg"/>
          </p:nvPr>
        </p:nvSpPr>
        <p:spPr>
          <a:ln/>
        </p:spPr>
      </p:sp>
      <p:sp>
        <p:nvSpPr>
          <p:cNvPr id="808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t-IT" b="1" smtClean="0">
              <a:solidFill>
                <a:srgbClr val="FF0000"/>
              </a:solidFill>
            </a:endParaRPr>
          </a:p>
        </p:txBody>
      </p:sp>
      <p:sp>
        <p:nvSpPr>
          <p:cNvPr id="8090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8911A65-6CB8-4696-AB99-055559B007B8}" type="slidenum">
              <a:rPr lang="it-IT" altLang="it-IT" sz="1200" b="0" smtClean="0">
                <a:solidFill>
                  <a:srgbClr val="000000"/>
                </a:solidFill>
                <a:latin typeface="Arial" panose="020B0604020202020204" pitchFamily="34" charset="0"/>
                <a:cs typeface="Arial" panose="020B0604020202020204" pitchFamily="34" charset="0"/>
              </a:rPr>
              <a:pPr/>
              <a:t>34</a:t>
            </a:fld>
            <a:endParaRPr lang="it-IT" altLang="it-IT" sz="1200" b="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324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ChangeArrowheads="1" noTextEdit="1"/>
          </p:cNvSpPr>
          <p:nvPr>
            <p:ph type="sldImg"/>
          </p:nvPr>
        </p:nvSpPr>
        <p:spPr>
          <a:ln/>
        </p:spPr>
      </p:sp>
      <p:sp>
        <p:nvSpPr>
          <p:cNvPr id="8909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8909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121F8CF-E446-4701-9F70-4517ABF53E7E}" type="slidenum">
              <a:rPr lang="it-IT" altLang="it-IT" sz="1200" smtClean="0">
                <a:solidFill>
                  <a:srgbClr val="000000"/>
                </a:solidFill>
              </a:rPr>
              <a:pPr/>
              <a:t>35</a:t>
            </a:fld>
            <a:endParaRPr lang="it-IT" altLang="it-IT" sz="1200" smtClean="0">
              <a:solidFill>
                <a:srgbClr val="000000"/>
              </a:solidFill>
            </a:endParaRPr>
          </a:p>
        </p:txBody>
      </p:sp>
    </p:spTree>
    <p:extLst>
      <p:ext uri="{BB962C8B-B14F-4D97-AF65-F5344CB8AC3E}">
        <p14:creationId xmlns:p14="http://schemas.microsoft.com/office/powerpoint/2010/main" val="3448917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p:cNvSpPr>
            <a:spLocks noGrp="1" noRot="1" noChangeAspect="1" noChangeArrowheads="1" noTextEdit="1"/>
          </p:cNvSpPr>
          <p:nvPr>
            <p:ph type="sldImg"/>
          </p:nvPr>
        </p:nvSpPr>
        <p:spPr>
          <a:ln/>
        </p:spPr>
      </p:sp>
      <p:sp>
        <p:nvSpPr>
          <p:cNvPr id="143363" name="Segnaposto note 2">
            <a:extLst>
              <a:ext uri="{FF2B5EF4-FFF2-40B4-BE49-F238E27FC236}"/>
            </a:extLst>
          </p:cNvPr>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it-IT" altLang="it-IT" sz="1800" b="1" i="1" dirty="0">
              <a:solidFill>
                <a:schemeClr val="accent5"/>
              </a:solidFill>
            </a:endParaRPr>
          </a:p>
        </p:txBody>
      </p:sp>
      <p:sp>
        <p:nvSpPr>
          <p:cNvPr id="8294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61852D9-5635-4101-8904-80E318BEA41E}" type="slidenum">
              <a:rPr lang="it-IT" altLang="it-IT" sz="1200" b="0" smtClean="0">
                <a:solidFill>
                  <a:srgbClr val="000000"/>
                </a:solidFill>
                <a:latin typeface="Arial" panose="020B0604020202020204" pitchFamily="34" charset="0"/>
                <a:cs typeface="Arial" panose="020B0604020202020204" pitchFamily="34" charset="0"/>
              </a:rPr>
              <a:pPr/>
              <a:t>36</a:t>
            </a:fld>
            <a:endParaRPr lang="it-IT" altLang="it-IT" sz="1200" b="0"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990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88068" name="Segnaposto numero diapositiva 3"/>
          <p:cNvSpPr>
            <a:spLocks noGrp="1"/>
          </p:cNvSpPr>
          <p:nvPr>
            <p:ph type="sldNum" sz="quarter" idx="5"/>
          </p:nvPr>
        </p:nvSpPr>
        <p:spPr/>
        <p:txBody>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a:defRPr/>
            </a:pPr>
            <a:fld id="{EA449D16-4CFC-494F-8BDA-4634D185B5F5}" type="slidenum">
              <a:rPr lang="it-IT" altLang="it-IT" sz="1200" smtClean="0"/>
              <a:pPr>
                <a:defRPr/>
              </a:pPr>
              <a:t>6</a:t>
            </a:fld>
            <a:endParaRPr lang="it-IT" altLang="it-IT" sz="1200" smtClean="0"/>
          </a:p>
        </p:txBody>
      </p:sp>
    </p:spTree>
    <p:extLst>
      <p:ext uri="{BB962C8B-B14F-4D97-AF65-F5344CB8AC3E}">
        <p14:creationId xmlns:p14="http://schemas.microsoft.com/office/powerpoint/2010/main" val="67525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Retta di meta-regressione che riassume i risultati dei trial con statine nei diversi contesti clinici.</a:t>
            </a:r>
            <a:endParaRPr lang="it-IT" dirty="0"/>
          </a:p>
        </p:txBody>
      </p:sp>
      <p:sp>
        <p:nvSpPr>
          <p:cNvPr id="4" name="Segnaposto numero diapositiva 3"/>
          <p:cNvSpPr>
            <a:spLocks noGrp="1"/>
          </p:cNvSpPr>
          <p:nvPr>
            <p:ph type="sldNum" sz="quarter" idx="10"/>
          </p:nvPr>
        </p:nvSpPr>
        <p:spPr/>
        <p:txBody>
          <a:bodyPr/>
          <a:lstStyle/>
          <a:p>
            <a:fld id="{5819FCE1-E63F-499D-8094-AB5A2923D088}" type="slidenum">
              <a:rPr lang="it-IT" smtClean="0"/>
              <a:t>16</a:t>
            </a:fld>
            <a:endParaRPr lang="it-IT"/>
          </a:p>
        </p:txBody>
      </p:sp>
    </p:spTree>
    <p:extLst>
      <p:ext uri="{BB962C8B-B14F-4D97-AF65-F5344CB8AC3E}">
        <p14:creationId xmlns:p14="http://schemas.microsoft.com/office/powerpoint/2010/main" val="401906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smtClean="0"/>
          </a:p>
        </p:txBody>
      </p:sp>
      <p:sp>
        <p:nvSpPr>
          <p:cNvPr id="19460"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fld id="{7364BF5D-2414-4F5D-940A-D9AC849CE28D}" type="slidenum">
              <a:rPr lang="it-IT" altLang="it-IT" sz="1800">
                <a:solidFill>
                  <a:srgbClr val="000000"/>
                </a:solidFill>
              </a:rPr>
              <a:pPr algn="l"/>
              <a:t>19</a:t>
            </a:fld>
            <a:endParaRPr lang="it-IT" altLang="it-IT" sz="1800">
              <a:solidFill>
                <a:srgbClr val="000000"/>
              </a:solidFill>
            </a:endParaRPr>
          </a:p>
        </p:txBody>
      </p:sp>
    </p:spTree>
    <p:extLst>
      <p:ext uri="{BB962C8B-B14F-4D97-AF65-F5344CB8AC3E}">
        <p14:creationId xmlns:p14="http://schemas.microsoft.com/office/powerpoint/2010/main" val="165103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b="1" smtClean="0"/>
          </a:p>
        </p:txBody>
      </p:sp>
      <p:sp>
        <p:nvSpPr>
          <p:cNvPr id="3174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D6EF78-9993-42A8-836C-3AB283BC23A8}" type="slidenum">
              <a:rPr lang="it-IT" altLang="it-IT"/>
              <a:pPr/>
              <a:t>24</a:t>
            </a:fld>
            <a:endParaRPr lang="it-IT" altLang="it-IT"/>
          </a:p>
        </p:txBody>
      </p:sp>
    </p:spTree>
    <p:extLst>
      <p:ext uri="{BB962C8B-B14F-4D97-AF65-F5344CB8AC3E}">
        <p14:creationId xmlns:p14="http://schemas.microsoft.com/office/powerpoint/2010/main" val="225952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it-IT" smtClean="0"/>
              <a:t>Percentuali sui trattati con statine</a:t>
            </a:r>
          </a:p>
          <a:p>
            <a:r>
              <a:rPr lang="it-IT" altLang="it-IT" smtClean="0"/>
              <a:t>Dosaggio si riporta media +-SD e mediana con percentili</a:t>
            </a:r>
          </a:p>
        </p:txBody>
      </p:sp>
      <p:sp>
        <p:nvSpPr>
          <p:cNvPr id="47108"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9A5908-FBD3-46C4-8CB7-7E0347F73C70}" type="slidenum">
              <a:rPr lang="it-IT" altLang="it-IT"/>
              <a:pPr/>
              <a:t>26</a:t>
            </a:fld>
            <a:endParaRPr lang="it-IT" altLang="it-IT"/>
          </a:p>
        </p:txBody>
      </p:sp>
    </p:spTree>
    <p:extLst>
      <p:ext uri="{BB962C8B-B14F-4D97-AF65-F5344CB8AC3E}">
        <p14:creationId xmlns:p14="http://schemas.microsoft.com/office/powerpoint/2010/main" val="3745652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Segnaposto note 2">
            <a:extLst>
              <a:ext uri="{FF2B5EF4-FFF2-40B4-BE49-F238E27FC236}"/>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it-IT" altLang="it-IT" b="1" i="1" dirty="0">
                <a:solidFill>
                  <a:schemeClr val="accent5"/>
                </a:solidFill>
              </a:rPr>
              <a:t>At </a:t>
            </a:r>
            <a:r>
              <a:rPr lang="it-IT" altLang="it-IT" b="1" i="1" dirty="0" err="1">
                <a:solidFill>
                  <a:schemeClr val="accent5"/>
                </a:solidFill>
              </a:rPr>
              <a:t>least</a:t>
            </a:r>
            <a:r>
              <a:rPr lang="it-IT" altLang="it-IT" b="1" i="1" dirty="0">
                <a:solidFill>
                  <a:schemeClr val="accent5"/>
                </a:solidFill>
              </a:rPr>
              <a:t> 1 lab </a:t>
            </a:r>
            <a:r>
              <a:rPr lang="it-IT" altLang="it-IT" b="1" i="1" dirty="0" err="1">
                <a:solidFill>
                  <a:schemeClr val="accent5"/>
                </a:solidFill>
              </a:rPr>
              <a:t>examination</a:t>
            </a:r>
            <a:r>
              <a:rPr lang="it-IT" altLang="it-IT" b="1" i="1" dirty="0">
                <a:solidFill>
                  <a:schemeClr val="accent5"/>
                </a:solidFill>
              </a:rPr>
              <a:t> </a:t>
            </a:r>
            <a:r>
              <a:rPr lang="it-IT" altLang="it-IT" b="1" i="1" dirty="0" err="1">
                <a:solidFill>
                  <a:schemeClr val="accent5"/>
                </a:solidFill>
              </a:rPr>
              <a:t>available</a:t>
            </a:r>
            <a:r>
              <a:rPr lang="it-IT" altLang="it-IT" b="1" i="1" dirty="0">
                <a:solidFill>
                  <a:schemeClr val="accent5"/>
                </a:solidFill>
              </a:rPr>
              <a:t> for 4436/5070, 88%</a:t>
            </a:r>
            <a:endParaRPr lang="it-IT" altLang="it-IT" sz="1800" b="1" i="1" dirty="0">
              <a:solidFill>
                <a:schemeClr val="accent5"/>
              </a:solidFill>
            </a:endParaRPr>
          </a:p>
        </p:txBody>
      </p:sp>
      <p:sp>
        <p:nvSpPr>
          <p:cNvPr id="33796"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CE7B285-4139-40F3-AD85-E5FDCF1DC0FD}" type="slidenum">
              <a:rPr lang="it-IT" altLang="it-IT"/>
              <a:pPr/>
              <a:t>27</a:t>
            </a:fld>
            <a:endParaRPr lang="it-IT" altLang="it-IT"/>
          </a:p>
        </p:txBody>
      </p:sp>
    </p:spTree>
    <p:extLst>
      <p:ext uri="{BB962C8B-B14F-4D97-AF65-F5344CB8AC3E}">
        <p14:creationId xmlns:p14="http://schemas.microsoft.com/office/powerpoint/2010/main" val="196324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ChangeArrowheads="1" noTextEdit="1"/>
          </p:cNvSpPr>
          <p:nvPr>
            <p:ph type="sldImg"/>
          </p:nvPr>
        </p:nvSpPr>
        <p:spPr>
          <a:ln/>
        </p:spPr>
      </p:sp>
      <p:sp>
        <p:nvSpPr>
          <p:cNvPr id="67587"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67588"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3B0898F-36BE-4B5B-8111-310F6D2C57E7}" type="slidenum">
              <a:rPr lang="it-IT" altLang="it-IT" sz="1200" smtClean="0">
                <a:solidFill>
                  <a:srgbClr val="000000"/>
                </a:solidFill>
              </a:rPr>
              <a:pPr/>
              <a:t>28</a:t>
            </a:fld>
            <a:endParaRPr lang="it-IT" altLang="it-IT" sz="1200" smtClean="0">
              <a:solidFill>
                <a:srgbClr val="000000"/>
              </a:solidFill>
            </a:endParaRPr>
          </a:p>
        </p:txBody>
      </p:sp>
    </p:spTree>
    <p:extLst>
      <p:ext uri="{BB962C8B-B14F-4D97-AF65-F5344CB8AC3E}">
        <p14:creationId xmlns:p14="http://schemas.microsoft.com/office/powerpoint/2010/main" val="2600600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ChangeArrowheads="1" noTextEdit="1"/>
          </p:cNvSpPr>
          <p:nvPr>
            <p:ph type="sldImg"/>
          </p:nvPr>
        </p:nvSpPr>
        <p:spPr>
          <a:ln/>
        </p:spPr>
      </p:sp>
      <p:sp>
        <p:nvSpPr>
          <p:cNvPr id="73731"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
        <p:nvSpPr>
          <p:cNvPr id="73732"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9B5B1AE-3E70-462E-8A30-617A3630498A}" type="slidenum">
              <a:rPr lang="it-IT" altLang="it-IT" sz="1200" smtClean="0">
                <a:solidFill>
                  <a:srgbClr val="000000"/>
                </a:solidFill>
              </a:rPr>
              <a:pPr/>
              <a:t>30</a:t>
            </a:fld>
            <a:endParaRPr lang="it-IT" altLang="it-IT" sz="1200" smtClean="0">
              <a:solidFill>
                <a:srgbClr val="000000"/>
              </a:solidFill>
            </a:endParaRPr>
          </a:p>
        </p:txBody>
      </p:sp>
    </p:spTree>
    <p:extLst>
      <p:ext uri="{BB962C8B-B14F-4D97-AF65-F5344CB8AC3E}">
        <p14:creationId xmlns:p14="http://schemas.microsoft.com/office/powerpoint/2010/main" val="2972762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5.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255763854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38693695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5200" y="63500"/>
            <a:ext cx="2590800" cy="5575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800" y="63500"/>
            <a:ext cx="7569200"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259068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48580" name="Title 1"/>
          <p:cNvSpPr>
            <a:spLocks noGrp="1"/>
          </p:cNvSpPr>
          <p:nvPr>
            <p:ph type="title"/>
          </p:nvPr>
        </p:nvSpPr>
        <p:spPr/>
        <p:txBody>
          <a:bodyPr/>
          <a:lstStyle/>
          <a:p>
            <a:r>
              <a:rPr lang="en-US" smtClean="0"/>
              <a:t>Click to edit Master title style</a:t>
            </a:r>
            <a:endParaRPr lang="en-US" dirty="0"/>
          </a:p>
        </p:txBody>
      </p:sp>
      <p:sp>
        <p:nvSpPr>
          <p:cNvPr id="3" name="Footer Placeholder 3"/>
          <p:cNvSpPr>
            <a:spLocks noGrp="1"/>
          </p:cNvSpPr>
          <p:nvPr>
            <p:ph type="ftr" sz="quarter" idx="10"/>
          </p:nvPr>
        </p:nvSpPr>
        <p:spPr>
          <a:xfrm>
            <a:off x="336551" y="6383339"/>
            <a:ext cx="9124949" cy="244475"/>
          </a:xfrm>
          <a:prstGeom prst="rect">
            <a:avLst/>
          </a:prstGeom>
        </p:spPr>
        <p:txBody>
          <a:bodyPr/>
          <a:lstStyle>
            <a:lvl1pPr defTabSz="912813">
              <a:defRPr>
                <a:solidFill>
                  <a:prstClr val="black">
                    <a:tint val="75000"/>
                  </a:prstClr>
                </a:solidFill>
                <a:latin typeface="Arial" panose="020B0604020202020204" pitchFamily="34" charset="0"/>
                <a:ea typeface="+mn-ea"/>
                <a:cs typeface="Arial" panose="020B0604020202020204" pitchFamily="34" charset="0"/>
              </a:defRPr>
            </a:lvl1pPr>
          </a:lstStyle>
          <a:p>
            <a:pPr>
              <a:defRPr/>
            </a:pPr>
            <a:endParaRPr lang="en-GB"/>
          </a:p>
        </p:txBody>
      </p:sp>
      <p:sp>
        <p:nvSpPr>
          <p:cNvPr id="4" name="Slide Number Placeholder 3"/>
          <p:cNvSpPr>
            <a:spLocks noGrp="1"/>
          </p:cNvSpPr>
          <p:nvPr>
            <p:ph type="sldNum" sz="quarter" idx="11"/>
          </p:nvPr>
        </p:nvSpPr>
        <p:spPr>
          <a:xfrm>
            <a:off x="10945285" y="6597650"/>
            <a:ext cx="1246716" cy="260350"/>
          </a:xfrm>
          <a:prstGeom prst="rect">
            <a:avLst/>
          </a:prstGeom>
        </p:spPr>
        <p:txBody>
          <a:bodyPr/>
          <a:lstStyle>
            <a:lvl1pPr defTabSz="912813">
              <a:defRPr>
                <a:solidFill>
                  <a:prstClr val="black">
                    <a:tint val="75000"/>
                  </a:prstClr>
                </a:solidFill>
                <a:latin typeface="Arial" panose="020B0604020202020204" pitchFamily="34" charset="0"/>
                <a:ea typeface="+mn-ea"/>
                <a:cs typeface="Arial" panose="020B0604020202020204" pitchFamily="34" charset="0"/>
              </a:defRPr>
            </a:lvl1pPr>
          </a:lstStyle>
          <a:p>
            <a:pPr>
              <a:defRPr/>
            </a:pPr>
            <a:fld id="{EA0837AB-81AD-4555-8FD0-79DE7C641C0E}" type="slidenum">
              <a:rPr lang="en-GB"/>
              <a:pPr>
                <a:defRPr/>
              </a:pPr>
              <a:t>‹N›</a:t>
            </a:fld>
            <a:endParaRPr lang="en-GB" dirty="0"/>
          </a:p>
        </p:txBody>
      </p:sp>
    </p:spTree>
    <p:extLst>
      <p:ext uri="{BB962C8B-B14F-4D97-AF65-F5344CB8AC3E}">
        <p14:creationId xmlns:p14="http://schemas.microsoft.com/office/powerpoint/2010/main" val="161214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2" name="Rectangle 2"/>
          <p:cNvSpPr>
            <a:spLocks noChangeArrowheads="1"/>
          </p:cNvSpPr>
          <p:nvPr/>
        </p:nvSpPr>
        <p:spPr bwMode="auto">
          <a:xfrm>
            <a:off x="9442451" y="6569075"/>
            <a:ext cx="2844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56" tIns="45372" rIns="90756" bIns="45372"/>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2813" eaLnBrk="1" hangingPunct="1">
              <a:defRPr/>
            </a:pPr>
            <a:r>
              <a:rPr lang="en-US" altLang="it-IT" sz="900" smtClean="0">
                <a:solidFill>
                  <a:srgbClr val="FFFFFF"/>
                </a:solidFill>
                <a:ea typeface="+mn-ea"/>
              </a:rPr>
              <a:t>Slide </a:t>
            </a:r>
            <a:fld id="{3958DAB4-EEB4-4ED4-B783-C15082008545}" type="slidenum">
              <a:rPr lang="en-US" altLang="it-IT" sz="900" smtClean="0">
                <a:solidFill>
                  <a:srgbClr val="FFFFFF"/>
                </a:solidFill>
                <a:ea typeface="+mn-ea"/>
              </a:rPr>
              <a:pPr algn="r" defTabSz="912813" eaLnBrk="1" hangingPunct="1">
                <a:defRPr/>
              </a:pPr>
              <a:t>‹N›</a:t>
            </a:fld>
            <a:endParaRPr lang="en-US" altLang="it-IT" sz="900" smtClean="0">
              <a:solidFill>
                <a:srgbClr val="FFFFFF"/>
              </a:solidFill>
              <a:ea typeface="+mn-ea"/>
            </a:endParaRPr>
          </a:p>
        </p:txBody>
      </p:sp>
    </p:spTree>
    <p:extLst>
      <p:ext uri="{BB962C8B-B14F-4D97-AF65-F5344CB8AC3E}">
        <p14:creationId xmlns:p14="http://schemas.microsoft.com/office/powerpoint/2010/main" val="13881932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4"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0834" y="58739"/>
            <a:ext cx="561551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799700"/>
            <a:ext cx="103632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42793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AF0C1A1-549C-4A90-B26F-A6F1CC9556F5}" type="datetimeFigureOut">
              <a:rPr lang="it-IT"/>
              <a:pPr>
                <a:defRPr/>
              </a:pPr>
              <a:t>20/11/2018</a:t>
            </a:fld>
            <a:endParaRPr lang="it-IT"/>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5">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38CEC880-829C-4200-88DB-238EDF2598DD}" type="slidenum">
              <a:rPr lang="it-IT" altLang="it-IT"/>
              <a:pPr>
                <a:defRPr/>
              </a:pPr>
              <a:t>‹N›</a:t>
            </a:fld>
            <a:endParaRPr lang="it-IT" altLang="it-IT"/>
          </a:p>
        </p:txBody>
      </p:sp>
    </p:spTree>
    <p:extLst>
      <p:ext uri="{BB962C8B-B14F-4D97-AF65-F5344CB8AC3E}">
        <p14:creationId xmlns:p14="http://schemas.microsoft.com/office/powerpoint/2010/main" val="2438484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165850"/>
            <a:ext cx="179916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a:extLst>
              <a:ext uri="{FF2B5EF4-FFF2-40B4-BE49-F238E27FC236}"/>
            </a:extLst>
          </p:cNvPr>
          <p:cNvCxnSpPr/>
          <p:nvPr userDrawn="1"/>
        </p:nvCxnSpPr>
        <p:spPr>
          <a:xfrm flipV="1">
            <a:off x="336551" y="185739"/>
            <a:ext cx="0" cy="5991225"/>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cxnSp>
        <p:nvCxnSpPr>
          <p:cNvPr id="6" name="Connettore 1 5">
            <a:extLst>
              <a:ext uri="{FF2B5EF4-FFF2-40B4-BE49-F238E27FC236}"/>
            </a:extLst>
          </p:cNvPr>
          <p:cNvCxnSpPr/>
          <p:nvPr userDrawn="1"/>
        </p:nvCxnSpPr>
        <p:spPr>
          <a:xfrm rot="16200000" flipV="1">
            <a:off x="5748868" y="2562225"/>
            <a:ext cx="0" cy="7988300"/>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0C30346-05B9-4954-82B8-940F7E66F5E1}" type="datetimeFigureOut">
              <a:rPr lang="it-IT"/>
              <a:pPr>
                <a:defRPr/>
              </a:pPr>
              <a:t>20/11/2018</a:t>
            </a:fld>
            <a:endParaRPr lang="it-IT"/>
          </a:p>
        </p:txBody>
      </p:sp>
      <p:sp>
        <p:nvSpPr>
          <p:cNvPr id="8"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9" name="Slide Number Placeholder 5">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E7CF457-3E2D-4D4E-A1C1-4DD8F9F0E674}" type="slidenum">
              <a:rPr lang="it-IT" altLang="it-IT"/>
              <a:pPr>
                <a:defRPr/>
              </a:pPr>
              <a:t>‹N›</a:t>
            </a:fld>
            <a:endParaRPr lang="it-IT" altLang="it-IT"/>
          </a:p>
        </p:txBody>
      </p:sp>
    </p:spTree>
    <p:extLst>
      <p:ext uri="{BB962C8B-B14F-4D97-AF65-F5344CB8AC3E}">
        <p14:creationId xmlns:p14="http://schemas.microsoft.com/office/powerpoint/2010/main" val="45653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7E3CF073-1EDC-4926-92FB-594FE6A98DF7}" type="datetimeFigureOut">
              <a:rPr lang="it-IT"/>
              <a:pPr>
                <a:defRPr/>
              </a:pPr>
              <a:t>20/11/2018</a:t>
            </a:fld>
            <a:endParaRPr lang="it-IT"/>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Slide Number Placeholder 5">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52C7A808-E91C-424C-9EB4-B7E85310FAEA}" type="slidenum">
              <a:rPr lang="it-IT" altLang="it-IT"/>
              <a:pPr>
                <a:defRPr/>
              </a:pPr>
              <a:t>‹N›</a:t>
            </a:fld>
            <a:endParaRPr lang="it-IT" altLang="it-IT"/>
          </a:p>
        </p:txBody>
      </p:sp>
    </p:spTree>
    <p:extLst>
      <p:ext uri="{BB962C8B-B14F-4D97-AF65-F5344CB8AC3E}">
        <p14:creationId xmlns:p14="http://schemas.microsoft.com/office/powerpoint/2010/main" val="4195895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F30C780-D530-4343-B1A5-46C80A62F778}" type="datetimeFigureOut">
              <a:rPr lang="it-IT"/>
              <a:pPr>
                <a:defRPr/>
              </a:pPr>
              <a:t>20/11/2018</a:t>
            </a:fld>
            <a:endParaRPr lang="it-IT"/>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6">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F01D4C27-01EF-46FC-B1F2-0ECF9ECC8672}" type="slidenum">
              <a:rPr lang="it-IT" altLang="it-IT"/>
              <a:pPr>
                <a:defRPr/>
              </a:pPr>
              <a:t>‹N›</a:t>
            </a:fld>
            <a:endParaRPr lang="it-IT" altLang="it-IT"/>
          </a:p>
        </p:txBody>
      </p:sp>
    </p:spTree>
    <p:extLst>
      <p:ext uri="{BB962C8B-B14F-4D97-AF65-F5344CB8AC3E}">
        <p14:creationId xmlns:p14="http://schemas.microsoft.com/office/powerpoint/2010/main" val="1304236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DC23C91-E98B-40B4-9A91-ECF33128FE40}" type="datetimeFigureOut">
              <a:rPr lang="it-IT"/>
              <a:pPr>
                <a:defRPr/>
              </a:pPr>
              <a:t>20/11/2018</a:t>
            </a:fld>
            <a:endParaRPr lang="it-IT"/>
          </a:p>
        </p:txBody>
      </p:sp>
      <p:sp>
        <p:nvSpPr>
          <p:cNvPr id="8" name="Footer Placeholder 7">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9" name="Slide Number Placeholder 8">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2D99D439-C09F-459F-AD84-E082E381FF26}" type="slidenum">
              <a:rPr lang="it-IT" altLang="it-IT"/>
              <a:pPr>
                <a:defRPr/>
              </a:pPr>
              <a:t>‹N›</a:t>
            </a:fld>
            <a:endParaRPr lang="it-IT" altLang="it-IT"/>
          </a:p>
        </p:txBody>
      </p:sp>
    </p:spTree>
    <p:extLst>
      <p:ext uri="{BB962C8B-B14F-4D97-AF65-F5344CB8AC3E}">
        <p14:creationId xmlns:p14="http://schemas.microsoft.com/office/powerpoint/2010/main" val="3475154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1891E1EE-7C56-4A98-A8D3-9D746D668440}" type="datetimeFigureOut">
              <a:rPr lang="it-IT"/>
              <a:pPr>
                <a:defRPr/>
              </a:pPr>
              <a:t>20/11/2018</a:t>
            </a:fld>
            <a:endParaRPr lang="it-IT"/>
          </a:p>
        </p:txBody>
      </p:sp>
      <p:sp>
        <p:nvSpPr>
          <p:cNvPr id="4" name="Footer Placeholder 3">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5" name="Slide Number Placeholder 4">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A2F752C7-43A6-49CA-9090-3C3773F6699C}" type="slidenum">
              <a:rPr lang="it-IT" altLang="it-IT"/>
              <a:pPr>
                <a:defRPr/>
              </a:pPr>
              <a:t>‹N›</a:t>
            </a:fld>
            <a:endParaRPr lang="it-IT" altLang="it-IT"/>
          </a:p>
        </p:txBody>
      </p:sp>
    </p:spTree>
    <p:extLst>
      <p:ext uri="{BB962C8B-B14F-4D97-AF65-F5344CB8AC3E}">
        <p14:creationId xmlns:p14="http://schemas.microsoft.com/office/powerpoint/2010/main" val="265099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085610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4663B50-C975-445C-93B1-E412FDB538CF}" type="datetimeFigureOut">
              <a:rPr lang="it-IT"/>
              <a:pPr>
                <a:defRPr/>
              </a:pPr>
              <a:t>20/11/2018</a:t>
            </a:fld>
            <a:endParaRPr lang="it-IT"/>
          </a:p>
        </p:txBody>
      </p:sp>
      <p:sp>
        <p:nvSpPr>
          <p:cNvPr id="3" name="Footer Placeholder 2">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4" name="Slide Number Placeholder 3">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B9BA2DD1-4E20-456D-8FC9-99DC5E2A3307}" type="slidenum">
              <a:rPr lang="it-IT" altLang="it-IT"/>
              <a:pPr>
                <a:defRPr/>
              </a:pPr>
              <a:t>‹N›</a:t>
            </a:fld>
            <a:endParaRPr lang="it-IT" altLang="it-IT"/>
          </a:p>
        </p:txBody>
      </p:sp>
    </p:spTree>
    <p:extLst>
      <p:ext uri="{BB962C8B-B14F-4D97-AF65-F5344CB8AC3E}">
        <p14:creationId xmlns:p14="http://schemas.microsoft.com/office/powerpoint/2010/main" val="464228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6ABEEE-33B9-4AD8-B58A-948FF206480B}" type="datetimeFigureOut">
              <a:rPr lang="it-IT"/>
              <a:pPr>
                <a:defRPr/>
              </a:pPr>
              <a:t>20/11/2018</a:t>
            </a:fld>
            <a:endParaRPr lang="it-IT"/>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6">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04245DD3-A224-4E23-A658-413BAF20B004}" type="slidenum">
              <a:rPr lang="it-IT" altLang="it-IT"/>
              <a:pPr>
                <a:defRPr/>
              </a:pPr>
              <a:t>‹N›</a:t>
            </a:fld>
            <a:endParaRPr lang="it-IT" altLang="it-IT"/>
          </a:p>
        </p:txBody>
      </p:sp>
    </p:spTree>
    <p:extLst>
      <p:ext uri="{BB962C8B-B14F-4D97-AF65-F5344CB8AC3E}">
        <p14:creationId xmlns:p14="http://schemas.microsoft.com/office/powerpoint/2010/main" val="267881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045E915-CBC2-4F75-9DB3-EE8CF5F755A6}" type="datetimeFigureOut">
              <a:rPr lang="it-IT"/>
              <a:pPr>
                <a:defRPr/>
              </a:pPr>
              <a:t>20/11/2018</a:t>
            </a:fld>
            <a:endParaRPr lang="it-IT"/>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6">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8B954F4C-5017-4390-90EB-85CAB5E39F62}" type="slidenum">
              <a:rPr lang="it-IT" altLang="it-IT"/>
              <a:pPr>
                <a:defRPr/>
              </a:pPr>
              <a:t>‹N›</a:t>
            </a:fld>
            <a:endParaRPr lang="it-IT" altLang="it-IT"/>
          </a:p>
        </p:txBody>
      </p:sp>
    </p:spTree>
    <p:extLst>
      <p:ext uri="{BB962C8B-B14F-4D97-AF65-F5344CB8AC3E}">
        <p14:creationId xmlns:p14="http://schemas.microsoft.com/office/powerpoint/2010/main" val="222489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3F10FCD3-7C39-4F15-AFF6-F984658762C9}" type="datetimeFigureOut">
              <a:rPr lang="it-IT"/>
              <a:pPr>
                <a:defRPr/>
              </a:pPr>
              <a:t>20/11/2018</a:t>
            </a:fld>
            <a:endParaRPr lang="it-IT"/>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Slide Number Placeholder 5">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77964570-F863-4B60-9360-B5589BE5A269}" type="slidenum">
              <a:rPr lang="it-IT" altLang="it-IT"/>
              <a:pPr>
                <a:defRPr/>
              </a:pPr>
              <a:t>‹N›</a:t>
            </a:fld>
            <a:endParaRPr lang="it-IT" altLang="it-IT"/>
          </a:p>
        </p:txBody>
      </p:sp>
    </p:spTree>
    <p:extLst>
      <p:ext uri="{BB962C8B-B14F-4D97-AF65-F5344CB8AC3E}">
        <p14:creationId xmlns:p14="http://schemas.microsoft.com/office/powerpoint/2010/main" val="323384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E8D2D49-471A-491E-83E2-67F3EB992DAA}" type="datetimeFigureOut">
              <a:rPr lang="it-IT"/>
              <a:pPr>
                <a:defRPr/>
              </a:pPr>
              <a:t>20/11/2018</a:t>
            </a:fld>
            <a:endParaRPr lang="it-IT"/>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Slide Number Placeholder 5">
            <a:extLst>
              <a:ext uri="{FF2B5EF4-FFF2-40B4-BE49-F238E27FC236}"/>
            </a:extLst>
          </p:cNvPr>
          <p:cNvSpPr>
            <a:spLocks noGrp="1"/>
          </p:cNvSpPr>
          <p:nvPr>
            <p:ph type="sldNum" sz="quarter" idx="12"/>
          </p:nvPr>
        </p:nvSpPr>
        <p:spPr/>
        <p:txBody>
          <a:bodyPr/>
          <a:lstStyle>
            <a:lvl1pPr eaLnBrk="0" hangingPunct="0">
              <a:defRPr smtClean="0">
                <a:latin typeface="Arial" panose="020B0604020202020204" pitchFamily="34" charset="0"/>
              </a:defRPr>
            </a:lvl1pPr>
          </a:lstStyle>
          <a:p>
            <a:pPr>
              <a:defRPr/>
            </a:pPr>
            <a:fld id="{397FF986-C7F1-4FCC-B31D-7E174D5478F6}" type="slidenum">
              <a:rPr lang="it-IT" altLang="it-IT"/>
              <a:pPr>
                <a:defRPr/>
              </a:pPr>
              <a:t>‹N›</a:t>
            </a:fld>
            <a:endParaRPr lang="it-IT" altLang="it-IT"/>
          </a:p>
        </p:txBody>
      </p:sp>
    </p:spTree>
    <p:extLst>
      <p:ext uri="{BB962C8B-B14F-4D97-AF65-F5344CB8AC3E}">
        <p14:creationId xmlns:p14="http://schemas.microsoft.com/office/powerpoint/2010/main" val="607252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8CBFAD25-0436-4A5D-863D-94625AB89175}" type="slidenum">
              <a:rPr lang="it-IT" altLang="it-IT"/>
              <a:pPr>
                <a:defRPr/>
              </a:pPr>
              <a:t>‹N›</a:t>
            </a:fld>
            <a:endParaRPr lang="it-IT" altLang="it-IT"/>
          </a:p>
        </p:txBody>
      </p:sp>
    </p:spTree>
    <p:extLst>
      <p:ext uri="{BB962C8B-B14F-4D97-AF65-F5344CB8AC3E}">
        <p14:creationId xmlns:p14="http://schemas.microsoft.com/office/powerpoint/2010/main" val="270490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85648F64-C137-4A03-A999-19B853B2D706}" type="slidenum">
              <a:rPr lang="it-IT" altLang="it-IT"/>
              <a:pPr>
                <a:defRPr/>
              </a:pPr>
              <a:t>‹N›</a:t>
            </a:fld>
            <a:endParaRPr lang="it-IT" altLang="it-IT"/>
          </a:p>
        </p:txBody>
      </p:sp>
    </p:spTree>
    <p:extLst>
      <p:ext uri="{BB962C8B-B14F-4D97-AF65-F5344CB8AC3E}">
        <p14:creationId xmlns:p14="http://schemas.microsoft.com/office/powerpoint/2010/main" val="449839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FA6A57EE-489E-4F65-8EF3-367488ED70E5}" type="slidenum">
              <a:rPr lang="it-IT" altLang="it-IT"/>
              <a:pPr>
                <a:defRPr/>
              </a:pPr>
              <a:t>‹N›</a:t>
            </a:fld>
            <a:endParaRPr lang="it-IT" altLang="it-IT"/>
          </a:p>
        </p:txBody>
      </p:sp>
    </p:spTree>
    <p:extLst>
      <p:ext uri="{BB962C8B-B14F-4D97-AF65-F5344CB8AC3E}">
        <p14:creationId xmlns:p14="http://schemas.microsoft.com/office/powerpoint/2010/main" val="755176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946BE7F1-2555-4C13-AC85-F74CD9B3C80C}" type="slidenum">
              <a:rPr lang="it-IT" altLang="it-IT"/>
              <a:pPr>
                <a:defRPr/>
              </a:pPr>
              <a:t>‹N›</a:t>
            </a:fld>
            <a:endParaRPr lang="it-IT" altLang="it-IT"/>
          </a:p>
        </p:txBody>
      </p:sp>
    </p:spTree>
    <p:extLst>
      <p:ext uri="{BB962C8B-B14F-4D97-AF65-F5344CB8AC3E}">
        <p14:creationId xmlns:p14="http://schemas.microsoft.com/office/powerpoint/2010/main" val="2470770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8"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77CB2215-59D6-40A5-BB52-6B0CE8B537CE}" type="slidenum">
              <a:rPr lang="it-IT" altLang="it-IT"/>
              <a:pPr>
                <a:defRPr/>
              </a:pPr>
              <a:t>‹N›</a:t>
            </a:fld>
            <a:endParaRPr lang="it-IT" altLang="it-IT"/>
          </a:p>
        </p:txBody>
      </p:sp>
    </p:spTree>
    <p:extLst>
      <p:ext uri="{BB962C8B-B14F-4D97-AF65-F5344CB8AC3E}">
        <p14:creationId xmlns:p14="http://schemas.microsoft.com/office/powerpoint/2010/main" val="405364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761194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6CE7C9ED-44A2-4169-AA73-D169C1DD1F18}" type="slidenum">
              <a:rPr lang="it-IT" altLang="it-IT"/>
              <a:pPr>
                <a:defRPr/>
              </a:pPr>
              <a:t>‹N›</a:t>
            </a:fld>
            <a:endParaRPr lang="it-IT" altLang="it-IT"/>
          </a:p>
        </p:txBody>
      </p:sp>
    </p:spTree>
    <p:extLst>
      <p:ext uri="{BB962C8B-B14F-4D97-AF65-F5344CB8AC3E}">
        <p14:creationId xmlns:p14="http://schemas.microsoft.com/office/powerpoint/2010/main" val="2207208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3"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E7F24F14-8DDE-4B9F-B873-6EA641958AB9}" type="slidenum">
              <a:rPr lang="it-IT" altLang="it-IT"/>
              <a:pPr>
                <a:defRPr/>
              </a:pPr>
              <a:t>‹N›</a:t>
            </a:fld>
            <a:endParaRPr lang="it-IT" altLang="it-IT"/>
          </a:p>
        </p:txBody>
      </p:sp>
    </p:spTree>
    <p:extLst>
      <p:ext uri="{BB962C8B-B14F-4D97-AF65-F5344CB8AC3E}">
        <p14:creationId xmlns:p14="http://schemas.microsoft.com/office/powerpoint/2010/main" val="98188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1EBDA31F-8B48-414F-9A27-66D850486D39}" type="slidenum">
              <a:rPr lang="it-IT" altLang="it-IT"/>
              <a:pPr>
                <a:defRPr/>
              </a:pPr>
              <a:t>‹N›</a:t>
            </a:fld>
            <a:endParaRPr lang="it-IT" altLang="it-IT"/>
          </a:p>
        </p:txBody>
      </p:sp>
    </p:spTree>
    <p:extLst>
      <p:ext uri="{BB962C8B-B14F-4D97-AF65-F5344CB8AC3E}">
        <p14:creationId xmlns:p14="http://schemas.microsoft.com/office/powerpoint/2010/main" val="3137094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6"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01F9F092-C5A9-4FF5-A692-4769EA3B8C92}" type="slidenum">
              <a:rPr lang="it-IT" altLang="it-IT"/>
              <a:pPr>
                <a:defRPr/>
              </a:pPr>
              <a:t>‹N›</a:t>
            </a:fld>
            <a:endParaRPr lang="it-IT" altLang="it-IT"/>
          </a:p>
        </p:txBody>
      </p:sp>
    </p:spTree>
    <p:extLst>
      <p:ext uri="{BB962C8B-B14F-4D97-AF65-F5344CB8AC3E}">
        <p14:creationId xmlns:p14="http://schemas.microsoft.com/office/powerpoint/2010/main" val="40437553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D2B6A834-5C16-4464-989D-9A9135843CE5}" type="slidenum">
              <a:rPr lang="it-IT" altLang="it-IT"/>
              <a:pPr>
                <a:defRPr/>
              </a:pPr>
              <a:t>‹N›</a:t>
            </a:fld>
            <a:endParaRPr lang="it-IT" altLang="it-IT"/>
          </a:p>
        </p:txBody>
      </p:sp>
    </p:spTree>
    <p:extLst>
      <p:ext uri="{BB962C8B-B14F-4D97-AF65-F5344CB8AC3E}">
        <p14:creationId xmlns:p14="http://schemas.microsoft.com/office/powerpoint/2010/main" val="899774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5"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a:extLst>
              <a:ext uri="{FF2B5EF4-FFF2-40B4-BE49-F238E27FC236}"/>
            </a:extLst>
          </p:cNvPr>
          <p:cNvSpPr>
            <a:spLocks noGrp="1"/>
          </p:cNvSpPr>
          <p:nvPr>
            <p:ph type="sldNum" sz="quarter" idx="12"/>
          </p:nvPr>
        </p:nvSpPr>
        <p:spPr/>
        <p:txBody>
          <a:bodyPr/>
          <a:lstStyle>
            <a:lvl1pPr>
              <a:defRPr/>
            </a:lvl1pPr>
          </a:lstStyle>
          <a:p>
            <a:pPr>
              <a:defRPr/>
            </a:pPr>
            <a:fld id="{9710AEA8-F2E5-4D3E-8788-A12C4E4C681F}" type="slidenum">
              <a:rPr lang="it-IT" altLang="it-IT"/>
              <a:pPr>
                <a:defRPr/>
              </a:pPr>
              <a:t>‹N›</a:t>
            </a:fld>
            <a:endParaRPr lang="it-IT" altLang="it-IT"/>
          </a:p>
        </p:txBody>
      </p:sp>
    </p:spTree>
    <p:extLst>
      <p:ext uri="{BB962C8B-B14F-4D97-AF65-F5344CB8AC3E}">
        <p14:creationId xmlns:p14="http://schemas.microsoft.com/office/powerpoint/2010/main" val="183840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4639"/>
            <a:ext cx="10972800" cy="58515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Segnaposto data 3">
            <a:extLst>
              <a:ext uri="{FF2B5EF4-FFF2-40B4-BE49-F238E27FC236}"/>
            </a:extLst>
          </p:cNvPr>
          <p:cNvSpPr>
            <a:spLocks noGrp="1"/>
          </p:cNvSpPr>
          <p:nvPr>
            <p:ph type="dt" sz="half" idx="10"/>
          </p:nvPr>
        </p:nvSpPr>
        <p:spPr/>
        <p:txBody>
          <a:bodyPr/>
          <a:lstStyle>
            <a:lvl1pPr>
              <a:defRPr/>
            </a:lvl1pPr>
          </a:lstStyle>
          <a:p>
            <a:pPr>
              <a:defRPr/>
            </a:pPr>
            <a:endParaRPr lang="it-IT">
              <a:solidFill>
                <a:prstClr val="black">
                  <a:tint val="75000"/>
                </a:prstClr>
              </a:solidFill>
            </a:endParaRPr>
          </a:p>
        </p:txBody>
      </p:sp>
      <p:sp>
        <p:nvSpPr>
          <p:cNvPr id="4" name="Segnaposto piè di pagina 4">
            <a:extLst>
              <a:ext uri="{FF2B5EF4-FFF2-40B4-BE49-F238E27FC236}"/>
            </a:extLst>
          </p:cNvPr>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a:extLst>
              <a:ext uri="{FF2B5EF4-FFF2-40B4-BE49-F238E27FC236}"/>
            </a:extLst>
          </p:cNvPr>
          <p:cNvSpPr>
            <a:spLocks noGrp="1"/>
          </p:cNvSpPr>
          <p:nvPr>
            <p:ph type="sldNum" sz="quarter" idx="12"/>
          </p:nvPr>
        </p:nvSpPr>
        <p:spPr>
          <a:xfrm>
            <a:off x="9300633" y="6448426"/>
            <a:ext cx="2844800" cy="365125"/>
          </a:xfrm>
        </p:spPr>
        <p:txBody>
          <a:bodyPr/>
          <a:lstStyle>
            <a:lvl1pPr>
              <a:defRPr/>
            </a:lvl1pPr>
          </a:lstStyle>
          <a:p>
            <a:pPr>
              <a:defRPr/>
            </a:pPr>
            <a:fld id="{6911EDBA-A41B-496F-840B-58380B413351}" type="slidenum">
              <a:rPr lang="it-IT" altLang="it-IT"/>
              <a:pPr>
                <a:defRPr/>
              </a:pPr>
              <a:t>‹N›</a:t>
            </a:fld>
            <a:endParaRPr lang="it-IT" altLang="it-IT"/>
          </a:p>
        </p:txBody>
      </p:sp>
    </p:spTree>
    <p:extLst>
      <p:ext uri="{BB962C8B-B14F-4D97-AF65-F5344CB8AC3E}">
        <p14:creationId xmlns:p14="http://schemas.microsoft.com/office/powerpoint/2010/main" val="873706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914400" y="609600"/>
            <a:ext cx="10363200" cy="1143000"/>
          </a:xfrm>
        </p:spPr>
        <p:txBody>
          <a:bodyPr/>
          <a:lstStyle/>
          <a:p>
            <a:r>
              <a:rPr lang="it-IT"/>
              <a:t>Fare clic per modificare lo stile del titolo</a:t>
            </a:r>
          </a:p>
        </p:txBody>
      </p:sp>
      <p:sp>
        <p:nvSpPr>
          <p:cNvPr id="3" name="Segnaposto grafico 2"/>
          <p:cNvSpPr>
            <a:spLocks noGrp="1"/>
          </p:cNvSpPr>
          <p:nvPr>
            <p:ph type="chart" idx="1"/>
          </p:nvPr>
        </p:nvSpPr>
        <p:spPr>
          <a:xfrm>
            <a:off x="914400" y="1981200"/>
            <a:ext cx="10363200" cy="4114800"/>
          </a:xfrm>
        </p:spPr>
        <p:txBody>
          <a:bodyPr rtlCol="0">
            <a:normAutofit/>
          </a:bodyPr>
          <a:lstStyle/>
          <a:p>
            <a:pPr lvl="0"/>
            <a:endParaRPr lang="it-IT" noProof="0"/>
          </a:p>
        </p:txBody>
      </p:sp>
      <p:sp>
        <p:nvSpPr>
          <p:cNvPr id="4" name="Segnaposto data 3">
            <a:extLst>
              <a:ext uri="{FF2B5EF4-FFF2-40B4-BE49-F238E27FC236}"/>
            </a:extLst>
          </p:cNvPr>
          <p:cNvSpPr>
            <a:spLocks noGrp="1"/>
          </p:cNvSpPr>
          <p:nvPr>
            <p:ph type="dt" sz="half" idx="10"/>
          </p:nvPr>
        </p:nvSpPr>
        <p:spPr>
          <a:xfrm>
            <a:off x="914400" y="6248400"/>
            <a:ext cx="2540000" cy="457200"/>
          </a:xfrm>
        </p:spPr>
        <p:txBody>
          <a:bodyPr/>
          <a:lstStyle>
            <a:lvl1pPr>
              <a:defRPr>
                <a:solidFill>
                  <a:prstClr val="black">
                    <a:tint val="75000"/>
                  </a:prstClr>
                </a:solidFill>
              </a:defRPr>
            </a:lvl1pPr>
          </a:lstStyle>
          <a:p>
            <a:pPr>
              <a:defRPr/>
            </a:pPr>
            <a:endParaRPr lang="en-US"/>
          </a:p>
        </p:txBody>
      </p:sp>
      <p:sp>
        <p:nvSpPr>
          <p:cNvPr id="5" name="Segnaposto piè di pagina 4">
            <a:extLst>
              <a:ext uri="{FF2B5EF4-FFF2-40B4-BE49-F238E27FC236}"/>
            </a:extLst>
          </p:cNvPr>
          <p:cNvSpPr>
            <a:spLocks noGrp="1"/>
          </p:cNvSpPr>
          <p:nvPr>
            <p:ph type="ftr" sz="quarter" idx="11"/>
          </p:nvPr>
        </p:nvSpPr>
        <p:spPr>
          <a:xfrm>
            <a:off x="4165600" y="6248400"/>
            <a:ext cx="3860800" cy="457200"/>
          </a:xfrm>
        </p:spPr>
        <p:txBody>
          <a:bodyPr/>
          <a:lstStyle>
            <a:lvl1pPr>
              <a:defRPr>
                <a:solidFill>
                  <a:prstClr val="black">
                    <a:tint val="75000"/>
                  </a:prstClr>
                </a:solidFill>
              </a:defRPr>
            </a:lvl1pPr>
          </a:lstStyle>
          <a:p>
            <a:pPr>
              <a:defRPr/>
            </a:pPr>
            <a:endParaRPr lang="en-US"/>
          </a:p>
        </p:txBody>
      </p:sp>
      <p:sp>
        <p:nvSpPr>
          <p:cNvPr id="6" name="Segnaposto numero diapositiva 5">
            <a:extLst>
              <a:ext uri="{FF2B5EF4-FFF2-40B4-BE49-F238E27FC236}"/>
            </a:extLst>
          </p:cNvPr>
          <p:cNvSpPr>
            <a:spLocks noGrp="1"/>
          </p:cNvSpPr>
          <p:nvPr>
            <p:ph type="sldNum" sz="quarter" idx="12"/>
          </p:nvPr>
        </p:nvSpPr>
        <p:spPr>
          <a:xfrm>
            <a:off x="8737600" y="6248400"/>
            <a:ext cx="2540000" cy="457200"/>
          </a:xfrm>
        </p:spPr>
        <p:txBody>
          <a:bodyPr/>
          <a:lstStyle>
            <a:lvl1pPr>
              <a:defRPr/>
            </a:lvl1pPr>
          </a:lstStyle>
          <a:p>
            <a:pPr>
              <a:defRPr/>
            </a:pPr>
            <a:fld id="{A936FD90-CCBE-43E0-9EB1-75285E9D6B1A}" type="slidenum">
              <a:rPr lang="en-US" altLang="it-IT"/>
              <a:pPr>
                <a:defRPr/>
              </a:pPr>
              <a:t>‹N›</a:t>
            </a:fld>
            <a:endParaRPr lang="en-US" altLang="it-IT"/>
          </a:p>
        </p:txBody>
      </p:sp>
    </p:spTree>
    <p:extLst>
      <p:ext uri="{BB962C8B-B14F-4D97-AF65-F5344CB8AC3E}">
        <p14:creationId xmlns:p14="http://schemas.microsoft.com/office/powerpoint/2010/main" val="1598223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80834" y="58739"/>
            <a:ext cx="561551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799700"/>
            <a:ext cx="103632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524000" y="42793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5"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5">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A9C400E-340B-47F4-B053-30C18D14C19A}" type="slidenum">
              <a:rPr lang="it-IT" altLang="it-IT"/>
              <a:pPr>
                <a:defRPr/>
              </a:pPr>
              <a:t>‹N›</a:t>
            </a:fld>
            <a:endParaRPr lang="it-IT" altLang="it-IT"/>
          </a:p>
        </p:txBody>
      </p:sp>
    </p:spTree>
    <p:extLst>
      <p:ext uri="{BB962C8B-B14F-4D97-AF65-F5344CB8AC3E}">
        <p14:creationId xmlns:p14="http://schemas.microsoft.com/office/powerpoint/2010/main" val="2621660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4" name="Immagin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6165850"/>
            <a:ext cx="179916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ttore 1 4">
            <a:extLst>
              <a:ext uri="{FF2B5EF4-FFF2-40B4-BE49-F238E27FC236}"/>
            </a:extLst>
          </p:cNvPr>
          <p:cNvCxnSpPr/>
          <p:nvPr userDrawn="1"/>
        </p:nvCxnSpPr>
        <p:spPr>
          <a:xfrm flipV="1">
            <a:off x="336551" y="185739"/>
            <a:ext cx="0" cy="5991225"/>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cxnSp>
        <p:nvCxnSpPr>
          <p:cNvPr id="6" name="Connettore 1 5">
            <a:extLst>
              <a:ext uri="{FF2B5EF4-FFF2-40B4-BE49-F238E27FC236}"/>
            </a:extLst>
          </p:cNvPr>
          <p:cNvCxnSpPr/>
          <p:nvPr userDrawn="1"/>
        </p:nvCxnSpPr>
        <p:spPr>
          <a:xfrm rot="16200000" flipV="1">
            <a:off x="5748868" y="2562225"/>
            <a:ext cx="0" cy="7988300"/>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8"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9" name="Slide Number Placeholder 5">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413313F6-26D7-462C-9D69-1436C5AC5B5A}" type="slidenum">
              <a:rPr lang="it-IT" altLang="it-IT"/>
              <a:pPr>
                <a:defRPr/>
              </a:pPr>
              <a:t>‹N›</a:t>
            </a:fld>
            <a:endParaRPr lang="it-IT" altLang="it-IT"/>
          </a:p>
        </p:txBody>
      </p:sp>
    </p:spTree>
    <p:extLst>
      <p:ext uri="{BB962C8B-B14F-4D97-AF65-F5344CB8AC3E}">
        <p14:creationId xmlns:p14="http://schemas.microsoft.com/office/powerpoint/2010/main" val="3582087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8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0960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9490347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Slide Number Placeholder 5">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91FE1EF5-9448-4BB7-A7AC-292549D7AB55}" type="slidenum">
              <a:rPr lang="it-IT" altLang="it-IT"/>
              <a:pPr>
                <a:defRPr/>
              </a:pPr>
              <a:t>‹N›</a:t>
            </a:fld>
            <a:endParaRPr lang="it-IT" altLang="it-IT"/>
          </a:p>
        </p:txBody>
      </p:sp>
    </p:spTree>
    <p:extLst>
      <p:ext uri="{BB962C8B-B14F-4D97-AF65-F5344CB8AC3E}">
        <p14:creationId xmlns:p14="http://schemas.microsoft.com/office/powerpoint/2010/main" val="3493706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6">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400E501-B598-4AF5-88CB-490CF8ED7E1E}" type="slidenum">
              <a:rPr lang="it-IT" altLang="it-IT"/>
              <a:pPr>
                <a:defRPr/>
              </a:pPr>
              <a:t>‹N›</a:t>
            </a:fld>
            <a:endParaRPr lang="it-IT" altLang="it-IT"/>
          </a:p>
        </p:txBody>
      </p:sp>
    </p:spTree>
    <p:extLst>
      <p:ext uri="{BB962C8B-B14F-4D97-AF65-F5344CB8AC3E}">
        <p14:creationId xmlns:p14="http://schemas.microsoft.com/office/powerpoint/2010/main" val="1381883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8" name="Footer Placeholder 7">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9" name="Slide Number Placeholder 8">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242A22EC-924B-4BB6-B158-68EAC0404C83}" type="slidenum">
              <a:rPr lang="it-IT" altLang="it-IT"/>
              <a:pPr>
                <a:defRPr/>
              </a:pPr>
              <a:t>‹N›</a:t>
            </a:fld>
            <a:endParaRPr lang="it-IT" altLang="it-IT"/>
          </a:p>
        </p:txBody>
      </p:sp>
    </p:spTree>
    <p:extLst>
      <p:ext uri="{BB962C8B-B14F-4D97-AF65-F5344CB8AC3E}">
        <p14:creationId xmlns:p14="http://schemas.microsoft.com/office/powerpoint/2010/main" val="3041779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4" name="Footer Placeholder 3">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5" name="Slide Number Placeholder 4">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5A275B3B-AAB3-41B1-8DDF-B9AF59524D94}" type="slidenum">
              <a:rPr lang="it-IT" altLang="it-IT"/>
              <a:pPr>
                <a:defRPr/>
              </a:pPr>
              <a:t>‹N›</a:t>
            </a:fld>
            <a:endParaRPr lang="it-IT" altLang="it-IT"/>
          </a:p>
        </p:txBody>
      </p:sp>
    </p:spTree>
    <p:extLst>
      <p:ext uri="{BB962C8B-B14F-4D97-AF65-F5344CB8AC3E}">
        <p14:creationId xmlns:p14="http://schemas.microsoft.com/office/powerpoint/2010/main" val="1384297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3" name="Footer Placeholder 2">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4" name="Slide Number Placeholder 3">
            <a:extLst>
              <a:ext uri="{FF2B5EF4-FFF2-40B4-BE49-F238E27FC236}"/>
            </a:extLst>
          </p:cNvPr>
          <p:cNvSpPr>
            <a:spLocks noGrp="1"/>
          </p:cNvSpPr>
          <p:nvPr>
            <p:ph type="sldNum" sz="quarter" idx="12"/>
          </p:nvPr>
        </p:nvSpPr>
        <p:spPr>
          <a:xfrm>
            <a:off x="9402233" y="6448426"/>
            <a:ext cx="2743200" cy="365125"/>
          </a:xfrm>
        </p:spPr>
        <p:txBody>
          <a:bodyPr/>
          <a:lstStyle>
            <a:lvl1pPr eaLnBrk="0" hangingPunct="0">
              <a:defRPr>
                <a:latin typeface="Times New Roman" panose="02020603050405020304" pitchFamily="18" charset="0"/>
                <a:cs typeface="Times New Roman" panose="02020603050405020304" pitchFamily="18" charset="0"/>
              </a:defRPr>
            </a:lvl1pPr>
          </a:lstStyle>
          <a:p>
            <a:pPr>
              <a:defRPr/>
            </a:pPr>
            <a:fld id="{F6C5D37B-C587-447B-A26D-EEA30312BC36}" type="slidenum">
              <a:rPr lang="it-IT" altLang="it-IT"/>
              <a:pPr>
                <a:defRPr/>
              </a:pPr>
              <a:t>‹N›</a:t>
            </a:fld>
            <a:endParaRPr lang="it-IT" altLang="it-IT"/>
          </a:p>
        </p:txBody>
      </p:sp>
    </p:spTree>
    <p:extLst>
      <p:ext uri="{BB962C8B-B14F-4D97-AF65-F5344CB8AC3E}">
        <p14:creationId xmlns:p14="http://schemas.microsoft.com/office/powerpoint/2010/main" val="561160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6">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F75900B8-DD58-45F6-8ABD-CCE01740F3D7}" type="slidenum">
              <a:rPr lang="it-IT" altLang="it-IT"/>
              <a:pPr>
                <a:defRPr/>
              </a:pPr>
              <a:t>‹N›</a:t>
            </a:fld>
            <a:endParaRPr lang="it-IT" altLang="it-IT"/>
          </a:p>
        </p:txBody>
      </p:sp>
    </p:spTree>
    <p:extLst>
      <p:ext uri="{BB962C8B-B14F-4D97-AF65-F5344CB8AC3E}">
        <p14:creationId xmlns:p14="http://schemas.microsoft.com/office/powerpoint/2010/main" val="2857529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Footer Placeholder 5">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7" name="Slide Number Placeholder 6">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04E6E87-DF18-477A-AC9F-C32910F9C5A3}" type="slidenum">
              <a:rPr lang="it-IT" altLang="it-IT"/>
              <a:pPr>
                <a:defRPr/>
              </a:pPr>
              <a:t>‹N›</a:t>
            </a:fld>
            <a:endParaRPr lang="it-IT" altLang="it-IT"/>
          </a:p>
        </p:txBody>
      </p:sp>
    </p:spTree>
    <p:extLst>
      <p:ext uri="{BB962C8B-B14F-4D97-AF65-F5344CB8AC3E}">
        <p14:creationId xmlns:p14="http://schemas.microsoft.com/office/powerpoint/2010/main" val="7619118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Slide Number Placeholder 5">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A2A00DBB-D448-4D1E-B744-7465930D3071}" type="slidenum">
              <a:rPr lang="it-IT" altLang="it-IT"/>
              <a:pPr>
                <a:defRPr/>
              </a:pPr>
              <a:t>‹N›</a:t>
            </a:fld>
            <a:endParaRPr lang="it-IT" altLang="it-IT"/>
          </a:p>
        </p:txBody>
      </p:sp>
    </p:spTree>
    <p:extLst>
      <p:ext uri="{BB962C8B-B14F-4D97-AF65-F5344CB8AC3E}">
        <p14:creationId xmlns:p14="http://schemas.microsoft.com/office/powerpoint/2010/main" val="3698790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a:extLst>
              <a:ext uri="{FF2B5EF4-FFF2-40B4-BE49-F238E27FC236}"/>
            </a:extLst>
          </p:cNvPr>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5" name="Footer Placeholder 4">
            <a:extLst>
              <a:ext uri="{FF2B5EF4-FFF2-40B4-BE49-F238E27FC236}"/>
            </a:extLst>
          </p:cNvPr>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it-IT"/>
          </a:p>
        </p:txBody>
      </p:sp>
      <p:sp>
        <p:nvSpPr>
          <p:cNvPr id="6" name="Slide Number Placeholder 5">
            <a:extLst>
              <a:ext uri="{FF2B5EF4-FFF2-40B4-BE49-F238E27FC236}"/>
            </a:extLst>
          </p:cNvPr>
          <p:cNvSpPr>
            <a:spLocks noGrp="1"/>
          </p:cNvSpPr>
          <p:nvPr>
            <p:ph type="sldNum" sz="quarter" idx="12"/>
          </p:nvPr>
        </p:nvSpPr>
        <p:spPr/>
        <p:txBody>
          <a:bodyPr/>
          <a:lstStyle>
            <a:lvl1pPr eaLnBrk="0" hangingPunct="0">
              <a:defRPr>
                <a:latin typeface="Arial" panose="020B0604020202020204" pitchFamily="34" charset="0"/>
              </a:defRPr>
            </a:lvl1pPr>
          </a:lstStyle>
          <a:p>
            <a:pPr>
              <a:defRPr/>
            </a:pPr>
            <a:fld id="{D69803DA-DA82-4C11-94D7-C36F5EA30D96}" type="slidenum">
              <a:rPr lang="it-IT" altLang="it-IT"/>
              <a:pPr>
                <a:defRPr/>
              </a:pPr>
              <a:t>‹N›</a:t>
            </a:fld>
            <a:endParaRPr lang="it-IT" altLang="it-IT"/>
          </a:p>
        </p:txBody>
      </p:sp>
    </p:spTree>
    <p:extLst>
      <p:ext uri="{BB962C8B-B14F-4D97-AF65-F5344CB8AC3E}">
        <p14:creationId xmlns:p14="http://schemas.microsoft.com/office/powerpoint/2010/main" val="39220409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2"/>
          <p:cNvSpPr>
            <a:spLocks noChangeArrowheads="1"/>
          </p:cNvSpPr>
          <p:nvPr/>
        </p:nvSpPr>
        <p:spPr bwMode="auto">
          <a:xfrm>
            <a:off x="9442451" y="6569075"/>
            <a:ext cx="2844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56" tIns="45372" rIns="90756" bIns="45372"/>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2813" eaLnBrk="1" fontAlgn="base" hangingPunct="1">
              <a:spcBef>
                <a:spcPct val="0"/>
              </a:spcBef>
              <a:spcAft>
                <a:spcPct val="0"/>
              </a:spcAft>
              <a:defRPr/>
            </a:pPr>
            <a:r>
              <a:rPr lang="en-US" altLang="it-IT" sz="900" smtClean="0">
                <a:solidFill>
                  <a:srgbClr val="FFFFFF"/>
                </a:solidFill>
              </a:rPr>
              <a:t>Slide </a:t>
            </a:r>
            <a:fld id="{3958DAB4-EEB4-4ED4-B783-C15082008545}" type="slidenum">
              <a:rPr lang="en-US" altLang="it-IT" sz="900" smtClean="0">
                <a:solidFill>
                  <a:srgbClr val="FFFFFF"/>
                </a:solidFill>
              </a:rPr>
              <a:pPr algn="r" defTabSz="912813" eaLnBrk="1" fontAlgn="base" hangingPunct="1">
                <a:spcBef>
                  <a:spcPct val="0"/>
                </a:spcBef>
                <a:spcAft>
                  <a:spcPct val="0"/>
                </a:spcAft>
                <a:defRPr/>
              </a:pPr>
              <a:t>‹N›</a:t>
            </a:fld>
            <a:endParaRPr lang="en-US" altLang="it-IT" sz="900" smtClean="0">
              <a:solidFill>
                <a:srgbClr val="FFFFFF"/>
              </a:solidFill>
            </a:endParaRPr>
          </a:p>
        </p:txBody>
      </p:sp>
    </p:spTree>
    <p:extLst>
      <p:ext uri="{BB962C8B-B14F-4D97-AF65-F5344CB8AC3E}">
        <p14:creationId xmlns:p14="http://schemas.microsoft.com/office/powerpoint/2010/main" val="14382724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9569949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25848942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319" y="4406903"/>
            <a:ext cx="10363200" cy="1361722"/>
          </a:xfrm>
        </p:spPr>
        <p:txBody>
          <a:bodyPr anchor="t"/>
          <a:lstStyle>
            <a:lvl1pPr algn="l">
              <a:defRPr sz="3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319" y="2906889"/>
            <a:ext cx="10363200" cy="1500012"/>
          </a:xfrm>
        </p:spPr>
        <p:txBody>
          <a:bodyPr anchor="b"/>
          <a:lstStyle>
            <a:lvl1pPr marL="0" indent="0">
              <a:buNone/>
              <a:defRPr sz="1800"/>
            </a:lvl1pPr>
            <a:lvl2pPr marL="406078" indent="0">
              <a:buNone/>
              <a:defRPr sz="1600"/>
            </a:lvl2pPr>
            <a:lvl3pPr marL="812151" indent="0">
              <a:buNone/>
              <a:defRPr sz="1400"/>
            </a:lvl3pPr>
            <a:lvl4pPr marL="1218225" indent="0">
              <a:buNone/>
              <a:defRPr sz="1200"/>
            </a:lvl4pPr>
            <a:lvl5pPr marL="1624300" indent="0">
              <a:buNone/>
              <a:defRPr sz="1200"/>
            </a:lvl5pPr>
            <a:lvl6pPr marL="2030376" indent="0">
              <a:buNone/>
              <a:defRPr sz="1200"/>
            </a:lvl6pPr>
            <a:lvl7pPr marL="2436451" indent="0">
              <a:buNone/>
              <a:defRPr sz="1200"/>
            </a:lvl7pPr>
            <a:lvl8pPr marL="2842528" indent="0">
              <a:buNone/>
              <a:defRPr sz="1200"/>
            </a:lvl8pPr>
            <a:lvl9pPr marL="3248600" indent="0">
              <a:buNone/>
              <a:defRPr sz="1200"/>
            </a:lvl9pPr>
          </a:lstStyle>
          <a:p>
            <a:pPr lvl="0"/>
            <a:r>
              <a:rPr lang="it-IT" smtClean="0"/>
              <a:t>Fare clic per modificare stili del testo dello schema</a:t>
            </a:r>
          </a:p>
        </p:txBody>
      </p:sp>
    </p:spTree>
    <p:extLst>
      <p:ext uri="{BB962C8B-B14F-4D97-AF65-F5344CB8AC3E}">
        <p14:creationId xmlns:p14="http://schemas.microsoft.com/office/powerpoint/2010/main" val="402624007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1557" y="1755422"/>
            <a:ext cx="5396089" cy="425167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028272" y="1755422"/>
            <a:ext cx="5396089" cy="425167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97730635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5168"/>
            <a:ext cx="109728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289"/>
            <a:ext cx="5386683" cy="639234"/>
          </a:xfrm>
        </p:spPr>
        <p:txBody>
          <a:bodyPr anchor="b"/>
          <a:lstStyle>
            <a:lvl1pPr marL="0" indent="0">
              <a:buNone/>
              <a:defRPr sz="2100" b="1"/>
            </a:lvl1pPr>
            <a:lvl2pPr marL="406078" indent="0">
              <a:buNone/>
              <a:defRPr sz="1800" b="1"/>
            </a:lvl2pPr>
            <a:lvl3pPr marL="812151" indent="0">
              <a:buNone/>
              <a:defRPr sz="1600" b="1"/>
            </a:lvl3pPr>
            <a:lvl4pPr marL="1218225" indent="0">
              <a:buNone/>
              <a:defRPr sz="1400" b="1"/>
            </a:lvl4pPr>
            <a:lvl5pPr marL="1624300" indent="0">
              <a:buNone/>
              <a:defRPr sz="1400" b="1"/>
            </a:lvl5pPr>
            <a:lvl6pPr marL="2030376" indent="0">
              <a:buNone/>
              <a:defRPr sz="1400" b="1"/>
            </a:lvl6pPr>
            <a:lvl7pPr marL="2436451" indent="0">
              <a:buNone/>
              <a:defRPr sz="1400" b="1"/>
            </a:lvl7pPr>
            <a:lvl8pPr marL="2842528" indent="0">
              <a:buNone/>
              <a:defRPr sz="1400" b="1"/>
            </a:lvl8pPr>
            <a:lvl9pPr marL="3248600" indent="0">
              <a:buNone/>
              <a:defRPr sz="14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526"/>
            <a:ext cx="5386683" cy="3951111"/>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837" y="1535289"/>
            <a:ext cx="5388563" cy="639234"/>
          </a:xfrm>
        </p:spPr>
        <p:txBody>
          <a:bodyPr anchor="b"/>
          <a:lstStyle>
            <a:lvl1pPr marL="0" indent="0">
              <a:buNone/>
              <a:defRPr sz="2100" b="1"/>
            </a:lvl1pPr>
            <a:lvl2pPr marL="406078" indent="0">
              <a:buNone/>
              <a:defRPr sz="1800" b="1"/>
            </a:lvl2pPr>
            <a:lvl3pPr marL="812151" indent="0">
              <a:buNone/>
              <a:defRPr sz="1600" b="1"/>
            </a:lvl3pPr>
            <a:lvl4pPr marL="1218225" indent="0">
              <a:buNone/>
              <a:defRPr sz="1400" b="1"/>
            </a:lvl4pPr>
            <a:lvl5pPr marL="1624300" indent="0">
              <a:buNone/>
              <a:defRPr sz="1400" b="1"/>
            </a:lvl5pPr>
            <a:lvl6pPr marL="2030376" indent="0">
              <a:buNone/>
              <a:defRPr sz="1400" b="1"/>
            </a:lvl6pPr>
            <a:lvl7pPr marL="2436451" indent="0">
              <a:buNone/>
              <a:defRPr sz="1400" b="1"/>
            </a:lvl7pPr>
            <a:lvl8pPr marL="2842528" indent="0">
              <a:buNone/>
              <a:defRPr sz="1400" b="1"/>
            </a:lvl8pPr>
            <a:lvl9pPr marL="3248600" indent="0">
              <a:buNone/>
              <a:defRPr sz="14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837" y="2174526"/>
            <a:ext cx="5388563" cy="3951111"/>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985338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64239245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67542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6" y="273764"/>
            <a:ext cx="4011319" cy="1161345"/>
          </a:xfrm>
        </p:spPr>
        <p:txBody>
          <a:bodyPr anchor="b"/>
          <a:lstStyle>
            <a:lvl1pPr algn="l">
              <a:defRPr sz="1800" b="1"/>
            </a:lvl1pPr>
          </a:lstStyle>
          <a:p>
            <a:r>
              <a:rPr lang="it-IT" smtClean="0"/>
              <a:t>Fare clic per modificare lo stile del titolo</a:t>
            </a:r>
            <a:endParaRPr lang="it-IT"/>
          </a:p>
        </p:txBody>
      </p:sp>
      <p:sp>
        <p:nvSpPr>
          <p:cNvPr id="3" name="Segnaposto contenuto 2"/>
          <p:cNvSpPr>
            <a:spLocks noGrp="1"/>
          </p:cNvSpPr>
          <p:nvPr>
            <p:ph idx="1"/>
          </p:nvPr>
        </p:nvSpPr>
        <p:spPr>
          <a:xfrm>
            <a:off x="4767675" y="273756"/>
            <a:ext cx="6814725" cy="585187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6" y="1435102"/>
            <a:ext cx="4011319" cy="4690533"/>
          </a:xfrm>
        </p:spPr>
        <p:txBody>
          <a:bodyPr/>
          <a:lstStyle>
            <a:lvl1pPr marL="0" indent="0">
              <a:buNone/>
              <a:defRPr sz="1200"/>
            </a:lvl1pPr>
            <a:lvl2pPr marL="406078" indent="0">
              <a:buNone/>
              <a:defRPr sz="1100"/>
            </a:lvl2pPr>
            <a:lvl3pPr marL="812151" indent="0">
              <a:buNone/>
              <a:defRPr sz="900"/>
            </a:lvl3pPr>
            <a:lvl4pPr marL="1218225" indent="0">
              <a:buNone/>
              <a:defRPr sz="800"/>
            </a:lvl4pPr>
            <a:lvl5pPr marL="1624300" indent="0">
              <a:buNone/>
              <a:defRPr sz="800"/>
            </a:lvl5pPr>
            <a:lvl6pPr marL="2030376" indent="0">
              <a:buNone/>
              <a:defRPr sz="800"/>
            </a:lvl6pPr>
            <a:lvl7pPr marL="2436451" indent="0">
              <a:buNone/>
              <a:defRPr sz="800"/>
            </a:lvl7pPr>
            <a:lvl8pPr marL="2842528" indent="0">
              <a:buNone/>
              <a:defRPr sz="800"/>
            </a:lvl8pPr>
            <a:lvl9pPr marL="3248600"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377058010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481" y="4800608"/>
            <a:ext cx="7315200" cy="567267"/>
          </a:xfrm>
        </p:spPr>
        <p:txBody>
          <a:bodyPr anchor="b"/>
          <a:lstStyle>
            <a:lvl1pPr algn="l">
              <a:defRPr sz="18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481" y="612422"/>
            <a:ext cx="7315200" cy="4114800"/>
          </a:xfrm>
        </p:spPr>
        <p:txBody>
          <a:bodyPr/>
          <a:lstStyle>
            <a:lvl1pPr marL="0" indent="0">
              <a:buNone/>
              <a:defRPr sz="2800"/>
            </a:lvl1pPr>
            <a:lvl2pPr marL="406078" indent="0">
              <a:buNone/>
              <a:defRPr sz="2500"/>
            </a:lvl2pPr>
            <a:lvl3pPr marL="812151" indent="0">
              <a:buNone/>
              <a:defRPr sz="2100"/>
            </a:lvl3pPr>
            <a:lvl4pPr marL="1218225" indent="0">
              <a:buNone/>
              <a:defRPr sz="1800"/>
            </a:lvl4pPr>
            <a:lvl5pPr marL="1624300" indent="0">
              <a:buNone/>
              <a:defRPr sz="1800"/>
            </a:lvl5pPr>
            <a:lvl6pPr marL="2030376" indent="0">
              <a:buNone/>
              <a:defRPr sz="1800"/>
            </a:lvl6pPr>
            <a:lvl7pPr marL="2436451" indent="0">
              <a:buNone/>
              <a:defRPr sz="1800"/>
            </a:lvl7pPr>
            <a:lvl8pPr marL="2842528" indent="0">
              <a:buNone/>
              <a:defRPr sz="1800"/>
            </a:lvl8pPr>
            <a:lvl9pPr marL="3248600" indent="0">
              <a:buNone/>
              <a:defRPr sz="1800"/>
            </a:lvl9pPr>
          </a:lstStyle>
          <a:p>
            <a:pPr lvl="0"/>
            <a:endParaRPr lang="it-IT" noProof="0"/>
          </a:p>
        </p:txBody>
      </p:sp>
      <p:sp>
        <p:nvSpPr>
          <p:cNvPr id="4" name="Segnaposto testo 3"/>
          <p:cNvSpPr>
            <a:spLocks noGrp="1"/>
          </p:cNvSpPr>
          <p:nvPr>
            <p:ph type="body" sz="half" idx="2"/>
          </p:nvPr>
        </p:nvSpPr>
        <p:spPr>
          <a:xfrm>
            <a:off x="2389481" y="5367875"/>
            <a:ext cx="7315200" cy="804333"/>
          </a:xfrm>
        </p:spPr>
        <p:txBody>
          <a:bodyPr/>
          <a:lstStyle>
            <a:lvl1pPr marL="0" indent="0">
              <a:buNone/>
              <a:defRPr sz="1200"/>
            </a:lvl1pPr>
            <a:lvl2pPr marL="406078" indent="0">
              <a:buNone/>
              <a:defRPr sz="1100"/>
            </a:lvl2pPr>
            <a:lvl3pPr marL="812151" indent="0">
              <a:buNone/>
              <a:defRPr sz="900"/>
            </a:lvl3pPr>
            <a:lvl4pPr marL="1218225" indent="0">
              <a:buNone/>
              <a:defRPr sz="800"/>
            </a:lvl4pPr>
            <a:lvl5pPr marL="1624300" indent="0">
              <a:buNone/>
              <a:defRPr sz="800"/>
            </a:lvl5pPr>
            <a:lvl6pPr marL="2030376" indent="0">
              <a:buNone/>
              <a:defRPr sz="800"/>
            </a:lvl6pPr>
            <a:lvl7pPr marL="2436451" indent="0">
              <a:buNone/>
              <a:defRPr sz="800"/>
            </a:lvl7pPr>
            <a:lvl8pPr marL="2842528" indent="0">
              <a:buNone/>
              <a:defRPr sz="800"/>
            </a:lvl8pPr>
            <a:lvl9pPr marL="3248600"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1349171895"/>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2787753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79280" y="388058"/>
            <a:ext cx="2745081" cy="561904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40278" y="388058"/>
            <a:ext cx="8058385" cy="56190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9141799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4909682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40267" y="388056"/>
            <a:ext cx="10972800" cy="100612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1556" y="1755422"/>
            <a:ext cx="10972800" cy="4251678"/>
          </a:xfrm>
        </p:spPr>
        <p:txBody>
          <a:bodyPr/>
          <a:lstStyle/>
          <a:p>
            <a:pPr lvl="0"/>
            <a:endParaRPr lang="it-IT" noProof="0"/>
          </a:p>
        </p:txBody>
      </p:sp>
    </p:spTree>
    <p:extLst>
      <p:ext uri="{BB962C8B-B14F-4D97-AF65-F5344CB8AC3E}">
        <p14:creationId xmlns:p14="http://schemas.microsoft.com/office/powerpoint/2010/main" val="407614704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647999" y="6325201"/>
            <a:ext cx="10651200" cy="263525"/>
          </a:xfrm>
        </p:spPr>
        <p:txBody>
          <a:bodyPr anchor="b"/>
          <a:lstStyle>
            <a:lvl1pPr marL="0" indent="0">
              <a:buFontTx/>
              <a:buNone/>
              <a:defRPr sz="1200"/>
            </a:lvl1pPr>
          </a:lstStyle>
          <a:p>
            <a:pPr lvl="0"/>
            <a:r>
              <a:rPr lang="en-US" smtClean="0"/>
              <a:t>Click to edit Master text styles</a:t>
            </a:r>
          </a:p>
        </p:txBody>
      </p:sp>
      <p:sp>
        <p:nvSpPr>
          <p:cNvPr id="4" name="Rectangle 10"/>
          <p:cNvSpPr>
            <a:spLocks noGrp="1" noChangeArrowheads="1"/>
          </p:cNvSpPr>
          <p:nvPr>
            <p:ph type="sldNum" sz="quarter" idx="16"/>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FFFFFF"/>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fld id="{15C10342-B2C2-4998-AEE7-2E130F2D0F19}" type="slidenum">
              <a:rPr lang="en-GB" altLang="it-IT"/>
              <a:pPr fontAlgn="base">
                <a:spcBef>
                  <a:spcPct val="0"/>
                </a:spcBef>
                <a:spcAft>
                  <a:spcPct val="0"/>
                </a:spcAft>
                <a:defRPr/>
              </a:pPr>
              <a:t>‹N›</a:t>
            </a:fld>
            <a:endParaRPr lang="en-GB" altLang="it-IT"/>
          </a:p>
        </p:txBody>
      </p:sp>
    </p:spTree>
    <p:extLst>
      <p:ext uri="{BB962C8B-B14F-4D97-AF65-F5344CB8AC3E}">
        <p14:creationId xmlns:p14="http://schemas.microsoft.com/office/powerpoint/2010/main" val="9511307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48580" name="Title 1"/>
          <p:cNvSpPr>
            <a:spLocks noGrp="1"/>
          </p:cNvSpPr>
          <p:nvPr>
            <p:ph type="title"/>
          </p:nvPr>
        </p:nvSpPr>
        <p:spPr/>
        <p:txBody>
          <a:bodyPr/>
          <a:lstStyle/>
          <a:p>
            <a:r>
              <a:rPr lang="en-US" smtClean="0"/>
              <a:t>Click to edit Master title style</a:t>
            </a:r>
            <a:endParaRPr lang="en-US" dirty="0"/>
          </a:p>
        </p:txBody>
      </p:sp>
      <p:sp>
        <p:nvSpPr>
          <p:cNvPr id="3" name="Footer Placeholder 3"/>
          <p:cNvSpPr>
            <a:spLocks noGrp="1"/>
          </p:cNvSpPr>
          <p:nvPr>
            <p:ph type="ftr" sz="quarter" idx="10"/>
          </p:nvPr>
        </p:nvSpPr>
        <p:spPr>
          <a:xfrm>
            <a:off x="336551" y="6383339"/>
            <a:ext cx="9124949" cy="244475"/>
          </a:xfrm>
          <a:prstGeom prst="rect">
            <a:avLst/>
          </a:prstGeom>
        </p:spPr>
        <p:txBody>
          <a:bodyPr/>
          <a:lstStyle>
            <a:lvl1pPr defTabSz="912813">
              <a:defRPr>
                <a:solidFill>
                  <a:prstClr val="black">
                    <a:tint val="75000"/>
                  </a:prstClr>
                </a:solidFill>
                <a:latin typeface="Arial" panose="020B0604020202020204" pitchFamily="34" charset="0"/>
                <a:ea typeface="+mn-ea"/>
                <a:cs typeface="Arial" panose="020B0604020202020204" pitchFamily="34" charset="0"/>
              </a:defRPr>
            </a:lvl1pPr>
          </a:lstStyle>
          <a:p>
            <a:pPr eaLnBrk="0" fontAlgn="base" hangingPunct="0">
              <a:spcBef>
                <a:spcPct val="0"/>
              </a:spcBef>
              <a:spcAft>
                <a:spcPct val="0"/>
              </a:spcAft>
              <a:defRPr/>
            </a:pPr>
            <a:endParaRPr lang="en-GB"/>
          </a:p>
        </p:txBody>
      </p:sp>
      <p:sp>
        <p:nvSpPr>
          <p:cNvPr id="4" name="Slide Number Placeholder 3"/>
          <p:cNvSpPr>
            <a:spLocks noGrp="1"/>
          </p:cNvSpPr>
          <p:nvPr>
            <p:ph type="sldNum" sz="quarter" idx="11"/>
          </p:nvPr>
        </p:nvSpPr>
        <p:spPr>
          <a:xfrm>
            <a:off x="10945285" y="6597650"/>
            <a:ext cx="1246716" cy="260350"/>
          </a:xfrm>
          <a:prstGeom prst="rect">
            <a:avLst/>
          </a:prstGeom>
        </p:spPr>
        <p:txBody>
          <a:bodyPr/>
          <a:lstStyle>
            <a:lvl1pPr defTabSz="912813">
              <a:defRPr>
                <a:solidFill>
                  <a:prstClr val="black">
                    <a:tint val="75000"/>
                  </a:prstClr>
                </a:solidFill>
                <a:latin typeface="Arial" panose="020B0604020202020204" pitchFamily="34" charset="0"/>
                <a:ea typeface="+mn-ea"/>
                <a:cs typeface="Arial" panose="020B0604020202020204" pitchFamily="34" charset="0"/>
              </a:defRPr>
            </a:lvl1pPr>
          </a:lstStyle>
          <a:p>
            <a:pPr eaLnBrk="0" fontAlgn="base" hangingPunct="0">
              <a:spcBef>
                <a:spcPct val="0"/>
              </a:spcBef>
              <a:spcAft>
                <a:spcPct val="0"/>
              </a:spcAft>
              <a:defRPr/>
            </a:pPr>
            <a:fld id="{EA0837AB-81AD-4555-8FD0-79DE7C641C0E}" type="slidenum">
              <a:rPr lang="en-GB"/>
              <a:pPr eaLnBrk="0" fontAlgn="base" hangingPunct="0">
                <a:spcBef>
                  <a:spcPct val="0"/>
                </a:spcBef>
                <a:spcAft>
                  <a:spcPct val="0"/>
                </a:spcAft>
                <a:defRPr/>
              </a:pPr>
              <a:t>‹N›</a:t>
            </a:fld>
            <a:endParaRPr lang="en-GB" dirty="0"/>
          </a:p>
        </p:txBody>
      </p:sp>
    </p:spTree>
    <p:extLst>
      <p:ext uri="{BB962C8B-B14F-4D97-AF65-F5344CB8AC3E}">
        <p14:creationId xmlns:p14="http://schemas.microsoft.com/office/powerpoint/2010/main" val="32746098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9"/>
          <p:cNvGrpSpPr>
            <a:grpSpLocks noChangeAspect="1"/>
          </p:cNvGrpSpPr>
          <p:nvPr userDrawn="1"/>
        </p:nvGrpSpPr>
        <p:grpSpPr bwMode="auto">
          <a:xfrm>
            <a:off x="11176000" y="165100"/>
            <a:ext cx="812800" cy="577850"/>
            <a:chOff x="8076286" y="5962649"/>
            <a:chExt cx="763828" cy="721251"/>
          </a:xfrm>
        </p:grpSpPr>
        <p:sp>
          <p:nvSpPr>
            <p:cNvPr id="5" name="Rounded Rectangle 13"/>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b="1" dirty="0">
                <a:solidFill>
                  <a:srgbClr val="FFFFFF"/>
                </a:solidFill>
              </a:endParaRPr>
            </a:p>
          </p:txBody>
        </p:sp>
        <p:pic>
          <p:nvPicPr>
            <p:cNvPr id="6"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31"/>
          <p:cNvSpPr txBox="1">
            <a:spLocks noChangeArrowheads="1"/>
          </p:cNvSpPr>
          <p:nvPr userDrawn="1"/>
        </p:nvSpPr>
        <p:spPr bwMode="auto">
          <a:xfrm>
            <a:off x="7605185" y="6442075"/>
            <a:ext cx="34078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fontAlgn="base">
              <a:spcBef>
                <a:spcPct val="0"/>
              </a:spcBef>
              <a:spcAft>
                <a:spcPct val="0"/>
              </a:spcAft>
              <a:defRPr/>
            </a:pPr>
            <a:r>
              <a:rPr lang="en-GB" altLang="en-US" sz="800" b="1" smtClean="0">
                <a:solidFill>
                  <a:srgbClr val="FFFFFF"/>
                </a:solidFill>
                <a:latin typeface="Arial" panose="020B0604020202020204" pitchFamily="34" charset="0"/>
                <a:ea typeface="ＭＳ Ｐゴシック" panose="020B0600070205080204" pitchFamily="34" charset="-128"/>
              </a:rPr>
              <a:t>FOR REACTIVE MEDICAL USE ONLY</a:t>
            </a:r>
            <a:endParaRPr lang="en-GB" altLang="en-US" sz="800" b="1" smtClean="0">
              <a:solidFill>
                <a:srgbClr val="D42313"/>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ctrTitle"/>
          </p:nvPr>
        </p:nvSpPr>
        <p:spPr>
          <a:xfrm>
            <a:off x="914400" y="2130426"/>
            <a:ext cx="10363200" cy="1470025"/>
          </a:xfrm>
        </p:spPr>
        <p:txBody>
          <a:bodyPr/>
          <a:lstStyle>
            <a:lvl1pPr>
              <a:defRPr>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9099840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grpSp>
        <p:nvGrpSpPr>
          <p:cNvPr id="4" name="Group 9"/>
          <p:cNvGrpSpPr>
            <a:grpSpLocks noChangeAspect="1"/>
          </p:cNvGrpSpPr>
          <p:nvPr userDrawn="1"/>
        </p:nvGrpSpPr>
        <p:grpSpPr bwMode="auto">
          <a:xfrm>
            <a:off x="11176000" y="165100"/>
            <a:ext cx="812800" cy="577850"/>
            <a:chOff x="8076286" y="5962649"/>
            <a:chExt cx="763828" cy="721251"/>
          </a:xfrm>
        </p:grpSpPr>
        <p:sp>
          <p:nvSpPr>
            <p:cNvPr id="5" name="Rounded Rectangle 11"/>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b="1" dirty="0">
                <a:solidFill>
                  <a:srgbClr val="FFFFFF"/>
                </a:solidFill>
              </a:endParaRPr>
            </a:p>
          </p:txBody>
        </p:sp>
        <p:pic>
          <p:nvPicPr>
            <p:cNvPr id="6"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31"/>
          <p:cNvSpPr txBox="1">
            <a:spLocks noChangeArrowheads="1"/>
          </p:cNvSpPr>
          <p:nvPr userDrawn="1"/>
        </p:nvSpPr>
        <p:spPr bwMode="auto">
          <a:xfrm>
            <a:off x="7605185" y="6442075"/>
            <a:ext cx="34078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fontAlgn="base">
              <a:spcBef>
                <a:spcPct val="0"/>
              </a:spcBef>
              <a:spcAft>
                <a:spcPct val="0"/>
              </a:spcAft>
              <a:defRPr/>
            </a:pPr>
            <a:r>
              <a:rPr lang="en-GB" altLang="en-US" sz="800" b="1" smtClean="0">
                <a:solidFill>
                  <a:srgbClr val="FFFFFF"/>
                </a:solidFill>
                <a:latin typeface="Arial" panose="020B0604020202020204" pitchFamily="34" charset="0"/>
                <a:ea typeface="ＭＳ Ｐゴシック" panose="020B0600070205080204" pitchFamily="34" charset="-128"/>
              </a:rPr>
              <a:t>FOR REACTIVE MEDICAL USE ONLY</a:t>
            </a:r>
            <a:endParaRPr lang="en-GB" altLang="en-US" sz="800" b="1" smtClean="0">
              <a:solidFill>
                <a:srgbClr val="D42313"/>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p:txBody>
          <a:bodyPr/>
          <a:lstStyle>
            <a:lvl1pPr>
              <a:defRPr sz="3200">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609600" y="1600201"/>
            <a:ext cx="10972800" cy="4525963"/>
          </a:xfrm>
        </p:spPr>
        <p:txBody>
          <a:bodyPr/>
          <a:lstStyle>
            <a:lvl1pPr>
              <a:defRPr sz="2000"/>
            </a:lvl1pPr>
            <a:lvl2pPr>
              <a:defRPr sz="1600">
                <a:solidFill>
                  <a:schemeClr val="bg1"/>
                </a:solidFill>
              </a:defRPr>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1"/>
          <p:cNvSpPr>
            <a:spLocks noGrp="1"/>
          </p:cNvSpPr>
          <p:nvPr>
            <p:ph type="sldNum" sz="quarter" idx="10"/>
          </p:nvPr>
        </p:nvSpPr>
        <p:spPr/>
        <p:txBody>
          <a:bodyPr/>
          <a:lstStyle>
            <a:lvl1pPr algn="r" defTabSz="457200" eaLnBrk="0" hangingPunct="0">
              <a:defRPr sz="1200" b="0">
                <a:solidFill>
                  <a:srgbClr val="FFFFFF"/>
                </a:solidFill>
                <a:latin typeface="Times New Roman" panose="02020603050405020304" pitchFamily="18" charset="0"/>
                <a:ea typeface="+mn-ea"/>
              </a:defRPr>
            </a:lvl1pPr>
          </a:lstStyle>
          <a:p>
            <a:pPr>
              <a:defRPr/>
            </a:pPr>
            <a:fld id="{8270CE9A-6D10-4856-A42E-223BEDBDB5E4}" type="slidenum">
              <a:rPr lang="en-GB"/>
              <a:pPr>
                <a:defRPr/>
              </a:pPr>
              <a:t>‹N›</a:t>
            </a:fld>
            <a:endParaRPr lang="en-GB" dirty="0"/>
          </a:p>
        </p:txBody>
      </p:sp>
    </p:spTree>
    <p:extLst>
      <p:ext uri="{BB962C8B-B14F-4D97-AF65-F5344CB8AC3E}">
        <p14:creationId xmlns:p14="http://schemas.microsoft.com/office/powerpoint/2010/main" val="3210397564"/>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9"/>
          <p:cNvGrpSpPr>
            <a:grpSpLocks noChangeAspect="1"/>
          </p:cNvGrpSpPr>
          <p:nvPr userDrawn="1"/>
        </p:nvGrpSpPr>
        <p:grpSpPr bwMode="auto">
          <a:xfrm>
            <a:off x="11176000" y="165100"/>
            <a:ext cx="812800" cy="577850"/>
            <a:chOff x="8076286" y="5962649"/>
            <a:chExt cx="763828" cy="721251"/>
          </a:xfrm>
        </p:grpSpPr>
        <p:sp>
          <p:nvSpPr>
            <p:cNvPr id="6" name="Rounded Rectangle 16"/>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b="1" dirty="0">
                <a:solidFill>
                  <a:srgbClr val="FFFFFF"/>
                </a:solidFill>
              </a:endParaRPr>
            </a:p>
          </p:txBody>
        </p:sp>
        <p:pic>
          <p:nvPicPr>
            <p:cNvPr id="7"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31"/>
          <p:cNvSpPr txBox="1">
            <a:spLocks noChangeArrowheads="1"/>
          </p:cNvSpPr>
          <p:nvPr userDrawn="1"/>
        </p:nvSpPr>
        <p:spPr bwMode="auto">
          <a:xfrm>
            <a:off x="7605185" y="6442075"/>
            <a:ext cx="34078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fontAlgn="base">
              <a:spcBef>
                <a:spcPct val="0"/>
              </a:spcBef>
              <a:spcAft>
                <a:spcPct val="0"/>
              </a:spcAft>
              <a:defRPr/>
            </a:pPr>
            <a:r>
              <a:rPr lang="en-GB" altLang="en-US" sz="800" b="1" smtClean="0">
                <a:solidFill>
                  <a:srgbClr val="FFFFFF"/>
                </a:solidFill>
                <a:latin typeface="Arial" panose="020B0604020202020204" pitchFamily="34" charset="0"/>
                <a:ea typeface="ＭＳ Ｐゴシック" panose="020B0600070205080204" pitchFamily="34" charset="-128"/>
              </a:rPr>
              <a:t>FOR REACTIVE MEDICAL USE ONLY</a:t>
            </a:r>
            <a:endParaRPr lang="en-GB" altLang="en-US" sz="800" b="1" smtClean="0">
              <a:solidFill>
                <a:srgbClr val="D42313"/>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11"/>
          <p:cNvSpPr>
            <a:spLocks noGrp="1"/>
          </p:cNvSpPr>
          <p:nvPr>
            <p:ph type="sldNum" sz="quarter" idx="10"/>
          </p:nvPr>
        </p:nvSpPr>
        <p:spPr/>
        <p:txBody>
          <a:bodyPr/>
          <a:lstStyle>
            <a:lvl1pPr algn="r" defTabSz="457200" eaLnBrk="0" hangingPunct="0">
              <a:defRPr sz="1200" b="0">
                <a:solidFill>
                  <a:srgbClr val="FFFFFF"/>
                </a:solidFill>
                <a:latin typeface="Times New Roman" panose="02020603050405020304" pitchFamily="18" charset="0"/>
                <a:ea typeface="+mn-ea"/>
              </a:defRPr>
            </a:lvl1pPr>
          </a:lstStyle>
          <a:p>
            <a:pPr>
              <a:defRPr/>
            </a:pPr>
            <a:fld id="{295602ED-8986-432C-AB87-46BCDBD9EFC2}" type="slidenum">
              <a:rPr lang="en-GB"/>
              <a:pPr>
                <a:defRPr/>
              </a:pPr>
              <a:t>‹N›</a:t>
            </a:fld>
            <a:endParaRPr lang="en-GB" dirty="0"/>
          </a:p>
        </p:txBody>
      </p:sp>
    </p:spTree>
    <p:extLst>
      <p:ext uri="{BB962C8B-B14F-4D97-AF65-F5344CB8AC3E}">
        <p14:creationId xmlns:p14="http://schemas.microsoft.com/office/powerpoint/2010/main" val="277591005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9"/>
          <p:cNvGrpSpPr>
            <a:grpSpLocks noChangeAspect="1"/>
          </p:cNvGrpSpPr>
          <p:nvPr userDrawn="1"/>
        </p:nvGrpSpPr>
        <p:grpSpPr bwMode="auto">
          <a:xfrm>
            <a:off x="11176000" y="165100"/>
            <a:ext cx="812800" cy="577850"/>
            <a:chOff x="8076286" y="5962649"/>
            <a:chExt cx="763828" cy="721251"/>
          </a:xfrm>
        </p:grpSpPr>
        <p:sp>
          <p:nvSpPr>
            <p:cNvPr id="4" name="Rounded Rectangle 14"/>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b="1" dirty="0">
                <a:solidFill>
                  <a:srgbClr val="FFFFFF"/>
                </a:solidFill>
              </a:endParaRPr>
            </a:p>
          </p:txBody>
        </p:sp>
        <p:pic>
          <p:nvPicPr>
            <p:cNvPr id="5" name="Picture 2">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31"/>
          <p:cNvSpPr txBox="1">
            <a:spLocks noChangeArrowheads="1"/>
          </p:cNvSpPr>
          <p:nvPr userDrawn="1"/>
        </p:nvSpPr>
        <p:spPr bwMode="auto">
          <a:xfrm>
            <a:off x="7605185" y="6442075"/>
            <a:ext cx="34078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fontAlgn="base">
              <a:spcBef>
                <a:spcPct val="0"/>
              </a:spcBef>
              <a:spcAft>
                <a:spcPct val="0"/>
              </a:spcAft>
              <a:defRPr/>
            </a:pPr>
            <a:r>
              <a:rPr lang="en-GB" altLang="en-US" sz="800" b="1" smtClean="0">
                <a:solidFill>
                  <a:srgbClr val="FFFFFF"/>
                </a:solidFill>
                <a:latin typeface="Arial" panose="020B0604020202020204" pitchFamily="34" charset="0"/>
                <a:ea typeface="ＭＳ Ｐゴシック" panose="020B0600070205080204" pitchFamily="34" charset="-128"/>
              </a:rPr>
              <a:t>FOR REACTIVE MEDICAL USE ONLY</a:t>
            </a:r>
            <a:endParaRPr lang="en-GB" altLang="en-US" sz="800" b="1" smtClean="0">
              <a:solidFill>
                <a:srgbClr val="D42313"/>
              </a:solidFill>
              <a:latin typeface="Arial" panose="020B0604020202020204" pitchFamily="34" charset="0"/>
              <a:ea typeface="ＭＳ Ｐゴシック" panose="020B0600070205080204" pitchFamily="34" charset="-128"/>
            </a:endParaRPr>
          </a:p>
        </p:txBody>
      </p:sp>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7" name="Slide Number Placeholder 11"/>
          <p:cNvSpPr>
            <a:spLocks noGrp="1"/>
          </p:cNvSpPr>
          <p:nvPr>
            <p:ph type="sldNum" sz="quarter" idx="10"/>
          </p:nvPr>
        </p:nvSpPr>
        <p:spPr/>
        <p:txBody>
          <a:bodyPr/>
          <a:lstStyle>
            <a:lvl1pPr algn="r" defTabSz="457200" eaLnBrk="0" hangingPunct="0">
              <a:defRPr sz="1200" b="0">
                <a:solidFill>
                  <a:srgbClr val="FFFFFF"/>
                </a:solidFill>
                <a:latin typeface="Times New Roman" panose="02020603050405020304" pitchFamily="18" charset="0"/>
                <a:ea typeface="+mn-ea"/>
              </a:defRPr>
            </a:lvl1pPr>
          </a:lstStyle>
          <a:p>
            <a:pPr>
              <a:defRPr/>
            </a:pPr>
            <a:fld id="{6F597205-F6CB-4774-B657-EE566D373F5D}" type="slidenum">
              <a:rPr lang="en-GB"/>
              <a:pPr>
                <a:defRPr/>
              </a:pPr>
              <a:t>‹N›</a:t>
            </a:fld>
            <a:endParaRPr lang="en-GB" dirty="0"/>
          </a:p>
        </p:txBody>
      </p:sp>
    </p:spTree>
    <p:extLst>
      <p:ext uri="{BB962C8B-B14F-4D97-AF65-F5344CB8AC3E}">
        <p14:creationId xmlns:p14="http://schemas.microsoft.com/office/powerpoint/2010/main" val="407723669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Introduc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7" name="Text Placeholder 6"/>
          <p:cNvSpPr>
            <a:spLocks noGrp="1"/>
          </p:cNvSpPr>
          <p:nvPr>
            <p:ph type="body" sz="quarter" idx="12"/>
          </p:nvPr>
        </p:nvSpPr>
        <p:spPr>
          <a:xfrm>
            <a:off x="412800" y="784800"/>
            <a:ext cx="11222400" cy="511200"/>
          </a:xfrm>
        </p:spPr>
        <p:txBody>
          <a:bodyPr/>
          <a:lstStyle>
            <a:lvl1pPr marL="0" indent="0">
              <a:buNone/>
              <a:defRPr sz="2800" b="1" baseline="0">
                <a:solidFill>
                  <a:schemeClr val="accent2"/>
                </a:solidFill>
                <a:latin typeface="Arial" pitchFamily="34" charset="0"/>
                <a:cs typeface="Arial" pitchFamily="34" charset="0"/>
              </a:defRPr>
            </a:lvl1pPr>
          </a:lstStyle>
          <a:p>
            <a:pPr lvl="0"/>
            <a:r>
              <a:rPr lang="it-IT" smtClean="0"/>
              <a:t>Fare clic per modificare stili del testo dello schema</a:t>
            </a:r>
          </a:p>
        </p:txBody>
      </p:sp>
      <p:sp>
        <p:nvSpPr>
          <p:cNvPr id="9" name="Text Placeholder 8"/>
          <p:cNvSpPr>
            <a:spLocks noGrp="1"/>
          </p:cNvSpPr>
          <p:nvPr>
            <p:ph type="body" sz="quarter" idx="13"/>
          </p:nvPr>
        </p:nvSpPr>
        <p:spPr>
          <a:xfrm>
            <a:off x="412800" y="1760400"/>
            <a:ext cx="8942400" cy="4424400"/>
          </a:xfrm>
        </p:spPr>
        <p:txBody>
          <a:bodyPr/>
          <a:lstStyle>
            <a:lvl1pPr marL="0" indent="0">
              <a:buNone/>
              <a:defRPr sz="2400" b="1">
                <a:solidFill>
                  <a:schemeClr val="tx1"/>
                </a:solidFill>
                <a:latin typeface="Arial" pitchFamily="34" charset="0"/>
                <a:cs typeface="Arial" pitchFamily="34" charset="0"/>
              </a:defRPr>
            </a:lvl1pPr>
          </a:lstStyle>
          <a:p>
            <a:pPr lvl="0"/>
            <a:r>
              <a:rPr lang="en-US"/>
              <a:t>Click to edit Master text styles</a:t>
            </a:r>
          </a:p>
        </p:txBody>
      </p:sp>
      <p:sp>
        <p:nvSpPr>
          <p:cNvPr id="5" name="Date Placeholder 10"/>
          <p:cNvSpPr>
            <a:spLocks noGrp="1"/>
          </p:cNvSpPr>
          <p:nvPr>
            <p:ph type="dt" sz="half" idx="14"/>
          </p:nvPr>
        </p:nvSpPr>
        <p:spPr>
          <a:xfrm>
            <a:off x="817034" y="6354764"/>
            <a:ext cx="4415367" cy="244475"/>
          </a:xfrm>
          <a:prstGeom prst="rect">
            <a:avLst/>
          </a:prstGeom>
        </p:spPr>
        <p:txBody>
          <a:bodyPr/>
          <a:lstStyle>
            <a:lvl1pPr defTabSz="914400" eaLnBrk="1" hangingPunct="1">
              <a:defRPr sz="1800" b="1">
                <a:solidFill>
                  <a:srgbClr val="000000"/>
                </a:solidFill>
                <a:latin typeface="Arial" charset="0"/>
                <a:ea typeface="ＭＳ Ｐゴシック" pitchFamily="34" charset="-128"/>
                <a:cs typeface="+mn-cs"/>
              </a:defRPr>
            </a:lvl1pPr>
          </a:lstStyle>
          <a:p>
            <a:pPr fontAlgn="base">
              <a:spcBef>
                <a:spcPct val="0"/>
              </a:spcBef>
              <a:spcAft>
                <a:spcPct val="0"/>
              </a:spcAft>
              <a:defRPr/>
            </a:pPr>
            <a:r>
              <a:rPr lang="en-US"/>
              <a:t>Author | 00 Month Year</a:t>
            </a:r>
            <a:endParaRPr lang="sv-SE" dirty="0"/>
          </a:p>
        </p:txBody>
      </p:sp>
      <p:sp>
        <p:nvSpPr>
          <p:cNvPr id="6" name="Slide Number Placeholder 11"/>
          <p:cNvSpPr>
            <a:spLocks noGrp="1"/>
          </p:cNvSpPr>
          <p:nvPr>
            <p:ph type="sldNum" sz="quarter" idx="15"/>
          </p:nvPr>
        </p:nvSpPr>
        <p:spPr>
          <a:xfrm>
            <a:off x="143934" y="6354764"/>
            <a:ext cx="622300" cy="358775"/>
          </a:xfrm>
        </p:spPr>
        <p:txBody>
          <a:bodyPr/>
          <a:lstStyle>
            <a:lvl1pPr defTabSz="457200" eaLnBrk="0" hangingPunct="0">
              <a:defRPr sz="1800" b="0">
                <a:solidFill>
                  <a:srgbClr val="000000"/>
                </a:solidFill>
                <a:latin typeface="Times New Roman" panose="02020603050405020304" pitchFamily="18" charset="0"/>
                <a:ea typeface="+mn-ea"/>
              </a:defRPr>
            </a:lvl1pPr>
          </a:lstStyle>
          <a:p>
            <a:pPr>
              <a:defRPr/>
            </a:pPr>
            <a:fld id="{3C9AD6E6-E7BA-44C9-9517-AF859001DDBD}" type="slidenum">
              <a:rPr lang="en-GB"/>
              <a:pPr>
                <a:defRPr/>
              </a:pPr>
              <a:t>‹N›</a:t>
            </a:fld>
            <a:endParaRPr lang="en-GB" dirty="0"/>
          </a:p>
        </p:txBody>
      </p:sp>
      <p:sp>
        <p:nvSpPr>
          <p:cNvPr id="8" name="Footer Placeholder 12"/>
          <p:cNvSpPr>
            <a:spLocks noGrp="1"/>
          </p:cNvSpPr>
          <p:nvPr>
            <p:ph type="ftr" sz="quarter" idx="16"/>
          </p:nvPr>
        </p:nvSpPr>
        <p:spPr>
          <a:xfrm>
            <a:off x="5232400" y="6354764"/>
            <a:ext cx="5759451" cy="244475"/>
          </a:xfrm>
        </p:spPr>
        <p:txBody>
          <a:bodyPr/>
          <a:lstStyle>
            <a:lvl1pPr algn="ctr" defTabSz="457200" eaLnBrk="0" hangingPunct="0">
              <a:defRPr sz="1800">
                <a:solidFill>
                  <a:srgbClr val="000000"/>
                </a:solidFill>
                <a:latin typeface="Times New Roman" panose="02020603050405020304" pitchFamily="18" charset="0"/>
                <a:ea typeface="+mn-ea"/>
              </a:defRPr>
            </a:lvl1pPr>
          </a:lstStyle>
          <a:p>
            <a:pPr>
              <a:defRPr/>
            </a:pPr>
            <a:r>
              <a:rPr lang="en-GB"/>
              <a:t>Set area descriptor | Sub level 1</a:t>
            </a:r>
            <a:endParaRPr lang="sv-SE"/>
          </a:p>
        </p:txBody>
      </p:sp>
    </p:spTree>
    <p:extLst>
      <p:ext uri="{BB962C8B-B14F-4D97-AF65-F5344CB8AC3E}">
        <p14:creationId xmlns:p14="http://schemas.microsoft.com/office/powerpoint/2010/main" val="33815909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Rectangle 2"/>
          <p:cNvSpPr>
            <a:spLocks noChangeArrowheads="1"/>
          </p:cNvSpPr>
          <p:nvPr/>
        </p:nvSpPr>
        <p:spPr bwMode="auto">
          <a:xfrm>
            <a:off x="9442451" y="6569075"/>
            <a:ext cx="28448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756" tIns="45372" rIns="90756" bIns="45372"/>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defTabSz="912813" eaLnBrk="1" fontAlgn="base" hangingPunct="1">
              <a:spcBef>
                <a:spcPct val="0"/>
              </a:spcBef>
              <a:spcAft>
                <a:spcPct val="0"/>
              </a:spcAft>
              <a:defRPr/>
            </a:pPr>
            <a:r>
              <a:rPr lang="en-US" altLang="it-IT" sz="900" smtClean="0">
                <a:solidFill>
                  <a:srgbClr val="FFFFFF"/>
                </a:solidFill>
              </a:rPr>
              <a:t>Slide </a:t>
            </a:r>
            <a:fld id="{3958DAB4-EEB4-4ED4-B783-C15082008545}" type="slidenum">
              <a:rPr lang="en-US" altLang="it-IT" sz="900" smtClean="0">
                <a:solidFill>
                  <a:srgbClr val="FFFFFF"/>
                </a:solidFill>
              </a:rPr>
              <a:pPr algn="r" defTabSz="912813" eaLnBrk="1" fontAlgn="base" hangingPunct="1">
                <a:spcBef>
                  <a:spcPct val="0"/>
                </a:spcBef>
                <a:spcAft>
                  <a:spcPct val="0"/>
                </a:spcAft>
                <a:defRPr/>
              </a:pPr>
              <a:t>‹N›</a:t>
            </a:fld>
            <a:endParaRPr lang="en-US" altLang="it-IT" sz="900" smtClean="0">
              <a:solidFill>
                <a:srgbClr val="FFFFFF"/>
              </a:solidFill>
            </a:endParaRPr>
          </a:p>
        </p:txBody>
      </p:sp>
    </p:spTree>
    <p:extLst>
      <p:ext uri="{BB962C8B-B14F-4D97-AF65-F5344CB8AC3E}">
        <p14:creationId xmlns:p14="http://schemas.microsoft.com/office/powerpoint/2010/main" val="344420978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77601176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80018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319" y="4406903"/>
            <a:ext cx="10363200" cy="1361722"/>
          </a:xfrm>
        </p:spPr>
        <p:txBody>
          <a:bodyPr anchor="t"/>
          <a:lstStyle>
            <a:lvl1pPr algn="l">
              <a:defRPr sz="36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963319" y="2906889"/>
            <a:ext cx="10363200" cy="1500012"/>
          </a:xfrm>
        </p:spPr>
        <p:txBody>
          <a:bodyPr anchor="b"/>
          <a:lstStyle>
            <a:lvl1pPr marL="0" indent="0">
              <a:buNone/>
              <a:defRPr sz="1800"/>
            </a:lvl1pPr>
            <a:lvl2pPr marL="406078" indent="0">
              <a:buNone/>
              <a:defRPr sz="1600"/>
            </a:lvl2pPr>
            <a:lvl3pPr marL="812151" indent="0">
              <a:buNone/>
              <a:defRPr sz="1400"/>
            </a:lvl3pPr>
            <a:lvl4pPr marL="1218225" indent="0">
              <a:buNone/>
              <a:defRPr sz="1200"/>
            </a:lvl4pPr>
            <a:lvl5pPr marL="1624300" indent="0">
              <a:buNone/>
              <a:defRPr sz="1200"/>
            </a:lvl5pPr>
            <a:lvl6pPr marL="2030376" indent="0">
              <a:buNone/>
              <a:defRPr sz="1200"/>
            </a:lvl6pPr>
            <a:lvl7pPr marL="2436451" indent="0">
              <a:buNone/>
              <a:defRPr sz="1200"/>
            </a:lvl7pPr>
            <a:lvl8pPr marL="2842528" indent="0">
              <a:buNone/>
              <a:defRPr sz="1200"/>
            </a:lvl8pPr>
            <a:lvl9pPr marL="3248600" indent="0">
              <a:buNone/>
              <a:defRPr sz="1200"/>
            </a:lvl9pPr>
          </a:lstStyle>
          <a:p>
            <a:pPr lvl="0"/>
            <a:r>
              <a:rPr lang="it-IT" smtClean="0"/>
              <a:t>Fare clic per modificare stili del testo dello schema</a:t>
            </a:r>
          </a:p>
        </p:txBody>
      </p:sp>
    </p:spTree>
    <p:extLst>
      <p:ext uri="{BB962C8B-B14F-4D97-AF65-F5344CB8AC3E}">
        <p14:creationId xmlns:p14="http://schemas.microsoft.com/office/powerpoint/2010/main" val="2662497304"/>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1557" y="1755422"/>
            <a:ext cx="5396089" cy="425167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028272" y="1755422"/>
            <a:ext cx="5396089" cy="4251678"/>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87518122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5168"/>
            <a:ext cx="109728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609600" y="1535289"/>
            <a:ext cx="5386683" cy="639234"/>
          </a:xfrm>
        </p:spPr>
        <p:txBody>
          <a:bodyPr anchor="b"/>
          <a:lstStyle>
            <a:lvl1pPr marL="0" indent="0">
              <a:buNone/>
              <a:defRPr sz="2100" b="1"/>
            </a:lvl1pPr>
            <a:lvl2pPr marL="406078" indent="0">
              <a:buNone/>
              <a:defRPr sz="1800" b="1"/>
            </a:lvl2pPr>
            <a:lvl3pPr marL="812151" indent="0">
              <a:buNone/>
              <a:defRPr sz="1600" b="1"/>
            </a:lvl3pPr>
            <a:lvl4pPr marL="1218225" indent="0">
              <a:buNone/>
              <a:defRPr sz="1400" b="1"/>
            </a:lvl4pPr>
            <a:lvl5pPr marL="1624300" indent="0">
              <a:buNone/>
              <a:defRPr sz="1400" b="1"/>
            </a:lvl5pPr>
            <a:lvl6pPr marL="2030376" indent="0">
              <a:buNone/>
              <a:defRPr sz="1400" b="1"/>
            </a:lvl6pPr>
            <a:lvl7pPr marL="2436451" indent="0">
              <a:buNone/>
              <a:defRPr sz="1400" b="1"/>
            </a:lvl7pPr>
            <a:lvl8pPr marL="2842528" indent="0">
              <a:buNone/>
              <a:defRPr sz="1400" b="1"/>
            </a:lvl8pPr>
            <a:lvl9pPr marL="3248600" indent="0">
              <a:buNone/>
              <a:defRPr sz="14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526"/>
            <a:ext cx="5386683" cy="3951111"/>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837" y="1535289"/>
            <a:ext cx="5388563" cy="639234"/>
          </a:xfrm>
        </p:spPr>
        <p:txBody>
          <a:bodyPr anchor="b"/>
          <a:lstStyle>
            <a:lvl1pPr marL="0" indent="0">
              <a:buNone/>
              <a:defRPr sz="2100" b="1"/>
            </a:lvl1pPr>
            <a:lvl2pPr marL="406078" indent="0">
              <a:buNone/>
              <a:defRPr sz="1800" b="1"/>
            </a:lvl2pPr>
            <a:lvl3pPr marL="812151" indent="0">
              <a:buNone/>
              <a:defRPr sz="1600" b="1"/>
            </a:lvl3pPr>
            <a:lvl4pPr marL="1218225" indent="0">
              <a:buNone/>
              <a:defRPr sz="1400" b="1"/>
            </a:lvl4pPr>
            <a:lvl5pPr marL="1624300" indent="0">
              <a:buNone/>
              <a:defRPr sz="1400" b="1"/>
            </a:lvl5pPr>
            <a:lvl6pPr marL="2030376" indent="0">
              <a:buNone/>
              <a:defRPr sz="1400" b="1"/>
            </a:lvl6pPr>
            <a:lvl7pPr marL="2436451" indent="0">
              <a:buNone/>
              <a:defRPr sz="1400" b="1"/>
            </a:lvl7pPr>
            <a:lvl8pPr marL="2842528" indent="0">
              <a:buNone/>
              <a:defRPr sz="1400" b="1"/>
            </a:lvl8pPr>
            <a:lvl9pPr marL="3248600" indent="0">
              <a:buNone/>
              <a:defRPr sz="14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837" y="2174526"/>
            <a:ext cx="5388563" cy="3951111"/>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86843514"/>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31943679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5694468"/>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6" y="273764"/>
            <a:ext cx="4011319" cy="1161345"/>
          </a:xfrm>
        </p:spPr>
        <p:txBody>
          <a:bodyPr anchor="b"/>
          <a:lstStyle>
            <a:lvl1pPr algn="l">
              <a:defRPr sz="1800" b="1"/>
            </a:lvl1pPr>
          </a:lstStyle>
          <a:p>
            <a:r>
              <a:rPr lang="it-IT" smtClean="0"/>
              <a:t>Fare clic per modificare lo stile del titolo</a:t>
            </a:r>
            <a:endParaRPr lang="it-IT"/>
          </a:p>
        </p:txBody>
      </p:sp>
      <p:sp>
        <p:nvSpPr>
          <p:cNvPr id="3" name="Segnaposto contenuto 2"/>
          <p:cNvSpPr>
            <a:spLocks noGrp="1"/>
          </p:cNvSpPr>
          <p:nvPr>
            <p:ph idx="1"/>
          </p:nvPr>
        </p:nvSpPr>
        <p:spPr>
          <a:xfrm>
            <a:off x="4767675" y="273756"/>
            <a:ext cx="6814725" cy="5851878"/>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6" y="1435102"/>
            <a:ext cx="4011319" cy="4690533"/>
          </a:xfrm>
        </p:spPr>
        <p:txBody>
          <a:bodyPr/>
          <a:lstStyle>
            <a:lvl1pPr marL="0" indent="0">
              <a:buNone/>
              <a:defRPr sz="1200"/>
            </a:lvl1pPr>
            <a:lvl2pPr marL="406078" indent="0">
              <a:buNone/>
              <a:defRPr sz="1100"/>
            </a:lvl2pPr>
            <a:lvl3pPr marL="812151" indent="0">
              <a:buNone/>
              <a:defRPr sz="900"/>
            </a:lvl3pPr>
            <a:lvl4pPr marL="1218225" indent="0">
              <a:buNone/>
              <a:defRPr sz="800"/>
            </a:lvl4pPr>
            <a:lvl5pPr marL="1624300" indent="0">
              <a:buNone/>
              <a:defRPr sz="800"/>
            </a:lvl5pPr>
            <a:lvl6pPr marL="2030376" indent="0">
              <a:buNone/>
              <a:defRPr sz="800"/>
            </a:lvl6pPr>
            <a:lvl7pPr marL="2436451" indent="0">
              <a:buNone/>
              <a:defRPr sz="800"/>
            </a:lvl7pPr>
            <a:lvl8pPr marL="2842528" indent="0">
              <a:buNone/>
              <a:defRPr sz="800"/>
            </a:lvl8pPr>
            <a:lvl9pPr marL="3248600"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134041772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481" y="4800608"/>
            <a:ext cx="7315200" cy="567267"/>
          </a:xfrm>
        </p:spPr>
        <p:txBody>
          <a:bodyPr anchor="b"/>
          <a:lstStyle>
            <a:lvl1pPr algn="l">
              <a:defRPr sz="18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2389481" y="612422"/>
            <a:ext cx="7315200" cy="4114800"/>
          </a:xfrm>
        </p:spPr>
        <p:txBody>
          <a:bodyPr/>
          <a:lstStyle>
            <a:lvl1pPr marL="0" indent="0">
              <a:buNone/>
              <a:defRPr sz="2800"/>
            </a:lvl1pPr>
            <a:lvl2pPr marL="406078" indent="0">
              <a:buNone/>
              <a:defRPr sz="2500"/>
            </a:lvl2pPr>
            <a:lvl3pPr marL="812151" indent="0">
              <a:buNone/>
              <a:defRPr sz="2100"/>
            </a:lvl3pPr>
            <a:lvl4pPr marL="1218225" indent="0">
              <a:buNone/>
              <a:defRPr sz="1800"/>
            </a:lvl4pPr>
            <a:lvl5pPr marL="1624300" indent="0">
              <a:buNone/>
              <a:defRPr sz="1800"/>
            </a:lvl5pPr>
            <a:lvl6pPr marL="2030376" indent="0">
              <a:buNone/>
              <a:defRPr sz="1800"/>
            </a:lvl6pPr>
            <a:lvl7pPr marL="2436451" indent="0">
              <a:buNone/>
              <a:defRPr sz="1800"/>
            </a:lvl7pPr>
            <a:lvl8pPr marL="2842528" indent="0">
              <a:buNone/>
              <a:defRPr sz="1800"/>
            </a:lvl8pPr>
            <a:lvl9pPr marL="3248600" indent="0">
              <a:buNone/>
              <a:defRPr sz="1800"/>
            </a:lvl9pPr>
          </a:lstStyle>
          <a:p>
            <a:pPr lvl="0"/>
            <a:endParaRPr lang="it-IT" noProof="0"/>
          </a:p>
        </p:txBody>
      </p:sp>
      <p:sp>
        <p:nvSpPr>
          <p:cNvPr id="4" name="Segnaposto testo 3"/>
          <p:cNvSpPr>
            <a:spLocks noGrp="1"/>
          </p:cNvSpPr>
          <p:nvPr>
            <p:ph type="body" sz="half" idx="2"/>
          </p:nvPr>
        </p:nvSpPr>
        <p:spPr>
          <a:xfrm>
            <a:off x="2389481" y="5367875"/>
            <a:ext cx="7315200" cy="804333"/>
          </a:xfrm>
        </p:spPr>
        <p:txBody>
          <a:bodyPr/>
          <a:lstStyle>
            <a:lvl1pPr marL="0" indent="0">
              <a:buNone/>
              <a:defRPr sz="1200"/>
            </a:lvl1pPr>
            <a:lvl2pPr marL="406078" indent="0">
              <a:buNone/>
              <a:defRPr sz="1100"/>
            </a:lvl2pPr>
            <a:lvl3pPr marL="812151" indent="0">
              <a:buNone/>
              <a:defRPr sz="900"/>
            </a:lvl3pPr>
            <a:lvl4pPr marL="1218225" indent="0">
              <a:buNone/>
              <a:defRPr sz="800"/>
            </a:lvl4pPr>
            <a:lvl5pPr marL="1624300" indent="0">
              <a:buNone/>
              <a:defRPr sz="800"/>
            </a:lvl5pPr>
            <a:lvl6pPr marL="2030376" indent="0">
              <a:buNone/>
              <a:defRPr sz="800"/>
            </a:lvl6pPr>
            <a:lvl7pPr marL="2436451" indent="0">
              <a:buNone/>
              <a:defRPr sz="800"/>
            </a:lvl7pPr>
            <a:lvl8pPr marL="2842528" indent="0">
              <a:buNone/>
              <a:defRPr sz="800"/>
            </a:lvl8pPr>
            <a:lvl9pPr marL="3248600" indent="0">
              <a:buNone/>
              <a:defRPr sz="800"/>
            </a:lvl9pPr>
          </a:lstStyle>
          <a:p>
            <a:pPr lvl="0"/>
            <a:r>
              <a:rPr lang="it-IT" smtClean="0"/>
              <a:t>Fare clic per modificare stili del testo dello schema</a:t>
            </a:r>
          </a:p>
        </p:txBody>
      </p:sp>
    </p:spTree>
    <p:extLst>
      <p:ext uri="{BB962C8B-B14F-4D97-AF65-F5344CB8AC3E}">
        <p14:creationId xmlns:p14="http://schemas.microsoft.com/office/powerpoint/2010/main" val="411265130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4660723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679280" y="388058"/>
            <a:ext cx="2745081" cy="561904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40278" y="388058"/>
            <a:ext cx="8058385" cy="56190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954620276"/>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40267" y="388056"/>
            <a:ext cx="10972800" cy="1006122"/>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1556" y="1755422"/>
            <a:ext cx="10972800" cy="4251678"/>
          </a:xfrm>
        </p:spPr>
        <p:txBody>
          <a:bodyPr/>
          <a:lstStyle/>
          <a:p>
            <a:pPr lvl="0"/>
            <a:endParaRPr lang="it-IT" noProof="0"/>
          </a:p>
        </p:txBody>
      </p:sp>
    </p:spTree>
    <p:extLst>
      <p:ext uri="{BB962C8B-B14F-4D97-AF65-F5344CB8AC3E}">
        <p14:creationId xmlns:p14="http://schemas.microsoft.com/office/powerpoint/2010/main" val="16617422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7703539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Text Placeholder 8"/>
          <p:cNvSpPr>
            <a:spLocks noGrp="1"/>
          </p:cNvSpPr>
          <p:nvPr>
            <p:ph type="body" sz="quarter" idx="15"/>
          </p:nvPr>
        </p:nvSpPr>
        <p:spPr>
          <a:xfrm>
            <a:off x="647999" y="6325201"/>
            <a:ext cx="10651200" cy="263525"/>
          </a:xfrm>
        </p:spPr>
        <p:txBody>
          <a:bodyPr anchor="b"/>
          <a:lstStyle>
            <a:lvl1pPr marL="0" indent="0">
              <a:buFontTx/>
              <a:buNone/>
              <a:defRPr sz="1200"/>
            </a:lvl1pPr>
          </a:lstStyle>
          <a:p>
            <a:pPr lvl="0"/>
            <a:r>
              <a:rPr lang="en-US" smtClean="0"/>
              <a:t>Click to edit Master text styles</a:t>
            </a:r>
          </a:p>
        </p:txBody>
      </p:sp>
      <p:sp>
        <p:nvSpPr>
          <p:cNvPr id="4" name="Rectangle 10"/>
          <p:cNvSpPr>
            <a:spLocks noGrp="1" noChangeArrowheads="1"/>
          </p:cNvSpPr>
          <p:nvPr>
            <p:ph type="sldNum" sz="quarter" idx="16"/>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2813" eaLnBrk="1" hangingPunct="1">
              <a:defRPr>
                <a:solidFill>
                  <a:srgbClr val="FFFFFF"/>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fld id="{15C10342-B2C2-4998-AEE7-2E130F2D0F19}" type="slidenum">
              <a:rPr lang="en-GB" altLang="it-IT"/>
              <a:pPr fontAlgn="base">
                <a:spcBef>
                  <a:spcPct val="0"/>
                </a:spcBef>
                <a:spcAft>
                  <a:spcPct val="0"/>
                </a:spcAft>
                <a:defRPr/>
              </a:pPr>
              <a:t>‹N›</a:t>
            </a:fld>
            <a:endParaRPr lang="en-GB" altLang="it-IT"/>
          </a:p>
        </p:txBody>
      </p:sp>
    </p:spTree>
    <p:extLst>
      <p:ext uri="{BB962C8B-B14F-4D97-AF65-F5344CB8AC3E}">
        <p14:creationId xmlns:p14="http://schemas.microsoft.com/office/powerpoint/2010/main" val="23374409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048580" name="Title 1"/>
          <p:cNvSpPr>
            <a:spLocks noGrp="1"/>
          </p:cNvSpPr>
          <p:nvPr>
            <p:ph type="title"/>
          </p:nvPr>
        </p:nvSpPr>
        <p:spPr/>
        <p:txBody>
          <a:bodyPr/>
          <a:lstStyle/>
          <a:p>
            <a:r>
              <a:rPr lang="en-US" smtClean="0"/>
              <a:t>Click to edit Master title style</a:t>
            </a:r>
            <a:endParaRPr lang="en-US" dirty="0"/>
          </a:p>
        </p:txBody>
      </p:sp>
      <p:sp>
        <p:nvSpPr>
          <p:cNvPr id="3" name="Footer Placeholder 3"/>
          <p:cNvSpPr>
            <a:spLocks noGrp="1"/>
          </p:cNvSpPr>
          <p:nvPr>
            <p:ph type="ftr" sz="quarter" idx="10"/>
          </p:nvPr>
        </p:nvSpPr>
        <p:spPr>
          <a:xfrm>
            <a:off x="336551" y="6383339"/>
            <a:ext cx="9124949" cy="244475"/>
          </a:xfrm>
          <a:prstGeom prst="rect">
            <a:avLst/>
          </a:prstGeom>
        </p:spPr>
        <p:txBody>
          <a:bodyPr/>
          <a:lstStyle>
            <a:lvl1pPr defTabSz="912813">
              <a:defRPr>
                <a:solidFill>
                  <a:prstClr val="black">
                    <a:tint val="75000"/>
                  </a:prstClr>
                </a:solidFill>
                <a:latin typeface="Arial" panose="020B0604020202020204" pitchFamily="34" charset="0"/>
                <a:ea typeface="+mn-ea"/>
                <a:cs typeface="Arial" panose="020B0604020202020204" pitchFamily="34" charset="0"/>
              </a:defRPr>
            </a:lvl1pPr>
          </a:lstStyle>
          <a:p>
            <a:pPr eaLnBrk="0" fontAlgn="base" hangingPunct="0">
              <a:spcBef>
                <a:spcPct val="0"/>
              </a:spcBef>
              <a:spcAft>
                <a:spcPct val="0"/>
              </a:spcAft>
              <a:defRPr/>
            </a:pPr>
            <a:endParaRPr lang="en-GB"/>
          </a:p>
        </p:txBody>
      </p:sp>
      <p:sp>
        <p:nvSpPr>
          <p:cNvPr id="4" name="Slide Number Placeholder 3"/>
          <p:cNvSpPr>
            <a:spLocks noGrp="1"/>
          </p:cNvSpPr>
          <p:nvPr>
            <p:ph type="sldNum" sz="quarter" idx="11"/>
          </p:nvPr>
        </p:nvSpPr>
        <p:spPr>
          <a:xfrm>
            <a:off x="10945285" y="6597650"/>
            <a:ext cx="1246716" cy="260350"/>
          </a:xfrm>
          <a:prstGeom prst="rect">
            <a:avLst/>
          </a:prstGeom>
        </p:spPr>
        <p:txBody>
          <a:bodyPr/>
          <a:lstStyle>
            <a:lvl1pPr defTabSz="912813">
              <a:defRPr>
                <a:solidFill>
                  <a:prstClr val="black">
                    <a:tint val="75000"/>
                  </a:prstClr>
                </a:solidFill>
                <a:latin typeface="Arial" panose="020B0604020202020204" pitchFamily="34" charset="0"/>
                <a:ea typeface="+mn-ea"/>
                <a:cs typeface="Arial" panose="020B0604020202020204" pitchFamily="34" charset="0"/>
              </a:defRPr>
            </a:lvl1pPr>
          </a:lstStyle>
          <a:p>
            <a:pPr eaLnBrk="0" fontAlgn="base" hangingPunct="0">
              <a:spcBef>
                <a:spcPct val="0"/>
              </a:spcBef>
              <a:spcAft>
                <a:spcPct val="0"/>
              </a:spcAft>
              <a:defRPr/>
            </a:pPr>
            <a:fld id="{EA0837AB-81AD-4555-8FD0-79DE7C641C0E}" type="slidenum">
              <a:rPr lang="en-GB"/>
              <a:pPr eaLnBrk="0" fontAlgn="base" hangingPunct="0">
                <a:spcBef>
                  <a:spcPct val="0"/>
                </a:spcBef>
                <a:spcAft>
                  <a:spcPct val="0"/>
                </a:spcAft>
                <a:defRPr/>
              </a:pPr>
              <a:t>‹N›</a:t>
            </a:fld>
            <a:endParaRPr lang="en-GB" dirty="0"/>
          </a:p>
        </p:txBody>
      </p:sp>
    </p:spTree>
    <p:extLst>
      <p:ext uri="{BB962C8B-B14F-4D97-AF65-F5344CB8AC3E}">
        <p14:creationId xmlns:p14="http://schemas.microsoft.com/office/powerpoint/2010/main" val="153649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63156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2.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5.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5.xml"/><Relationship Id="rId7" Type="http://schemas.openxmlformats.org/officeDocument/2006/relationships/slide" Target="../slides/slid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6.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63500"/>
            <a:ext cx="10363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it-IT" smtClean="0"/>
              <a:t>Click to edit Master title style</a:t>
            </a:r>
          </a:p>
        </p:txBody>
      </p:sp>
      <p:sp>
        <p:nvSpPr>
          <p:cNvPr id="1027" name="Rectangle 3"/>
          <p:cNvSpPr>
            <a:spLocks noGrp="1" noChangeArrowheads="1"/>
          </p:cNvSpPr>
          <p:nvPr>
            <p:ph type="body" idx="1"/>
          </p:nvPr>
        </p:nvSpPr>
        <p:spPr bwMode="auto">
          <a:xfrm>
            <a:off x="812800" y="15240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it-IT" smtClean="0"/>
              <a:t>Click to edit Master text styles</a:t>
            </a:r>
          </a:p>
          <a:p>
            <a:pPr lvl="1"/>
            <a:r>
              <a:rPr lang="en-GB" altLang="it-IT" smtClean="0"/>
              <a:t>Second level</a:t>
            </a:r>
          </a:p>
          <a:p>
            <a:pPr lvl="2"/>
            <a:r>
              <a:rPr lang="en-GB" altLang="it-IT" smtClean="0"/>
              <a:t>Third level</a:t>
            </a:r>
          </a:p>
          <a:p>
            <a:pPr lvl="3"/>
            <a:r>
              <a:rPr lang="en-GB" altLang="it-IT" smtClean="0"/>
              <a:t>Fourth level</a:t>
            </a:r>
          </a:p>
          <a:p>
            <a:pPr lvl="4"/>
            <a:r>
              <a:rPr lang="en-GB" altLang="it-IT" smtClean="0"/>
              <a:t>Fifth level</a:t>
            </a:r>
          </a:p>
        </p:txBody>
      </p:sp>
    </p:spTree>
    <p:extLst>
      <p:ext uri="{BB962C8B-B14F-4D97-AF65-F5344CB8AC3E}">
        <p14:creationId xmlns:p14="http://schemas.microsoft.com/office/powerpoint/2010/main" val="196787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4" r:id="rId12"/>
    <p:sldLayoutId id="2147483760" r:id="rId13"/>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rgbClr val="A7E0ED"/>
          </a:solidFill>
          <a:latin typeface="+mj-lt"/>
          <a:ea typeface="+mj-ea"/>
          <a:cs typeface="+mj-cs"/>
        </a:defRPr>
      </a:lvl1pPr>
      <a:lvl2pPr algn="l" rtl="0" eaLnBrk="0" fontAlgn="base" hangingPunct="0">
        <a:lnSpc>
          <a:spcPct val="90000"/>
        </a:lnSpc>
        <a:spcBef>
          <a:spcPct val="0"/>
        </a:spcBef>
        <a:spcAft>
          <a:spcPct val="0"/>
        </a:spcAft>
        <a:defRPr sz="3200" b="1">
          <a:solidFill>
            <a:srgbClr val="A7E0ED"/>
          </a:solidFill>
          <a:latin typeface="Arial" pitchFamily="34" charset="0"/>
          <a:cs typeface="Arial" pitchFamily="34" charset="0"/>
        </a:defRPr>
      </a:lvl2pPr>
      <a:lvl3pPr algn="l" rtl="0" eaLnBrk="0" fontAlgn="base" hangingPunct="0">
        <a:lnSpc>
          <a:spcPct val="90000"/>
        </a:lnSpc>
        <a:spcBef>
          <a:spcPct val="0"/>
        </a:spcBef>
        <a:spcAft>
          <a:spcPct val="0"/>
        </a:spcAft>
        <a:defRPr sz="3200" b="1">
          <a:solidFill>
            <a:srgbClr val="A7E0ED"/>
          </a:solidFill>
          <a:latin typeface="Arial" pitchFamily="34" charset="0"/>
          <a:cs typeface="Arial" pitchFamily="34" charset="0"/>
        </a:defRPr>
      </a:lvl3pPr>
      <a:lvl4pPr algn="l" rtl="0" eaLnBrk="0" fontAlgn="base" hangingPunct="0">
        <a:lnSpc>
          <a:spcPct val="90000"/>
        </a:lnSpc>
        <a:spcBef>
          <a:spcPct val="0"/>
        </a:spcBef>
        <a:spcAft>
          <a:spcPct val="0"/>
        </a:spcAft>
        <a:defRPr sz="3200" b="1">
          <a:solidFill>
            <a:srgbClr val="A7E0ED"/>
          </a:solidFill>
          <a:latin typeface="Arial" pitchFamily="34" charset="0"/>
          <a:cs typeface="Arial" pitchFamily="34" charset="0"/>
        </a:defRPr>
      </a:lvl4pPr>
      <a:lvl5pPr algn="l" rtl="0" eaLnBrk="0" fontAlgn="base" hangingPunct="0">
        <a:lnSpc>
          <a:spcPct val="90000"/>
        </a:lnSpc>
        <a:spcBef>
          <a:spcPct val="0"/>
        </a:spcBef>
        <a:spcAft>
          <a:spcPct val="0"/>
        </a:spcAft>
        <a:defRPr sz="3200" b="1">
          <a:solidFill>
            <a:srgbClr val="A7E0ED"/>
          </a:solidFill>
          <a:latin typeface="Arial" pitchFamily="34" charset="0"/>
          <a:cs typeface="Arial" pitchFamily="34" charset="0"/>
        </a:defRPr>
      </a:lvl5pPr>
      <a:lvl6pPr marL="457200" algn="l" rtl="0" fontAlgn="base">
        <a:lnSpc>
          <a:spcPct val="90000"/>
        </a:lnSpc>
        <a:spcBef>
          <a:spcPct val="0"/>
        </a:spcBef>
        <a:spcAft>
          <a:spcPct val="0"/>
        </a:spcAft>
        <a:defRPr sz="3200" b="1">
          <a:solidFill>
            <a:srgbClr val="A7E0ED"/>
          </a:solidFill>
          <a:latin typeface="Arial" pitchFamily="34" charset="0"/>
          <a:cs typeface="Arial" pitchFamily="34" charset="0"/>
        </a:defRPr>
      </a:lvl6pPr>
      <a:lvl7pPr marL="914400" algn="l" rtl="0" fontAlgn="base">
        <a:lnSpc>
          <a:spcPct val="90000"/>
        </a:lnSpc>
        <a:spcBef>
          <a:spcPct val="0"/>
        </a:spcBef>
        <a:spcAft>
          <a:spcPct val="0"/>
        </a:spcAft>
        <a:defRPr sz="3200" b="1">
          <a:solidFill>
            <a:srgbClr val="A7E0ED"/>
          </a:solidFill>
          <a:latin typeface="Arial" pitchFamily="34" charset="0"/>
          <a:cs typeface="Arial" pitchFamily="34" charset="0"/>
        </a:defRPr>
      </a:lvl7pPr>
      <a:lvl8pPr marL="1371600" algn="l" rtl="0" fontAlgn="base">
        <a:lnSpc>
          <a:spcPct val="90000"/>
        </a:lnSpc>
        <a:spcBef>
          <a:spcPct val="0"/>
        </a:spcBef>
        <a:spcAft>
          <a:spcPct val="0"/>
        </a:spcAft>
        <a:defRPr sz="3200" b="1">
          <a:solidFill>
            <a:srgbClr val="A7E0ED"/>
          </a:solidFill>
          <a:latin typeface="Arial" pitchFamily="34" charset="0"/>
          <a:cs typeface="Arial" pitchFamily="34" charset="0"/>
        </a:defRPr>
      </a:lvl8pPr>
      <a:lvl9pPr marL="1828800" algn="l" rtl="0" fontAlgn="base">
        <a:lnSpc>
          <a:spcPct val="90000"/>
        </a:lnSpc>
        <a:spcBef>
          <a:spcPct val="0"/>
        </a:spcBef>
        <a:spcAft>
          <a:spcPct val="0"/>
        </a:spcAft>
        <a:defRPr sz="3200" b="1">
          <a:solidFill>
            <a:srgbClr val="A7E0ED"/>
          </a:solidFill>
          <a:latin typeface="Arial" pitchFamily="34" charset="0"/>
          <a:cs typeface="Arial" pitchFamily="34" charset="0"/>
        </a:defRPr>
      </a:lvl9pPr>
    </p:titleStyle>
    <p:bodyStyle>
      <a:lvl1pPr marL="342900" indent="-342900" algn="l" rtl="0" eaLnBrk="0" fontAlgn="base" hangingPunct="0">
        <a:spcBef>
          <a:spcPct val="70000"/>
        </a:spcBef>
        <a:spcAft>
          <a:spcPct val="0"/>
        </a:spcAft>
        <a:buClr>
          <a:srgbClr val="69C5DB"/>
        </a:buClr>
        <a:buSzPct val="120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69C5DB"/>
        </a:buClr>
        <a:buChar char="–"/>
        <a:defRPr sz="2800">
          <a:solidFill>
            <a:schemeClr val="bg1"/>
          </a:solidFill>
          <a:latin typeface="+mn-lt"/>
          <a:cs typeface="+mn-cs"/>
        </a:defRPr>
      </a:lvl2pPr>
      <a:lvl3pPr marL="1143000" indent="-228600" algn="l" rtl="0" eaLnBrk="0" fontAlgn="base" hangingPunct="0">
        <a:spcBef>
          <a:spcPct val="20000"/>
        </a:spcBef>
        <a:spcAft>
          <a:spcPct val="0"/>
        </a:spcAft>
        <a:buClr>
          <a:srgbClr val="69C5DB"/>
        </a:buClr>
        <a:buChar char="•"/>
        <a:defRPr sz="2400">
          <a:solidFill>
            <a:schemeClr val="bg1"/>
          </a:solidFill>
          <a:latin typeface="+mn-lt"/>
          <a:cs typeface="+mn-cs"/>
        </a:defRPr>
      </a:lvl3pPr>
      <a:lvl4pPr marL="1600200" indent="-228600" algn="l" rtl="0" eaLnBrk="0" fontAlgn="base" hangingPunct="0">
        <a:spcBef>
          <a:spcPct val="20000"/>
        </a:spcBef>
        <a:spcAft>
          <a:spcPct val="0"/>
        </a:spcAft>
        <a:buClr>
          <a:srgbClr val="69C5DB"/>
        </a:buClr>
        <a:buChar char="–"/>
        <a:defRPr sz="2000">
          <a:solidFill>
            <a:schemeClr val="bg1"/>
          </a:solidFill>
          <a:latin typeface="+mn-lt"/>
          <a:cs typeface="+mn-cs"/>
        </a:defRPr>
      </a:lvl4pPr>
      <a:lvl5pPr marL="2057400" indent="-228600" algn="l" rtl="0" eaLnBrk="0" fontAlgn="base" hangingPunct="0">
        <a:spcBef>
          <a:spcPct val="20000"/>
        </a:spcBef>
        <a:spcAft>
          <a:spcPct val="0"/>
        </a:spcAft>
        <a:buClr>
          <a:srgbClr val="69C5DB"/>
        </a:buClr>
        <a:buChar char="»"/>
        <a:defRPr sz="2000">
          <a:solidFill>
            <a:schemeClr val="bg1"/>
          </a:solidFill>
          <a:latin typeface="+mn-lt"/>
          <a:cs typeface="+mn-cs"/>
        </a:defRPr>
      </a:lvl5pPr>
      <a:lvl6pPr marL="2514600" indent="-228600" algn="l" rtl="0" fontAlgn="base">
        <a:spcBef>
          <a:spcPct val="20000"/>
        </a:spcBef>
        <a:spcAft>
          <a:spcPct val="0"/>
        </a:spcAft>
        <a:buClr>
          <a:srgbClr val="69C5DB"/>
        </a:buClr>
        <a:buChar char="»"/>
        <a:defRPr sz="2000">
          <a:solidFill>
            <a:schemeClr val="bg1"/>
          </a:solidFill>
          <a:latin typeface="+mn-lt"/>
          <a:cs typeface="+mn-cs"/>
        </a:defRPr>
      </a:lvl6pPr>
      <a:lvl7pPr marL="2971800" indent="-228600" algn="l" rtl="0" fontAlgn="base">
        <a:spcBef>
          <a:spcPct val="20000"/>
        </a:spcBef>
        <a:spcAft>
          <a:spcPct val="0"/>
        </a:spcAft>
        <a:buClr>
          <a:srgbClr val="69C5DB"/>
        </a:buClr>
        <a:buChar char="»"/>
        <a:defRPr sz="2000">
          <a:solidFill>
            <a:schemeClr val="bg1"/>
          </a:solidFill>
          <a:latin typeface="+mn-lt"/>
          <a:cs typeface="+mn-cs"/>
        </a:defRPr>
      </a:lvl7pPr>
      <a:lvl8pPr marL="3429000" indent="-228600" algn="l" rtl="0" fontAlgn="base">
        <a:spcBef>
          <a:spcPct val="20000"/>
        </a:spcBef>
        <a:spcAft>
          <a:spcPct val="0"/>
        </a:spcAft>
        <a:buClr>
          <a:srgbClr val="69C5DB"/>
        </a:buClr>
        <a:buChar char="»"/>
        <a:defRPr sz="2000">
          <a:solidFill>
            <a:schemeClr val="bg1"/>
          </a:solidFill>
          <a:latin typeface="+mn-lt"/>
          <a:cs typeface="+mn-cs"/>
        </a:defRPr>
      </a:lvl8pPr>
      <a:lvl9pPr marL="3886200" indent="-228600" algn="l" rtl="0" fontAlgn="base">
        <a:spcBef>
          <a:spcPct val="20000"/>
        </a:spcBef>
        <a:spcAft>
          <a:spcPct val="0"/>
        </a:spcAft>
        <a:buClr>
          <a:srgbClr val="69C5DB"/>
        </a:buClr>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a:extLst>
              <a:ext uri="{FF2B5EF4-FFF2-40B4-BE49-F238E27FC236}"/>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4D90E6F-B118-47B1-BC08-6B484BCFB82F}" type="datetimeFigureOut">
              <a:rPr lang="it-IT"/>
              <a:pPr>
                <a:defRPr/>
              </a:pPr>
              <a:t>20/11/2018</a:t>
            </a:fld>
            <a:endParaRPr lang="it-IT"/>
          </a:p>
        </p:txBody>
      </p:sp>
      <p:sp>
        <p:nvSpPr>
          <p:cNvPr id="5" name="Footer Placeholder 4">
            <a:extLst>
              <a:ext uri="{FF2B5EF4-FFF2-40B4-BE49-F238E27FC236}"/>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it-IT"/>
          </a:p>
        </p:txBody>
      </p:sp>
      <p:sp>
        <p:nvSpPr>
          <p:cNvPr id="6" name="Slide Number Placeholder 5">
            <a:extLst>
              <a:ext uri="{FF2B5EF4-FFF2-40B4-BE49-F238E27FC236}"/>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fontAlgn="base">
              <a:spcBef>
                <a:spcPct val="0"/>
              </a:spcBef>
              <a:spcAft>
                <a:spcPct val="0"/>
              </a:spcAft>
              <a:defRPr/>
            </a:pPr>
            <a:fld id="{6C8E5FFE-8034-4AA3-9BB2-093B9A14EAFA}" type="slidenum">
              <a:rPr lang="it-IT" altLang="it-IT">
                <a:cs typeface="Arial" panose="020B0604020202020204" pitchFamily="34" charset="0"/>
              </a:rPr>
              <a:pPr fontAlgn="base">
                <a:spcBef>
                  <a:spcPct val="0"/>
                </a:spcBef>
                <a:spcAft>
                  <a:spcPct val="0"/>
                </a:spcAft>
                <a:defRPr/>
              </a:pPr>
              <a:t>‹N›</a:t>
            </a:fld>
            <a:endParaRPr lang="it-IT" altLang="it-IT">
              <a:cs typeface="Arial" panose="020B0604020202020204" pitchFamily="34" charset="0"/>
            </a:endParaRPr>
          </a:p>
        </p:txBody>
      </p:sp>
      <p:pic>
        <p:nvPicPr>
          <p:cNvPr id="1031" name="Immagin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6165850"/>
            <a:ext cx="179916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1">
            <a:extLst>
              <a:ext uri="{FF2B5EF4-FFF2-40B4-BE49-F238E27FC236}"/>
            </a:extLst>
          </p:cNvPr>
          <p:cNvCxnSpPr/>
          <p:nvPr userDrawn="1"/>
        </p:nvCxnSpPr>
        <p:spPr>
          <a:xfrm flipV="1">
            <a:off x="336551" y="185739"/>
            <a:ext cx="0" cy="5991225"/>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cxnSp>
        <p:nvCxnSpPr>
          <p:cNvPr id="13" name="Connettore 1 12">
            <a:extLst>
              <a:ext uri="{FF2B5EF4-FFF2-40B4-BE49-F238E27FC236}"/>
            </a:extLst>
          </p:cNvPr>
          <p:cNvCxnSpPr/>
          <p:nvPr userDrawn="1"/>
        </p:nvCxnSpPr>
        <p:spPr>
          <a:xfrm rot="16200000" flipV="1">
            <a:off x="6794501" y="1516592"/>
            <a:ext cx="0" cy="10079567"/>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0709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egnaposto titolo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3075" name="Segnaposto testo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4" name="Segnaposto data 3">
            <a:extLst>
              <a:ext uri="{FF2B5EF4-FFF2-40B4-BE49-F238E27FC236}"/>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it-IT" b="1">
              <a:solidFill>
                <a:prstClr val="black">
                  <a:tint val="75000"/>
                </a:prstClr>
              </a:solidFill>
            </a:endParaRPr>
          </a:p>
        </p:txBody>
      </p:sp>
      <p:sp>
        <p:nvSpPr>
          <p:cNvPr id="5" name="Segnaposto piè di pagina 4">
            <a:extLst>
              <a:ext uri="{FF2B5EF4-FFF2-40B4-BE49-F238E27FC236}"/>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cs typeface="Arial" pitchFamily="34" charset="0"/>
              </a:defRPr>
            </a:lvl1pPr>
          </a:lstStyle>
          <a:p>
            <a:pPr fontAlgn="base">
              <a:spcBef>
                <a:spcPct val="0"/>
              </a:spcBef>
              <a:spcAft>
                <a:spcPct val="0"/>
              </a:spcAft>
              <a:defRPr/>
            </a:pPr>
            <a:endParaRPr lang="it-IT" b="1">
              <a:solidFill>
                <a:prstClr val="black">
                  <a:tint val="75000"/>
                </a:prstClr>
              </a:solidFill>
            </a:endParaRPr>
          </a:p>
        </p:txBody>
      </p:sp>
      <p:sp>
        <p:nvSpPr>
          <p:cNvPr id="6" name="Segnaposto numero diapositiva 5">
            <a:extLst>
              <a:ext uri="{FF2B5EF4-FFF2-40B4-BE49-F238E27FC236}"/>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A905AFB3-957D-409A-89C9-90C7F1E4EFE2}" type="slidenum">
              <a:rPr lang="it-IT" altLang="it-IT" b="1">
                <a:latin typeface="Times New Roman" panose="02020603050405020304" pitchFamily="18" charset="0"/>
              </a:rPr>
              <a:pPr fontAlgn="base">
                <a:spcBef>
                  <a:spcPct val="0"/>
                </a:spcBef>
                <a:spcAft>
                  <a:spcPct val="0"/>
                </a:spcAft>
                <a:defRPr/>
              </a:pPr>
              <a:t>‹N›</a:t>
            </a:fld>
            <a:endParaRPr lang="it-IT" altLang="it-IT" b="1">
              <a:latin typeface="Times New Roman" panose="02020603050405020304" pitchFamily="18" charset="0"/>
            </a:endParaRPr>
          </a:p>
        </p:txBody>
      </p:sp>
    </p:spTree>
    <p:extLst>
      <p:ext uri="{BB962C8B-B14F-4D97-AF65-F5344CB8AC3E}">
        <p14:creationId xmlns:p14="http://schemas.microsoft.com/office/powerpoint/2010/main" val="23104998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endParaRPr lang="en-US" altLang="it-IT" smtClean="0"/>
          </a:p>
        </p:txBody>
      </p:sp>
      <p:sp>
        <p:nvSpPr>
          <p:cNvPr id="4099"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endParaRPr lang="en-US" altLang="it-IT" smtClean="0"/>
          </a:p>
        </p:txBody>
      </p:sp>
      <p:sp>
        <p:nvSpPr>
          <p:cNvPr id="4" name="Date Placeholder 3">
            <a:extLst>
              <a:ext uri="{FF2B5EF4-FFF2-40B4-BE49-F238E27FC236}"/>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it-IT" b="1"/>
          </a:p>
        </p:txBody>
      </p:sp>
      <p:sp>
        <p:nvSpPr>
          <p:cNvPr id="5" name="Footer Placeholder 4">
            <a:extLst>
              <a:ext uri="{FF2B5EF4-FFF2-40B4-BE49-F238E27FC236}"/>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it-IT" b="1"/>
          </a:p>
        </p:txBody>
      </p:sp>
      <p:sp>
        <p:nvSpPr>
          <p:cNvPr id="6" name="Slide Number Placeholder 5">
            <a:extLst>
              <a:ext uri="{FF2B5EF4-FFF2-40B4-BE49-F238E27FC236}"/>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CB6B9CE6-9C38-45EA-B8AB-81783C8BED86}" type="slidenum">
              <a:rPr lang="it-IT" altLang="it-IT" b="1"/>
              <a:pPr fontAlgn="base">
                <a:spcBef>
                  <a:spcPct val="0"/>
                </a:spcBef>
                <a:spcAft>
                  <a:spcPct val="0"/>
                </a:spcAft>
                <a:defRPr/>
              </a:pPr>
              <a:t>‹N›</a:t>
            </a:fld>
            <a:endParaRPr lang="it-IT" altLang="it-IT" b="1"/>
          </a:p>
        </p:txBody>
      </p:sp>
      <p:pic>
        <p:nvPicPr>
          <p:cNvPr id="4103" name="Immagine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 y="6165850"/>
            <a:ext cx="1799167"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1">
            <a:extLst>
              <a:ext uri="{FF2B5EF4-FFF2-40B4-BE49-F238E27FC236}"/>
            </a:extLst>
          </p:cNvPr>
          <p:cNvCxnSpPr/>
          <p:nvPr userDrawn="1"/>
        </p:nvCxnSpPr>
        <p:spPr>
          <a:xfrm flipV="1">
            <a:off x="336551" y="185739"/>
            <a:ext cx="0" cy="5991225"/>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cxnSp>
        <p:nvCxnSpPr>
          <p:cNvPr id="13" name="Connettore 1 12">
            <a:extLst>
              <a:ext uri="{FF2B5EF4-FFF2-40B4-BE49-F238E27FC236}"/>
            </a:extLst>
          </p:cNvPr>
          <p:cNvCxnSpPr/>
          <p:nvPr userDrawn="1"/>
        </p:nvCxnSpPr>
        <p:spPr>
          <a:xfrm rot="16200000" flipV="1">
            <a:off x="6794501" y="1516592"/>
            <a:ext cx="0" cy="10079567"/>
          </a:xfrm>
          <a:prstGeom prst="line">
            <a:avLst/>
          </a:prstGeom>
          <a:ln>
            <a:solidFill>
              <a:srgbClr val="FF0066"/>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31019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E3A"/>
            </a:gs>
            <a:gs pos="100000">
              <a:srgbClr val="001E7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0267" y="387351"/>
            <a:ext cx="1097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6" tIns="45372" rIns="90756" bIns="45372" numCol="1" anchor="ctr" anchorCtr="0" compatLnSpc="1">
            <a:prstTxWarp prst="textNoShape">
              <a:avLst/>
            </a:prstTxWarp>
          </a:bodyPr>
          <a:lstStyle/>
          <a:p>
            <a:pPr lvl="0"/>
            <a:r>
              <a:rPr lang="en-US" altLang="it-IT" smtClean="0"/>
              <a:t>Click to edit </a:t>
            </a:r>
            <a:br>
              <a:rPr lang="en-US" altLang="it-IT" smtClean="0"/>
            </a:br>
            <a:r>
              <a:rPr lang="en-US" altLang="it-IT" smtClean="0"/>
              <a:t>Master title style</a:t>
            </a:r>
          </a:p>
        </p:txBody>
      </p:sp>
      <p:sp>
        <p:nvSpPr>
          <p:cNvPr id="1027" name="Rectangle 3"/>
          <p:cNvSpPr>
            <a:spLocks noGrp="1" noChangeArrowheads="1"/>
          </p:cNvSpPr>
          <p:nvPr>
            <p:ph type="body" idx="1"/>
          </p:nvPr>
        </p:nvSpPr>
        <p:spPr bwMode="auto">
          <a:xfrm>
            <a:off x="450851" y="1755776"/>
            <a:ext cx="109728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6" tIns="45372" rIns="90756" bIns="45372"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extLst>
      <p:ext uri="{BB962C8B-B14F-4D97-AF65-F5344CB8AC3E}">
        <p14:creationId xmlns:p14="http://schemas.microsoft.com/office/powerpoint/2010/main" val="774520214"/>
      </p:ext>
    </p:extLst>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ransition/>
  <p:timing>
    <p:tnLst>
      <p:par>
        <p:cTn id="1" dur="indefinite" restart="never" nodeType="tmRoot"/>
      </p:par>
    </p:tnLst>
  </p:timing>
  <p:txStyles>
    <p:titleStyle>
      <a:lvl1pPr algn="l" defTabSz="912813" rtl="0" eaLnBrk="0" fontAlgn="base" hangingPunct="0">
        <a:lnSpc>
          <a:spcPts val="3500"/>
        </a:lnSpc>
        <a:spcBef>
          <a:spcPct val="0"/>
        </a:spcBef>
        <a:spcAft>
          <a:spcPct val="0"/>
        </a:spcAft>
        <a:defRPr sz="3400" b="1">
          <a:solidFill>
            <a:schemeClr val="tx2"/>
          </a:solidFill>
          <a:latin typeface="+mj-lt"/>
          <a:ea typeface="+mj-ea"/>
          <a:cs typeface="+mj-cs"/>
        </a:defRPr>
      </a:lvl1pPr>
      <a:lvl2pPr algn="l" defTabSz="912813" rtl="0" eaLnBrk="0" fontAlgn="base" hangingPunct="0">
        <a:lnSpc>
          <a:spcPts val="3500"/>
        </a:lnSpc>
        <a:spcBef>
          <a:spcPct val="0"/>
        </a:spcBef>
        <a:spcAft>
          <a:spcPct val="0"/>
        </a:spcAft>
        <a:defRPr sz="3400" b="1">
          <a:solidFill>
            <a:schemeClr val="tx2"/>
          </a:solidFill>
          <a:latin typeface="Arial" pitchFamily="34" charset="0"/>
        </a:defRPr>
      </a:lvl2pPr>
      <a:lvl3pPr algn="l" defTabSz="912813" rtl="0" eaLnBrk="0" fontAlgn="base" hangingPunct="0">
        <a:lnSpc>
          <a:spcPts val="3500"/>
        </a:lnSpc>
        <a:spcBef>
          <a:spcPct val="0"/>
        </a:spcBef>
        <a:spcAft>
          <a:spcPct val="0"/>
        </a:spcAft>
        <a:defRPr sz="3400" b="1">
          <a:solidFill>
            <a:schemeClr val="tx2"/>
          </a:solidFill>
          <a:latin typeface="Arial" pitchFamily="34" charset="0"/>
        </a:defRPr>
      </a:lvl3pPr>
      <a:lvl4pPr algn="l" defTabSz="912813" rtl="0" eaLnBrk="0" fontAlgn="base" hangingPunct="0">
        <a:lnSpc>
          <a:spcPts val="3500"/>
        </a:lnSpc>
        <a:spcBef>
          <a:spcPct val="0"/>
        </a:spcBef>
        <a:spcAft>
          <a:spcPct val="0"/>
        </a:spcAft>
        <a:defRPr sz="3400" b="1">
          <a:solidFill>
            <a:schemeClr val="tx2"/>
          </a:solidFill>
          <a:latin typeface="Arial" pitchFamily="34" charset="0"/>
        </a:defRPr>
      </a:lvl4pPr>
      <a:lvl5pPr algn="l" defTabSz="912813" rtl="0" eaLnBrk="0" fontAlgn="base" hangingPunct="0">
        <a:lnSpc>
          <a:spcPts val="3500"/>
        </a:lnSpc>
        <a:spcBef>
          <a:spcPct val="0"/>
        </a:spcBef>
        <a:spcAft>
          <a:spcPct val="0"/>
        </a:spcAft>
        <a:defRPr sz="3400" b="1">
          <a:solidFill>
            <a:schemeClr val="tx2"/>
          </a:solidFill>
          <a:latin typeface="Arial" pitchFamily="34" charset="0"/>
        </a:defRPr>
      </a:lvl5pPr>
      <a:lvl6pPr marL="406078" algn="l" defTabSz="913670" rtl="0" fontAlgn="base">
        <a:lnSpc>
          <a:spcPts val="3500"/>
        </a:lnSpc>
        <a:spcBef>
          <a:spcPct val="0"/>
        </a:spcBef>
        <a:spcAft>
          <a:spcPct val="0"/>
        </a:spcAft>
        <a:defRPr sz="3400" b="1">
          <a:solidFill>
            <a:schemeClr val="tx2"/>
          </a:solidFill>
          <a:latin typeface="Arial" pitchFamily="34" charset="0"/>
        </a:defRPr>
      </a:lvl6pPr>
      <a:lvl7pPr marL="812151" algn="l" defTabSz="913670" rtl="0" fontAlgn="base">
        <a:lnSpc>
          <a:spcPts val="3500"/>
        </a:lnSpc>
        <a:spcBef>
          <a:spcPct val="0"/>
        </a:spcBef>
        <a:spcAft>
          <a:spcPct val="0"/>
        </a:spcAft>
        <a:defRPr sz="3400" b="1">
          <a:solidFill>
            <a:schemeClr val="tx2"/>
          </a:solidFill>
          <a:latin typeface="Arial" pitchFamily="34" charset="0"/>
        </a:defRPr>
      </a:lvl7pPr>
      <a:lvl8pPr marL="1218225" algn="l" defTabSz="913670" rtl="0" fontAlgn="base">
        <a:lnSpc>
          <a:spcPts val="3500"/>
        </a:lnSpc>
        <a:spcBef>
          <a:spcPct val="0"/>
        </a:spcBef>
        <a:spcAft>
          <a:spcPct val="0"/>
        </a:spcAft>
        <a:defRPr sz="3400" b="1">
          <a:solidFill>
            <a:schemeClr val="tx2"/>
          </a:solidFill>
          <a:latin typeface="Arial" pitchFamily="34" charset="0"/>
        </a:defRPr>
      </a:lvl8pPr>
      <a:lvl9pPr marL="1624300" algn="l" defTabSz="913670" rtl="0" fontAlgn="base">
        <a:lnSpc>
          <a:spcPts val="3500"/>
        </a:lnSpc>
        <a:spcBef>
          <a:spcPct val="0"/>
        </a:spcBef>
        <a:spcAft>
          <a:spcPct val="0"/>
        </a:spcAft>
        <a:defRPr sz="3400" b="1">
          <a:solidFill>
            <a:schemeClr val="tx2"/>
          </a:solidFill>
          <a:latin typeface="Arial" pitchFamily="34" charset="0"/>
        </a:defRPr>
      </a:lvl9pPr>
    </p:titleStyle>
    <p:bodyStyle>
      <a:lvl1pPr marL="227013" indent="-227013" algn="l" defTabSz="912813"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630238" indent="-287338" algn="l" defTabSz="912813" rtl="0" eaLnBrk="0" fontAlgn="base" hangingPunct="0">
        <a:spcBef>
          <a:spcPct val="20000"/>
        </a:spcBef>
        <a:spcAft>
          <a:spcPct val="0"/>
        </a:spcAft>
        <a:buClr>
          <a:schemeClr val="tx2"/>
        </a:buClr>
        <a:buFont typeface="Arial" panose="020B0604020202020204" pitchFamily="34" charset="0"/>
        <a:buChar char="–"/>
        <a:defRPr sz="2200">
          <a:solidFill>
            <a:schemeClr val="tx1"/>
          </a:solidFill>
          <a:latin typeface="+mn-lt"/>
        </a:defRPr>
      </a:lvl2pPr>
      <a:lvl3pPr marL="1030288" indent="-285750" algn="l" defTabSz="912813" rtl="0" eaLnBrk="0" fontAlgn="base" hangingPunct="0">
        <a:spcBef>
          <a:spcPct val="20000"/>
        </a:spcBef>
        <a:spcAft>
          <a:spcPct val="0"/>
        </a:spcAft>
        <a:buClr>
          <a:schemeClr val="tx2"/>
        </a:buClr>
        <a:buFont typeface="Wingdings" panose="05000000000000000000" pitchFamily="2" charset="2"/>
        <a:buChar char="ü"/>
        <a:defRPr sz="2000">
          <a:solidFill>
            <a:schemeClr val="tx1"/>
          </a:solidFill>
          <a:latin typeface="+mn-lt"/>
        </a:defRPr>
      </a:lvl3pPr>
      <a:lvl4pPr marL="1370013" indent="-225425" algn="l" defTabSz="912813" rtl="0" eaLnBrk="0" fontAlgn="base" hangingPunct="0">
        <a:spcBef>
          <a:spcPct val="20000"/>
        </a:spcBef>
        <a:spcAft>
          <a:spcPct val="0"/>
        </a:spcAft>
        <a:buChar char="–"/>
        <a:defRPr>
          <a:solidFill>
            <a:schemeClr val="tx1"/>
          </a:solidFill>
          <a:latin typeface="+mn-lt"/>
        </a:defRPr>
      </a:lvl4pPr>
      <a:lvl5pPr marL="1771650" indent="-287338" algn="l" defTabSz="912813" rtl="0" eaLnBrk="0" fontAlgn="base" hangingPunct="0">
        <a:spcBef>
          <a:spcPct val="20000"/>
        </a:spcBef>
        <a:spcAft>
          <a:spcPct val="0"/>
        </a:spcAft>
        <a:buChar char="»"/>
        <a:defRPr>
          <a:solidFill>
            <a:schemeClr val="tx1"/>
          </a:solidFill>
          <a:latin typeface="+mn-lt"/>
        </a:defRPr>
      </a:lvl5pPr>
      <a:lvl6pPr marL="2178423" indent="-287636" algn="l" defTabSz="913670" rtl="0" fontAlgn="base">
        <a:spcBef>
          <a:spcPct val="20000"/>
        </a:spcBef>
        <a:spcAft>
          <a:spcPct val="0"/>
        </a:spcAft>
        <a:buChar char="»"/>
        <a:defRPr sz="1800">
          <a:solidFill>
            <a:schemeClr val="tx1"/>
          </a:solidFill>
          <a:latin typeface="+mn-lt"/>
        </a:defRPr>
      </a:lvl6pPr>
      <a:lvl7pPr marL="2584499" indent="-287636" algn="l" defTabSz="913670" rtl="0" fontAlgn="base">
        <a:spcBef>
          <a:spcPct val="20000"/>
        </a:spcBef>
        <a:spcAft>
          <a:spcPct val="0"/>
        </a:spcAft>
        <a:buChar char="»"/>
        <a:defRPr sz="1800">
          <a:solidFill>
            <a:schemeClr val="tx1"/>
          </a:solidFill>
          <a:latin typeface="+mn-lt"/>
        </a:defRPr>
      </a:lvl7pPr>
      <a:lvl8pPr marL="2990574" indent="-287636" algn="l" defTabSz="913670" rtl="0" fontAlgn="base">
        <a:spcBef>
          <a:spcPct val="20000"/>
        </a:spcBef>
        <a:spcAft>
          <a:spcPct val="0"/>
        </a:spcAft>
        <a:buChar char="»"/>
        <a:defRPr sz="1800">
          <a:solidFill>
            <a:schemeClr val="tx1"/>
          </a:solidFill>
          <a:latin typeface="+mn-lt"/>
        </a:defRPr>
      </a:lvl8pPr>
      <a:lvl9pPr marL="3396647" indent="-287636" algn="l" defTabSz="913670" rtl="0" fontAlgn="base">
        <a:spcBef>
          <a:spcPct val="20000"/>
        </a:spcBef>
        <a:spcAft>
          <a:spcPct val="0"/>
        </a:spcAft>
        <a:buChar char="»"/>
        <a:defRPr sz="1800">
          <a:solidFill>
            <a:schemeClr val="tx1"/>
          </a:solidFill>
          <a:latin typeface="+mn-lt"/>
        </a:defRPr>
      </a:lvl9pPr>
    </p:bodyStyle>
    <p:otherStyle>
      <a:defPPr>
        <a:defRPr lang="it-IT"/>
      </a:defPPr>
      <a:lvl1pPr marL="0" algn="l" defTabSz="812151" rtl="0" eaLnBrk="1" latinLnBrk="0" hangingPunct="1">
        <a:defRPr sz="1600" kern="1200">
          <a:solidFill>
            <a:schemeClr val="tx1"/>
          </a:solidFill>
          <a:latin typeface="+mn-lt"/>
          <a:ea typeface="+mn-ea"/>
          <a:cs typeface="+mn-cs"/>
        </a:defRPr>
      </a:lvl1pPr>
      <a:lvl2pPr marL="406078" algn="l" defTabSz="812151" rtl="0" eaLnBrk="1" latinLnBrk="0" hangingPunct="1">
        <a:defRPr sz="1600" kern="1200">
          <a:solidFill>
            <a:schemeClr val="tx1"/>
          </a:solidFill>
          <a:latin typeface="+mn-lt"/>
          <a:ea typeface="+mn-ea"/>
          <a:cs typeface="+mn-cs"/>
        </a:defRPr>
      </a:lvl2pPr>
      <a:lvl3pPr marL="812151" algn="l" defTabSz="812151" rtl="0" eaLnBrk="1" latinLnBrk="0" hangingPunct="1">
        <a:defRPr sz="1600" kern="1200">
          <a:solidFill>
            <a:schemeClr val="tx1"/>
          </a:solidFill>
          <a:latin typeface="+mn-lt"/>
          <a:ea typeface="+mn-ea"/>
          <a:cs typeface="+mn-cs"/>
        </a:defRPr>
      </a:lvl3pPr>
      <a:lvl4pPr marL="1218225" algn="l" defTabSz="812151" rtl="0" eaLnBrk="1" latinLnBrk="0" hangingPunct="1">
        <a:defRPr sz="1600" kern="1200">
          <a:solidFill>
            <a:schemeClr val="tx1"/>
          </a:solidFill>
          <a:latin typeface="+mn-lt"/>
          <a:ea typeface="+mn-ea"/>
          <a:cs typeface="+mn-cs"/>
        </a:defRPr>
      </a:lvl4pPr>
      <a:lvl5pPr marL="1624300" algn="l" defTabSz="812151" rtl="0" eaLnBrk="1" latinLnBrk="0" hangingPunct="1">
        <a:defRPr sz="1600" kern="1200">
          <a:solidFill>
            <a:schemeClr val="tx1"/>
          </a:solidFill>
          <a:latin typeface="+mn-lt"/>
          <a:ea typeface="+mn-ea"/>
          <a:cs typeface="+mn-cs"/>
        </a:defRPr>
      </a:lvl5pPr>
      <a:lvl6pPr marL="2030376" algn="l" defTabSz="812151" rtl="0" eaLnBrk="1" latinLnBrk="0" hangingPunct="1">
        <a:defRPr sz="1600" kern="1200">
          <a:solidFill>
            <a:schemeClr val="tx1"/>
          </a:solidFill>
          <a:latin typeface="+mn-lt"/>
          <a:ea typeface="+mn-ea"/>
          <a:cs typeface="+mn-cs"/>
        </a:defRPr>
      </a:lvl6pPr>
      <a:lvl7pPr marL="2436451" algn="l" defTabSz="812151" rtl="0" eaLnBrk="1" latinLnBrk="0" hangingPunct="1">
        <a:defRPr sz="1600" kern="1200">
          <a:solidFill>
            <a:schemeClr val="tx1"/>
          </a:solidFill>
          <a:latin typeface="+mn-lt"/>
          <a:ea typeface="+mn-ea"/>
          <a:cs typeface="+mn-cs"/>
        </a:defRPr>
      </a:lvl7pPr>
      <a:lvl8pPr marL="2842528" algn="l" defTabSz="812151" rtl="0" eaLnBrk="1" latinLnBrk="0" hangingPunct="1">
        <a:defRPr sz="1600" kern="1200">
          <a:solidFill>
            <a:schemeClr val="tx1"/>
          </a:solidFill>
          <a:latin typeface="+mn-lt"/>
          <a:ea typeface="+mn-ea"/>
          <a:cs typeface="+mn-cs"/>
        </a:defRPr>
      </a:lvl8pPr>
      <a:lvl9pPr marL="3248600" algn="l" defTabSz="812151"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5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2052" name="Group 9"/>
          <p:cNvGrpSpPr>
            <a:grpSpLocks noChangeAspect="1"/>
          </p:cNvGrpSpPr>
          <p:nvPr userDrawn="1"/>
        </p:nvGrpSpPr>
        <p:grpSpPr bwMode="auto">
          <a:xfrm>
            <a:off x="11176000" y="165100"/>
            <a:ext cx="812800" cy="577850"/>
            <a:chOff x="8076286" y="5962649"/>
            <a:chExt cx="763828" cy="721251"/>
          </a:xfrm>
        </p:grpSpPr>
        <p:sp>
          <p:nvSpPr>
            <p:cNvPr id="7" name="Rounded Rectangle 6"/>
            <p:cNvSpPr/>
            <p:nvPr/>
          </p:nvSpPr>
          <p:spPr>
            <a:xfrm>
              <a:off x="8076286" y="5962649"/>
              <a:ext cx="763828" cy="721251"/>
            </a:xfrm>
            <a:prstGeom prst="roundRect">
              <a:avLst>
                <a:gd name="adj" fmla="val 9887"/>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sz="2400" b="1" dirty="0">
                <a:solidFill>
                  <a:srgbClr val="FFFFFF"/>
                </a:solidFill>
              </a:endParaRPr>
            </a:p>
          </p:txBody>
        </p:sp>
        <p:pic>
          <p:nvPicPr>
            <p:cNvPr id="2057" name="Picture 2">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l="17383" t="10995" r="14267" b="9666"/>
            <a:stretch>
              <a:fillRect/>
            </a:stretch>
          </p:blipFill>
          <p:spPr bwMode="auto">
            <a:xfrm>
              <a:off x="8122043" y="6007435"/>
              <a:ext cx="693396" cy="6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Footer Placeholder 10"/>
          <p:cNvSpPr>
            <a:spLocks noGrp="1"/>
          </p:cNvSpPr>
          <p:nvPr>
            <p:ph type="ftr" sz="quarter" idx="3"/>
          </p:nvPr>
        </p:nvSpPr>
        <p:spPr>
          <a:xfrm>
            <a:off x="2063751" y="1589"/>
            <a:ext cx="7423149" cy="365125"/>
          </a:xfrm>
          <a:prstGeom prst="rect">
            <a:avLst/>
          </a:prstGeom>
        </p:spPr>
        <p:txBody>
          <a:bodyPr vert="horz" lIns="91440" tIns="45720" rIns="91440" bIns="45720" rtlCol="0" anchor="ctr"/>
          <a:lstStyle>
            <a:lvl1pPr algn="r" defTabSz="914400" eaLnBrk="1" hangingPunct="1">
              <a:defRPr sz="800">
                <a:solidFill>
                  <a:srgbClr val="FF0000"/>
                </a:solidFill>
                <a:latin typeface="Arial" charset="0"/>
                <a:ea typeface="ＭＳ Ｐゴシック" pitchFamily="34" charset="-128"/>
                <a:cs typeface="+mn-cs"/>
              </a:defRPr>
            </a:lvl1pPr>
          </a:lstStyle>
          <a:p>
            <a:pPr fontAlgn="base">
              <a:spcBef>
                <a:spcPct val="0"/>
              </a:spcBef>
              <a:spcAft>
                <a:spcPct val="0"/>
              </a:spcAft>
              <a:defRPr/>
            </a:pPr>
            <a:endParaRPr lang="en-GB"/>
          </a:p>
        </p:txBody>
      </p:sp>
      <p:sp>
        <p:nvSpPr>
          <p:cNvPr id="12" name="Slide Number Placeholder 1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defTabSz="914400" eaLnBrk="1" hangingPunct="1">
              <a:defRPr sz="1200" b="1">
                <a:solidFill>
                  <a:srgbClr val="FFFFFF"/>
                </a:solidFill>
                <a:latin typeface="Arial" charset="0"/>
                <a:ea typeface="ＭＳ Ｐゴシック" pitchFamily="34" charset="-128"/>
                <a:cs typeface="+mn-cs"/>
              </a:defRPr>
            </a:lvl1pPr>
          </a:lstStyle>
          <a:p>
            <a:pPr fontAlgn="base">
              <a:spcBef>
                <a:spcPct val="0"/>
              </a:spcBef>
              <a:spcAft>
                <a:spcPct val="0"/>
              </a:spcAft>
              <a:defRPr/>
            </a:pPr>
            <a:fld id="{4AC54825-AF49-4A11-9046-10FC577485DB}" type="slidenum">
              <a:rPr lang="en-GB"/>
              <a:pPr fontAlgn="base">
                <a:spcBef>
                  <a:spcPct val="0"/>
                </a:spcBef>
                <a:spcAft>
                  <a:spcPct val="0"/>
                </a:spcAft>
                <a:defRPr/>
              </a:pPr>
              <a:t>‹N›</a:t>
            </a:fld>
            <a:endParaRPr lang="en-GB" dirty="0"/>
          </a:p>
        </p:txBody>
      </p:sp>
      <p:sp>
        <p:nvSpPr>
          <p:cNvPr id="13319" name="TextBox 31"/>
          <p:cNvSpPr txBox="1">
            <a:spLocks noChangeArrowheads="1"/>
          </p:cNvSpPr>
          <p:nvPr userDrawn="1"/>
        </p:nvSpPr>
        <p:spPr bwMode="auto">
          <a:xfrm>
            <a:off x="7605185" y="6442075"/>
            <a:ext cx="340783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3600">
                <a:solidFill>
                  <a:schemeClr val="tx1"/>
                </a:solidFill>
                <a:latin typeface="Times New Roman" panose="02020603050405020304" pitchFamily="18" charset="0"/>
              </a:defRPr>
            </a:lvl1pPr>
            <a:lvl2pPr marL="742950" indent="-285750">
              <a:defRPr sz="3600">
                <a:solidFill>
                  <a:schemeClr val="tx1"/>
                </a:solidFill>
                <a:latin typeface="Times New Roman" panose="02020603050405020304" pitchFamily="18" charset="0"/>
              </a:defRPr>
            </a:lvl2pPr>
            <a:lvl3pPr marL="1143000" indent="-228600">
              <a:defRPr sz="3600">
                <a:solidFill>
                  <a:schemeClr val="tx1"/>
                </a:solidFill>
                <a:latin typeface="Times New Roman" panose="02020603050405020304" pitchFamily="18" charset="0"/>
              </a:defRPr>
            </a:lvl3pPr>
            <a:lvl4pPr marL="1600200" indent="-228600">
              <a:defRPr sz="3600">
                <a:solidFill>
                  <a:schemeClr val="tx1"/>
                </a:solidFill>
                <a:latin typeface="Times New Roman" panose="02020603050405020304" pitchFamily="18" charset="0"/>
              </a:defRPr>
            </a:lvl4pPr>
            <a:lvl5pPr marL="2057400" indent="-22860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fontAlgn="base">
              <a:spcBef>
                <a:spcPct val="0"/>
              </a:spcBef>
              <a:spcAft>
                <a:spcPct val="0"/>
              </a:spcAft>
              <a:defRPr/>
            </a:pPr>
            <a:r>
              <a:rPr lang="en-GB" altLang="en-US" sz="800" b="1" smtClean="0">
                <a:solidFill>
                  <a:srgbClr val="FFFFFF"/>
                </a:solidFill>
                <a:latin typeface="Arial" panose="020B0604020202020204" pitchFamily="34" charset="0"/>
                <a:ea typeface="ＭＳ Ｐゴシック" panose="020B0600070205080204" pitchFamily="34" charset="-128"/>
              </a:rPr>
              <a:t>FOR REACTIVE MEDICAL USE ONLY</a:t>
            </a:r>
            <a:endParaRPr lang="en-GB" altLang="en-US" sz="800" b="1" smtClean="0">
              <a:solidFill>
                <a:srgbClr val="D42313"/>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358687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ransition/>
  <p:hf hdr="0" ftr="0" dt="0"/>
  <p:txStyles>
    <p:titleStyle>
      <a:lvl1pPr algn="ctr" rtl="0" eaLnBrk="0" fontAlgn="base" hangingPunct="0">
        <a:spcBef>
          <a:spcPct val="0"/>
        </a:spcBef>
        <a:spcAft>
          <a:spcPct val="0"/>
        </a:spcAft>
        <a:defRPr sz="3200" b="1">
          <a:solidFill>
            <a:srgbClr val="FDC20A"/>
          </a:solidFill>
          <a:latin typeface="+mj-lt"/>
          <a:ea typeface="MS PGothic" panose="020B0600070205080204" pitchFamily="34" charset="-128"/>
          <a:cs typeface="MS PGothic"/>
        </a:defRPr>
      </a:lvl1pPr>
      <a:lvl2pPr algn="ctr" rtl="0" eaLnBrk="0" fontAlgn="base" hangingPunct="0">
        <a:spcBef>
          <a:spcPct val="0"/>
        </a:spcBef>
        <a:spcAft>
          <a:spcPct val="0"/>
        </a:spcAft>
        <a:defRPr sz="3200" b="1">
          <a:solidFill>
            <a:srgbClr val="FDC20A"/>
          </a:solidFill>
          <a:latin typeface="Arial" charset="0"/>
          <a:ea typeface="MS PGothic" panose="020B0600070205080204" pitchFamily="34" charset="-128"/>
          <a:cs typeface="MS PGothic"/>
        </a:defRPr>
      </a:lvl2pPr>
      <a:lvl3pPr algn="ctr" rtl="0" eaLnBrk="0" fontAlgn="base" hangingPunct="0">
        <a:spcBef>
          <a:spcPct val="0"/>
        </a:spcBef>
        <a:spcAft>
          <a:spcPct val="0"/>
        </a:spcAft>
        <a:defRPr sz="3200" b="1">
          <a:solidFill>
            <a:srgbClr val="FDC20A"/>
          </a:solidFill>
          <a:latin typeface="Arial" charset="0"/>
          <a:ea typeface="MS PGothic" panose="020B0600070205080204" pitchFamily="34" charset="-128"/>
          <a:cs typeface="MS PGothic"/>
        </a:defRPr>
      </a:lvl3pPr>
      <a:lvl4pPr algn="ctr" rtl="0" eaLnBrk="0" fontAlgn="base" hangingPunct="0">
        <a:spcBef>
          <a:spcPct val="0"/>
        </a:spcBef>
        <a:spcAft>
          <a:spcPct val="0"/>
        </a:spcAft>
        <a:defRPr sz="3200" b="1">
          <a:solidFill>
            <a:srgbClr val="FDC20A"/>
          </a:solidFill>
          <a:latin typeface="Arial" charset="0"/>
          <a:ea typeface="MS PGothic" panose="020B0600070205080204" pitchFamily="34" charset="-128"/>
          <a:cs typeface="MS PGothic"/>
        </a:defRPr>
      </a:lvl4pPr>
      <a:lvl5pPr algn="ctr" rtl="0" eaLnBrk="0" fontAlgn="base" hangingPunct="0">
        <a:spcBef>
          <a:spcPct val="0"/>
        </a:spcBef>
        <a:spcAft>
          <a:spcPct val="0"/>
        </a:spcAft>
        <a:defRPr sz="3200" b="1">
          <a:solidFill>
            <a:srgbClr val="FDC20A"/>
          </a:solidFill>
          <a:latin typeface="Arial" charset="0"/>
          <a:ea typeface="MS PGothic" panose="020B0600070205080204" pitchFamily="34" charset="-128"/>
          <a:cs typeface="MS PGothic"/>
        </a:defRPr>
      </a:lvl5pPr>
      <a:lvl6pPr marL="457200" algn="ctr" rtl="0" fontAlgn="base">
        <a:spcBef>
          <a:spcPct val="0"/>
        </a:spcBef>
        <a:spcAft>
          <a:spcPct val="0"/>
        </a:spcAft>
        <a:defRPr sz="3600" b="1">
          <a:solidFill>
            <a:srgbClr val="FFCC00"/>
          </a:solidFill>
          <a:latin typeface="Arial" charset="0"/>
        </a:defRPr>
      </a:lvl6pPr>
      <a:lvl7pPr marL="914400" algn="ctr" rtl="0" fontAlgn="base">
        <a:spcBef>
          <a:spcPct val="0"/>
        </a:spcBef>
        <a:spcAft>
          <a:spcPct val="0"/>
        </a:spcAft>
        <a:defRPr sz="3600" b="1">
          <a:solidFill>
            <a:srgbClr val="FFCC00"/>
          </a:solidFill>
          <a:latin typeface="Arial" charset="0"/>
        </a:defRPr>
      </a:lvl7pPr>
      <a:lvl8pPr marL="1371600" algn="ctr" rtl="0" fontAlgn="base">
        <a:spcBef>
          <a:spcPct val="0"/>
        </a:spcBef>
        <a:spcAft>
          <a:spcPct val="0"/>
        </a:spcAft>
        <a:defRPr sz="3600" b="1">
          <a:solidFill>
            <a:srgbClr val="FFCC00"/>
          </a:solidFill>
          <a:latin typeface="Arial" charset="0"/>
        </a:defRPr>
      </a:lvl8pPr>
      <a:lvl9pPr marL="1828800" algn="ctr" rtl="0" fontAlgn="base">
        <a:spcBef>
          <a:spcPct val="0"/>
        </a:spcBef>
        <a:spcAft>
          <a:spcPct val="0"/>
        </a:spcAft>
        <a:defRPr sz="3600" b="1">
          <a:solidFill>
            <a:srgbClr val="FFCC00"/>
          </a:solidFill>
          <a:latin typeface="Arial" charset="0"/>
        </a:defRPr>
      </a:lvl9pPr>
    </p:titleStyle>
    <p:bodyStyle>
      <a:lvl1pPr marL="342900" indent="-342900" algn="l" rtl="0" eaLnBrk="0" fontAlgn="base" hangingPunct="0">
        <a:spcBef>
          <a:spcPts val="1200"/>
        </a:spcBef>
        <a:spcAft>
          <a:spcPct val="0"/>
        </a:spcAft>
        <a:buClr>
          <a:srgbClr val="FFCC00"/>
        </a:buClr>
        <a:buChar char="•"/>
        <a:defRPr sz="2400">
          <a:solidFill>
            <a:schemeClr val="bg1"/>
          </a:solidFill>
          <a:latin typeface="+mn-lt"/>
          <a:ea typeface="MS PGothic" panose="020B0600070205080204" pitchFamily="34" charset="-128"/>
          <a:cs typeface="MS PGothic"/>
        </a:defRPr>
      </a:lvl1pPr>
      <a:lvl2pPr marL="742950" indent="-285750" algn="l" rtl="0" eaLnBrk="0" fontAlgn="base" hangingPunct="0">
        <a:spcBef>
          <a:spcPts val="1200"/>
        </a:spcBef>
        <a:spcAft>
          <a:spcPct val="0"/>
        </a:spcAft>
        <a:buChar char="–"/>
        <a:defRPr sz="2000">
          <a:solidFill>
            <a:schemeClr val="bg1"/>
          </a:solidFill>
          <a:latin typeface="+mn-lt"/>
          <a:ea typeface="MS PGothic" panose="020B0600070205080204" pitchFamily="34" charset="-128"/>
          <a:cs typeface="MS PGothic"/>
        </a:defRPr>
      </a:lvl2pPr>
      <a:lvl3pPr marL="1143000" indent="-228600" algn="l" rtl="0" eaLnBrk="0" fontAlgn="base" hangingPunct="0">
        <a:spcBef>
          <a:spcPts val="1200"/>
        </a:spcBef>
        <a:spcAft>
          <a:spcPct val="0"/>
        </a:spcAft>
        <a:buChar char="•"/>
        <a:defRPr sz="1700">
          <a:solidFill>
            <a:schemeClr val="bg1"/>
          </a:solidFill>
          <a:latin typeface="+mn-lt"/>
          <a:ea typeface="MS PGothic" panose="020B0600070205080204" pitchFamily="34" charset="-128"/>
          <a:cs typeface="MS PGothic"/>
        </a:defRPr>
      </a:lvl3pPr>
      <a:lvl4pPr marL="1600200" indent="-228600" algn="l" rtl="0" eaLnBrk="0" fontAlgn="base" hangingPunct="0">
        <a:spcBef>
          <a:spcPts val="1200"/>
        </a:spcBef>
        <a:spcAft>
          <a:spcPct val="0"/>
        </a:spcAft>
        <a:buChar char="–"/>
        <a:defRPr sz="1500">
          <a:solidFill>
            <a:schemeClr val="bg1"/>
          </a:solidFill>
          <a:latin typeface="+mn-lt"/>
          <a:ea typeface="MS PGothic" panose="020B0600070205080204" pitchFamily="34" charset="-128"/>
          <a:cs typeface="MS PGothic"/>
        </a:defRPr>
      </a:lvl4pPr>
      <a:lvl5pPr marL="2057400" indent="-228600" algn="l" rtl="0" eaLnBrk="0" fontAlgn="base" hangingPunct="0">
        <a:spcBef>
          <a:spcPts val="1200"/>
        </a:spcBef>
        <a:spcAft>
          <a:spcPct val="0"/>
        </a:spcAft>
        <a:buChar char="»"/>
        <a:defRPr sz="1300">
          <a:solidFill>
            <a:schemeClr val="bg1"/>
          </a:solidFill>
          <a:latin typeface="+mn-lt"/>
          <a:ea typeface="MS PGothic" panose="020B0600070205080204" pitchFamily="34" charset="-128"/>
          <a:cs typeface="MS PGothic"/>
        </a:defRPr>
      </a:lvl5pPr>
      <a:lvl6pPr marL="2514600" indent="-228600" algn="l" rtl="0" fontAlgn="base">
        <a:spcBef>
          <a:spcPct val="20000"/>
        </a:spcBef>
        <a:spcAft>
          <a:spcPct val="0"/>
        </a:spcAft>
        <a:buChar char="»"/>
        <a:defRPr sz="1300">
          <a:solidFill>
            <a:schemeClr val="bg1"/>
          </a:solidFill>
          <a:latin typeface="+mn-lt"/>
        </a:defRPr>
      </a:lvl6pPr>
      <a:lvl7pPr marL="2971800" indent="-228600" algn="l" rtl="0" fontAlgn="base">
        <a:spcBef>
          <a:spcPct val="20000"/>
        </a:spcBef>
        <a:spcAft>
          <a:spcPct val="0"/>
        </a:spcAft>
        <a:buChar char="»"/>
        <a:defRPr sz="1300">
          <a:solidFill>
            <a:schemeClr val="bg1"/>
          </a:solidFill>
          <a:latin typeface="+mn-lt"/>
        </a:defRPr>
      </a:lvl7pPr>
      <a:lvl8pPr marL="3429000" indent="-228600" algn="l" rtl="0" fontAlgn="base">
        <a:spcBef>
          <a:spcPct val="20000"/>
        </a:spcBef>
        <a:spcAft>
          <a:spcPct val="0"/>
        </a:spcAft>
        <a:buChar char="»"/>
        <a:defRPr sz="1300">
          <a:solidFill>
            <a:schemeClr val="bg1"/>
          </a:solidFill>
          <a:latin typeface="+mn-lt"/>
        </a:defRPr>
      </a:lvl8pPr>
      <a:lvl9pPr marL="3886200" indent="-228600" algn="l" rtl="0" fontAlgn="base">
        <a:spcBef>
          <a:spcPct val="20000"/>
        </a:spcBef>
        <a:spcAft>
          <a:spcPct val="0"/>
        </a:spcAft>
        <a:buChar char="»"/>
        <a:defRPr sz="13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E3A"/>
            </a:gs>
            <a:gs pos="100000">
              <a:srgbClr val="001E7E"/>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0267" y="387351"/>
            <a:ext cx="10972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6" tIns="45372" rIns="90756" bIns="45372" numCol="1" anchor="ctr" anchorCtr="0" compatLnSpc="1">
            <a:prstTxWarp prst="textNoShape">
              <a:avLst/>
            </a:prstTxWarp>
          </a:bodyPr>
          <a:lstStyle/>
          <a:p>
            <a:pPr lvl="0"/>
            <a:r>
              <a:rPr lang="en-US" altLang="it-IT" smtClean="0"/>
              <a:t>Click to edit </a:t>
            </a:r>
            <a:br>
              <a:rPr lang="en-US" altLang="it-IT" smtClean="0"/>
            </a:br>
            <a:r>
              <a:rPr lang="en-US" altLang="it-IT" smtClean="0"/>
              <a:t>Master title style</a:t>
            </a:r>
          </a:p>
        </p:txBody>
      </p:sp>
      <p:sp>
        <p:nvSpPr>
          <p:cNvPr id="1027" name="Rectangle 3"/>
          <p:cNvSpPr>
            <a:spLocks noGrp="1" noChangeArrowheads="1"/>
          </p:cNvSpPr>
          <p:nvPr>
            <p:ph type="body" idx="1"/>
          </p:nvPr>
        </p:nvSpPr>
        <p:spPr bwMode="auto">
          <a:xfrm>
            <a:off x="450851" y="1755776"/>
            <a:ext cx="109728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56" tIns="45372" rIns="90756" bIns="45372"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Tree>
    <p:extLst>
      <p:ext uri="{BB962C8B-B14F-4D97-AF65-F5344CB8AC3E}">
        <p14:creationId xmlns:p14="http://schemas.microsoft.com/office/powerpoint/2010/main" val="2171053274"/>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timing>
    <p:tnLst>
      <p:par>
        <p:cTn id="1" dur="indefinite" restart="never" nodeType="tmRoot"/>
      </p:par>
    </p:tnLst>
  </p:timing>
  <p:txStyles>
    <p:titleStyle>
      <a:lvl1pPr algn="l" defTabSz="912813" rtl="0" eaLnBrk="0" fontAlgn="base" hangingPunct="0">
        <a:lnSpc>
          <a:spcPts val="3500"/>
        </a:lnSpc>
        <a:spcBef>
          <a:spcPct val="0"/>
        </a:spcBef>
        <a:spcAft>
          <a:spcPct val="0"/>
        </a:spcAft>
        <a:defRPr sz="3400" b="1">
          <a:solidFill>
            <a:schemeClr val="tx2"/>
          </a:solidFill>
          <a:latin typeface="+mj-lt"/>
          <a:ea typeface="+mj-ea"/>
          <a:cs typeface="+mj-cs"/>
        </a:defRPr>
      </a:lvl1pPr>
      <a:lvl2pPr algn="l" defTabSz="912813" rtl="0" eaLnBrk="0" fontAlgn="base" hangingPunct="0">
        <a:lnSpc>
          <a:spcPts val="3500"/>
        </a:lnSpc>
        <a:spcBef>
          <a:spcPct val="0"/>
        </a:spcBef>
        <a:spcAft>
          <a:spcPct val="0"/>
        </a:spcAft>
        <a:defRPr sz="3400" b="1">
          <a:solidFill>
            <a:schemeClr val="tx2"/>
          </a:solidFill>
          <a:latin typeface="Arial" pitchFamily="34" charset="0"/>
        </a:defRPr>
      </a:lvl2pPr>
      <a:lvl3pPr algn="l" defTabSz="912813" rtl="0" eaLnBrk="0" fontAlgn="base" hangingPunct="0">
        <a:lnSpc>
          <a:spcPts val="3500"/>
        </a:lnSpc>
        <a:spcBef>
          <a:spcPct val="0"/>
        </a:spcBef>
        <a:spcAft>
          <a:spcPct val="0"/>
        </a:spcAft>
        <a:defRPr sz="3400" b="1">
          <a:solidFill>
            <a:schemeClr val="tx2"/>
          </a:solidFill>
          <a:latin typeface="Arial" pitchFamily="34" charset="0"/>
        </a:defRPr>
      </a:lvl3pPr>
      <a:lvl4pPr algn="l" defTabSz="912813" rtl="0" eaLnBrk="0" fontAlgn="base" hangingPunct="0">
        <a:lnSpc>
          <a:spcPts val="3500"/>
        </a:lnSpc>
        <a:spcBef>
          <a:spcPct val="0"/>
        </a:spcBef>
        <a:spcAft>
          <a:spcPct val="0"/>
        </a:spcAft>
        <a:defRPr sz="3400" b="1">
          <a:solidFill>
            <a:schemeClr val="tx2"/>
          </a:solidFill>
          <a:latin typeface="Arial" pitchFamily="34" charset="0"/>
        </a:defRPr>
      </a:lvl4pPr>
      <a:lvl5pPr algn="l" defTabSz="912813" rtl="0" eaLnBrk="0" fontAlgn="base" hangingPunct="0">
        <a:lnSpc>
          <a:spcPts val="3500"/>
        </a:lnSpc>
        <a:spcBef>
          <a:spcPct val="0"/>
        </a:spcBef>
        <a:spcAft>
          <a:spcPct val="0"/>
        </a:spcAft>
        <a:defRPr sz="3400" b="1">
          <a:solidFill>
            <a:schemeClr val="tx2"/>
          </a:solidFill>
          <a:latin typeface="Arial" pitchFamily="34" charset="0"/>
        </a:defRPr>
      </a:lvl5pPr>
      <a:lvl6pPr marL="406078" algn="l" defTabSz="913670" rtl="0" fontAlgn="base">
        <a:lnSpc>
          <a:spcPts val="3500"/>
        </a:lnSpc>
        <a:spcBef>
          <a:spcPct val="0"/>
        </a:spcBef>
        <a:spcAft>
          <a:spcPct val="0"/>
        </a:spcAft>
        <a:defRPr sz="3400" b="1">
          <a:solidFill>
            <a:schemeClr val="tx2"/>
          </a:solidFill>
          <a:latin typeface="Arial" pitchFamily="34" charset="0"/>
        </a:defRPr>
      </a:lvl6pPr>
      <a:lvl7pPr marL="812151" algn="l" defTabSz="913670" rtl="0" fontAlgn="base">
        <a:lnSpc>
          <a:spcPts val="3500"/>
        </a:lnSpc>
        <a:spcBef>
          <a:spcPct val="0"/>
        </a:spcBef>
        <a:spcAft>
          <a:spcPct val="0"/>
        </a:spcAft>
        <a:defRPr sz="3400" b="1">
          <a:solidFill>
            <a:schemeClr val="tx2"/>
          </a:solidFill>
          <a:latin typeface="Arial" pitchFamily="34" charset="0"/>
        </a:defRPr>
      </a:lvl7pPr>
      <a:lvl8pPr marL="1218225" algn="l" defTabSz="913670" rtl="0" fontAlgn="base">
        <a:lnSpc>
          <a:spcPts val="3500"/>
        </a:lnSpc>
        <a:spcBef>
          <a:spcPct val="0"/>
        </a:spcBef>
        <a:spcAft>
          <a:spcPct val="0"/>
        </a:spcAft>
        <a:defRPr sz="3400" b="1">
          <a:solidFill>
            <a:schemeClr val="tx2"/>
          </a:solidFill>
          <a:latin typeface="Arial" pitchFamily="34" charset="0"/>
        </a:defRPr>
      </a:lvl8pPr>
      <a:lvl9pPr marL="1624300" algn="l" defTabSz="913670" rtl="0" fontAlgn="base">
        <a:lnSpc>
          <a:spcPts val="3500"/>
        </a:lnSpc>
        <a:spcBef>
          <a:spcPct val="0"/>
        </a:spcBef>
        <a:spcAft>
          <a:spcPct val="0"/>
        </a:spcAft>
        <a:defRPr sz="3400" b="1">
          <a:solidFill>
            <a:schemeClr val="tx2"/>
          </a:solidFill>
          <a:latin typeface="Arial" pitchFamily="34" charset="0"/>
        </a:defRPr>
      </a:lvl9pPr>
    </p:titleStyle>
    <p:bodyStyle>
      <a:lvl1pPr marL="227013" indent="-227013" algn="l" defTabSz="912813"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630238" indent="-287338" algn="l" defTabSz="912813" rtl="0" eaLnBrk="0" fontAlgn="base" hangingPunct="0">
        <a:spcBef>
          <a:spcPct val="20000"/>
        </a:spcBef>
        <a:spcAft>
          <a:spcPct val="0"/>
        </a:spcAft>
        <a:buClr>
          <a:schemeClr val="tx2"/>
        </a:buClr>
        <a:buFont typeface="Arial" panose="020B0604020202020204" pitchFamily="34" charset="0"/>
        <a:buChar char="–"/>
        <a:defRPr sz="2200">
          <a:solidFill>
            <a:schemeClr val="tx1"/>
          </a:solidFill>
          <a:latin typeface="+mn-lt"/>
        </a:defRPr>
      </a:lvl2pPr>
      <a:lvl3pPr marL="1030288" indent="-285750" algn="l" defTabSz="912813" rtl="0" eaLnBrk="0" fontAlgn="base" hangingPunct="0">
        <a:spcBef>
          <a:spcPct val="20000"/>
        </a:spcBef>
        <a:spcAft>
          <a:spcPct val="0"/>
        </a:spcAft>
        <a:buClr>
          <a:schemeClr val="tx2"/>
        </a:buClr>
        <a:buFont typeface="Wingdings" panose="05000000000000000000" pitchFamily="2" charset="2"/>
        <a:buChar char="ü"/>
        <a:defRPr sz="2000">
          <a:solidFill>
            <a:schemeClr val="tx1"/>
          </a:solidFill>
          <a:latin typeface="+mn-lt"/>
        </a:defRPr>
      </a:lvl3pPr>
      <a:lvl4pPr marL="1370013" indent="-225425" algn="l" defTabSz="912813" rtl="0" eaLnBrk="0" fontAlgn="base" hangingPunct="0">
        <a:spcBef>
          <a:spcPct val="20000"/>
        </a:spcBef>
        <a:spcAft>
          <a:spcPct val="0"/>
        </a:spcAft>
        <a:buChar char="–"/>
        <a:defRPr>
          <a:solidFill>
            <a:schemeClr val="tx1"/>
          </a:solidFill>
          <a:latin typeface="+mn-lt"/>
        </a:defRPr>
      </a:lvl4pPr>
      <a:lvl5pPr marL="1771650" indent="-287338" algn="l" defTabSz="912813" rtl="0" eaLnBrk="0" fontAlgn="base" hangingPunct="0">
        <a:spcBef>
          <a:spcPct val="20000"/>
        </a:spcBef>
        <a:spcAft>
          <a:spcPct val="0"/>
        </a:spcAft>
        <a:buChar char="»"/>
        <a:defRPr>
          <a:solidFill>
            <a:schemeClr val="tx1"/>
          </a:solidFill>
          <a:latin typeface="+mn-lt"/>
        </a:defRPr>
      </a:lvl5pPr>
      <a:lvl6pPr marL="2178423" indent="-287636" algn="l" defTabSz="913670" rtl="0" fontAlgn="base">
        <a:spcBef>
          <a:spcPct val="20000"/>
        </a:spcBef>
        <a:spcAft>
          <a:spcPct val="0"/>
        </a:spcAft>
        <a:buChar char="»"/>
        <a:defRPr sz="1800">
          <a:solidFill>
            <a:schemeClr val="tx1"/>
          </a:solidFill>
          <a:latin typeface="+mn-lt"/>
        </a:defRPr>
      </a:lvl6pPr>
      <a:lvl7pPr marL="2584499" indent="-287636" algn="l" defTabSz="913670" rtl="0" fontAlgn="base">
        <a:spcBef>
          <a:spcPct val="20000"/>
        </a:spcBef>
        <a:spcAft>
          <a:spcPct val="0"/>
        </a:spcAft>
        <a:buChar char="»"/>
        <a:defRPr sz="1800">
          <a:solidFill>
            <a:schemeClr val="tx1"/>
          </a:solidFill>
          <a:latin typeface="+mn-lt"/>
        </a:defRPr>
      </a:lvl7pPr>
      <a:lvl8pPr marL="2990574" indent="-287636" algn="l" defTabSz="913670" rtl="0" fontAlgn="base">
        <a:spcBef>
          <a:spcPct val="20000"/>
        </a:spcBef>
        <a:spcAft>
          <a:spcPct val="0"/>
        </a:spcAft>
        <a:buChar char="»"/>
        <a:defRPr sz="1800">
          <a:solidFill>
            <a:schemeClr val="tx1"/>
          </a:solidFill>
          <a:latin typeface="+mn-lt"/>
        </a:defRPr>
      </a:lvl8pPr>
      <a:lvl9pPr marL="3396647" indent="-287636" algn="l" defTabSz="913670" rtl="0" fontAlgn="base">
        <a:spcBef>
          <a:spcPct val="20000"/>
        </a:spcBef>
        <a:spcAft>
          <a:spcPct val="0"/>
        </a:spcAft>
        <a:buChar char="»"/>
        <a:defRPr sz="1800">
          <a:solidFill>
            <a:schemeClr val="tx1"/>
          </a:solidFill>
          <a:latin typeface="+mn-lt"/>
        </a:defRPr>
      </a:lvl9pPr>
    </p:bodyStyle>
    <p:otherStyle>
      <a:defPPr>
        <a:defRPr lang="it-IT"/>
      </a:defPPr>
      <a:lvl1pPr marL="0" algn="l" defTabSz="812151" rtl="0" eaLnBrk="1" latinLnBrk="0" hangingPunct="1">
        <a:defRPr sz="1600" kern="1200">
          <a:solidFill>
            <a:schemeClr val="tx1"/>
          </a:solidFill>
          <a:latin typeface="+mn-lt"/>
          <a:ea typeface="+mn-ea"/>
          <a:cs typeface="+mn-cs"/>
        </a:defRPr>
      </a:lvl1pPr>
      <a:lvl2pPr marL="406078" algn="l" defTabSz="812151" rtl="0" eaLnBrk="1" latinLnBrk="0" hangingPunct="1">
        <a:defRPr sz="1600" kern="1200">
          <a:solidFill>
            <a:schemeClr val="tx1"/>
          </a:solidFill>
          <a:latin typeface="+mn-lt"/>
          <a:ea typeface="+mn-ea"/>
          <a:cs typeface="+mn-cs"/>
        </a:defRPr>
      </a:lvl2pPr>
      <a:lvl3pPr marL="812151" algn="l" defTabSz="812151" rtl="0" eaLnBrk="1" latinLnBrk="0" hangingPunct="1">
        <a:defRPr sz="1600" kern="1200">
          <a:solidFill>
            <a:schemeClr val="tx1"/>
          </a:solidFill>
          <a:latin typeface="+mn-lt"/>
          <a:ea typeface="+mn-ea"/>
          <a:cs typeface="+mn-cs"/>
        </a:defRPr>
      </a:lvl3pPr>
      <a:lvl4pPr marL="1218225" algn="l" defTabSz="812151" rtl="0" eaLnBrk="1" latinLnBrk="0" hangingPunct="1">
        <a:defRPr sz="1600" kern="1200">
          <a:solidFill>
            <a:schemeClr val="tx1"/>
          </a:solidFill>
          <a:latin typeface="+mn-lt"/>
          <a:ea typeface="+mn-ea"/>
          <a:cs typeface="+mn-cs"/>
        </a:defRPr>
      </a:lvl4pPr>
      <a:lvl5pPr marL="1624300" algn="l" defTabSz="812151" rtl="0" eaLnBrk="1" latinLnBrk="0" hangingPunct="1">
        <a:defRPr sz="1600" kern="1200">
          <a:solidFill>
            <a:schemeClr val="tx1"/>
          </a:solidFill>
          <a:latin typeface="+mn-lt"/>
          <a:ea typeface="+mn-ea"/>
          <a:cs typeface="+mn-cs"/>
        </a:defRPr>
      </a:lvl5pPr>
      <a:lvl6pPr marL="2030376" algn="l" defTabSz="812151" rtl="0" eaLnBrk="1" latinLnBrk="0" hangingPunct="1">
        <a:defRPr sz="1600" kern="1200">
          <a:solidFill>
            <a:schemeClr val="tx1"/>
          </a:solidFill>
          <a:latin typeface="+mn-lt"/>
          <a:ea typeface="+mn-ea"/>
          <a:cs typeface="+mn-cs"/>
        </a:defRPr>
      </a:lvl6pPr>
      <a:lvl7pPr marL="2436451" algn="l" defTabSz="812151" rtl="0" eaLnBrk="1" latinLnBrk="0" hangingPunct="1">
        <a:defRPr sz="1600" kern="1200">
          <a:solidFill>
            <a:schemeClr val="tx1"/>
          </a:solidFill>
          <a:latin typeface="+mn-lt"/>
          <a:ea typeface="+mn-ea"/>
          <a:cs typeface="+mn-cs"/>
        </a:defRPr>
      </a:lvl7pPr>
      <a:lvl8pPr marL="2842528" algn="l" defTabSz="812151" rtl="0" eaLnBrk="1" latinLnBrk="0" hangingPunct="1">
        <a:defRPr sz="1600" kern="1200">
          <a:solidFill>
            <a:schemeClr val="tx1"/>
          </a:solidFill>
          <a:latin typeface="+mn-lt"/>
          <a:ea typeface="+mn-ea"/>
          <a:cs typeface="+mn-cs"/>
        </a:defRPr>
      </a:lvl8pPr>
      <a:lvl9pPr marL="3248600" algn="l" defTabSz="8121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0.xml"/><Relationship Id="rId1" Type="http://schemas.openxmlformats.org/officeDocument/2006/relationships/vmlDrawing" Target="../drawings/vmlDrawing2.v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4.xls"/><Relationship Id="rId2" Type="http://schemas.openxmlformats.org/officeDocument/2006/relationships/slideLayout" Target="../slideLayouts/slideLayout20.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image" Target="../media/image29.jpe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30.emf"/></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6.xml"/><Relationship Id="rId5" Type="http://schemas.openxmlformats.org/officeDocument/2006/relationships/image" Target="../media/image35.jpe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oleObject" Target="../embeddings/Microsoft_Excel_97-2003_Worksheet5.xls"/><Relationship Id="rId7" Type="http://schemas.openxmlformats.org/officeDocument/2006/relationships/oleObject" Target="../embeddings/Microsoft_Excel_97-2003_Worksheet7.xls"/><Relationship Id="rId2" Type="http://schemas.openxmlformats.org/officeDocument/2006/relationships/slideLayout" Target="../slideLayouts/slideLayout44.xml"/><Relationship Id="rId1" Type="http://schemas.openxmlformats.org/officeDocument/2006/relationships/vmlDrawing" Target="../drawings/vmlDrawing4.vml"/><Relationship Id="rId6" Type="http://schemas.openxmlformats.org/officeDocument/2006/relationships/image" Target="../media/image37.png"/><Relationship Id="rId5" Type="http://schemas.openxmlformats.org/officeDocument/2006/relationships/oleObject" Target="../embeddings/Microsoft_Excel_97-2003_Worksheet6.xls"/><Relationship Id="rId4" Type="http://schemas.openxmlformats.org/officeDocument/2006/relationships/image" Target="../media/image36.png"/><Relationship Id="rId9"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4.xml"/><Relationship Id="rId1" Type="http://schemas.openxmlformats.org/officeDocument/2006/relationships/vmlDrawing" Target="../drawings/vmlDrawing5.vml"/><Relationship Id="rId6" Type="http://schemas.openxmlformats.org/officeDocument/2006/relationships/image" Target="../media/image39.png"/><Relationship Id="rId5" Type="http://schemas.openxmlformats.org/officeDocument/2006/relationships/oleObject" Target="../embeddings/Microsoft_Excel_97-2003_Worksheet8.xls"/><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oleObject" Target="../embeddings/Microsoft_Excel_Chart2.xls"/><Relationship Id="rId2" Type="http://schemas.openxmlformats.org/officeDocument/2006/relationships/slideLayout" Target="../slideLayouts/slideLayout64.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oleObject" Target="../embeddings/Microsoft_Excel_Chart1.xls"/><Relationship Id="rId9"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29454" y="517712"/>
            <a:ext cx="11497234" cy="5960263"/>
          </a:xfrm>
        </p:spPr>
        <p:txBody>
          <a:bodyPr>
            <a:noAutofit/>
          </a:bodyPr>
          <a:lstStyle/>
          <a:p>
            <a:pPr algn="ctr"/>
            <a:r>
              <a:rPr lang="it-IT" sz="3600" dirty="0" smtClean="0">
                <a:solidFill>
                  <a:srgbClr val="FFFF00"/>
                </a:solidFill>
              </a:rPr>
              <a:t>Prevenzione Cardiovascolare Secondaria nella Pratica Clinica</a:t>
            </a:r>
            <a:br>
              <a:rPr lang="it-IT" sz="3600" dirty="0" smtClean="0">
                <a:solidFill>
                  <a:srgbClr val="FFFF00"/>
                </a:solidFill>
              </a:rPr>
            </a:br>
            <a:r>
              <a:rPr lang="it-IT" i="1" dirty="0" smtClean="0">
                <a:solidFill>
                  <a:srgbClr val="FFC000"/>
                </a:solidFill>
              </a:rPr>
              <a:t>Come controlliamo i principali fattori di Rischio in Italia</a:t>
            </a:r>
            <a:r>
              <a:rPr lang="it-IT" sz="3600" i="1" dirty="0" smtClean="0">
                <a:solidFill>
                  <a:srgbClr val="FFC000"/>
                </a:solidFill>
              </a:rPr>
              <a:t/>
            </a:r>
            <a:br>
              <a:rPr lang="it-IT" sz="3600" i="1" dirty="0" smtClean="0">
                <a:solidFill>
                  <a:srgbClr val="FFC000"/>
                </a:solidFill>
              </a:rPr>
            </a:br>
            <a:r>
              <a:rPr lang="it-IT" sz="4000" i="1" dirty="0">
                <a:solidFill>
                  <a:srgbClr val="FFFF00"/>
                </a:solidFill>
              </a:rPr>
              <a:t/>
            </a:r>
            <a:br>
              <a:rPr lang="it-IT" sz="4000" i="1" dirty="0">
                <a:solidFill>
                  <a:srgbClr val="FFFF00"/>
                </a:solidFill>
              </a:rPr>
            </a:br>
            <a:r>
              <a:rPr lang="it-IT" sz="3600" i="1" dirty="0" smtClean="0">
                <a:solidFill>
                  <a:schemeClr val="accent1">
                    <a:lumMod val="20000"/>
                    <a:lumOff val="80000"/>
                  </a:schemeClr>
                </a:solidFill>
              </a:rPr>
              <a:t>Furio Colivicchi</a:t>
            </a:r>
            <a:br>
              <a:rPr lang="it-IT" sz="3600" i="1" dirty="0" smtClean="0">
                <a:solidFill>
                  <a:schemeClr val="accent1">
                    <a:lumMod val="20000"/>
                    <a:lumOff val="80000"/>
                  </a:schemeClr>
                </a:solidFill>
              </a:rPr>
            </a:br>
            <a:r>
              <a:rPr lang="it-IT" sz="3600" b="0" dirty="0" smtClean="0">
                <a:solidFill>
                  <a:schemeClr val="accent1">
                    <a:lumMod val="20000"/>
                    <a:lumOff val="80000"/>
                  </a:schemeClr>
                </a:solidFill>
              </a:rPr>
              <a:t>Ospedale S. Filippo Neri, Roma</a:t>
            </a:r>
            <a:br>
              <a:rPr lang="it-IT" sz="3600" b="0" dirty="0" smtClean="0">
                <a:solidFill>
                  <a:schemeClr val="accent1">
                    <a:lumMod val="20000"/>
                    <a:lumOff val="80000"/>
                  </a:schemeClr>
                </a:solidFill>
              </a:rPr>
            </a:br>
            <a:r>
              <a:rPr lang="it-IT" sz="3600" b="0" dirty="0" smtClean="0">
                <a:solidFill>
                  <a:schemeClr val="accent1">
                    <a:lumMod val="20000"/>
                    <a:lumOff val="80000"/>
                  </a:schemeClr>
                </a:solidFill>
              </a:rPr>
              <a:t/>
            </a:r>
            <a:br>
              <a:rPr lang="it-IT" sz="3600" b="0" dirty="0" smtClean="0">
                <a:solidFill>
                  <a:schemeClr val="accent1">
                    <a:lumMod val="20000"/>
                    <a:lumOff val="80000"/>
                  </a:schemeClr>
                </a:solidFill>
              </a:rPr>
            </a:br>
            <a:r>
              <a:rPr lang="it-IT" sz="3600" b="0" dirty="0" smtClean="0">
                <a:solidFill>
                  <a:schemeClr val="accent1">
                    <a:lumMod val="20000"/>
                    <a:lumOff val="80000"/>
                  </a:schemeClr>
                </a:solidFill>
              </a:rPr>
              <a:t/>
            </a:r>
            <a:br>
              <a:rPr lang="it-IT" sz="3600" b="0" dirty="0" smtClean="0">
                <a:solidFill>
                  <a:schemeClr val="accent1">
                    <a:lumMod val="20000"/>
                    <a:lumOff val="80000"/>
                  </a:schemeClr>
                </a:solidFill>
              </a:rPr>
            </a:br>
            <a:r>
              <a:rPr lang="it-IT" sz="3600" b="0" dirty="0">
                <a:solidFill>
                  <a:schemeClr val="accent1">
                    <a:lumMod val="20000"/>
                    <a:lumOff val="80000"/>
                  </a:schemeClr>
                </a:solidFill>
              </a:rPr>
              <a:t/>
            </a:r>
            <a:br>
              <a:rPr lang="it-IT" sz="3600" b="0" dirty="0">
                <a:solidFill>
                  <a:schemeClr val="accent1">
                    <a:lumMod val="20000"/>
                    <a:lumOff val="80000"/>
                  </a:schemeClr>
                </a:solidFill>
              </a:rPr>
            </a:br>
            <a:r>
              <a:rPr lang="it-IT" sz="3600" b="0" i="1" dirty="0">
                <a:solidFill>
                  <a:srgbClr val="FFFF00"/>
                </a:solidFill>
              </a:rPr>
              <a:t>Presidente Eletto </a:t>
            </a:r>
            <a:r>
              <a:rPr lang="it-IT" sz="3600" b="0" i="1" dirty="0">
                <a:solidFill>
                  <a:schemeClr val="accent1">
                    <a:lumMod val="20000"/>
                    <a:lumOff val="80000"/>
                  </a:schemeClr>
                </a:solidFill>
              </a:rPr>
              <a:t/>
            </a:r>
            <a:br>
              <a:rPr lang="it-IT" sz="3600" b="0" i="1" dirty="0">
                <a:solidFill>
                  <a:schemeClr val="accent1">
                    <a:lumMod val="20000"/>
                    <a:lumOff val="80000"/>
                  </a:schemeClr>
                </a:solidFill>
              </a:rPr>
            </a:br>
            <a:endParaRPr lang="it-IT" sz="3600" b="0" i="1" dirty="0">
              <a:solidFill>
                <a:schemeClr val="accent1">
                  <a:lumMod val="20000"/>
                  <a:lumOff val="80000"/>
                </a:schemeClr>
              </a:solidFill>
            </a:endParaRPr>
          </a:p>
        </p:txBody>
      </p:sp>
      <p:pic>
        <p:nvPicPr>
          <p:cNvPr id="3" name="Immagine 2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6682" y="4205390"/>
            <a:ext cx="1118937" cy="11189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5418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DYSLIPIDAEMIAS_2016 for web_11-04-2017 003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6505" y="409073"/>
            <a:ext cx="8175792" cy="613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39372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2016_CVD PREV2016. For web_VD-CD2004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9484" y="409073"/>
            <a:ext cx="8239917" cy="618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47295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DYSLIPIDAEMIAS_2016 for web_11-04-2017 003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26241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magin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1450" y="333376"/>
            <a:ext cx="6535738"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Immagin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7351" y="2060575"/>
            <a:ext cx="6164263"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2855913" y="2924176"/>
            <a:ext cx="6335712" cy="7921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Tree>
    <p:extLst>
      <p:ext uri="{BB962C8B-B14F-4D97-AF65-F5344CB8AC3E}">
        <p14:creationId xmlns:p14="http://schemas.microsoft.com/office/powerpoint/2010/main" val="1825256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538" y="1557338"/>
            <a:ext cx="7994650" cy="41783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4275" name="Titolo 5"/>
          <p:cNvSpPr>
            <a:spLocks noGrp="1"/>
          </p:cNvSpPr>
          <p:nvPr>
            <p:ph type="title"/>
          </p:nvPr>
        </p:nvSpPr>
        <p:spPr>
          <a:xfrm>
            <a:off x="2141538" y="207963"/>
            <a:ext cx="7772400" cy="1028700"/>
          </a:xfrm>
        </p:spPr>
        <p:txBody>
          <a:bodyPr/>
          <a:lstStyle/>
          <a:p>
            <a:r>
              <a:rPr lang="en-US" altLang="it-IT" sz="2000">
                <a:solidFill>
                  <a:srgbClr val="FFFF00"/>
                </a:solidFill>
              </a:rPr>
              <a:t>All therapies that lower low-density lipoprotein (LDL) act via the LDL receptor pathway to up-regulate LDL receptors and thus increase LDL clearance</a:t>
            </a:r>
            <a:endParaRPr lang="it-IT" altLang="it-IT" sz="2000">
              <a:solidFill>
                <a:srgbClr val="FFFF00"/>
              </a:solidFill>
            </a:endParaRPr>
          </a:p>
        </p:txBody>
      </p:sp>
      <p:pic>
        <p:nvPicPr>
          <p:cNvPr id="54276" name="Immagin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5984875"/>
            <a:ext cx="23939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67543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914400" y="352178"/>
            <a:ext cx="10363200" cy="1028700"/>
          </a:xfrm>
        </p:spPr>
        <p:txBody>
          <a:bodyPr/>
          <a:lstStyle/>
          <a:p>
            <a:r>
              <a:rPr lang="en-US" altLang="en-US" dirty="0" smtClean="0"/>
              <a:t>Statin therapy is the cornerstone of lipid-lowering treatment </a:t>
            </a:r>
          </a:p>
        </p:txBody>
      </p:sp>
      <p:sp>
        <p:nvSpPr>
          <p:cNvPr id="3" name="Segnaposto contenuto 2"/>
          <p:cNvSpPr>
            <a:spLocks noGrp="1"/>
          </p:cNvSpPr>
          <p:nvPr>
            <p:ph idx="1"/>
          </p:nvPr>
        </p:nvSpPr>
        <p:spPr>
          <a:xfrm>
            <a:off x="914400" y="1825477"/>
            <a:ext cx="10363200" cy="4114800"/>
          </a:xfrm>
        </p:spPr>
        <p:txBody>
          <a:bodyPr/>
          <a:lstStyle/>
          <a:p>
            <a:pPr>
              <a:spcBef>
                <a:spcPts val="1200"/>
              </a:spcBef>
            </a:pPr>
            <a:r>
              <a:rPr lang="en-US" dirty="0" smtClean="0"/>
              <a:t>There is indisputable evidence that statins reduce the risk of cardiovascular disease, both in patients without or with a previous major cardiovascular event (MI or stroke). </a:t>
            </a:r>
          </a:p>
          <a:p>
            <a:pPr>
              <a:spcBef>
                <a:spcPts val="1200"/>
              </a:spcBef>
            </a:pPr>
            <a:r>
              <a:rPr lang="en-US" dirty="0" smtClean="0"/>
              <a:t>There is also evidence that lower LDL cholesterol levels achieved with more intensive statin therapy may result in greater reduction in cardiovascular events.</a:t>
            </a:r>
          </a:p>
        </p:txBody>
      </p:sp>
      <p:sp>
        <p:nvSpPr>
          <p:cNvPr id="17" name="Rettangolo 16"/>
          <p:cNvSpPr>
            <a:spLocks noChangeArrowheads="1"/>
          </p:cNvSpPr>
          <p:nvPr/>
        </p:nvSpPr>
        <p:spPr bwMode="auto">
          <a:xfrm>
            <a:off x="1774826" y="5445225"/>
            <a:ext cx="7945371" cy="1154509"/>
          </a:xfrm>
          <a:prstGeom prst="rect">
            <a:avLst/>
          </a:prstGeom>
          <a:noFill/>
          <a:ln w="9525">
            <a:noFill/>
            <a:miter lim="800000"/>
            <a:headEnd/>
            <a:tailEnd/>
          </a:ln>
        </p:spPr>
        <p:txBody>
          <a:bodyPr lIns="90000" tIns="36000" rIns="90000" bIns="36000" anchor="b">
            <a:noAutofit/>
          </a:bodyPr>
          <a:lstStyle/>
          <a:p>
            <a:pPr marL="176213" indent="-176213"/>
            <a:r>
              <a:rPr lang="it-IT" sz="1000" b="1" i="1" dirty="0"/>
              <a:t>1.	</a:t>
            </a:r>
            <a:r>
              <a:rPr lang="en-US" sz="1000" i="1" dirty="0" err="1"/>
              <a:t>Baigent</a:t>
            </a:r>
            <a:r>
              <a:rPr lang="en-US" sz="1000" i="1" dirty="0"/>
              <a:t> C, </a:t>
            </a:r>
            <a:r>
              <a:rPr lang="en-US" sz="1000" i="1" dirty="0" err="1"/>
              <a:t>Keecah</a:t>
            </a:r>
            <a:r>
              <a:rPr lang="en-US" sz="1000" i="1" dirty="0"/>
              <a:t> A, Kearney PM et al. Efficacy and safety of cholesterol-lowering treatment: prospective meta-analysis of data from 90,056 participants in 14 </a:t>
            </a:r>
            <a:r>
              <a:rPr lang="en-US" sz="1000" i="1" dirty="0" err="1"/>
              <a:t>randomised</a:t>
            </a:r>
            <a:r>
              <a:rPr lang="en-US" sz="1000" i="1" dirty="0"/>
              <a:t> trials of </a:t>
            </a:r>
            <a:r>
              <a:rPr lang="en-US" sz="1000" i="1" dirty="0" err="1"/>
              <a:t>statins</a:t>
            </a:r>
            <a:r>
              <a:rPr lang="en-US" sz="1000" i="1" dirty="0"/>
              <a:t>. Lancet 2005;366:1267-78.</a:t>
            </a:r>
            <a:endParaRPr lang="it-IT" sz="1000" i="1" dirty="0"/>
          </a:p>
          <a:p>
            <a:pPr marL="176213" indent="-176213"/>
            <a:r>
              <a:rPr lang="it-IT" sz="1000" b="1" i="1" dirty="0"/>
              <a:t>2.	</a:t>
            </a:r>
            <a:r>
              <a:rPr lang="en-US" sz="1000" i="1" dirty="0" err="1"/>
              <a:t>Baigent</a:t>
            </a:r>
            <a:r>
              <a:rPr lang="en-US" sz="1000" i="1" dirty="0"/>
              <a:t> C, Blackwell L, </a:t>
            </a:r>
            <a:r>
              <a:rPr lang="en-US" sz="1000" i="1" dirty="0" err="1"/>
              <a:t>Emberson</a:t>
            </a:r>
            <a:r>
              <a:rPr lang="en-US" sz="1000" i="1" dirty="0"/>
              <a:t> J et al. Efficacy and safety of more intensive lowering of LDL cholesterol: a meta-analysis of data from 170,000 participants in 26 </a:t>
            </a:r>
            <a:r>
              <a:rPr lang="en-US" sz="1000" i="1" dirty="0" err="1"/>
              <a:t>randomised</a:t>
            </a:r>
            <a:r>
              <a:rPr lang="en-US" sz="1000" i="1" dirty="0"/>
              <a:t> trials. Lancet 2010;376:1670-81.</a:t>
            </a:r>
            <a:endParaRPr lang="it-IT" sz="1000" i="1" dirty="0"/>
          </a:p>
        </p:txBody>
      </p:sp>
    </p:spTree>
    <p:extLst>
      <p:ext uri="{BB962C8B-B14F-4D97-AF65-F5344CB8AC3E}">
        <p14:creationId xmlns:p14="http://schemas.microsoft.com/office/powerpoint/2010/main" val="2376227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6" y="549276"/>
            <a:ext cx="6130925" cy="5637213"/>
          </a:xfrm>
          <a:prstGeom prst="rect">
            <a:avLst/>
          </a:prstGeom>
          <a:noFill/>
          <a:ln w="539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90563" name="Text Box 3"/>
          <p:cNvSpPr txBox="1">
            <a:spLocks noChangeArrowheads="1"/>
          </p:cNvSpPr>
          <p:nvPr/>
        </p:nvSpPr>
        <p:spPr bwMode="auto">
          <a:xfrm>
            <a:off x="4494213" y="5589588"/>
            <a:ext cx="3473450" cy="336550"/>
          </a:xfrm>
          <a:prstGeom prst="rect">
            <a:avLst/>
          </a:prstGeom>
          <a:noFill/>
          <a:ln>
            <a:noFill/>
          </a:ln>
          <a:effectLst/>
          <a:extLst/>
        </p:spPr>
        <p:txBody>
          <a:bodyPr wrap="none">
            <a:spAutoFit/>
          </a:bodyPr>
          <a:lstStyle/>
          <a:p>
            <a:pPr>
              <a:defRPr/>
            </a:pPr>
            <a:r>
              <a:rPr lang="it-IT" sz="1600" b="1">
                <a:solidFill>
                  <a:srgbClr val="000000"/>
                </a:solidFill>
                <a:effectLst>
                  <a:outerShdw blurRad="38100" dist="38100" dir="2700000" algn="tl">
                    <a:srgbClr val="FFFFFF"/>
                  </a:outerShdw>
                </a:effectLst>
                <a:latin typeface="Arial" charset="0"/>
                <a:cs typeface="Arial" charset="0"/>
              </a:rPr>
              <a:t>LDL Cholestrol reduction (mmol/l)</a:t>
            </a:r>
          </a:p>
        </p:txBody>
      </p:sp>
      <p:sp>
        <p:nvSpPr>
          <p:cNvPr id="1090564" name="Rectangle 4"/>
          <p:cNvSpPr>
            <a:spLocks noChangeArrowheads="1"/>
          </p:cNvSpPr>
          <p:nvPr/>
        </p:nvSpPr>
        <p:spPr bwMode="auto">
          <a:xfrm>
            <a:off x="3289300" y="620714"/>
            <a:ext cx="4319588" cy="338137"/>
          </a:xfrm>
          <a:prstGeom prst="rect">
            <a:avLst/>
          </a:prstGeom>
          <a:solidFill>
            <a:schemeClr val="tx1"/>
          </a:solidFill>
          <a:ln w="9525">
            <a:solidFill>
              <a:schemeClr val="tx1"/>
            </a:solidFill>
            <a:miter lim="800000"/>
            <a:headEnd/>
            <a:tailEnd/>
          </a:ln>
          <a:effectLst/>
          <a:extLst/>
        </p:spPr>
        <p:txBody>
          <a:bodyPr wrap="none" anchor="ctr"/>
          <a:lstStyle/>
          <a:p>
            <a:pPr algn="ctr">
              <a:defRPr/>
            </a:pPr>
            <a:r>
              <a:rPr lang="it-IT" sz="1600" b="1">
                <a:solidFill>
                  <a:srgbClr val="000000"/>
                </a:solidFill>
                <a:effectLst>
                  <a:outerShdw blurRad="38100" dist="38100" dir="2700000" algn="tl">
                    <a:srgbClr val="C0C0C0"/>
                  </a:outerShdw>
                </a:effectLst>
                <a:latin typeface="Arial" charset="0"/>
                <a:cs typeface="Arial" charset="0"/>
              </a:rPr>
              <a:t>Relative risk reduction for major coronary events</a:t>
            </a:r>
          </a:p>
        </p:txBody>
      </p:sp>
      <p:sp>
        <p:nvSpPr>
          <p:cNvPr id="1090565" name="Text Box 5"/>
          <p:cNvSpPr txBox="1">
            <a:spLocks noChangeArrowheads="1"/>
          </p:cNvSpPr>
          <p:nvPr/>
        </p:nvSpPr>
        <p:spPr bwMode="auto">
          <a:xfrm>
            <a:off x="6600826" y="3827463"/>
            <a:ext cx="2735263" cy="1098550"/>
          </a:xfrm>
          <a:prstGeom prst="rect">
            <a:avLst/>
          </a:prstGeom>
          <a:solidFill>
            <a:schemeClr val="bg2"/>
          </a:solidFill>
          <a:ln w="28575">
            <a:solidFill>
              <a:srgbClr val="FF0000"/>
            </a:solidFill>
            <a:miter lim="800000"/>
            <a:headEnd/>
            <a:tailEnd/>
          </a:ln>
          <a:effectLst/>
          <a:extLst/>
        </p:spPr>
        <p:txBody>
          <a:bodyPr>
            <a:spAutoFit/>
          </a:bodyPr>
          <a:lstStyle/>
          <a:p>
            <a:pPr algn="ctr">
              <a:defRPr/>
            </a:pPr>
            <a:r>
              <a:rPr lang="it-IT" sz="1600" dirty="0">
                <a:solidFill>
                  <a:srgbClr val="FFFFFF"/>
                </a:solidFill>
                <a:effectLst>
                  <a:outerShdw blurRad="38100" dist="38100" dir="2700000" algn="tl">
                    <a:srgbClr val="000000"/>
                  </a:outerShdw>
                </a:effectLst>
                <a:latin typeface="Arial" charset="0"/>
                <a:cs typeface="Arial" charset="0"/>
              </a:rPr>
              <a:t>Ogni riduzione di LDL-C di 38 mg/dl si associa ad una riduzione del Rischio Relativo  del 24%</a:t>
            </a:r>
          </a:p>
        </p:txBody>
      </p:sp>
      <p:sp>
        <p:nvSpPr>
          <p:cNvPr id="1090566" name="Text Box 6"/>
          <p:cNvSpPr txBox="1">
            <a:spLocks noChangeArrowheads="1"/>
          </p:cNvSpPr>
          <p:nvPr/>
        </p:nvSpPr>
        <p:spPr bwMode="auto">
          <a:xfrm>
            <a:off x="2208214" y="1628775"/>
            <a:ext cx="2447925" cy="1587500"/>
          </a:xfrm>
          <a:prstGeom prst="rect">
            <a:avLst/>
          </a:prstGeom>
          <a:solidFill>
            <a:schemeClr val="bg2"/>
          </a:solidFill>
          <a:ln w="28575">
            <a:solidFill>
              <a:srgbClr val="FF0000"/>
            </a:solidFill>
            <a:miter lim="800000"/>
            <a:headEnd/>
            <a:tailEnd/>
          </a:ln>
          <a:effectLst/>
          <a:extLst/>
        </p:spPr>
        <p:txBody>
          <a:bodyPr>
            <a:spAutoFit/>
          </a:bodyPr>
          <a:lstStyle/>
          <a:p>
            <a:pPr algn="ctr">
              <a:defRPr/>
            </a:pPr>
            <a:r>
              <a:rPr lang="it-IT" sz="1600">
                <a:solidFill>
                  <a:srgbClr val="FFFFFF"/>
                </a:solidFill>
                <a:effectLst>
                  <a:outerShdw blurRad="38100" dist="38100" dir="2700000" algn="tl">
                    <a:srgbClr val="000000"/>
                  </a:outerShdw>
                </a:effectLst>
                <a:latin typeface="Arial" charset="0"/>
                <a:cs typeface="Arial" charset="0"/>
              </a:rPr>
              <a:t>La riduzione del Rischio Relativo risulta indipendente dai livelli iniziali di LDL-C e dalle caratteristiche cliniche del paziente</a:t>
            </a:r>
          </a:p>
        </p:txBody>
      </p:sp>
      <p:sp>
        <p:nvSpPr>
          <p:cNvPr id="12295" name="Text Box 7"/>
          <p:cNvSpPr txBox="1">
            <a:spLocks noChangeArrowheads="1"/>
          </p:cNvSpPr>
          <p:nvPr/>
        </p:nvSpPr>
        <p:spPr bwMode="auto">
          <a:xfrm>
            <a:off x="1587500" y="6237289"/>
            <a:ext cx="8180388"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7" tIns="45688" rIns="91377" bIns="45688">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defTabSz="912813"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defTabSz="912813"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defTabSz="912813"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defTabSz="912813" eaLnBrk="0" fontAlgn="base" hangingPunct="0">
              <a:spcBef>
                <a:spcPct val="20000"/>
              </a:spcBef>
              <a:spcAft>
                <a:spcPct val="0"/>
              </a:spcAft>
              <a:buChar char="»"/>
              <a:defRPr>
                <a:solidFill>
                  <a:schemeClr val="tx1"/>
                </a:solidFill>
                <a:latin typeface="Arial" panose="020B0604020202020204" pitchFamily="34" charset="0"/>
              </a:defRPr>
            </a:lvl9pPr>
          </a:lstStyle>
          <a:p>
            <a:pPr>
              <a:spcBef>
                <a:spcPct val="50000"/>
              </a:spcBef>
              <a:buClrTx/>
              <a:buFontTx/>
              <a:buNone/>
            </a:pPr>
            <a:r>
              <a:rPr lang="en-GB" altLang="it-IT" sz="1400" b="1">
                <a:solidFill>
                  <a:srgbClr val="FFFFFF"/>
                </a:solidFill>
              </a:rPr>
              <a:t>Baigent C, </a:t>
            </a:r>
            <a:r>
              <a:rPr lang="en-GB" altLang="it-IT" sz="1400" b="1" i="1">
                <a:solidFill>
                  <a:srgbClr val="FFFFFF"/>
                </a:solidFill>
              </a:rPr>
              <a:t>et al</a:t>
            </a:r>
            <a:r>
              <a:rPr lang="en-GB" altLang="it-IT" sz="1400" b="1">
                <a:solidFill>
                  <a:srgbClr val="FFFFFF"/>
                </a:solidFill>
              </a:rPr>
              <a:t>, Cholesterol Treatment Trialists’ (CTT) Collaborators. </a:t>
            </a:r>
          </a:p>
          <a:p>
            <a:pPr>
              <a:spcBef>
                <a:spcPct val="50000"/>
              </a:spcBef>
              <a:buClrTx/>
              <a:buFontTx/>
              <a:buNone/>
            </a:pPr>
            <a:r>
              <a:rPr lang="en-GB" altLang="it-IT" sz="1400" b="1" i="1">
                <a:solidFill>
                  <a:srgbClr val="FFFFFF"/>
                </a:solidFill>
              </a:rPr>
              <a:t>Lancet</a:t>
            </a:r>
            <a:r>
              <a:rPr lang="en-GB" altLang="it-IT" sz="1400" b="1">
                <a:solidFill>
                  <a:srgbClr val="FFFFFF"/>
                </a:solidFill>
              </a:rPr>
              <a:t> 2005;366:1267–1278.</a:t>
            </a:r>
          </a:p>
        </p:txBody>
      </p:sp>
    </p:spTree>
    <p:extLst>
      <p:ext uri="{BB962C8B-B14F-4D97-AF65-F5344CB8AC3E}">
        <p14:creationId xmlns:p14="http://schemas.microsoft.com/office/powerpoint/2010/main" val="322087857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0565"/>
                                        </p:tgtEl>
                                        <p:attrNameLst>
                                          <p:attrName>style.visibility</p:attrName>
                                        </p:attrNameLst>
                                      </p:cBhvr>
                                      <p:to>
                                        <p:strVal val="visible"/>
                                      </p:to>
                                    </p:set>
                                    <p:anim calcmode="lin" valueType="num">
                                      <p:cBhvr additive="base">
                                        <p:cTn id="7" dur="500" fill="hold"/>
                                        <p:tgtEl>
                                          <p:spTgt spid="1090565"/>
                                        </p:tgtEl>
                                        <p:attrNameLst>
                                          <p:attrName>ppt_x</p:attrName>
                                        </p:attrNameLst>
                                      </p:cBhvr>
                                      <p:tavLst>
                                        <p:tav tm="0">
                                          <p:val>
                                            <p:strVal val="#ppt_x"/>
                                          </p:val>
                                        </p:tav>
                                        <p:tav tm="100000">
                                          <p:val>
                                            <p:strVal val="#ppt_x"/>
                                          </p:val>
                                        </p:tav>
                                      </p:tavLst>
                                    </p:anim>
                                    <p:anim calcmode="lin" valueType="num">
                                      <p:cBhvr additive="base">
                                        <p:cTn id="8" dur="500" fill="hold"/>
                                        <p:tgtEl>
                                          <p:spTgt spid="10905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0566"/>
                                        </p:tgtEl>
                                        <p:attrNameLst>
                                          <p:attrName>style.visibility</p:attrName>
                                        </p:attrNameLst>
                                      </p:cBhvr>
                                      <p:to>
                                        <p:strVal val="visible"/>
                                      </p:to>
                                    </p:set>
                                    <p:anim calcmode="lin" valueType="num">
                                      <p:cBhvr additive="base">
                                        <p:cTn id="13" dur="500" fill="hold"/>
                                        <p:tgtEl>
                                          <p:spTgt spid="1090566"/>
                                        </p:tgtEl>
                                        <p:attrNameLst>
                                          <p:attrName>ppt_x</p:attrName>
                                        </p:attrNameLst>
                                      </p:cBhvr>
                                      <p:tavLst>
                                        <p:tav tm="0">
                                          <p:val>
                                            <p:strVal val="#ppt_x"/>
                                          </p:val>
                                        </p:tav>
                                        <p:tav tm="100000">
                                          <p:val>
                                            <p:strVal val="#ppt_x"/>
                                          </p:val>
                                        </p:tav>
                                      </p:tavLst>
                                    </p:anim>
                                    <p:anim calcmode="lin" valueType="num">
                                      <p:cBhvr additive="base">
                                        <p:cTn id="14" dur="500" fill="hold"/>
                                        <p:tgtEl>
                                          <p:spTgt spid="10905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0565" grpId="0" animBg="1"/>
      <p:bldP spid="10905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9189" y="1957389"/>
            <a:ext cx="737552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itolo 2"/>
          <p:cNvSpPr>
            <a:spLocks noGrp="1"/>
          </p:cNvSpPr>
          <p:nvPr>
            <p:ph type="title"/>
          </p:nvPr>
        </p:nvSpPr>
        <p:spPr/>
        <p:txBody>
          <a:bodyPr/>
          <a:lstStyle/>
          <a:p>
            <a:pPr algn="ctr"/>
            <a:r>
              <a:rPr lang="en-US" altLang="it-IT" b="0" smtClean="0"/>
              <a:t>A systematic review and meta-analysis of the therapeutic equivalence of statins</a:t>
            </a:r>
            <a:endParaRPr lang="it-IT" altLang="it-IT" b="0" smtClean="0"/>
          </a:p>
        </p:txBody>
      </p:sp>
      <p:cxnSp>
        <p:nvCxnSpPr>
          <p:cNvPr id="5" name="Connettore 1 4"/>
          <p:cNvCxnSpPr/>
          <p:nvPr/>
        </p:nvCxnSpPr>
        <p:spPr>
          <a:xfrm>
            <a:off x="3536950" y="2847976"/>
            <a:ext cx="5818188" cy="30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Connettore 1 5"/>
          <p:cNvCxnSpPr/>
          <p:nvPr/>
        </p:nvCxnSpPr>
        <p:spPr>
          <a:xfrm>
            <a:off x="3478213" y="3462338"/>
            <a:ext cx="5816600" cy="301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Freccia in su 3"/>
          <p:cNvSpPr/>
          <p:nvPr/>
        </p:nvSpPr>
        <p:spPr>
          <a:xfrm>
            <a:off x="7588250" y="2574925"/>
            <a:ext cx="114300" cy="5222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in su 6"/>
          <p:cNvSpPr/>
          <p:nvPr/>
        </p:nvSpPr>
        <p:spPr>
          <a:xfrm>
            <a:off x="7807326" y="2452689"/>
            <a:ext cx="112713" cy="52228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Freccia in su 7"/>
          <p:cNvSpPr/>
          <p:nvPr/>
        </p:nvSpPr>
        <p:spPr>
          <a:xfrm>
            <a:off x="8032751" y="2327275"/>
            <a:ext cx="112713" cy="52228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0425" name="CasellaDiTesto 8"/>
          <p:cNvSpPr txBox="1">
            <a:spLocks noChangeArrowheads="1"/>
          </p:cNvSpPr>
          <p:nvPr/>
        </p:nvSpPr>
        <p:spPr bwMode="auto">
          <a:xfrm>
            <a:off x="6543675" y="2033588"/>
            <a:ext cx="1225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r>
              <a:rPr lang="it-IT" altLang="it-IT" sz="2000" b="1">
                <a:solidFill>
                  <a:srgbClr val="FF0000"/>
                </a:solidFill>
              </a:rPr>
              <a:t>Ezetimibe</a:t>
            </a:r>
          </a:p>
        </p:txBody>
      </p:sp>
    </p:spTree>
    <p:extLst>
      <p:ext uri="{BB962C8B-B14F-4D97-AF65-F5344CB8AC3E}">
        <p14:creationId xmlns:p14="http://schemas.microsoft.com/office/powerpoint/2010/main" val="13320610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9535" y="314698"/>
            <a:ext cx="4724115" cy="620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ttangolo 2"/>
          <p:cNvSpPr>
            <a:spLocks noChangeArrowheads="1"/>
          </p:cNvSpPr>
          <p:nvPr/>
        </p:nvSpPr>
        <p:spPr bwMode="auto">
          <a:xfrm>
            <a:off x="5741988" y="4911726"/>
            <a:ext cx="438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27000" rIns="67500" bIns="2700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it-IT" altLang="it-IT" sz="900" i="1" dirty="0"/>
              <a:t>2016 </a:t>
            </a:r>
            <a:r>
              <a:rPr lang="it-IT" altLang="it-IT" sz="900" i="1" dirty="0" err="1"/>
              <a:t>European</a:t>
            </a:r>
            <a:r>
              <a:rPr lang="it-IT" altLang="it-IT" sz="900" i="1" dirty="0"/>
              <a:t> </a:t>
            </a:r>
            <a:r>
              <a:rPr lang="it-IT" altLang="it-IT" sz="900" i="1" dirty="0" err="1"/>
              <a:t>Guidelines</a:t>
            </a:r>
            <a:r>
              <a:rPr lang="it-IT" altLang="it-IT" sz="900" i="1" dirty="0"/>
              <a:t> on </a:t>
            </a:r>
            <a:r>
              <a:rPr lang="it-IT" altLang="it-IT" sz="900" i="1" dirty="0" err="1"/>
              <a:t>cardiovascular</a:t>
            </a:r>
            <a:r>
              <a:rPr lang="it-IT" altLang="it-IT" sz="900" i="1" dirty="0"/>
              <a:t> </a:t>
            </a:r>
            <a:r>
              <a:rPr lang="it-IT" altLang="it-IT" sz="900" i="1" dirty="0" err="1"/>
              <a:t>disease</a:t>
            </a:r>
            <a:r>
              <a:rPr lang="it-IT" altLang="it-IT" sz="900" i="1" dirty="0"/>
              <a:t> </a:t>
            </a:r>
            <a:r>
              <a:rPr lang="it-IT" altLang="it-IT" sz="900" i="1" dirty="0" err="1"/>
              <a:t>prevention</a:t>
            </a:r>
            <a:r>
              <a:rPr lang="it-IT" altLang="it-IT" sz="900" i="1" dirty="0"/>
              <a:t> in </a:t>
            </a:r>
            <a:r>
              <a:rPr lang="it-IT" altLang="it-IT" sz="900" i="1" dirty="0" err="1"/>
              <a:t>clinical</a:t>
            </a:r>
            <a:r>
              <a:rPr lang="it-IT" altLang="it-IT" sz="900" i="1" dirty="0"/>
              <a:t> </a:t>
            </a:r>
            <a:r>
              <a:rPr lang="it-IT" altLang="it-IT" sz="900" i="1" dirty="0" err="1"/>
              <a:t>practice</a:t>
            </a:r>
            <a:r>
              <a:rPr lang="it-IT" altLang="it-IT" sz="900" i="1" dirty="0"/>
              <a:t>. </a:t>
            </a:r>
            <a:r>
              <a:rPr lang="en-US" altLang="it-IT" sz="900" i="1" dirty="0"/>
              <a:t>European Heart Journal (2016) 37, 2315–2381</a:t>
            </a:r>
          </a:p>
          <a:p>
            <a:r>
              <a:rPr lang="it-IT" altLang="it-IT" sz="900" i="1" dirty="0"/>
              <a:t>2016 ESC/EAS </a:t>
            </a:r>
            <a:r>
              <a:rPr lang="it-IT" altLang="it-IT" sz="900" i="1" dirty="0" err="1"/>
              <a:t>guidelines</a:t>
            </a:r>
            <a:r>
              <a:rPr lang="it-IT" altLang="it-IT" sz="900" i="1" dirty="0"/>
              <a:t> for the management of </a:t>
            </a:r>
            <a:r>
              <a:rPr lang="it-IT" altLang="it-IT" sz="900" i="1" dirty="0" err="1"/>
              <a:t>dyslipidaemias</a:t>
            </a:r>
            <a:r>
              <a:rPr lang="it-IT" altLang="it-IT" sz="900" i="1" dirty="0"/>
              <a:t>. </a:t>
            </a:r>
          </a:p>
          <a:p>
            <a:r>
              <a:rPr lang="it-IT" altLang="it-IT" sz="900" i="1" dirty="0" err="1"/>
              <a:t>European</a:t>
            </a:r>
            <a:r>
              <a:rPr lang="it-IT" altLang="it-IT" sz="900" i="1" dirty="0"/>
              <a:t> </a:t>
            </a:r>
            <a:r>
              <a:rPr lang="it-IT" altLang="it-IT" sz="900" i="1" dirty="0" err="1"/>
              <a:t>Heart</a:t>
            </a:r>
            <a:r>
              <a:rPr lang="it-IT" altLang="it-IT" sz="900" i="1" dirty="0"/>
              <a:t> Journal (2016) doi:10.1093/</a:t>
            </a:r>
            <a:r>
              <a:rPr lang="it-IT" altLang="it-IT" sz="900" i="1" dirty="0" err="1"/>
              <a:t>eurheartj</a:t>
            </a:r>
            <a:r>
              <a:rPr lang="it-IT" altLang="it-IT" sz="900" i="1" dirty="0"/>
              <a:t>/ehw272.</a:t>
            </a:r>
          </a:p>
        </p:txBody>
      </p:sp>
      <p:sp>
        <p:nvSpPr>
          <p:cNvPr id="4" name="Segnaposto contenuto 2"/>
          <p:cNvSpPr txBox="1">
            <a:spLocks/>
          </p:cNvSpPr>
          <p:nvPr/>
        </p:nvSpPr>
        <p:spPr>
          <a:xfrm>
            <a:off x="5852417" y="825196"/>
            <a:ext cx="4468812" cy="1111250"/>
          </a:xfrm>
          <a:prstGeom prst="rect">
            <a:avLst/>
          </a:prstGeom>
        </p:spPr>
        <p:txBody>
          <a:bodyPr/>
          <a:lstStyle>
            <a:lvl1pPr marL="342900" indent="-342900" algn="l" rtl="0" eaLnBrk="0" fontAlgn="base" hangingPunct="0">
              <a:spcBef>
                <a:spcPct val="70000"/>
              </a:spcBef>
              <a:spcAft>
                <a:spcPct val="0"/>
              </a:spcAft>
              <a:buClr>
                <a:srgbClr val="69C5DB"/>
              </a:buClr>
              <a:buSzPct val="12000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lr>
                <a:srgbClr val="69C5DB"/>
              </a:buClr>
              <a:buChar char="–"/>
              <a:defRPr sz="2800">
                <a:solidFill>
                  <a:schemeClr val="bg1"/>
                </a:solidFill>
                <a:latin typeface="+mn-lt"/>
                <a:cs typeface="+mn-cs"/>
              </a:defRPr>
            </a:lvl2pPr>
            <a:lvl3pPr marL="1143000" indent="-228600" algn="l" rtl="0" eaLnBrk="0" fontAlgn="base" hangingPunct="0">
              <a:spcBef>
                <a:spcPct val="20000"/>
              </a:spcBef>
              <a:spcAft>
                <a:spcPct val="0"/>
              </a:spcAft>
              <a:buClr>
                <a:srgbClr val="69C5DB"/>
              </a:buClr>
              <a:buChar char="•"/>
              <a:defRPr sz="2400">
                <a:solidFill>
                  <a:schemeClr val="bg1"/>
                </a:solidFill>
                <a:latin typeface="+mn-lt"/>
                <a:cs typeface="+mn-cs"/>
              </a:defRPr>
            </a:lvl3pPr>
            <a:lvl4pPr marL="1600200" indent="-228600" algn="l" rtl="0" eaLnBrk="0" fontAlgn="base" hangingPunct="0">
              <a:spcBef>
                <a:spcPct val="20000"/>
              </a:spcBef>
              <a:spcAft>
                <a:spcPct val="0"/>
              </a:spcAft>
              <a:buClr>
                <a:srgbClr val="69C5DB"/>
              </a:buClr>
              <a:buChar char="–"/>
              <a:defRPr sz="2000">
                <a:solidFill>
                  <a:schemeClr val="bg1"/>
                </a:solidFill>
                <a:latin typeface="+mn-lt"/>
                <a:cs typeface="+mn-cs"/>
              </a:defRPr>
            </a:lvl4pPr>
            <a:lvl5pPr marL="2057400" indent="-228600" algn="l" rtl="0" eaLnBrk="0" fontAlgn="base" hangingPunct="0">
              <a:spcBef>
                <a:spcPct val="20000"/>
              </a:spcBef>
              <a:spcAft>
                <a:spcPct val="0"/>
              </a:spcAft>
              <a:buClr>
                <a:srgbClr val="69C5DB"/>
              </a:buClr>
              <a:buChar char="»"/>
              <a:defRPr sz="2000">
                <a:solidFill>
                  <a:schemeClr val="bg1"/>
                </a:solidFill>
                <a:latin typeface="+mn-lt"/>
                <a:cs typeface="+mn-cs"/>
              </a:defRPr>
            </a:lvl5pPr>
            <a:lvl6pPr marL="2514600" indent="-228600" algn="l" rtl="0" fontAlgn="base">
              <a:spcBef>
                <a:spcPct val="20000"/>
              </a:spcBef>
              <a:spcAft>
                <a:spcPct val="0"/>
              </a:spcAft>
              <a:buClr>
                <a:srgbClr val="69C5DB"/>
              </a:buClr>
              <a:buChar char="»"/>
              <a:defRPr sz="2000">
                <a:solidFill>
                  <a:schemeClr val="bg1"/>
                </a:solidFill>
                <a:latin typeface="+mn-lt"/>
                <a:cs typeface="+mn-cs"/>
              </a:defRPr>
            </a:lvl6pPr>
            <a:lvl7pPr marL="2971800" indent="-228600" algn="l" rtl="0" fontAlgn="base">
              <a:spcBef>
                <a:spcPct val="20000"/>
              </a:spcBef>
              <a:spcAft>
                <a:spcPct val="0"/>
              </a:spcAft>
              <a:buClr>
                <a:srgbClr val="69C5DB"/>
              </a:buClr>
              <a:buChar char="»"/>
              <a:defRPr sz="2000">
                <a:solidFill>
                  <a:schemeClr val="bg1"/>
                </a:solidFill>
                <a:latin typeface="+mn-lt"/>
                <a:cs typeface="+mn-cs"/>
              </a:defRPr>
            </a:lvl7pPr>
            <a:lvl8pPr marL="3429000" indent="-228600" algn="l" rtl="0" fontAlgn="base">
              <a:spcBef>
                <a:spcPct val="20000"/>
              </a:spcBef>
              <a:spcAft>
                <a:spcPct val="0"/>
              </a:spcAft>
              <a:buClr>
                <a:srgbClr val="69C5DB"/>
              </a:buClr>
              <a:buChar char="»"/>
              <a:defRPr sz="2000">
                <a:solidFill>
                  <a:schemeClr val="bg1"/>
                </a:solidFill>
                <a:latin typeface="+mn-lt"/>
                <a:cs typeface="+mn-cs"/>
              </a:defRPr>
            </a:lvl8pPr>
            <a:lvl9pPr marL="3886200" indent="-228600" algn="l" rtl="0" fontAlgn="base">
              <a:spcBef>
                <a:spcPct val="20000"/>
              </a:spcBef>
              <a:spcAft>
                <a:spcPct val="0"/>
              </a:spcAft>
              <a:buClr>
                <a:srgbClr val="69C5DB"/>
              </a:buClr>
              <a:buChar char="»"/>
              <a:defRPr sz="2000">
                <a:solidFill>
                  <a:schemeClr val="bg1"/>
                </a:solidFill>
                <a:latin typeface="+mn-lt"/>
                <a:cs typeface="+mn-cs"/>
              </a:defRPr>
            </a:lvl9pPr>
          </a:lstStyle>
          <a:p>
            <a:pPr marL="0" indent="0">
              <a:buNone/>
              <a:defRPr/>
            </a:pPr>
            <a:r>
              <a:rPr lang="en-US" sz="2800" b="1" i="1" kern="0" dirty="0">
                <a:solidFill>
                  <a:srgbClr val="FFFF00"/>
                </a:solidFill>
              </a:rPr>
              <a:t>General Recommendations for the Pharmacological Management of Hypercholesterolemia</a:t>
            </a:r>
          </a:p>
        </p:txBody>
      </p:sp>
    </p:spTree>
    <p:extLst>
      <p:ext uri="{BB962C8B-B14F-4D97-AF65-F5344CB8AC3E}">
        <p14:creationId xmlns:p14="http://schemas.microsoft.com/office/powerpoint/2010/main" val="361777103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6">
            <a:extLst>
              <a:ext uri="{FF2B5EF4-FFF2-40B4-BE49-F238E27FC236}"/>
            </a:extLst>
          </p:cNvPr>
          <p:cNvSpPr txBox="1">
            <a:spLocks noChangeArrowheads="1"/>
          </p:cNvSpPr>
          <p:nvPr/>
        </p:nvSpPr>
        <p:spPr bwMode="auto">
          <a:xfrm>
            <a:off x="1600200" y="65088"/>
            <a:ext cx="2501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it-IT" altLang="it-IT" b="1" kern="0" dirty="0">
                <a:solidFill>
                  <a:srgbClr val="FF0000"/>
                </a:solidFill>
              </a:rPr>
              <a:t>START</a:t>
            </a:r>
          </a:p>
          <a:p>
            <a:pPr algn="ctr">
              <a:spcBef>
                <a:spcPct val="0"/>
              </a:spcBef>
              <a:buNone/>
              <a:defRPr/>
            </a:pPr>
            <a:r>
              <a:rPr lang="it-IT" altLang="it-IT" sz="1600" b="1" u="sng" kern="0" dirty="0" err="1">
                <a:solidFill>
                  <a:srgbClr val="FFFF00"/>
                </a:solidFill>
              </a:rPr>
              <a:t>ST</a:t>
            </a:r>
            <a:r>
              <a:rPr lang="it-IT" altLang="it-IT" sz="1600" b="1" kern="0" dirty="0" err="1">
                <a:solidFill>
                  <a:srgbClr val="FFFF00"/>
                </a:solidFill>
              </a:rPr>
              <a:t>able</a:t>
            </a:r>
            <a:r>
              <a:rPr lang="it-IT" altLang="it-IT" sz="1600" b="1" kern="0" dirty="0">
                <a:solidFill>
                  <a:srgbClr val="FFFF00"/>
                </a:solidFill>
              </a:rPr>
              <a:t> </a:t>
            </a:r>
            <a:r>
              <a:rPr lang="it-IT" altLang="it-IT" sz="1600" b="1" kern="0" dirty="0" err="1">
                <a:solidFill>
                  <a:srgbClr val="FFFF00"/>
                </a:solidFill>
              </a:rPr>
              <a:t>Coronary</a:t>
            </a:r>
            <a:r>
              <a:rPr lang="it-IT" altLang="it-IT" sz="1600" b="1" kern="0" dirty="0">
                <a:solidFill>
                  <a:srgbClr val="FFFF00"/>
                </a:solidFill>
              </a:rPr>
              <a:t> </a:t>
            </a:r>
            <a:r>
              <a:rPr lang="it-IT" altLang="it-IT" sz="1600" b="1" u="sng" kern="0" dirty="0" err="1">
                <a:solidFill>
                  <a:srgbClr val="FFFF00"/>
                </a:solidFill>
              </a:rPr>
              <a:t>A</a:t>
            </a:r>
            <a:r>
              <a:rPr lang="it-IT" altLang="it-IT" sz="1600" b="1" kern="0" dirty="0" err="1">
                <a:solidFill>
                  <a:srgbClr val="FFFF00"/>
                </a:solidFill>
              </a:rPr>
              <a:t>rtery</a:t>
            </a:r>
            <a:r>
              <a:rPr lang="it-IT" altLang="it-IT" sz="1600" b="1" kern="0" dirty="0">
                <a:solidFill>
                  <a:srgbClr val="FFFF00"/>
                </a:solidFill>
              </a:rPr>
              <a:t> </a:t>
            </a:r>
          </a:p>
          <a:p>
            <a:pPr algn="ctr">
              <a:spcBef>
                <a:spcPct val="0"/>
              </a:spcBef>
              <a:buNone/>
              <a:defRPr/>
            </a:pPr>
            <a:r>
              <a:rPr lang="it-IT" altLang="it-IT" sz="1600" b="1" kern="0" dirty="0" err="1">
                <a:solidFill>
                  <a:srgbClr val="FFFF00"/>
                </a:solidFill>
              </a:rPr>
              <a:t>Diseases</a:t>
            </a:r>
            <a:r>
              <a:rPr lang="it-IT" altLang="it-IT" sz="1600" b="1" kern="0" dirty="0">
                <a:solidFill>
                  <a:srgbClr val="FFFF00"/>
                </a:solidFill>
              </a:rPr>
              <a:t> </a:t>
            </a:r>
            <a:r>
              <a:rPr lang="it-IT" altLang="it-IT" sz="1600" b="1" u="sng" kern="0" dirty="0" err="1">
                <a:solidFill>
                  <a:srgbClr val="FFFF00"/>
                </a:solidFill>
              </a:rPr>
              <a:t>R</a:t>
            </a:r>
            <a:r>
              <a:rPr lang="it-IT" altLang="it-IT" sz="1600" b="1" kern="0" dirty="0" err="1">
                <a:solidFill>
                  <a:srgbClr val="FFFF00"/>
                </a:solidFill>
              </a:rPr>
              <a:t>egis</a:t>
            </a:r>
            <a:r>
              <a:rPr lang="it-IT" altLang="it-IT" sz="1600" b="1" u="sng" kern="0" dirty="0" err="1">
                <a:solidFill>
                  <a:srgbClr val="FFFF00"/>
                </a:solidFill>
              </a:rPr>
              <a:t>T</a:t>
            </a:r>
            <a:r>
              <a:rPr lang="it-IT" altLang="it-IT" sz="1600" b="1" kern="0" dirty="0" err="1">
                <a:solidFill>
                  <a:srgbClr val="FFFF00"/>
                </a:solidFill>
              </a:rPr>
              <a:t>ry</a:t>
            </a:r>
            <a:endParaRPr lang="it-IT" altLang="it-IT" sz="1600" b="1" kern="0" dirty="0">
              <a:solidFill>
                <a:srgbClr val="FFFF00"/>
              </a:solidFill>
            </a:endParaRPr>
          </a:p>
        </p:txBody>
      </p:sp>
      <p:sp>
        <p:nvSpPr>
          <p:cNvPr id="18" name="Rettangolo 17">
            <a:extLst>
              <a:ext uri="{FF2B5EF4-FFF2-40B4-BE49-F238E27FC236}"/>
            </a:extLst>
          </p:cNvPr>
          <p:cNvSpPr/>
          <p:nvPr/>
        </p:nvSpPr>
        <p:spPr>
          <a:xfrm>
            <a:off x="1524000" y="1295400"/>
            <a:ext cx="9144000" cy="76200"/>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18436" name="Immagin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1925" name="Text Box 4">
            <a:extLst>
              <a:ext uri="{FF2B5EF4-FFF2-40B4-BE49-F238E27FC236}"/>
            </a:extLst>
          </p:cNvPr>
          <p:cNvSpPr txBox="1">
            <a:spLocks noChangeArrowheads="1"/>
          </p:cNvSpPr>
          <p:nvPr/>
        </p:nvSpPr>
        <p:spPr bwMode="auto">
          <a:xfrm>
            <a:off x="1463675" y="1743075"/>
            <a:ext cx="8915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it-IT" altLang="it-IT" sz="3100" b="1" kern="0" dirty="0" err="1"/>
              <a:t>Observational</a:t>
            </a:r>
            <a:r>
              <a:rPr lang="it-IT" altLang="it-IT" sz="3100" b="1" kern="0" dirty="0"/>
              <a:t>, </a:t>
            </a:r>
            <a:r>
              <a:rPr lang="it-IT" altLang="it-IT" sz="3100" b="1" kern="0" dirty="0" err="1"/>
              <a:t>prospective</a:t>
            </a:r>
            <a:r>
              <a:rPr lang="it-IT" altLang="it-IT" sz="3100" b="1" kern="0" dirty="0"/>
              <a:t>, </a:t>
            </a:r>
            <a:r>
              <a:rPr lang="it-IT" altLang="it-IT" sz="3100" b="1" kern="0" dirty="0" err="1"/>
              <a:t>multicentre</a:t>
            </a:r>
            <a:r>
              <a:rPr lang="it-IT" altLang="it-IT" sz="3100" b="1" kern="0" dirty="0"/>
              <a:t>, </a:t>
            </a:r>
            <a:r>
              <a:rPr lang="it-IT" altLang="it-IT" sz="3100" b="1" kern="0" dirty="0" err="1"/>
              <a:t>nationwide</a:t>
            </a:r>
            <a:r>
              <a:rPr lang="it-IT" altLang="it-IT" sz="3100" b="1" kern="0" dirty="0"/>
              <a:t> </a:t>
            </a:r>
            <a:r>
              <a:rPr lang="it-IT" altLang="it-IT" sz="3100" b="1" kern="0" dirty="0" err="1"/>
              <a:t>registry</a:t>
            </a:r>
            <a:r>
              <a:rPr lang="it-IT" altLang="it-IT" sz="3100" b="1" kern="0" dirty="0"/>
              <a:t> </a:t>
            </a:r>
            <a:r>
              <a:rPr lang="it-IT" altLang="it-IT" sz="3100" b="1" kern="0" dirty="0" err="1"/>
              <a:t>aimed</a:t>
            </a:r>
            <a:r>
              <a:rPr lang="it-IT" altLang="it-IT" sz="3100" b="1" kern="0" dirty="0"/>
              <a:t> to </a:t>
            </a:r>
            <a:r>
              <a:rPr lang="it-IT" altLang="it-IT" sz="3100" b="1" kern="0" dirty="0" err="1"/>
              <a:t>evaluate</a:t>
            </a:r>
            <a:r>
              <a:rPr lang="it-IT" altLang="it-IT" sz="3100" b="1" kern="0" dirty="0"/>
              <a:t> the </a:t>
            </a:r>
          </a:p>
          <a:p>
            <a:pPr algn="ctr">
              <a:spcBef>
                <a:spcPct val="0"/>
              </a:spcBef>
              <a:buNone/>
              <a:defRPr/>
            </a:pPr>
            <a:r>
              <a:rPr lang="it-IT" altLang="it-IT" sz="3100" b="1" kern="0" dirty="0" err="1"/>
              <a:t>current</a:t>
            </a:r>
            <a:r>
              <a:rPr lang="it-IT" altLang="it-IT" sz="3100" b="1" kern="0" dirty="0"/>
              <a:t> management and treatment </a:t>
            </a:r>
          </a:p>
          <a:p>
            <a:pPr algn="ctr">
              <a:spcBef>
                <a:spcPct val="0"/>
              </a:spcBef>
              <a:buNone/>
              <a:defRPr/>
            </a:pPr>
            <a:r>
              <a:rPr lang="it-IT" altLang="it-IT" sz="3100" b="1" kern="0" dirty="0"/>
              <a:t>of </a:t>
            </a:r>
            <a:r>
              <a:rPr lang="it-IT" altLang="it-IT" sz="3100" b="1" kern="0" dirty="0" err="1"/>
              <a:t>patients</a:t>
            </a:r>
            <a:r>
              <a:rPr lang="it-IT" altLang="it-IT" sz="3100" b="1" kern="0" dirty="0"/>
              <a:t> with a </a:t>
            </a:r>
            <a:r>
              <a:rPr lang="it-IT" altLang="it-IT" sz="3100" b="1" kern="0" dirty="0" err="1"/>
              <a:t>diagnosis</a:t>
            </a:r>
            <a:r>
              <a:rPr lang="it-IT" altLang="it-IT" sz="3100" b="1" kern="0" dirty="0"/>
              <a:t> of </a:t>
            </a:r>
            <a:r>
              <a:rPr lang="it-IT" altLang="it-IT" sz="3100" b="1" kern="0" dirty="0" err="1"/>
              <a:t>stable</a:t>
            </a:r>
            <a:r>
              <a:rPr lang="it-IT" altLang="it-IT" sz="3100" b="1" kern="0" dirty="0"/>
              <a:t> CAD</a:t>
            </a:r>
          </a:p>
        </p:txBody>
      </p:sp>
      <p:pic>
        <p:nvPicPr>
          <p:cNvPr id="18438" name="Immagin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4114801"/>
            <a:ext cx="2601913" cy="26019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8439" name="Immagin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4014" y="36514"/>
            <a:ext cx="20843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extLst>
          </p:cNvPr>
          <p:cNvSpPr txBox="1"/>
          <p:nvPr/>
        </p:nvSpPr>
        <p:spPr>
          <a:xfrm>
            <a:off x="8722518" y="6348663"/>
            <a:ext cx="3313113" cy="261938"/>
          </a:xfrm>
          <a:prstGeom prst="rect">
            <a:avLst/>
          </a:prstGeom>
          <a:noFill/>
        </p:spPr>
        <p:txBody>
          <a:bodyPr wrap="none">
            <a:spAutoFit/>
          </a:bodyPr>
          <a:lstStyle/>
          <a:p>
            <a:pPr>
              <a:defRPr/>
            </a:pPr>
            <a:r>
              <a:rPr lang="it-IT" sz="1100" b="1" dirty="0">
                <a:solidFill>
                  <a:schemeClr val="tx1">
                    <a:lumMod val="75000"/>
                    <a:lumOff val="25000"/>
                  </a:schemeClr>
                </a:solidFill>
              </a:rPr>
              <a:t>De Luca L, et al. </a:t>
            </a:r>
            <a:r>
              <a:rPr lang="en-US" sz="1100" b="1" dirty="0" err="1">
                <a:solidFill>
                  <a:schemeClr val="tx1">
                    <a:lumMod val="75000"/>
                    <a:lumOff val="25000"/>
                  </a:schemeClr>
                </a:solidFill>
              </a:rPr>
              <a:t>Eur</a:t>
            </a:r>
            <a:r>
              <a:rPr lang="en-US" sz="1100" b="1" dirty="0">
                <a:solidFill>
                  <a:schemeClr val="tx1">
                    <a:lumMod val="75000"/>
                    <a:lumOff val="25000"/>
                  </a:schemeClr>
                </a:solidFill>
              </a:rPr>
              <a:t> J </a:t>
            </a:r>
            <a:r>
              <a:rPr lang="en-US" sz="1100" b="1" dirty="0" err="1">
                <a:solidFill>
                  <a:schemeClr val="tx1">
                    <a:lumMod val="75000"/>
                    <a:lumOff val="25000"/>
                  </a:schemeClr>
                </a:solidFill>
              </a:rPr>
              <a:t>Prev</a:t>
            </a:r>
            <a:r>
              <a:rPr lang="en-US" sz="1100" b="1" dirty="0">
                <a:solidFill>
                  <a:schemeClr val="tx1">
                    <a:lumMod val="75000"/>
                    <a:lumOff val="25000"/>
                  </a:schemeClr>
                </a:solidFill>
              </a:rPr>
              <a:t> </a:t>
            </a:r>
            <a:r>
              <a:rPr lang="en-US" sz="1100" b="1" dirty="0" err="1">
                <a:solidFill>
                  <a:schemeClr val="tx1">
                    <a:lumMod val="75000"/>
                    <a:lumOff val="25000"/>
                  </a:schemeClr>
                </a:solidFill>
              </a:rPr>
              <a:t>Cardiol</a:t>
            </a:r>
            <a:r>
              <a:rPr lang="en-US" sz="1100" b="1" dirty="0">
                <a:solidFill>
                  <a:schemeClr val="tx1">
                    <a:lumMod val="75000"/>
                    <a:lumOff val="25000"/>
                  </a:schemeClr>
                </a:solidFill>
              </a:rPr>
              <a:t>. 2018;25:43</a:t>
            </a:r>
            <a:endParaRPr lang="it-IT" sz="1100" b="1" dirty="0">
              <a:solidFill>
                <a:schemeClr val="tx1">
                  <a:lumMod val="75000"/>
                  <a:lumOff val="25000"/>
                </a:schemeClr>
              </a:solidFill>
            </a:endParaRPr>
          </a:p>
        </p:txBody>
      </p:sp>
    </p:spTree>
    <p:extLst>
      <p:ext uri="{BB962C8B-B14F-4D97-AF65-F5344CB8AC3E}">
        <p14:creationId xmlns:p14="http://schemas.microsoft.com/office/powerpoint/2010/main" val="34309347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2"/>
          <p:cNvSpPr>
            <a:spLocks noGrp="1"/>
          </p:cNvSpPr>
          <p:nvPr>
            <p:ph type="title" idx="4294967295"/>
          </p:nvPr>
        </p:nvSpPr>
        <p:spPr>
          <a:xfrm>
            <a:off x="1434819" y="580233"/>
            <a:ext cx="9033715" cy="1143000"/>
          </a:xfrm>
        </p:spPr>
        <p:txBody>
          <a:bodyPr/>
          <a:lstStyle/>
          <a:p>
            <a:pPr algn="ctr" eaLnBrk="1" hangingPunct="1"/>
            <a:r>
              <a:rPr lang="en-AU" altLang="it-IT" sz="3200" b="0" dirty="0"/>
              <a:t>30-day mortality in patients admitted for ACS</a:t>
            </a:r>
            <a:br>
              <a:rPr lang="en-AU" altLang="it-IT" sz="3200" b="0" dirty="0"/>
            </a:br>
            <a:r>
              <a:rPr lang="en-AU" altLang="it-IT" sz="3200" b="0" dirty="0"/>
              <a:t>Outcome evaluation project PREVALE-PNE from the Lazio region of Italy</a:t>
            </a:r>
            <a:endParaRPr lang="it-IT" altLang="it-IT" sz="1800" b="0" dirty="0">
              <a:solidFill>
                <a:srgbClr val="FF6600"/>
              </a:solidFill>
            </a:endParaRPr>
          </a:p>
        </p:txBody>
      </p:sp>
      <p:sp>
        <p:nvSpPr>
          <p:cNvPr id="36867" name="Line 4"/>
          <p:cNvSpPr>
            <a:spLocks noChangeShapeType="1"/>
          </p:cNvSpPr>
          <p:nvPr/>
        </p:nvSpPr>
        <p:spPr bwMode="auto">
          <a:xfrm>
            <a:off x="2192339" y="2055814"/>
            <a:ext cx="7902575" cy="666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it-IT">
              <a:solidFill>
                <a:srgbClr val="FFFFFF"/>
              </a:solidFill>
              <a:latin typeface="Calibri" panose="020F0502020204030204" pitchFamily="34" charset="0"/>
            </a:endParaRPr>
          </a:p>
        </p:txBody>
      </p:sp>
      <p:sp>
        <p:nvSpPr>
          <p:cNvPr id="17413" name="Rettangolo 6"/>
          <p:cNvSpPr>
            <a:spLocks noChangeArrowheads="1"/>
          </p:cNvSpPr>
          <p:nvPr/>
        </p:nvSpPr>
        <p:spPr bwMode="auto">
          <a:xfrm>
            <a:off x="2192338" y="6011864"/>
            <a:ext cx="59626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None/>
              <a:defRPr/>
            </a:pPr>
            <a:r>
              <a:rPr lang="it-IT" altLang="it-IT" sz="1350" dirty="0">
                <a:solidFill>
                  <a:srgbClr val="FFFFFF"/>
                </a:solidFill>
                <a:cs typeface="Arial" panose="020B0604020202020204" pitchFamily="34" charset="0"/>
              </a:rPr>
              <a:t>http://95.110.213.190/prevale2016/ospedaliera/ospedaliera.php</a:t>
            </a:r>
          </a:p>
        </p:txBody>
      </p:sp>
      <p:sp>
        <p:nvSpPr>
          <p:cNvPr id="36869" name="AutoShape 2" descr="http://95.110.213.190/prevale2017/ospedaliera/getchart.php?img=chart1&amp;id=i1pbkehnh703lg32utp58rat00595659075b1b3&amp;"/>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457200" eaLnBrk="0" fontAlgn="base" hangingPunct="0">
              <a:spcBef>
                <a:spcPct val="0"/>
              </a:spcBef>
              <a:spcAft>
                <a:spcPct val="0"/>
              </a:spcAft>
            </a:pPr>
            <a:endParaRPr lang="it-IT" altLang="it-IT">
              <a:solidFill>
                <a:srgbClr val="FFFFFF"/>
              </a:solidFill>
            </a:endParaRPr>
          </a:p>
        </p:txBody>
      </p:sp>
      <p:pic>
        <p:nvPicPr>
          <p:cNvPr id="36870"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86038" y="2466976"/>
            <a:ext cx="7569200"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6871" name="Connettore 2 2"/>
          <p:cNvCxnSpPr>
            <a:cxnSpLocks noChangeShapeType="1"/>
          </p:cNvCxnSpPr>
          <p:nvPr/>
        </p:nvCxnSpPr>
        <p:spPr bwMode="auto">
          <a:xfrm>
            <a:off x="3797301" y="2943226"/>
            <a:ext cx="5624513" cy="1014413"/>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5252815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asellaDiTesto 1">
            <a:extLst>
              <a:ext uri="{FF2B5EF4-FFF2-40B4-BE49-F238E27FC236}"/>
            </a:extLst>
          </p:cNvPr>
          <p:cNvSpPr txBox="1">
            <a:spLocks noChangeArrowheads="1"/>
          </p:cNvSpPr>
          <p:nvPr/>
        </p:nvSpPr>
        <p:spPr bwMode="auto">
          <a:xfrm>
            <a:off x="1981200" y="1981200"/>
            <a:ext cx="82296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ts val="200"/>
              </a:spcBef>
              <a:spcAft>
                <a:spcPts val="200"/>
              </a:spcAft>
              <a:buNone/>
              <a:defRPr/>
            </a:pPr>
            <a:r>
              <a:rPr lang="it-IT" altLang="it-IT" sz="2600" dirty="0" err="1">
                <a:solidFill>
                  <a:prstClr val="black"/>
                </a:solidFill>
                <a:latin typeface="Arial" panose="020B0604020202020204" pitchFamily="34" charset="0"/>
                <a:cs typeface="Arial" panose="020B0604020202020204" pitchFamily="34" charset="0"/>
              </a:rPr>
              <a:t>Patients</a:t>
            </a:r>
            <a:r>
              <a:rPr lang="it-IT" altLang="it-IT" sz="2600" dirty="0">
                <a:solidFill>
                  <a:prstClr val="black"/>
                </a:solidFill>
                <a:latin typeface="Arial" panose="020B0604020202020204" pitchFamily="34" charset="0"/>
                <a:cs typeface="Arial" panose="020B0604020202020204" pitchFamily="34" charset="0"/>
              </a:rPr>
              <a:t> with </a:t>
            </a:r>
            <a:r>
              <a:rPr lang="it-IT" altLang="it-IT" sz="2600" dirty="0" err="1">
                <a:solidFill>
                  <a:prstClr val="black"/>
                </a:solidFill>
                <a:latin typeface="Arial" panose="020B0604020202020204" pitchFamily="34" charset="0"/>
                <a:cs typeface="Arial" panose="020B0604020202020204" pitchFamily="34" charset="0"/>
              </a:rPr>
              <a:t>stable</a:t>
            </a:r>
            <a:r>
              <a:rPr lang="it-IT" altLang="it-IT" sz="2600" dirty="0">
                <a:solidFill>
                  <a:prstClr val="black"/>
                </a:solidFill>
                <a:latin typeface="Arial" panose="020B0604020202020204" pitchFamily="34" charset="0"/>
                <a:cs typeface="Arial" panose="020B0604020202020204" pitchFamily="34" charset="0"/>
              </a:rPr>
              <a:t> CAD, </a:t>
            </a:r>
            <a:r>
              <a:rPr lang="it-IT" altLang="it-IT" sz="2600" dirty="0" err="1">
                <a:solidFill>
                  <a:prstClr val="black"/>
                </a:solidFill>
                <a:latin typeface="Arial" panose="020B0604020202020204" pitchFamily="34" charset="0"/>
                <a:cs typeface="Arial" panose="020B0604020202020204" pitchFamily="34" charset="0"/>
              </a:rPr>
              <a:t>including</a:t>
            </a:r>
            <a:r>
              <a:rPr lang="it-IT" altLang="it-IT" sz="2600" dirty="0">
                <a:solidFill>
                  <a:prstClr val="black"/>
                </a:solidFill>
                <a:latin typeface="Arial" panose="020B0604020202020204" pitchFamily="34" charset="0"/>
                <a:cs typeface="Arial" panose="020B0604020202020204" pitchFamily="34" charset="0"/>
              </a:rPr>
              <a:t> </a:t>
            </a:r>
            <a:r>
              <a:rPr lang="it-IT" altLang="it-IT" sz="2600" dirty="0" err="1">
                <a:solidFill>
                  <a:prstClr val="black"/>
                </a:solidFill>
                <a:latin typeface="Arial" panose="020B0604020202020204" pitchFamily="34" charset="0"/>
                <a:cs typeface="Arial" panose="020B0604020202020204" pitchFamily="34" charset="0"/>
              </a:rPr>
              <a:t>those</a:t>
            </a:r>
            <a:r>
              <a:rPr lang="it-IT" altLang="it-IT" sz="2600" dirty="0">
                <a:solidFill>
                  <a:prstClr val="black"/>
                </a:solidFill>
                <a:latin typeface="Arial" panose="020B0604020202020204" pitchFamily="34" charset="0"/>
                <a:cs typeface="Arial" panose="020B0604020202020204" pitchFamily="34" charset="0"/>
              </a:rPr>
              <a:t> with </a:t>
            </a:r>
            <a:r>
              <a:rPr lang="it-IT" altLang="it-IT" sz="2600" dirty="0" err="1">
                <a:solidFill>
                  <a:prstClr val="black"/>
                </a:solidFill>
                <a:latin typeface="Arial" panose="020B0604020202020204" pitchFamily="34" charset="0"/>
                <a:cs typeface="Arial" panose="020B0604020202020204" pitchFamily="34" charset="0"/>
              </a:rPr>
              <a:t>at</a:t>
            </a:r>
            <a:r>
              <a:rPr lang="it-IT" altLang="it-IT" sz="2600" dirty="0">
                <a:solidFill>
                  <a:prstClr val="black"/>
                </a:solidFill>
                <a:latin typeface="Arial" panose="020B0604020202020204" pitchFamily="34" charset="0"/>
                <a:cs typeface="Arial" panose="020B0604020202020204" pitchFamily="34" charset="0"/>
              </a:rPr>
              <a:t> </a:t>
            </a:r>
            <a:r>
              <a:rPr lang="it-IT" altLang="it-IT" sz="2600" dirty="0" err="1">
                <a:solidFill>
                  <a:prstClr val="black"/>
                </a:solidFill>
                <a:latin typeface="Arial" panose="020B0604020202020204" pitchFamily="34" charset="0"/>
                <a:cs typeface="Arial" panose="020B0604020202020204" pitchFamily="34" charset="0"/>
              </a:rPr>
              <a:t>least</a:t>
            </a:r>
            <a:r>
              <a:rPr lang="it-IT" altLang="it-IT" sz="2600" dirty="0">
                <a:solidFill>
                  <a:prstClr val="black"/>
                </a:solidFill>
                <a:latin typeface="Arial" panose="020B0604020202020204" pitchFamily="34" charset="0"/>
                <a:cs typeface="Arial" panose="020B0604020202020204" pitchFamily="34" charset="0"/>
              </a:rPr>
              <a:t> 1 of the </a:t>
            </a:r>
            <a:r>
              <a:rPr lang="it-IT" altLang="it-IT" sz="2600" dirty="0" err="1">
                <a:solidFill>
                  <a:prstClr val="black"/>
                </a:solidFill>
                <a:latin typeface="Arial" panose="020B0604020202020204" pitchFamily="34" charset="0"/>
                <a:cs typeface="Arial" panose="020B0604020202020204" pitchFamily="34" charset="0"/>
              </a:rPr>
              <a:t>following</a:t>
            </a:r>
            <a:r>
              <a:rPr lang="it-IT" altLang="it-IT" sz="2600" dirty="0">
                <a:solidFill>
                  <a:prstClr val="black"/>
                </a:solidFill>
                <a:latin typeface="Arial" panose="020B0604020202020204" pitchFamily="34" charset="0"/>
                <a:cs typeface="Arial" panose="020B0604020202020204" pitchFamily="34" charset="0"/>
              </a:rPr>
              <a:t> </a:t>
            </a:r>
            <a:r>
              <a:rPr lang="it-IT" altLang="it-IT" sz="2600" dirty="0" err="1">
                <a:solidFill>
                  <a:prstClr val="black"/>
                </a:solidFill>
                <a:latin typeface="Arial" panose="020B0604020202020204" pitchFamily="34" charset="0"/>
                <a:cs typeface="Arial" panose="020B0604020202020204" pitchFamily="34" charset="0"/>
              </a:rPr>
              <a:t>clinical</a:t>
            </a:r>
            <a:r>
              <a:rPr lang="it-IT" altLang="it-IT" sz="2600" dirty="0">
                <a:solidFill>
                  <a:prstClr val="black"/>
                </a:solidFill>
                <a:latin typeface="Arial" panose="020B0604020202020204" pitchFamily="34" charset="0"/>
                <a:cs typeface="Arial" panose="020B0604020202020204" pitchFamily="34" charset="0"/>
              </a:rPr>
              <a:t> </a:t>
            </a:r>
            <a:r>
              <a:rPr lang="it-IT" altLang="it-IT" sz="2600" dirty="0" err="1">
                <a:solidFill>
                  <a:prstClr val="black"/>
                </a:solidFill>
                <a:latin typeface="Arial" panose="020B0604020202020204" pitchFamily="34" charset="0"/>
                <a:cs typeface="Arial" panose="020B0604020202020204" pitchFamily="34" charset="0"/>
              </a:rPr>
              <a:t>conditions</a:t>
            </a:r>
            <a:r>
              <a:rPr lang="it-IT" altLang="it-IT" sz="2600" dirty="0">
                <a:solidFill>
                  <a:prstClr val="black"/>
                </a:solidFill>
                <a:latin typeface="Arial" panose="020B0604020202020204" pitchFamily="34" charset="0"/>
                <a:cs typeface="Arial" panose="020B0604020202020204" pitchFamily="34" charset="0"/>
              </a:rPr>
              <a:t>: </a:t>
            </a:r>
          </a:p>
          <a:p>
            <a:pPr eaLnBrk="0" fontAlgn="base" hangingPunct="0">
              <a:spcBef>
                <a:spcPts val="200"/>
              </a:spcBef>
              <a:spcAft>
                <a:spcPts val="200"/>
              </a:spcAft>
              <a:buNone/>
              <a:defRPr/>
            </a:pPr>
            <a:endParaRPr lang="it-IT" altLang="it-IT" sz="2600" dirty="0">
              <a:solidFill>
                <a:prstClr val="black"/>
              </a:solidFill>
              <a:latin typeface="Arial" panose="020B0604020202020204" pitchFamily="34" charset="0"/>
              <a:cs typeface="Arial" panose="020B0604020202020204" pitchFamily="34" charset="0"/>
            </a:endParaRPr>
          </a:p>
          <a:p>
            <a:pPr marL="1085850" lvl="1" indent="-342900" eaLnBrk="0" fontAlgn="base" hangingPunct="0">
              <a:spcBef>
                <a:spcPts val="200"/>
              </a:spcBef>
              <a:spcAft>
                <a:spcPts val="200"/>
              </a:spcAft>
              <a:buClr>
                <a:srgbClr val="4472C4"/>
              </a:buClr>
              <a:buFont typeface="Wingdings" panose="05000000000000000000" pitchFamily="2" charset="2"/>
              <a:buChar char="ü"/>
              <a:defRPr/>
            </a:pPr>
            <a:r>
              <a:rPr lang="it-IT" altLang="it-IT" sz="2400" i="1" dirty="0" err="1">
                <a:solidFill>
                  <a:prstClr val="black"/>
                </a:solidFill>
                <a:latin typeface="Arial" panose="020B0604020202020204" pitchFamily="34" charset="0"/>
                <a:cs typeface="Arial" panose="020B0604020202020204" pitchFamily="34" charset="0"/>
              </a:rPr>
              <a:t>Prior</a:t>
            </a:r>
            <a:r>
              <a:rPr lang="it-IT" altLang="it-IT" sz="2400" i="1" dirty="0">
                <a:solidFill>
                  <a:prstClr val="black"/>
                </a:solidFill>
                <a:latin typeface="Arial" panose="020B0604020202020204" pitchFamily="34" charset="0"/>
                <a:cs typeface="Arial" panose="020B0604020202020204" pitchFamily="34" charset="0"/>
              </a:rPr>
              <a:t> ACS (&gt;30 </a:t>
            </a:r>
            <a:r>
              <a:rPr lang="it-IT" altLang="it-IT" sz="2400" i="1" dirty="0" err="1">
                <a:solidFill>
                  <a:prstClr val="black"/>
                </a:solidFill>
                <a:latin typeface="Arial" panose="020B0604020202020204" pitchFamily="34" charset="0"/>
                <a:cs typeface="Arial" panose="020B0604020202020204" pitchFamily="34" charset="0"/>
              </a:rPr>
              <a:t>days</a:t>
            </a:r>
            <a:r>
              <a:rPr lang="it-IT" altLang="it-IT" sz="2400" i="1" dirty="0">
                <a:solidFill>
                  <a:prstClr val="black"/>
                </a:solidFill>
                <a:latin typeface="Arial" panose="020B0604020202020204" pitchFamily="34" charset="0"/>
                <a:cs typeface="Arial" panose="020B0604020202020204" pitchFamily="34" charset="0"/>
              </a:rPr>
              <a:t> from </a:t>
            </a:r>
            <a:r>
              <a:rPr lang="it-IT" altLang="it-IT" sz="2400" i="1" dirty="0" err="1">
                <a:solidFill>
                  <a:prstClr val="black"/>
                </a:solidFill>
                <a:latin typeface="Arial" panose="020B0604020202020204" pitchFamily="34" charset="0"/>
                <a:cs typeface="Arial" panose="020B0604020202020204" pitchFamily="34" charset="0"/>
              </a:rPr>
              <a:t>enrolment</a:t>
            </a:r>
            <a:r>
              <a:rPr lang="it-IT" altLang="it-IT" sz="2400" i="1" dirty="0">
                <a:solidFill>
                  <a:prstClr val="black"/>
                </a:solidFill>
                <a:latin typeface="Arial" panose="020B0604020202020204" pitchFamily="34" charset="0"/>
                <a:cs typeface="Arial" panose="020B0604020202020204" pitchFamily="34" charset="0"/>
              </a:rPr>
              <a:t>) </a:t>
            </a:r>
          </a:p>
          <a:p>
            <a:pPr marL="1085850" lvl="1" indent="-342900" eaLnBrk="0" fontAlgn="base" hangingPunct="0">
              <a:spcBef>
                <a:spcPts val="200"/>
              </a:spcBef>
              <a:spcAft>
                <a:spcPts val="200"/>
              </a:spcAft>
              <a:buClr>
                <a:srgbClr val="4472C4"/>
              </a:buClr>
              <a:buFont typeface="Wingdings" panose="05000000000000000000" pitchFamily="2" charset="2"/>
              <a:buChar char="ü"/>
              <a:defRPr/>
            </a:pPr>
            <a:r>
              <a:rPr lang="it-IT" altLang="it-IT" sz="2400" i="1" dirty="0" err="1">
                <a:solidFill>
                  <a:prstClr val="black"/>
                </a:solidFill>
                <a:latin typeface="Arial" panose="020B0604020202020204" pitchFamily="34" charset="0"/>
                <a:cs typeface="Arial" panose="020B0604020202020204" pitchFamily="34" charset="0"/>
              </a:rPr>
              <a:t>Previous</a:t>
            </a:r>
            <a:r>
              <a:rPr lang="it-IT" altLang="it-IT" sz="2400" i="1" dirty="0">
                <a:solidFill>
                  <a:prstClr val="black"/>
                </a:solidFill>
                <a:latin typeface="Arial" panose="020B0604020202020204" pitchFamily="34" charset="0"/>
                <a:cs typeface="Arial" panose="020B0604020202020204" pitchFamily="34" charset="0"/>
              </a:rPr>
              <a:t> CABG </a:t>
            </a:r>
          </a:p>
          <a:p>
            <a:pPr marL="1085850" lvl="1" indent="-342900" eaLnBrk="0" fontAlgn="base" hangingPunct="0">
              <a:spcBef>
                <a:spcPts val="200"/>
              </a:spcBef>
              <a:spcAft>
                <a:spcPts val="200"/>
              </a:spcAft>
              <a:buClr>
                <a:srgbClr val="4472C4"/>
              </a:buClr>
              <a:buFont typeface="Wingdings" panose="05000000000000000000" pitchFamily="2" charset="2"/>
              <a:buChar char="ü"/>
              <a:defRPr/>
            </a:pPr>
            <a:r>
              <a:rPr lang="it-IT" altLang="it-IT" sz="2400" i="1" dirty="0" err="1">
                <a:solidFill>
                  <a:prstClr val="black"/>
                </a:solidFill>
                <a:latin typeface="Arial" panose="020B0604020202020204" pitchFamily="34" charset="0"/>
                <a:cs typeface="Arial" panose="020B0604020202020204" pitchFamily="34" charset="0"/>
              </a:rPr>
              <a:t>Previous</a:t>
            </a:r>
            <a:r>
              <a:rPr lang="it-IT" altLang="it-IT" sz="2400" i="1" dirty="0">
                <a:solidFill>
                  <a:prstClr val="black"/>
                </a:solidFill>
                <a:latin typeface="Arial" panose="020B0604020202020204" pitchFamily="34" charset="0"/>
                <a:cs typeface="Arial" panose="020B0604020202020204" pitchFamily="34" charset="0"/>
              </a:rPr>
              <a:t> PCI </a:t>
            </a:r>
          </a:p>
          <a:p>
            <a:pPr marL="1085850" lvl="1" indent="-342900" eaLnBrk="0" fontAlgn="base" hangingPunct="0">
              <a:spcBef>
                <a:spcPts val="200"/>
              </a:spcBef>
              <a:spcAft>
                <a:spcPts val="200"/>
              </a:spcAft>
              <a:buClr>
                <a:srgbClr val="4472C4"/>
              </a:buClr>
              <a:buFont typeface="Wingdings" panose="05000000000000000000" pitchFamily="2" charset="2"/>
              <a:buChar char="ü"/>
              <a:defRPr/>
            </a:pPr>
            <a:r>
              <a:rPr lang="it-IT" altLang="it-IT" sz="2400" i="1" dirty="0" err="1">
                <a:solidFill>
                  <a:prstClr val="black"/>
                </a:solidFill>
                <a:latin typeface="Arial" panose="020B0604020202020204" pitchFamily="34" charset="0"/>
                <a:cs typeface="Arial" panose="020B0604020202020204" pitchFamily="34" charset="0"/>
              </a:rPr>
              <a:t>Stable</a:t>
            </a:r>
            <a:r>
              <a:rPr lang="it-IT" altLang="it-IT" sz="2400" i="1" dirty="0">
                <a:solidFill>
                  <a:prstClr val="black"/>
                </a:solidFill>
                <a:latin typeface="Arial" panose="020B0604020202020204" pitchFamily="34" charset="0"/>
                <a:cs typeface="Arial" panose="020B0604020202020204" pitchFamily="34" charset="0"/>
              </a:rPr>
              <a:t> Angina</a:t>
            </a:r>
          </a:p>
          <a:p>
            <a:pPr marL="1085850" lvl="1" indent="-342900" eaLnBrk="0" fontAlgn="base" hangingPunct="0">
              <a:spcBef>
                <a:spcPts val="200"/>
              </a:spcBef>
              <a:spcAft>
                <a:spcPts val="200"/>
              </a:spcAft>
              <a:buClr>
                <a:srgbClr val="4472C4"/>
              </a:buClr>
              <a:buFont typeface="Wingdings" panose="05000000000000000000" pitchFamily="2" charset="2"/>
              <a:buChar char="ü"/>
              <a:defRPr/>
            </a:pPr>
            <a:r>
              <a:rPr lang="it-IT" altLang="it-IT" sz="2400" i="1" dirty="0" err="1">
                <a:solidFill>
                  <a:prstClr val="black"/>
                </a:solidFill>
                <a:latin typeface="Arial" panose="020B0604020202020204" pitchFamily="34" charset="0"/>
                <a:cs typeface="Arial" panose="020B0604020202020204" pitchFamily="34" charset="0"/>
              </a:rPr>
              <a:t>Documented</a:t>
            </a:r>
            <a:r>
              <a:rPr lang="it-IT" altLang="it-IT" sz="2400" i="1" dirty="0">
                <a:solidFill>
                  <a:prstClr val="black"/>
                </a:solidFill>
                <a:latin typeface="Arial" panose="020B0604020202020204" pitchFamily="34" charset="0"/>
                <a:cs typeface="Arial" panose="020B0604020202020204" pitchFamily="34" charset="0"/>
              </a:rPr>
              <a:t> ischemia </a:t>
            </a:r>
            <a:r>
              <a:rPr lang="it-IT" altLang="it-IT" sz="2400" i="1" dirty="0" err="1">
                <a:solidFill>
                  <a:prstClr val="black"/>
                </a:solidFill>
                <a:latin typeface="Arial" panose="020B0604020202020204" pitchFamily="34" charset="0"/>
                <a:cs typeface="Arial" panose="020B0604020202020204" pitchFamily="34" charset="0"/>
              </a:rPr>
              <a:t>at</a:t>
            </a:r>
            <a:r>
              <a:rPr lang="it-IT" altLang="it-IT" sz="2400" i="1" dirty="0">
                <a:solidFill>
                  <a:prstClr val="black"/>
                </a:solidFill>
                <a:latin typeface="Arial" panose="020B0604020202020204" pitchFamily="34" charset="0"/>
                <a:cs typeface="Arial" panose="020B0604020202020204" pitchFamily="34" charset="0"/>
              </a:rPr>
              <a:t> stress test</a:t>
            </a:r>
          </a:p>
          <a:p>
            <a:pPr marL="1085850" lvl="1" indent="-342900" eaLnBrk="0" fontAlgn="base" hangingPunct="0">
              <a:spcBef>
                <a:spcPts val="200"/>
              </a:spcBef>
              <a:spcAft>
                <a:spcPts val="200"/>
              </a:spcAft>
              <a:buClr>
                <a:srgbClr val="4472C4"/>
              </a:buClr>
              <a:buFont typeface="Wingdings" panose="05000000000000000000" pitchFamily="2" charset="2"/>
              <a:buChar char="ü"/>
              <a:defRPr/>
            </a:pPr>
            <a:r>
              <a:rPr lang="it-IT" altLang="it-IT" sz="2400" i="1" dirty="0" err="1">
                <a:solidFill>
                  <a:prstClr val="black"/>
                </a:solidFill>
                <a:latin typeface="Arial" panose="020B0604020202020204" pitchFamily="34" charset="0"/>
                <a:cs typeface="Arial" panose="020B0604020202020204" pitchFamily="34" charset="0"/>
              </a:rPr>
              <a:t>Elective</a:t>
            </a:r>
            <a:r>
              <a:rPr lang="it-IT" altLang="it-IT" sz="2400" i="1" dirty="0">
                <a:solidFill>
                  <a:prstClr val="black"/>
                </a:solidFill>
                <a:latin typeface="Arial" panose="020B0604020202020204" pitchFamily="34" charset="0"/>
                <a:cs typeface="Arial" panose="020B0604020202020204" pitchFamily="34" charset="0"/>
              </a:rPr>
              <a:t> </a:t>
            </a:r>
            <a:r>
              <a:rPr lang="it-IT" altLang="it-IT" sz="2400" i="1" dirty="0" err="1">
                <a:solidFill>
                  <a:prstClr val="black"/>
                </a:solidFill>
                <a:latin typeface="Arial" panose="020B0604020202020204" pitchFamily="34" charset="0"/>
                <a:cs typeface="Arial" panose="020B0604020202020204" pitchFamily="34" charset="0"/>
              </a:rPr>
              <a:t>procedures</a:t>
            </a:r>
            <a:r>
              <a:rPr lang="it-IT" altLang="it-IT" sz="2400" i="1" dirty="0">
                <a:solidFill>
                  <a:prstClr val="black"/>
                </a:solidFill>
                <a:latin typeface="Arial" panose="020B0604020202020204" pitchFamily="34" charset="0"/>
                <a:cs typeface="Arial" panose="020B0604020202020204" pitchFamily="34" charset="0"/>
              </a:rPr>
              <a:t> of </a:t>
            </a:r>
            <a:r>
              <a:rPr lang="it-IT" altLang="it-IT" sz="2400" i="1" dirty="0" err="1">
                <a:solidFill>
                  <a:prstClr val="black"/>
                </a:solidFill>
                <a:latin typeface="Arial" panose="020B0604020202020204" pitchFamily="34" charset="0"/>
                <a:cs typeface="Arial" panose="020B0604020202020204" pitchFamily="34" charset="0"/>
              </a:rPr>
              <a:t>revascularization</a:t>
            </a:r>
            <a:r>
              <a:rPr lang="it-IT" altLang="it-IT" sz="2400" i="1" dirty="0">
                <a:solidFill>
                  <a:prstClr val="black"/>
                </a:solidFill>
                <a:latin typeface="Arial" panose="020B0604020202020204" pitchFamily="34" charset="0"/>
                <a:cs typeface="Arial" panose="020B0604020202020204" pitchFamily="34" charset="0"/>
              </a:rPr>
              <a:t> (</a:t>
            </a:r>
            <a:r>
              <a:rPr lang="it-IT" altLang="it-IT" sz="2400" i="1" dirty="0" err="1">
                <a:solidFill>
                  <a:prstClr val="black"/>
                </a:solidFill>
                <a:latin typeface="Arial" panose="020B0604020202020204" pitchFamily="34" charset="0"/>
                <a:cs typeface="Arial" panose="020B0604020202020204" pitchFamily="34" charset="0"/>
              </a:rPr>
              <a:t>including</a:t>
            </a:r>
            <a:r>
              <a:rPr lang="it-IT" altLang="it-IT" sz="2400" i="1" dirty="0">
                <a:solidFill>
                  <a:prstClr val="black"/>
                </a:solidFill>
                <a:latin typeface="Arial" panose="020B0604020202020204" pitchFamily="34" charset="0"/>
                <a:cs typeface="Arial" panose="020B0604020202020204" pitchFamily="34" charset="0"/>
              </a:rPr>
              <a:t> </a:t>
            </a:r>
            <a:r>
              <a:rPr lang="it-IT" altLang="it-IT" sz="2400" i="1" dirty="0" err="1">
                <a:solidFill>
                  <a:prstClr val="black"/>
                </a:solidFill>
                <a:latin typeface="Arial" panose="020B0604020202020204" pitchFamily="34" charset="0"/>
                <a:cs typeface="Arial" panose="020B0604020202020204" pitchFamily="34" charset="0"/>
              </a:rPr>
              <a:t>staged</a:t>
            </a:r>
            <a:r>
              <a:rPr lang="it-IT" altLang="it-IT" sz="2400" i="1" dirty="0">
                <a:solidFill>
                  <a:prstClr val="black"/>
                </a:solidFill>
                <a:latin typeface="Arial" panose="020B0604020202020204" pitchFamily="34" charset="0"/>
                <a:cs typeface="Arial" panose="020B0604020202020204" pitchFamily="34" charset="0"/>
              </a:rPr>
              <a:t> </a:t>
            </a:r>
            <a:r>
              <a:rPr lang="it-IT" altLang="it-IT" sz="2400" i="1" dirty="0" err="1">
                <a:solidFill>
                  <a:prstClr val="black"/>
                </a:solidFill>
                <a:latin typeface="Arial" panose="020B0604020202020204" pitchFamily="34" charset="0"/>
                <a:cs typeface="Arial" panose="020B0604020202020204" pitchFamily="34" charset="0"/>
              </a:rPr>
              <a:t>procedures</a:t>
            </a:r>
            <a:r>
              <a:rPr lang="it-IT" altLang="it-IT" sz="2400" i="1" dirty="0">
                <a:solidFill>
                  <a:prstClr val="black"/>
                </a:solidFill>
                <a:latin typeface="Arial" panose="020B0604020202020204" pitchFamily="34" charset="0"/>
                <a:cs typeface="Arial" panose="020B0604020202020204" pitchFamily="34" charset="0"/>
              </a:rPr>
              <a:t>)</a:t>
            </a:r>
          </a:p>
        </p:txBody>
      </p:sp>
      <p:sp>
        <p:nvSpPr>
          <p:cNvPr id="22531" name="CasellaDiTesto 9"/>
          <p:cNvSpPr txBox="1">
            <a:spLocks noChangeArrowheads="1"/>
          </p:cNvSpPr>
          <p:nvPr/>
        </p:nvSpPr>
        <p:spPr bwMode="auto">
          <a:xfrm>
            <a:off x="3200400" y="328614"/>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it-IT" altLang="it-IT" sz="4000" b="1">
                <a:solidFill>
                  <a:srgbClr val="4472C4"/>
                </a:solidFill>
                <a:latin typeface="Arial" panose="020B0604020202020204" pitchFamily="34" charset="0"/>
                <a:cs typeface="Arial" panose="020B0604020202020204" pitchFamily="34" charset="0"/>
              </a:rPr>
              <a:t>Inclusion Criteria</a:t>
            </a:r>
          </a:p>
        </p:txBody>
      </p:sp>
      <p:sp>
        <p:nvSpPr>
          <p:cNvPr id="4" name="Rettangolo 3">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cs typeface="Arial" panose="020B0604020202020204" pitchFamily="34" charset="0"/>
            </a:endParaRPr>
          </a:p>
        </p:txBody>
      </p:sp>
      <p:pic>
        <p:nvPicPr>
          <p:cNvPr id="22533" name="Immagin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2534" name="Immagin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extLst>
          </p:cNvPr>
          <p:cNvSpPr txBox="1"/>
          <p:nvPr/>
        </p:nvSpPr>
        <p:spPr>
          <a:xfrm>
            <a:off x="8722518" y="6348663"/>
            <a:ext cx="3313113" cy="261938"/>
          </a:xfrm>
          <a:prstGeom prst="rect">
            <a:avLst/>
          </a:prstGeom>
          <a:noFill/>
        </p:spPr>
        <p:txBody>
          <a:bodyPr wrap="none">
            <a:spAutoFit/>
          </a:bodyPr>
          <a:lstStyle/>
          <a:p>
            <a:pPr>
              <a:defRPr/>
            </a:pPr>
            <a:r>
              <a:rPr lang="it-IT" sz="1100" b="1" dirty="0">
                <a:solidFill>
                  <a:schemeClr val="tx1">
                    <a:lumMod val="75000"/>
                    <a:lumOff val="25000"/>
                  </a:schemeClr>
                </a:solidFill>
              </a:rPr>
              <a:t>De Luca L, et al. </a:t>
            </a:r>
            <a:r>
              <a:rPr lang="en-US" sz="1100" b="1" dirty="0" err="1">
                <a:solidFill>
                  <a:schemeClr val="tx1">
                    <a:lumMod val="75000"/>
                    <a:lumOff val="25000"/>
                  </a:schemeClr>
                </a:solidFill>
              </a:rPr>
              <a:t>Eur</a:t>
            </a:r>
            <a:r>
              <a:rPr lang="en-US" sz="1100" b="1" dirty="0">
                <a:solidFill>
                  <a:schemeClr val="tx1">
                    <a:lumMod val="75000"/>
                    <a:lumOff val="25000"/>
                  </a:schemeClr>
                </a:solidFill>
              </a:rPr>
              <a:t> J </a:t>
            </a:r>
            <a:r>
              <a:rPr lang="en-US" sz="1100" b="1" dirty="0" err="1">
                <a:solidFill>
                  <a:schemeClr val="tx1">
                    <a:lumMod val="75000"/>
                    <a:lumOff val="25000"/>
                  </a:schemeClr>
                </a:solidFill>
              </a:rPr>
              <a:t>Prev</a:t>
            </a:r>
            <a:r>
              <a:rPr lang="en-US" sz="1100" b="1" dirty="0">
                <a:solidFill>
                  <a:schemeClr val="tx1">
                    <a:lumMod val="75000"/>
                    <a:lumOff val="25000"/>
                  </a:schemeClr>
                </a:solidFill>
              </a:rPr>
              <a:t> </a:t>
            </a:r>
            <a:r>
              <a:rPr lang="en-US" sz="1100" b="1" dirty="0" err="1">
                <a:solidFill>
                  <a:schemeClr val="tx1">
                    <a:lumMod val="75000"/>
                    <a:lumOff val="25000"/>
                  </a:schemeClr>
                </a:solidFill>
              </a:rPr>
              <a:t>Cardiol</a:t>
            </a:r>
            <a:r>
              <a:rPr lang="en-US" sz="1100" b="1" dirty="0">
                <a:solidFill>
                  <a:schemeClr val="tx1">
                    <a:lumMod val="75000"/>
                    <a:lumOff val="25000"/>
                  </a:schemeClr>
                </a:solidFill>
              </a:rPr>
              <a:t>. 2018;25:43</a:t>
            </a:r>
            <a:endParaRPr lang="it-IT" sz="1100" b="1" dirty="0">
              <a:solidFill>
                <a:schemeClr val="tx1">
                  <a:lumMod val="75000"/>
                  <a:lumOff val="25000"/>
                </a:schemeClr>
              </a:solidFill>
            </a:endParaRPr>
          </a:p>
        </p:txBody>
      </p:sp>
    </p:spTree>
    <p:extLst>
      <p:ext uri="{BB962C8B-B14F-4D97-AF65-F5344CB8AC3E}">
        <p14:creationId xmlns:p14="http://schemas.microsoft.com/office/powerpoint/2010/main" val="152720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extLst>
          </p:cNvPr>
          <p:cNvSpPr txBox="1">
            <a:spLocks/>
          </p:cNvSpPr>
          <p:nvPr/>
        </p:nvSpPr>
        <p:spPr>
          <a:xfrm>
            <a:off x="2112964" y="1404938"/>
            <a:ext cx="7978775" cy="1414462"/>
          </a:xfrm>
          <a:prstGeom prst="rect">
            <a:avLst/>
          </a:prstGeom>
        </p:spPr>
        <p:txBody>
          <a:bodyPr anchor="ctr"/>
          <a:lstStyle/>
          <a:p>
            <a:pPr algn="ctr">
              <a:defRPr/>
            </a:pPr>
            <a:endParaRPr lang="en-US" sz="4000" b="1" kern="0" dirty="0">
              <a:solidFill>
                <a:srgbClr val="0070C0"/>
              </a:solidFill>
            </a:endParaRPr>
          </a:p>
          <a:p>
            <a:pPr algn="ctr">
              <a:defRPr/>
            </a:pPr>
            <a:r>
              <a:rPr lang="en-US" sz="4000" b="1" kern="0" dirty="0">
                <a:solidFill>
                  <a:srgbClr val="CC00CC"/>
                </a:solidFill>
              </a:rPr>
              <a:t>5070</a:t>
            </a:r>
            <a:r>
              <a:rPr lang="en-US" sz="4000" b="1" kern="0" dirty="0"/>
              <a:t> patients</a:t>
            </a:r>
            <a:r>
              <a:rPr lang="en-US" sz="4000" b="1" kern="0" dirty="0">
                <a:solidFill>
                  <a:srgbClr val="0070C0"/>
                </a:solidFill>
              </a:rPr>
              <a:t> </a:t>
            </a:r>
          </a:p>
        </p:txBody>
      </p:sp>
      <p:sp>
        <p:nvSpPr>
          <p:cNvPr id="23559" name="CasellaDiTesto 12">
            <a:extLst>
              <a:ext uri="{FF2B5EF4-FFF2-40B4-BE49-F238E27FC236}"/>
            </a:extLst>
          </p:cNvPr>
          <p:cNvSpPr txBox="1">
            <a:spLocks noChangeArrowheads="1"/>
          </p:cNvSpPr>
          <p:nvPr/>
        </p:nvSpPr>
        <p:spPr bwMode="auto">
          <a:xfrm>
            <a:off x="2070524" y="3836988"/>
            <a:ext cx="2505814" cy="1077218"/>
          </a:xfrm>
          <a:prstGeom prst="rect">
            <a:avLst/>
          </a:prstGeom>
          <a:noFill/>
          <a:ln w="9525">
            <a:solidFill>
              <a:schemeClr val="accent6"/>
            </a:solidFill>
            <a:miter lim="800000"/>
            <a:headEnd/>
            <a:tailEnd/>
          </a:ln>
        </p:spPr>
        <p:txBody>
          <a:bodyPr wrap="none">
            <a:spAutoFit/>
          </a:bodyPr>
          <a:lstStyle/>
          <a:p>
            <a:pPr algn="ctr">
              <a:defRPr/>
            </a:pPr>
            <a:r>
              <a:rPr lang="it-IT" sz="3200" b="1" dirty="0"/>
              <a:t>n. 1432 (28%)</a:t>
            </a:r>
          </a:p>
          <a:p>
            <a:pPr algn="ctr">
              <a:defRPr/>
            </a:pPr>
            <a:r>
              <a:rPr lang="it-IT" sz="3200" dirty="0" err="1"/>
              <a:t>Admission</a:t>
            </a:r>
            <a:endParaRPr lang="it-IT" sz="3200" dirty="0"/>
          </a:p>
        </p:txBody>
      </p:sp>
      <p:sp>
        <p:nvSpPr>
          <p:cNvPr id="23560" name="CasellaDiTesto 13">
            <a:extLst>
              <a:ext uri="{FF2B5EF4-FFF2-40B4-BE49-F238E27FC236}"/>
            </a:extLst>
          </p:cNvPr>
          <p:cNvSpPr txBox="1">
            <a:spLocks noChangeArrowheads="1"/>
          </p:cNvSpPr>
          <p:nvPr/>
        </p:nvSpPr>
        <p:spPr bwMode="auto">
          <a:xfrm>
            <a:off x="4967938" y="3836988"/>
            <a:ext cx="2275175" cy="1569660"/>
          </a:xfrm>
          <a:prstGeom prst="rect">
            <a:avLst/>
          </a:prstGeom>
          <a:noFill/>
          <a:ln w="9525">
            <a:solidFill>
              <a:schemeClr val="accent6"/>
            </a:solidFill>
            <a:miter lim="800000"/>
            <a:headEnd/>
            <a:tailEnd/>
          </a:ln>
        </p:spPr>
        <p:txBody>
          <a:bodyPr wrap="none">
            <a:spAutoFit/>
          </a:bodyPr>
          <a:lstStyle/>
          <a:p>
            <a:pPr algn="ctr">
              <a:defRPr/>
            </a:pPr>
            <a:r>
              <a:rPr lang="it-IT" sz="3200" b="1" dirty="0"/>
              <a:t>n. 181 (4%)</a:t>
            </a:r>
          </a:p>
          <a:p>
            <a:pPr algn="ctr">
              <a:defRPr/>
            </a:pPr>
            <a:r>
              <a:rPr lang="it-IT" sz="3200" dirty="0" err="1"/>
              <a:t>Day</a:t>
            </a:r>
            <a:r>
              <a:rPr lang="it-IT" sz="3200" dirty="0"/>
              <a:t> Hospital</a:t>
            </a:r>
          </a:p>
          <a:p>
            <a:pPr algn="ctr">
              <a:defRPr/>
            </a:pPr>
            <a:r>
              <a:rPr lang="it-IT" sz="3200" dirty="0"/>
              <a:t>(DH)</a:t>
            </a:r>
          </a:p>
        </p:txBody>
      </p:sp>
      <p:sp>
        <p:nvSpPr>
          <p:cNvPr id="23561" name="CasellaDiTesto 14">
            <a:extLst>
              <a:ext uri="{FF2B5EF4-FFF2-40B4-BE49-F238E27FC236}"/>
            </a:extLst>
          </p:cNvPr>
          <p:cNvSpPr txBox="1">
            <a:spLocks noChangeArrowheads="1"/>
          </p:cNvSpPr>
          <p:nvPr/>
        </p:nvSpPr>
        <p:spPr bwMode="auto">
          <a:xfrm>
            <a:off x="7671293" y="3836988"/>
            <a:ext cx="2773965" cy="1077218"/>
          </a:xfrm>
          <a:prstGeom prst="rect">
            <a:avLst/>
          </a:prstGeom>
          <a:noFill/>
          <a:ln w="9525">
            <a:solidFill>
              <a:schemeClr val="accent6"/>
            </a:solidFill>
            <a:miter lim="800000"/>
            <a:headEnd/>
            <a:tailEnd/>
          </a:ln>
        </p:spPr>
        <p:txBody>
          <a:bodyPr wrap="none">
            <a:spAutoFit/>
          </a:bodyPr>
          <a:lstStyle/>
          <a:p>
            <a:pPr algn="ctr">
              <a:defRPr/>
            </a:pPr>
            <a:r>
              <a:rPr lang="it-IT" sz="3200" b="1" dirty="0"/>
              <a:t>n. 3457 (68%)</a:t>
            </a:r>
          </a:p>
          <a:p>
            <a:pPr algn="ctr">
              <a:defRPr/>
            </a:pPr>
            <a:r>
              <a:rPr lang="it-IT" sz="3200" dirty="0" err="1"/>
              <a:t>Outpatient</a:t>
            </a:r>
            <a:r>
              <a:rPr lang="it-IT" sz="3200" dirty="0"/>
              <a:t> </a:t>
            </a:r>
            <a:r>
              <a:rPr lang="it-IT" sz="3200" dirty="0" err="1"/>
              <a:t>visit</a:t>
            </a:r>
            <a:endParaRPr lang="it-IT" sz="3200" dirty="0"/>
          </a:p>
        </p:txBody>
      </p:sp>
      <p:sp>
        <p:nvSpPr>
          <p:cNvPr id="2" name="Freccia in giù 1">
            <a:extLst>
              <a:ext uri="{FF2B5EF4-FFF2-40B4-BE49-F238E27FC236}"/>
            </a:extLst>
          </p:cNvPr>
          <p:cNvSpPr/>
          <p:nvPr/>
        </p:nvSpPr>
        <p:spPr>
          <a:xfrm>
            <a:off x="5911850" y="2998788"/>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Freccia in giù 6">
            <a:extLst>
              <a:ext uri="{FF2B5EF4-FFF2-40B4-BE49-F238E27FC236}"/>
            </a:extLst>
          </p:cNvPr>
          <p:cNvSpPr/>
          <p:nvPr/>
        </p:nvSpPr>
        <p:spPr>
          <a:xfrm rot="20117378">
            <a:off x="7727950" y="2960688"/>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Freccia in giù 7">
            <a:extLst>
              <a:ext uri="{FF2B5EF4-FFF2-40B4-BE49-F238E27FC236}"/>
            </a:extLst>
          </p:cNvPr>
          <p:cNvSpPr/>
          <p:nvPr/>
        </p:nvSpPr>
        <p:spPr>
          <a:xfrm rot="1823643">
            <a:off x="4084638" y="2994025"/>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9" name="Rettangolo 8">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26634" name="Immagin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6635" name="Immagin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extLst>
          </p:cNvPr>
          <p:cNvSpPr txBox="1"/>
          <p:nvPr/>
        </p:nvSpPr>
        <p:spPr>
          <a:xfrm>
            <a:off x="3776664" y="234951"/>
            <a:ext cx="4222823" cy="1323439"/>
          </a:xfrm>
          <a:prstGeom prst="rect">
            <a:avLst/>
          </a:prstGeom>
          <a:noFill/>
        </p:spPr>
        <p:txBody>
          <a:bodyPr wrap="none">
            <a:spAutoFit/>
          </a:bodyPr>
          <a:lstStyle/>
          <a:p>
            <a:pPr>
              <a:defRPr/>
            </a:pPr>
            <a:r>
              <a:rPr lang="it-IT" sz="4000" b="1" dirty="0" err="1">
                <a:solidFill>
                  <a:schemeClr val="accent1">
                    <a:lumMod val="75000"/>
                  </a:schemeClr>
                </a:solidFill>
              </a:rPr>
              <a:t>Type</a:t>
            </a:r>
            <a:r>
              <a:rPr lang="it-IT" sz="4000" b="1" dirty="0">
                <a:solidFill>
                  <a:schemeClr val="accent1">
                    <a:lumMod val="75000"/>
                  </a:schemeClr>
                </a:solidFill>
              </a:rPr>
              <a:t> of </a:t>
            </a:r>
            <a:r>
              <a:rPr lang="it-IT" sz="4000" b="1" dirty="0" err="1">
                <a:solidFill>
                  <a:schemeClr val="accent1">
                    <a:lumMod val="75000"/>
                  </a:schemeClr>
                </a:solidFill>
              </a:rPr>
              <a:t>Enrollment</a:t>
            </a:r>
            <a:endParaRPr lang="it-IT" sz="4000" b="1" dirty="0">
              <a:solidFill>
                <a:schemeClr val="accent1">
                  <a:lumMod val="75000"/>
                </a:schemeClr>
              </a:solidFill>
            </a:endParaRPr>
          </a:p>
          <a:p>
            <a:pPr>
              <a:defRPr/>
            </a:pPr>
            <a:endParaRPr lang="it-IT" sz="4000" b="1" dirty="0">
              <a:solidFill>
                <a:schemeClr val="accent1">
                  <a:lumMod val="75000"/>
                </a:schemeClr>
              </a:solidFill>
            </a:endParaRPr>
          </a:p>
        </p:txBody>
      </p:sp>
      <p:sp>
        <p:nvSpPr>
          <p:cNvPr id="13" name="CasellaDiTesto 12">
            <a:extLst>
              <a:ext uri="{FF2B5EF4-FFF2-40B4-BE49-F238E27FC236}"/>
            </a:extLst>
          </p:cNvPr>
          <p:cNvSpPr txBox="1"/>
          <p:nvPr/>
        </p:nvSpPr>
        <p:spPr>
          <a:xfrm>
            <a:off x="9058275" y="6120063"/>
            <a:ext cx="2864887" cy="261610"/>
          </a:xfrm>
          <a:prstGeom prst="rect">
            <a:avLst/>
          </a:prstGeom>
          <a:noFill/>
        </p:spPr>
        <p:txBody>
          <a:bodyPr wrap="none">
            <a:spAutoFit/>
          </a:bodyPr>
          <a:lstStyle/>
          <a:p>
            <a:pPr>
              <a:defRPr/>
            </a:pPr>
            <a:r>
              <a:rPr lang="it-IT" sz="1100" b="1" dirty="0">
                <a:solidFill>
                  <a:schemeClr val="tx1">
                    <a:lumMod val="75000"/>
                    <a:lumOff val="25000"/>
                  </a:schemeClr>
                </a:solidFill>
              </a:rPr>
              <a:t>De Luca L, et al. </a:t>
            </a:r>
            <a:r>
              <a:rPr lang="en-US" sz="1100" b="1" dirty="0" err="1">
                <a:solidFill>
                  <a:schemeClr val="tx1">
                    <a:lumMod val="75000"/>
                    <a:lumOff val="25000"/>
                  </a:schemeClr>
                </a:solidFill>
              </a:rPr>
              <a:t>Eur</a:t>
            </a:r>
            <a:r>
              <a:rPr lang="en-US" sz="1100" b="1" dirty="0">
                <a:solidFill>
                  <a:schemeClr val="tx1">
                    <a:lumMod val="75000"/>
                    <a:lumOff val="25000"/>
                  </a:schemeClr>
                </a:solidFill>
              </a:rPr>
              <a:t> J </a:t>
            </a:r>
            <a:r>
              <a:rPr lang="en-US" sz="1100" b="1" dirty="0" err="1">
                <a:solidFill>
                  <a:schemeClr val="tx1">
                    <a:lumMod val="75000"/>
                    <a:lumOff val="25000"/>
                  </a:schemeClr>
                </a:solidFill>
              </a:rPr>
              <a:t>Prev</a:t>
            </a:r>
            <a:r>
              <a:rPr lang="en-US" sz="1100" b="1" dirty="0">
                <a:solidFill>
                  <a:schemeClr val="tx1">
                    <a:lumMod val="75000"/>
                    <a:lumOff val="25000"/>
                  </a:schemeClr>
                </a:solidFill>
              </a:rPr>
              <a:t> </a:t>
            </a:r>
            <a:r>
              <a:rPr lang="en-US" sz="1100" b="1" dirty="0" err="1">
                <a:solidFill>
                  <a:schemeClr val="tx1">
                    <a:lumMod val="75000"/>
                    <a:lumOff val="25000"/>
                  </a:schemeClr>
                </a:solidFill>
              </a:rPr>
              <a:t>Cardiol</a:t>
            </a:r>
            <a:r>
              <a:rPr lang="en-US" sz="1100" b="1" dirty="0">
                <a:solidFill>
                  <a:schemeClr val="tx1">
                    <a:lumMod val="75000"/>
                    <a:lumOff val="25000"/>
                  </a:schemeClr>
                </a:solidFill>
              </a:rPr>
              <a:t>. 2018;25:43</a:t>
            </a:r>
            <a:endParaRPr lang="it-IT" sz="1100" b="1" dirty="0">
              <a:solidFill>
                <a:schemeClr val="tx1">
                  <a:lumMod val="75000"/>
                  <a:lumOff val="25000"/>
                </a:schemeClr>
              </a:solidFill>
            </a:endParaRPr>
          </a:p>
        </p:txBody>
      </p:sp>
    </p:spTree>
    <p:extLst>
      <p:ext uri="{BB962C8B-B14F-4D97-AF65-F5344CB8AC3E}">
        <p14:creationId xmlns:p14="http://schemas.microsoft.com/office/powerpoint/2010/main" val="1077342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afico 4"/>
          <p:cNvGraphicFramePr>
            <a:graphicFrameLocks/>
          </p:cNvGraphicFramePr>
          <p:nvPr/>
        </p:nvGraphicFramePr>
        <p:xfrm>
          <a:off x="2540000" y="1346200"/>
          <a:ext cx="7569200" cy="4876800"/>
        </p:xfrm>
        <a:graphic>
          <a:graphicData uri="http://schemas.openxmlformats.org/presentationml/2006/ole">
            <mc:AlternateContent xmlns:mc="http://schemas.openxmlformats.org/markup-compatibility/2006">
              <mc:Choice xmlns:v="urn:schemas-microsoft-com:vml" Requires="v">
                <p:oleObj spid="_x0000_s2075" name="Chart" r:id="rId3" imgW="7577985" imgH="4883319" progId="Excel.Chart.8">
                  <p:embed/>
                </p:oleObj>
              </mc:Choice>
              <mc:Fallback>
                <p:oleObj name="Chart" r:id="rId3" imgW="7577985" imgH="4883319"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1346200"/>
                        <a:ext cx="7569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ttangolo 5">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sp>
        <p:nvSpPr>
          <p:cNvPr id="7" name="CasellaDiTesto 6">
            <a:extLst>
              <a:ext uri="{FF2B5EF4-FFF2-40B4-BE49-F238E27FC236}"/>
            </a:extLst>
          </p:cNvPr>
          <p:cNvSpPr txBox="1"/>
          <p:nvPr/>
        </p:nvSpPr>
        <p:spPr>
          <a:xfrm>
            <a:off x="1752600" y="149225"/>
            <a:ext cx="2106026" cy="1123384"/>
          </a:xfrm>
          <a:prstGeom prst="rect">
            <a:avLst/>
          </a:prstGeom>
          <a:solidFill>
            <a:schemeClr val="bg1"/>
          </a:solidFill>
        </p:spPr>
        <p:txBody>
          <a:bodyPr wrap="none">
            <a:spAutoFit/>
          </a:bodyPr>
          <a:lstStyle/>
          <a:p>
            <a:pPr>
              <a:defRPr/>
            </a:pPr>
            <a:r>
              <a:rPr lang="it-IT" sz="2800" dirty="0">
                <a:solidFill>
                  <a:schemeClr val="accent1">
                    <a:lumMod val="50000"/>
                  </a:schemeClr>
                </a:solidFill>
              </a:rPr>
              <a:t>Entry </a:t>
            </a:r>
            <a:r>
              <a:rPr lang="it-IT" sz="2800" dirty="0" err="1">
                <a:solidFill>
                  <a:schemeClr val="accent1">
                    <a:lumMod val="50000"/>
                  </a:schemeClr>
                </a:solidFill>
              </a:rPr>
              <a:t>Criteria</a:t>
            </a:r>
            <a:endParaRPr lang="it-IT" sz="2800" dirty="0">
              <a:solidFill>
                <a:schemeClr val="accent1">
                  <a:lumMod val="50000"/>
                </a:schemeClr>
              </a:solidFill>
            </a:endParaRPr>
          </a:p>
          <a:p>
            <a:pPr>
              <a:defRPr/>
            </a:pPr>
            <a:endParaRPr lang="it-IT" sz="2800" dirty="0">
              <a:solidFill>
                <a:schemeClr val="accent1">
                  <a:lumMod val="50000"/>
                </a:schemeClr>
              </a:solidFill>
            </a:endParaRPr>
          </a:p>
          <a:p>
            <a:pPr>
              <a:defRPr/>
            </a:pPr>
            <a:endParaRPr lang="it-IT" sz="1100" dirty="0">
              <a:solidFill>
                <a:schemeClr val="accent1">
                  <a:lumMod val="50000"/>
                </a:schemeClr>
              </a:solidFill>
            </a:endParaRPr>
          </a:p>
        </p:txBody>
      </p:sp>
      <p:sp>
        <p:nvSpPr>
          <p:cNvPr id="5" name="CasellaDiTesto 4">
            <a:extLst>
              <a:ext uri="{FF2B5EF4-FFF2-40B4-BE49-F238E27FC236}"/>
            </a:extLst>
          </p:cNvPr>
          <p:cNvSpPr txBox="1"/>
          <p:nvPr/>
        </p:nvSpPr>
        <p:spPr>
          <a:xfrm>
            <a:off x="8956157" y="6223000"/>
            <a:ext cx="2864887" cy="261610"/>
          </a:xfrm>
          <a:prstGeom prst="rect">
            <a:avLst/>
          </a:prstGeom>
          <a:noFill/>
        </p:spPr>
        <p:txBody>
          <a:bodyPr wrap="none">
            <a:spAutoFit/>
          </a:bodyPr>
          <a:lstStyle/>
          <a:p>
            <a:pPr>
              <a:defRPr/>
            </a:pPr>
            <a:r>
              <a:rPr lang="it-IT" sz="1100" b="1" dirty="0">
                <a:solidFill>
                  <a:schemeClr val="tx1">
                    <a:lumMod val="75000"/>
                    <a:lumOff val="25000"/>
                  </a:schemeClr>
                </a:solidFill>
              </a:rPr>
              <a:t>De Luca L, et al. </a:t>
            </a:r>
            <a:r>
              <a:rPr lang="en-US" sz="1100" b="1" dirty="0" err="1">
                <a:solidFill>
                  <a:schemeClr val="tx1">
                    <a:lumMod val="75000"/>
                    <a:lumOff val="25000"/>
                  </a:schemeClr>
                </a:solidFill>
              </a:rPr>
              <a:t>Eur</a:t>
            </a:r>
            <a:r>
              <a:rPr lang="en-US" sz="1100" b="1" dirty="0">
                <a:solidFill>
                  <a:schemeClr val="tx1">
                    <a:lumMod val="75000"/>
                    <a:lumOff val="25000"/>
                  </a:schemeClr>
                </a:solidFill>
              </a:rPr>
              <a:t> J </a:t>
            </a:r>
            <a:r>
              <a:rPr lang="en-US" sz="1100" b="1" dirty="0" err="1">
                <a:solidFill>
                  <a:schemeClr val="tx1">
                    <a:lumMod val="75000"/>
                    <a:lumOff val="25000"/>
                  </a:schemeClr>
                </a:solidFill>
              </a:rPr>
              <a:t>Prev</a:t>
            </a:r>
            <a:r>
              <a:rPr lang="en-US" sz="1100" b="1" dirty="0">
                <a:solidFill>
                  <a:schemeClr val="tx1">
                    <a:lumMod val="75000"/>
                    <a:lumOff val="25000"/>
                  </a:schemeClr>
                </a:solidFill>
              </a:rPr>
              <a:t> </a:t>
            </a:r>
            <a:r>
              <a:rPr lang="en-US" sz="1100" b="1" dirty="0" err="1">
                <a:solidFill>
                  <a:schemeClr val="tx1">
                    <a:lumMod val="75000"/>
                    <a:lumOff val="25000"/>
                  </a:schemeClr>
                </a:solidFill>
              </a:rPr>
              <a:t>Cardiol</a:t>
            </a:r>
            <a:r>
              <a:rPr lang="en-US" sz="1100" b="1" dirty="0">
                <a:solidFill>
                  <a:schemeClr val="tx1">
                    <a:lumMod val="75000"/>
                    <a:lumOff val="25000"/>
                  </a:schemeClr>
                </a:solidFill>
              </a:rPr>
              <a:t>. 2018;25:43</a:t>
            </a:r>
            <a:endParaRPr lang="it-IT" sz="1100" b="1" dirty="0">
              <a:solidFill>
                <a:schemeClr val="tx1">
                  <a:lumMod val="75000"/>
                  <a:lumOff val="25000"/>
                </a:schemeClr>
              </a:solidFill>
            </a:endParaRPr>
          </a:p>
        </p:txBody>
      </p:sp>
    </p:spTree>
    <p:extLst>
      <p:ext uri="{BB962C8B-B14F-4D97-AF65-F5344CB8AC3E}">
        <p14:creationId xmlns:p14="http://schemas.microsoft.com/office/powerpoint/2010/main" val="2688894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a:extLst>
              <a:ext uri="{FF2B5EF4-FFF2-40B4-BE49-F238E27FC236}"/>
            </a:extLst>
          </p:cNvPr>
          <p:cNvSpPr txBox="1">
            <a:spLocks/>
          </p:cNvSpPr>
          <p:nvPr/>
        </p:nvSpPr>
        <p:spPr>
          <a:xfrm>
            <a:off x="1784350" y="307975"/>
            <a:ext cx="8642350" cy="762000"/>
          </a:xfrm>
          <a:prstGeom prst="rect">
            <a:avLst/>
          </a:prstGeom>
        </p:spPr>
        <p:txBody>
          <a:bodyPr/>
          <a:lstStyle/>
          <a:p>
            <a:pPr algn="ctr">
              <a:defRPr/>
            </a:pPr>
            <a:r>
              <a:rPr lang="it-IT" altLang="it-IT" sz="4000" b="1" kern="0" dirty="0">
                <a:solidFill>
                  <a:schemeClr val="accent5"/>
                </a:solidFill>
                <a:ea typeface="+mj-ea"/>
              </a:rPr>
              <a:t>Baseline </a:t>
            </a:r>
            <a:r>
              <a:rPr lang="it-IT" altLang="it-IT" sz="4000" b="1" kern="0" dirty="0" err="1">
                <a:solidFill>
                  <a:schemeClr val="accent5"/>
                </a:solidFill>
                <a:ea typeface="+mj-ea"/>
              </a:rPr>
              <a:t>Characteristics</a:t>
            </a:r>
            <a:endParaRPr lang="it-IT" sz="4000" b="1" kern="0" dirty="0">
              <a:solidFill>
                <a:schemeClr val="accent5"/>
              </a:solidFill>
              <a:ea typeface="+mj-ea"/>
            </a:endParaRPr>
          </a:p>
        </p:txBody>
      </p:sp>
      <p:graphicFrame>
        <p:nvGraphicFramePr>
          <p:cNvPr id="8" name="Tabella 7">
            <a:extLst>
              <a:ext uri="{FF2B5EF4-FFF2-40B4-BE49-F238E27FC236}"/>
            </a:extLst>
          </p:cNvPr>
          <p:cNvGraphicFramePr>
            <a:graphicFrameLocks noGrp="1"/>
          </p:cNvGraphicFramePr>
          <p:nvPr>
            <p:extLst>
              <p:ext uri="{D42A27DB-BD31-4B8C-83A1-F6EECF244321}">
                <p14:modId xmlns:p14="http://schemas.microsoft.com/office/powerpoint/2010/main" val="2275769007"/>
              </p:ext>
            </p:extLst>
          </p:nvPr>
        </p:nvGraphicFramePr>
        <p:xfrm>
          <a:off x="3031958" y="1535060"/>
          <a:ext cx="5859379" cy="4978538"/>
        </p:xfrm>
        <a:graphic>
          <a:graphicData uri="http://schemas.openxmlformats.org/drawingml/2006/table">
            <a:tbl>
              <a:tblPr firstRow="1" bandRow="1">
                <a:tableStyleId>{3B4B98B0-60AC-42C2-AFA5-B58CD77FA1E5}</a:tableStyleId>
              </a:tblPr>
              <a:tblGrid>
                <a:gridCol w="3978590">
                  <a:extLst>
                    <a:ext uri="{9D8B030D-6E8A-4147-A177-3AD203B41FA5}"/>
                  </a:extLst>
                </a:gridCol>
                <a:gridCol w="1880789">
                  <a:extLst>
                    <a:ext uri="{9D8B030D-6E8A-4147-A177-3AD203B41FA5}"/>
                  </a:extLst>
                </a:gridCol>
              </a:tblGrid>
              <a:tr h="769711">
                <a:tc>
                  <a:txBody>
                    <a:bodyPr/>
                    <a:lstStyle/>
                    <a:p>
                      <a:endParaRPr lang="it-IT" sz="2000" b="0" dirty="0">
                        <a:solidFill>
                          <a:schemeClr val="tx1"/>
                        </a:solidFill>
                        <a:latin typeface="Arial" panose="020B0604020202020204" pitchFamily="34" charset="0"/>
                        <a:cs typeface="Arial" panose="020B0604020202020204" pitchFamily="34" charset="0"/>
                      </a:endParaRPr>
                    </a:p>
                  </a:txBody>
                  <a:tcPr marL="91434" marR="91434" marT="45719" marB="45719">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it-IT" sz="2000" b="1" dirty="0">
                          <a:solidFill>
                            <a:schemeClr val="tx1"/>
                          </a:solidFill>
                          <a:latin typeface="Arial" panose="020B0604020202020204" pitchFamily="34" charset="0"/>
                          <a:cs typeface="Arial" panose="020B0604020202020204" pitchFamily="34" charset="0"/>
                        </a:rPr>
                        <a:t>Total</a:t>
                      </a:r>
                    </a:p>
                    <a:p>
                      <a:pPr algn="ctr"/>
                      <a:r>
                        <a:rPr lang="it-IT" sz="2000" b="1" dirty="0">
                          <a:solidFill>
                            <a:schemeClr val="tx1"/>
                          </a:solidFill>
                          <a:latin typeface="Arial" panose="020B0604020202020204" pitchFamily="34" charset="0"/>
                          <a:cs typeface="Arial" panose="020B0604020202020204" pitchFamily="34" charset="0"/>
                        </a:rPr>
                        <a:t>(n. 5070)</a:t>
                      </a:r>
                    </a:p>
                  </a:txBody>
                  <a:tcPr marL="91434" marR="91434" marT="45719" marB="45719"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extLst>
              </a:tr>
              <a:tr h="429637">
                <a:tc>
                  <a:txBody>
                    <a:bodyPr/>
                    <a:lstStyle/>
                    <a:p>
                      <a:r>
                        <a:rPr lang="it-IT" sz="2000" b="0" dirty="0" err="1">
                          <a:solidFill>
                            <a:schemeClr val="tx1"/>
                          </a:solidFill>
                          <a:latin typeface="Arial" panose="020B0604020202020204" pitchFamily="34" charset="0"/>
                          <a:cs typeface="Arial" panose="020B0604020202020204" pitchFamily="34" charset="0"/>
                        </a:rPr>
                        <a:t>Females</a:t>
                      </a:r>
                      <a:r>
                        <a:rPr lang="it-IT" sz="2000" b="0" dirty="0">
                          <a:solidFill>
                            <a:schemeClr val="tx1"/>
                          </a:solidFill>
                          <a:latin typeface="Arial" panose="020B0604020202020204" pitchFamily="34" charset="0"/>
                          <a:cs typeface="Arial" panose="020B0604020202020204" pitchFamily="34" charset="0"/>
                        </a:rPr>
                        <a:t>, n. (%)</a:t>
                      </a: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1008 (20)</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429637">
                <a:tc>
                  <a:txBody>
                    <a:bodyPr/>
                    <a:lstStyle/>
                    <a:p>
                      <a:r>
                        <a:rPr lang="it-IT" sz="2000" b="0" baseline="0" dirty="0">
                          <a:solidFill>
                            <a:schemeClr val="tx1"/>
                          </a:solidFill>
                          <a:latin typeface="Arial" panose="020B0604020202020204" pitchFamily="34" charset="0"/>
                          <a:cs typeface="Arial" panose="020B0604020202020204" pitchFamily="34" charset="0"/>
                        </a:rPr>
                        <a:t>Age (</a:t>
                      </a:r>
                      <a:r>
                        <a:rPr lang="it-IT" sz="2000" b="0" baseline="0" dirty="0" err="1">
                          <a:solidFill>
                            <a:schemeClr val="tx1"/>
                          </a:solidFill>
                          <a:latin typeface="Arial" panose="020B0604020202020204" pitchFamily="34" charset="0"/>
                          <a:cs typeface="Arial" panose="020B0604020202020204" pitchFamily="34" charset="0"/>
                        </a:rPr>
                        <a:t>years</a:t>
                      </a:r>
                      <a:r>
                        <a:rPr lang="it-IT" sz="2000" b="0" baseline="0" dirty="0">
                          <a:solidFill>
                            <a:schemeClr val="tx1"/>
                          </a:solidFill>
                          <a:latin typeface="Arial" panose="020B0604020202020204" pitchFamily="34" charset="0"/>
                          <a:cs typeface="Arial" panose="020B0604020202020204" pitchFamily="34" charset="0"/>
                        </a:rPr>
                        <a:t>), </a:t>
                      </a:r>
                      <a:r>
                        <a:rPr lang="it-IT" sz="2000" b="0" baseline="0" dirty="0" err="1">
                          <a:solidFill>
                            <a:schemeClr val="tx1"/>
                          </a:solidFill>
                          <a:latin typeface="Arial" panose="020B0604020202020204" pitchFamily="34" charset="0"/>
                          <a:cs typeface="Arial" panose="020B0604020202020204" pitchFamily="34" charset="0"/>
                        </a:rPr>
                        <a:t>mean±SD</a:t>
                      </a:r>
                      <a:endParaRPr lang="it-IT" sz="2000" b="0" dirty="0">
                        <a:solidFill>
                          <a:schemeClr val="tx1"/>
                        </a:solidFill>
                        <a:latin typeface="Arial" panose="020B0604020202020204" pitchFamily="34" charset="0"/>
                        <a:cs typeface="Arial" panose="020B0604020202020204" pitchFamily="34" charset="0"/>
                      </a:endParaRP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68±11</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extLst>
                  <a:ext uri="{0D108BD9-81ED-4DB2-BD59-A6C34878D82A}"/>
                </a:extLst>
              </a:tr>
              <a:tr h="429637">
                <a:tc>
                  <a:txBody>
                    <a:bodyPr/>
                    <a:lstStyle/>
                    <a:p>
                      <a:r>
                        <a:rPr lang="it-IT" sz="2000" b="0" dirty="0">
                          <a:solidFill>
                            <a:schemeClr val="tx1"/>
                          </a:solidFill>
                          <a:latin typeface="Arial" panose="020B0604020202020204" pitchFamily="34" charset="0"/>
                          <a:cs typeface="Arial" panose="020B0604020202020204" pitchFamily="34" charset="0"/>
                        </a:rPr>
                        <a:t>Age &gt;75 </a:t>
                      </a:r>
                      <a:r>
                        <a:rPr lang="it-IT" sz="2000" b="0" dirty="0" err="1">
                          <a:solidFill>
                            <a:schemeClr val="tx1"/>
                          </a:solidFill>
                          <a:latin typeface="Arial" panose="020B0604020202020204" pitchFamily="34" charset="0"/>
                          <a:cs typeface="Arial" panose="020B0604020202020204" pitchFamily="34" charset="0"/>
                        </a:rPr>
                        <a:t>years</a:t>
                      </a:r>
                      <a:r>
                        <a:rPr lang="it-IT" sz="2000" b="0" dirty="0">
                          <a:solidFill>
                            <a:schemeClr val="tx1"/>
                          </a:solidFill>
                          <a:latin typeface="Arial" panose="020B0604020202020204" pitchFamily="34" charset="0"/>
                          <a:cs typeface="Arial" panose="020B0604020202020204" pitchFamily="34" charset="0"/>
                        </a:rPr>
                        <a:t>, n. (%)</a:t>
                      </a: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1283 (25)</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771731">
                <a:tc>
                  <a:txBody>
                    <a:bodyPr/>
                    <a:lstStyle/>
                    <a:p>
                      <a:r>
                        <a:rPr lang="it-IT" sz="2000" b="0" dirty="0">
                          <a:solidFill>
                            <a:schemeClr val="tx1"/>
                          </a:solidFill>
                          <a:latin typeface="Arial" panose="020B0604020202020204" pitchFamily="34" charset="0"/>
                          <a:cs typeface="Arial" panose="020B0604020202020204" pitchFamily="34" charset="0"/>
                        </a:rPr>
                        <a:t>BMI </a:t>
                      </a:r>
                      <a:r>
                        <a:rPr lang="it-IT" sz="2000" b="0" dirty="0" err="1">
                          <a:solidFill>
                            <a:schemeClr val="tx1"/>
                          </a:solidFill>
                          <a:latin typeface="Arial" panose="020B0604020202020204" pitchFamily="34" charset="0"/>
                          <a:cs typeface="Arial" panose="020B0604020202020204" pitchFamily="34" charset="0"/>
                        </a:rPr>
                        <a:t>median</a:t>
                      </a:r>
                      <a:r>
                        <a:rPr lang="it-IT" sz="2000" b="0" dirty="0">
                          <a:solidFill>
                            <a:schemeClr val="tx1"/>
                          </a:solidFill>
                          <a:latin typeface="Arial" panose="020B0604020202020204" pitchFamily="34" charset="0"/>
                          <a:cs typeface="Arial" panose="020B0604020202020204" pitchFamily="34" charset="0"/>
                        </a:rPr>
                        <a:t> [IQR]</a:t>
                      </a:r>
                    </a:p>
                  </a:txBody>
                  <a:tcPr marL="91434" marR="91434" marT="45719" marB="4571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26.9</a:t>
                      </a:r>
                    </a:p>
                    <a:p>
                      <a:pPr algn="ctr"/>
                      <a:r>
                        <a:rPr lang="it-IT" sz="2000" b="0" dirty="0">
                          <a:solidFill>
                            <a:schemeClr val="tx1"/>
                          </a:solidFill>
                          <a:latin typeface="Arial" panose="020B0604020202020204" pitchFamily="34" charset="0"/>
                          <a:cs typeface="Arial" panose="020B0604020202020204" pitchFamily="34" charset="0"/>
                        </a:rPr>
                        <a:t>[24.7-29.4]</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extLst>
                  <a:ext uri="{0D108BD9-81ED-4DB2-BD59-A6C34878D82A}"/>
                </a:extLst>
              </a:tr>
              <a:tr h="429637">
                <a:tc>
                  <a:txBody>
                    <a:bodyPr/>
                    <a:lstStyle/>
                    <a:p>
                      <a:r>
                        <a:rPr lang="it-IT" sz="2000" b="0" dirty="0">
                          <a:solidFill>
                            <a:schemeClr val="tx1"/>
                          </a:solidFill>
                          <a:latin typeface="Arial" panose="020B0604020202020204" pitchFamily="34" charset="0"/>
                          <a:cs typeface="Arial" panose="020B0604020202020204" pitchFamily="34" charset="0"/>
                        </a:rPr>
                        <a:t>BMI &gt;25 kg/m</a:t>
                      </a:r>
                      <a:r>
                        <a:rPr lang="it-IT" sz="2000" b="0" baseline="30000" dirty="0">
                          <a:solidFill>
                            <a:schemeClr val="tx1"/>
                          </a:solidFill>
                          <a:latin typeface="Arial" panose="020B0604020202020204" pitchFamily="34" charset="0"/>
                          <a:cs typeface="Arial" panose="020B0604020202020204" pitchFamily="34" charset="0"/>
                        </a:rPr>
                        <a:t>2</a:t>
                      </a:r>
                      <a:r>
                        <a:rPr lang="it-IT" sz="2000" b="0" dirty="0">
                          <a:solidFill>
                            <a:schemeClr val="tx1"/>
                          </a:solidFill>
                          <a:latin typeface="Arial" panose="020B0604020202020204" pitchFamily="34" charset="0"/>
                          <a:cs typeface="Arial" panose="020B0604020202020204" pitchFamily="34" charset="0"/>
                        </a:rPr>
                        <a:t>, n. (%)</a:t>
                      </a: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3597 (71)</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429637">
                <a:tc>
                  <a:txBody>
                    <a:bodyPr/>
                    <a:lstStyle/>
                    <a:p>
                      <a:r>
                        <a:rPr lang="it-IT" sz="2000" b="0" dirty="0">
                          <a:solidFill>
                            <a:schemeClr val="tx1"/>
                          </a:solidFill>
                          <a:latin typeface="Arial" panose="020B0604020202020204" pitchFamily="34" charset="0"/>
                          <a:cs typeface="Arial" panose="020B0604020202020204" pitchFamily="34" charset="0"/>
                        </a:rPr>
                        <a:t>SBP</a:t>
                      </a:r>
                      <a:r>
                        <a:rPr lang="it-IT" sz="2000" b="0" baseline="0" dirty="0">
                          <a:solidFill>
                            <a:schemeClr val="tx1"/>
                          </a:solidFill>
                          <a:latin typeface="Arial" panose="020B0604020202020204" pitchFamily="34" charset="0"/>
                          <a:cs typeface="Arial" panose="020B0604020202020204" pitchFamily="34" charset="0"/>
                        </a:rPr>
                        <a:t> (</a:t>
                      </a:r>
                      <a:r>
                        <a:rPr lang="it-IT" sz="2000" b="0" baseline="0" dirty="0" err="1">
                          <a:solidFill>
                            <a:schemeClr val="tx1"/>
                          </a:solidFill>
                          <a:latin typeface="Arial" panose="020B0604020202020204" pitchFamily="34" charset="0"/>
                          <a:cs typeface="Arial" panose="020B0604020202020204" pitchFamily="34" charset="0"/>
                        </a:rPr>
                        <a:t>mmHg</a:t>
                      </a:r>
                      <a:r>
                        <a:rPr lang="it-IT" sz="2000" b="0" baseline="0" dirty="0">
                          <a:solidFill>
                            <a:schemeClr val="tx1"/>
                          </a:solidFill>
                          <a:latin typeface="Arial" panose="020B0604020202020204" pitchFamily="34" charset="0"/>
                          <a:cs typeface="Arial" panose="020B0604020202020204" pitchFamily="34" charset="0"/>
                        </a:rPr>
                        <a:t>), </a:t>
                      </a:r>
                      <a:r>
                        <a:rPr lang="it-IT" sz="2000" b="0" baseline="0" dirty="0" err="1">
                          <a:solidFill>
                            <a:schemeClr val="tx1"/>
                          </a:solidFill>
                          <a:latin typeface="Arial" panose="020B0604020202020204" pitchFamily="34" charset="0"/>
                          <a:cs typeface="Arial" panose="020B0604020202020204" pitchFamily="34" charset="0"/>
                        </a:rPr>
                        <a:t>mean±SD</a:t>
                      </a:r>
                      <a:endParaRPr lang="it-IT" sz="2000" b="0" dirty="0">
                        <a:solidFill>
                          <a:schemeClr val="tx1"/>
                        </a:solidFill>
                        <a:latin typeface="Arial" panose="020B0604020202020204" pitchFamily="34" charset="0"/>
                        <a:cs typeface="Arial" panose="020B0604020202020204" pitchFamily="34" charset="0"/>
                      </a:endParaRP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FF"/>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130±16</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FF"/>
                    </a:solidFill>
                  </a:tcPr>
                </a:tc>
                <a:extLst>
                  <a:ext uri="{0D108BD9-81ED-4DB2-BD59-A6C34878D82A}"/>
                </a:extLst>
              </a:tr>
              <a:tr h="429637">
                <a:tc>
                  <a:txBody>
                    <a:bodyPr/>
                    <a:lstStyle/>
                    <a:p>
                      <a:r>
                        <a:rPr lang="it-IT" sz="2000" b="0" kern="1200" dirty="0">
                          <a:solidFill>
                            <a:schemeClr val="tx1"/>
                          </a:solidFill>
                          <a:latin typeface="Arial" panose="020B0604020202020204" pitchFamily="34" charset="0"/>
                          <a:ea typeface="+mn-ea"/>
                          <a:cs typeface="Arial" panose="020B0604020202020204" pitchFamily="34" charset="0"/>
                        </a:rPr>
                        <a:t>SBP</a:t>
                      </a:r>
                      <a:r>
                        <a:rPr lang="it-IT" sz="2000" b="0" kern="1200" baseline="0" dirty="0">
                          <a:solidFill>
                            <a:schemeClr val="tx1"/>
                          </a:solidFill>
                          <a:latin typeface="Arial" panose="020B0604020202020204" pitchFamily="34" charset="0"/>
                          <a:ea typeface="+mn-ea"/>
                          <a:cs typeface="Arial" panose="020B0604020202020204" pitchFamily="34" charset="0"/>
                        </a:rPr>
                        <a:t> &gt;140 </a:t>
                      </a:r>
                      <a:r>
                        <a:rPr lang="it-IT" sz="2000" b="0" kern="1200" baseline="0" dirty="0" err="1">
                          <a:solidFill>
                            <a:schemeClr val="tx1"/>
                          </a:solidFill>
                          <a:latin typeface="Arial" panose="020B0604020202020204" pitchFamily="34" charset="0"/>
                          <a:ea typeface="+mn-ea"/>
                          <a:cs typeface="Arial" panose="020B0604020202020204" pitchFamily="34" charset="0"/>
                        </a:rPr>
                        <a:t>mmHg</a:t>
                      </a:r>
                      <a:r>
                        <a:rPr lang="it-IT" sz="2000" b="0" kern="1200" baseline="0" dirty="0">
                          <a:solidFill>
                            <a:schemeClr val="tx1"/>
                          </a:solidFill>
                          <a:latin typeface="Arial" panose="020B0604020202020204" pitchFamily="34" charset="0"/>
                          <a:ea typeface="+mn-ea"/>
                          <a:cs typeface="Arial" panose="020B0604020202020204" pitchFamily="34" charset="0"/>
                        </a:rPr>
                        <a:t>, %</a:t>
                      </a:r>
                      <a:endParaRPr lang="it-IT" sz="2000" b="0" dirty="0">
                        <a:solidFill>
                          <a:schemeClr val="tx1"/>
                        </a:solidFill>
                        <a:latin typeface="Arial" panose="020B0604020202020204" pitchFamily="34" charset="0"/>
                        <a:cs typeface="Arial" panose="020B0604020202020204" pitchFamily="34" charset="0"/>
                      </a:endParaRP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877 (17)</a:t>
                      </a:r>
                    </a:p>
                  </a:txBody>
                  <a:tcPr marL="35997" marR="35997" marT="46799" marB="46799"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429637">
                <a:tc>
                  <a:txBody>
                    <a:bodyPr/>
                    <a:lstStyle/>
                    <a:p>
                      <a:r>
                        <a:rPr lang="it-IT" sz="2000" b="0" i="0" dirty="0">
                          <a:solidFill>
                            <a:schemeClr val="tx1"/>
                          </a:solidFill>
                          <a:latin typeface="Arial" panose="020B0604020202020204" pitchFamily="34" charset="0"/>
                          <a:cs typeface="Arial" panose="020B0604020202020204" pitchFamily="34" charset="0"/>
                        </a:rPr>
                        <a:t>HR (</a:t>
                      </a:r>
                      <a:r>
                        <a:rPr lang="it-IT" sz="2000" b="0" i="0" dirty="0" err="1">
                          <a:solidFill>
                            <a:schemeClr val="tx1"/>
                          </a:solidFill>
                          <a:latin typeface="Arial" panose="020B0604020202020204" pitchFamily="34" charset="0"/>
                          <a:cs typeface="Arial" panose="020B0604020202020204" pitchFamily="34" charset="0"/>
                        </a:rPr>
                        <a:t>bpm</a:t>
                      </a:r>
                      <a:r>
                        <a:rPr lang="it-IT" sz="2000" b="0" i="0" dirty="0">
                          <a:solidFill>
                            <a:schemeClr val="tx1"/>
                          </a:solidFill>
                          <a:latin typeface="Arial" panose="020B0604020202020204" pitchFamily="34" charset="0"/>
                          <a:cs typeface="Arial" panose="020B0604020202020204" pitchFamily="34" charset="0"/>
                        </a:rPr>
                        <a:t>),</a:t>
                      </a:r>
                      <a:r>
                        <a:rPr lang="it-IT" sz="2000" b="0" i="0" baseline="0" dirty="0">
                          <a:solidFill>
                            <a:schemeClr val="tx1"/>
                          </a:solidFill>
                          <a:latin typeface="Arial" panose="020B0604020202020204" pitchFamily="34" charset="0"/>
                          <a:cs typeface="Arial" panose="020B0604020202020204" pitchFamily="34" charset="0"/>
                        </a:rPr>
                        <a:t> </a:t>
                      </a:r>
                      <a:r>
                        <a:rPr lang="it-IT" sz="2000" b="0" kern="1200" baseline="0" dirty="0" err="1">
                          <a:solidFill>
                            <a:schemeClr val="tx1"/>
                          </a:solidFill>
                          <a:latin typeface="Arial" panose="020B0604020202020204" pitchFamily="34" charset="0"/>
                          <a:ea typeface="+mn-ea"/>
                          <a:cs typeface="Arial" panose="020B0604020202020204" pitchFamily="34" charset="0"/>
                        </a:rPr>
                        <a:t>mean±SD</a:t>
                      </a:r>
                      <a:endParaRPr lang="it-IT" sz="2000" b="0" i="0" dirty="0">
                        <a:solidFill>
                          <a:schemeClr val="tx1"/>
                        </a:solidFill>
                        <a:latin typeface="Arial" panose="020B0604020202020204" pitchFamily="34" charset="0"/>
                        <a:cs typeface="Arial" panose="020B0604020202020204" pitchFamily="34" charset="0"/>
                      </a:endParaRP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tc>
                  <a:txBody>
                    <a:bodyPr/>
                    <a:lstStyle/>
                    <a:p>
                      <a:pPr algn="ctr"/>
                      <a:r>
                        <a:rPr lang="it-IT" sz="2000" b="0" i="0" dirty="0">
                          <a:solidFill>
                            <a:schemeClr val="tx1"/>
                          </a:solidFill>
                          <a:latin typeface="Arial" panose="020B0604020202020204" pitchFamily="34" charset="0"/>
                          <a:cs typeface="Arial" panose="020B0604020202020204" pitchFamily="34" charset="0"/>
                        </a:rPr>
                        <a:t>66±11</a:t>
                      </a:r>
                    </a:p>
                  </a:txBody>
                  <a:tcPr marL="35997" marR="35997" marT="46799" marB="4679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extLst>
                  <a:ext uri="{0D108BD9-81ED-4DB2-BD59-A6C34878D82A}"/>
                </a:extLst>
              </a:tr>
              <a:tr h="429637">
                <a:tc>
                  <a:txBody>
                    <a:bodyPr/>
                    <a:lstStyle/>
                    <a:p>
                      <a:r>
                        <a:rPr lang="it-IT" sz="2000" b="0" i="0" kern="1200" dirty="0">
                          <a:solidFill>
                            <a:schemeClr val="tx1"/>
                          </a:solidFill>
                          <a:latin typeface="Arial" panose="020B0604020202020204" pitchFamily="34" charset="0"/>
                          <a:ea typeface="+mn-ea"/>
                          <a:cs typeface="Arial" panose="020B0604020202020204" pitchFamily="34" charset="0"/>
                        </a:rPr>
                        <a:t>HR &gt;70 </a:t>
                      </a:r>
                      <a:r>
                        <a:rPr lang="it-IT" sz="2000" b="0" i="0" kern="1200" dirty="0" err="1">
                          <a:solidFill>
                            <a:schemeClr val="tx1"/>
                          </a:solidFill>
                          <a:latin typeface="Arial" panose="020B0604020202020204" pitchFamily="34" charset="0"/>
                          <a:ea typeface="+mn-ea"/>
                          <a:cs typeface="Arial" panose="020B0604020202020204" pitchFamily="34" charset="0"/>
                        </a:rPr>
                        <a:t>bpm</a:t>
                      </a:r>
                      <a:r>
                        <a:rPr lang="it-IT" sz="2000" b="0" i="0" kern="1200" dirty="0">
                          <a:solidFill>
                            <a:schemeClr val="tx1"/>
                          </a:solidFill>
                          <a:latin typeface="Arial" panose="020B0604020202020204" pitchFamily="34" charset="0"/>
                          <a:ea typeface="+mn-ea"/>
                          <a:cs typeface="Arial" panose="020B0604020202020204" pitchFamily="34" charset="0"/>
                        </a:rPr>
                        <a:t>, %</a:t>
                      </a:r>
                      <a:endParaRPr lang="it-IT" sz="2000" b="0" i="0" dirty="0">
                        <a:solidFill>
                          <a:schemeClr val="tx1"/>
                        </a:solidFill>
                        <a:latin typeface="Arial" panose="020B0604020202020204" pitchFamily="34" charset="0"/>
                        <a:cs typeface="Arial" panose="020B0604020202020204" pitchFamily="34" charset="0"/>
                      </a:endParaRPr>
                    </a:p>
                  </a:txBody>
                  <a:tcPr marL="91434" marR="91434" marT="45719" marB="4571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i="0" dirty="0">
                          <a:solidFill>
                            <a:schemeClr val="tx1"/>
                          </a:solidFill>
                          <a:latin typeface="Arial" panose="020B0604020202020204" pitchFamily="34" charset="0"/>
                          <a:cs typeface="Arial" panose="020B0604020202020204" pitchFamily="34" charset="0"/>
                        </a:rPr>
                        <a:t>1322 (26)</a:t>
                      </a:r>
                    </a:p>
                  </a:txBody>
                  <a:tcPr marL="35997" marR="35997" marT="46799" marB="46799">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bl>
          </a:graphicData>
        </a:graphic>
      </p:graphicFrame>
      <p:sp>
        <p:nvSpPr>
          <p:cNvPr id="4" name="Rettangolo 3">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29738" name="Immagin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29739" name="Immagine 1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720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extLst>
          </p:cNvPr>
          <p:cNvSpPr txBox="1">
            <a:spLocks/>
          </p:cNvSpPr>
          <p:nvPr/>
        </p:nvSpPr>
        <p:spPr>
          <a:xfrm>
            <a:off x="1774825" y="360363"/>
            <a:ext cx="8642350" cy="646112"/>
          </a:xfrm>
          <a:prstGeom prst="rect">
            <a:avLst/>
          </a:prstGeom>
        </p:spPr>
        <p:txBody>
          <a:bodyPr/>
          <a:lstStyle/>
          <a:p>
            <a:pPr algn="ctr">
              <a:defRPr/>
            </a:pPr>
            <a:r>
              <a:rPr lang="it-IT" altLang="it-IT" sz="4000" b="1" kern="0" dirty="0" err="1">
                <a:solidFill>
                  <a:schemeClr val="accent5"/>
                </a:solidFill>
                <a:ea typeface="+mj-ea"/>
              </a:rPr>
              <a:t>Clinical</a:t>
            </a:r>
            <a:r>
              <a:rPr lang="it-IT" altLang="it-IT" sz="4000" b="1" kern="0" dirty="0">
                <a:solidFill>
                  <a:schemeClr val="accent5"/>
                </a:solidFill>
                <a:ea typeface="+mj-ea"/>
              </a:rPr>
              <a:t> </a:t>
            </a:r>
            <a:r>
              <a:rPr lang="it-IT" altLang="it-IT" sz="4000" b="1" kern="0" dirty="0" err="1">
                <a:solidFill>
                  <a:schemeClr val="accent5"/>
                </a:solidFill>
                <a:ea typeface="+mj-ea"/>
              </a:rPr>
              <a:t>history</a:t>
            </a:r>
            <a:endParaRPr lang="it-IT" sz="4000" b="1" kern="0" dirty="0">
              <a:solidFill>
                <a:schemeClr val="accent5"/>
              </a:solidFill>
              <a:ea typeface="+mj-ea"/>
            </a:endParaRPr>
          </a:p>
        </p:txBody>
      </p:sp>
      <p:graphicFrame>
        <p:nvGraphicFramePr>
          <p:cNvPr id="10" name="Tabella 9">
            <a:extLst>
              <a:ext uri="{FF2B5EF4-FFF2-40B4-BE49-F238E27FC236}"/>
            </a:extLst>
          </p:cNvPr>
          <p:cNvGraphicFramePr>
            <a:graphicFrameLocks noGrp="1"/>
          </p:cNvGraphicFramePr>
          <p:nvPr>
            <p:extLst>
              <p:ext uri="{D42A27DB-BD31-4B8C-83A1-F6EECF244321}">
                <p14:modId xmlns:p14="http://schemas.microsoft.com/office/powerpoint/2010/main" val="4204576677"/>
              </p:ext>
            </p:extLst>
          </p:nvPr>
        </p:nvGraphicFramePr>
        <p:xfrm>
          <a:off x="2263775" y="1524001"/>
          <a:ext cx="7664450" cy="5100639"/>
        </p:xfrm>
        <a:graphic>
          <a:graphicData uri="http://schemas.openxmlformats.org/drawingml/2006/table">
            <a:tbl>
              <a:tblPr firstRow="1" bandRow="1">
                <a:tableStyleId>{3B4B98B0-60AC-42C2-AFA5-B58CD77FA1E5}</a:tableStyleId>
              </a:tblPr>
              <a:tblGrid>
                <a:gridCol w="5700858">
                  <a:extLst>
                    <a:ext uri="{9D8B030D-6E8A-4147-A177-3AD203B41FA5}"/>
                  </a:extLst>
                </a:gridCol>
                <a:gridCol w="1963592">
                  <a:extLst>
                    <a:ext uri="{9D8B030D-6E8A-4147-A177-3AD203B41FA5}"/>
                  </a:extLst>
                </a:gridCol>
              </a:tblGrid>
              <a:tr h="822847">
                <a:tc>
                  <a:txBody>
                    <a:bodyPr/>
                    <a:lstStyle/>
                    <a:p>
                      <a:endParaRPr lang="it-IT" sz="2000" dirty="0">
                        <a:solidFill>
                          <a:schemeClr val="tx1"/>
                        </a:solidFill>
                        <a:latin typeface="Arial" panose="020B0604020202020204" pitchFamily="34" charset="0"/>
                        <a:cs typeface="Arial" panose="020B0604020202020204" pitchFamily="34" charset="0"/>
                      </a:endParaRPr>
                    </a:p>
                  </a:txBody>
                  <a:tcPr marL="91438" marR="91438" marT="45724" marB="4572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it-IT" sz="2000" dirty="0">
                          <a:solidFill>
                            <a:schemeClr val="tx1"/>
                          </a:solidFill>
                          <a:latin typeface="Arial" panose="020B0604020202020204" pitchFamily="34" charset="0"/>
                          <a:cs typeface="Arial" panose="020B0604020202020204" pitchFamily="34" charset="0"/>
                        </a:rPr>
                        <a:t>Total</a:t>
                      </a:r>
                    </a:p>
                    <a:p>
                      <a:pPr algn="ctr"/>
                      <a:r>
                        <a:rPr lang="it-IT" sz="2000" dirty="0">
                          <a:solidFill>
                            <a:schemeClr val="tx1"/>
                          </a:solidFill>
                          <a:latin typeface="Arial" panose="020B0604020202020204" pitchFamily="34" charset="0"/>
                          <a:cs typeface="Arial" panose="020B0604020202020204" pitchFamily="34" charset="0"/>
                        </a:rPr>
                        <a:t>(n. 5070)</a:t>
                      </a:r>
                      <a:endParaRPr lang="it-IT" sz="2000" b="1" dirty="0">
                        <a:solidFill>
                          <a:schemeClr val="tx1"/>
                        </a:solidFill>
                        <a:latin typeface="Arial" panose="020B0604020202020204" pitchFamily="34" charset="0"/>
                        <a:cs typeface="Arial" panose="020B0604020202020204" pitchFamily="34" charset="0"/>
                      </a:endParaRPr>
                    </a:p>
                  </a:txBody>
                  <a:tcPr marL="91438" marR="91438" marT="45724" marB="4572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extLst>
              </a:tr>
              <a:tr h="459306">
                <a:tc>
                  <a:txBody>
                    <a:bodyPr/>
                    <a:lstStyle/>
                    <a:p>
                      <a:r>
                        <a:rPr lang="it-IT" sz="2000" b="0" dirty="0">
                          <a:solidFill>
                            <a:schemeClr val="tx1"/>
                          </a:solidFill>
                          <a:latin typeface="Arial" panose="020B0604020202020204" pitchFamily="34" charset="0"/>
                          <a:cs typeface="Arial" panose="020B0604020202020204" pitchFamily="34" charset="0"/>
                        </a:rPr>
                        <a:t>Diabetes </a:t>
                      </a:r>
                      <a:r>
                        <a:rPr lang="it-IT" sz="2000" b="0" dirty="0" err="1">
                          <a:solidFill>
                            <a:schemeClr val="tx1"/>
                          </a:solidFill>
                          <a:latin typeface="Arial" panose="020B0604020202020204" pitchFamily="34" charset="0"/>
                          <a:cs typeface="Arial" panose="020B0604020202020204" pitchFamily="34" charset="0"/>
                        </a:rPr>
                        <a:t>mellitus</a:t>
                      </a:r>
                      <a:r>
                        <a:rPr lang="it-IT" sz="2000" b="0" dirty="0">
                          <a:solidFill>
                            <a:schemeClr val="tx1"/>
                          </a:solidFill>
                          <a:latin typeface="Arial" panose="020B0604020202020204" pitchFamily="34" charset="0"/>
                          <a:cs typeface="Arial" panose="020B0604020202020204" pitchFamily="34" charset="0"/>
                        </a:rPr>
                        <a:t>, n. (%)</a:t>
                      </a:r>
                    </a:p>
                  </a:txBody>
                  <a:tcPr marL="91438" marR="91438"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dirty="0">
                          <a:solidFill>
                            <a:schemeClr val="tx1"/>
                          </a:solidFill>
                          <a:latin typeface="Arial" panose="020B0604020202020204" pitchFamily="34" charset="0"/>
                          <a:cs typeface="Arial" panose="020B0604020202020204" pitchFamily="34" charset="0"/>
                        </a:rPr>
                        <a:t>1558 (31)</a:t>
                      </a:r>
                    </a:p>
                  </a:txBody>
                  <a:tcPr marL="35999" marR="35999" marT="46804" marB="46804"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459306">
                <a:tc>
                  <a:txBody>
                    <a:bodyPr/>
                    <a:lstStyle/>
                    <a:p>
                      <a:r>
                        <a:rPr lang="it-IT" sz="2000" b="0" dirty="0">
                          <a:solidFill>
                            <a:schemeClr val="tx1"/>
                          </a:solidFill>
                          <a:latin typeface="Arial" panose="020B0604020202020204" pitchFamily="34" charset="0"/>
                          <a:cs typeface="Arial" panose="020B0604020202020204" pitchFamily="34" charset="0"/>
                        </a:rPr>
                        <a:t>Active </a:t>
                      </a:r>
                      <a:r>
                        <a:rPr lang="it-IT" sz="2000" b="0" dirty="0" err="1">
                          <a:solidFill>
                            <a:schemeClr val="tx1"/>
                          </a:solidFill>
                          <a:latin typeface="Arial" panose="020B0604020202020204" pitchFamily="34" charset="0"/>
                          <a:cs typeface="Arial" panose="020B0604020202020204" pitchFamily="34" charset="0"/>
                        </a:rPr>
                        <a:t>smoker</a:t>
                      </a:r>
                      <a:r>
                        <a:rPr lang="it-IT" sz="2000" b="0" dirty="0">
                          <a:solidFill>
                            <a:schemeClr val="tx1"/>
                          </a:solidFill>
                          <a:latin typeface="Arial" panose="020B0604020202020204" pitchFamily="34" charset="0"/>
                          <a:cs typeface="Arial" panose="020B0604020202020204" pitchFamily="34" charset="0"/>
                        </a:rPr>
                        <a:t>, n. (%)</a:t>
                      </a:r>
                    </a:p>
                  </a:txBody>
                  <a:tcPr marL="91438" marR="91438"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dirty="0">
                          <a:solidFill>
                            <a:schemeClr val="tx1"/>
                          </a:solidFill>
                          <a:latin typeface="Arial" panose="020B0604020202020204" pitchFamily="34" charset="0"/>
                          <a:cs typeface="Arial" panose="020B0604020202020204" pitchFamily="34" charset="0"/>
                        </a:rPr>
                        <a:t>887 (18)</a:t>
                      </a:r>
                    </a:p>
                  </a:txBody>
                  <a:tcPr marL="35999" marR="35999" marT="46804" marB="46804"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459306">
                <a:tc>
                  <a:txBody>
                    <a:bodyPr/>
                    <a:lstStyle/>
                    <a:p>
                      <a:r>
                        <a:rPr lang="it-IT" sz="2000" b="0" dirty="0" err="1">
                          <a:solidFill>
                            <a:schemeClr val="tx1"/>
                          </a:solidFill>
                          <a:latin typeface="Arial" panose="020B0604020202020204" pitchFamily="34" charset="0"/>
                          <a:cs typeface="Arial" panose="020B0604020202020204" pitchFamily="34" charset="0"/>
                        </a:rPr>
                        <a:t>Arterial</a:t>
                      </a:r>
                      <a:r>
                        <a:rPr lang="it-IT" sz="2000" b="0" dirty="0">
                          <a:solidFill>
                            <a:schemeClr val="tx1"/>
                          </a:solidFill>
                          <a:latin typeface="Arial" panose="020B0604020202020204" pitchFamily="34" charset="0"/>
                          <a:cs typeface="Arial" panose="020B0604020202020204" pitchFamily="34" charset="0"/>
                        </a:rPr>
                        <a:t> Hypertension, n. (%)</a:t>
                      </a:r>
                    </a:p>
                  </a:txBody>
                  <a:tcPr marL="91438" marR="91438"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dirty="0">
                          <a:solidFill>
                            <a:schemeClr val="tx1"/>
                          </a:solidFill>
                          <a:latin typeface="Arial" panose="020B0604020202020204" pitchFamily="34" charset="0"/>
                          <a:cs typeface="Arial" panose="020B0604020202020204" pitchFamily="34" charset="0"/>
                        </a:rPr>
                        <a:t>4024 (79)</a:t>
                      </a:r>
                    </a:p>
                  </a:txBody>
                  <a:tcPr marL="35999" marR="35999" marT="46804" marB="46804"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459306">
                <a:tc>
                  <a:txBody>
                    <a:bodyPr/>
                    <a:lstStyle/>
                    <a:p>
                      <a:r>
                        <a:rPr lang="it-IT" sz="2000" b="0" dirty="0" err="1">
                          <a:solidFill>
                            <a:schemeClr val="tx1"/>
                          </a:solidFill>
                          <a:latin typeface="Arial" panose="020B0604020202020204" pitchFamily="34" charset="0"/>
                          <a:cs typeface="Arial" panose="020B0604020202020204" pitchFamily="34" charset="0"/>
                        </a:rPr>
                        <a:t>Hypercholesterolemia</a:t>
                      </a:r>
                      <a:r>
                        <a:rPr lang="it-IT" sz="2000" b="0" dirty="0">
                          <a:solidFill>
                            <a:schemeClr val="tx1"/>
                          </a:solidFill>
                          <a:latin typeface="Arial" panose="020B0604020202020204" pitchFamily="34" charset="0"/>
                          <a:cs typeface="Arial" panose="020B0604020202020204" pitchFamily="34" charset="0"/>
                        </a:rPr>
                        <a:t>, n. (%)</a:t>
                      </a:r>
                    </a:p>
                  </a:txBody>
                  <a:tcPr marL="91438" marR="91438"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dirty="0">
                          <a:solidFill>
                            <a:schemeClr val="tx1"/>
                          </a:solidFill>
                          <a:latin typeface="Arial" panose="020B0604020202020204" pitchFamily="34" charset="0"/>
                          <a:cs typeface="Arial" panose="020B0604020202020204" pitchFamily="34" charset="0"/>
                        </a:rPr>
                        <a:t>3790 (75)</a:t>
                      </a:r>
                    </a:p>
                  </a:txBody>
                  <a:tcPr marL="35999" marR="35999" marT="46804" marB="46804"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2440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000" b="0" baseline="0" dirty="0" err="1">
                          <a:solidFill>
                            <a:schemeClr val="tx1"/>
                          </a:solidFill>
                          <a:latin typeface="Arial" panose="020B0604020202020204" pitchFamily="34" charset="0"/>
                          <a:cs typeface="Arial" panose="020B0604020202020204" pitchFamily="34" charset="0"/>
                        </a:rPr>
                        <a:t>Unknown</a:t>
                      </a:r>
                      <a:r>
                        <a:rPr lang="it-IT" sz="2000" b="0" baseline="0" dirty="0">
                          <a:solidFill>
                            <a:schemeClr val="tx1"/>
                          </a:solidFill>
                          <a:latin typeface="Arial" panose="020B0604020202020204" pitchFamily="34" charset="0"/>
                          <a:cs typeface="Arial" panose="020B0604020202020204" pitchFamily="34" charset="0"/>
                        </a:rPr>
                        <a:t> </a:t>
                      </a:r>
                      <a:r>
                        <a:rPr lang="it-IT" sz="2000" b="0" baseline="0" dirty="0" err="1">
                          <a:solidFill>
                            <a:schemeClr val="tx1"/>
                          </a:solidFill>
                          <a:latin typeface="Arial" panose="020B0604020202020204" pitchFamily="34" charset="0"/>
                          <a:cs typeface="Arial" panose="020B0604020202020204" pitchFamily="34" charset="0"/>
                        </a:rPr>
                        <a:t>familial</a:t>
                      </a:r>
                      <a:r>
                        <a:rPr lang="it-IT" sz="2000" b="0" baseline="0" dirty="0">
                          <a:solidFill>
                            <a:schemeClr val="tx1"/>
                          </a:solidFill>
                          <a:latin typeface="Arial" panose="020B0604020202020204" pitchFamily="34" charset="0"/>
                          <a:cs typeface="Arial" panose="020B0604020202020204" pitchFamily="34" charset="0"/>
                        </a:rPr>
                        <a:t> </a:t>
                      </a:r>
                      <a:r>
                        <a:rPr lang="it-IT" sz="2000" b="0" baseline="0" dirty="0" err="1">
                          <a:solidFill>
                            <a:schemeClr val="tx1"/>
                          </a:solidFill>
                          <a:latin typeface="Arial" panose="020B0604020202020204" pitchFamily="34" charset="0"/>
                          <a:cs typeface="Arial" panose="020B0604020202020204" pitchFamily="34" charset="0"/>
                        </a:rPr>
                        <a:t>hypercholest</a:t>
                      </a:r>
                      <a:r>
                        <a:rPr lang="it-IT" sz="2000" b="0" baseline="0" dirty="0">
                          <a:solidFill>
                            <a:schemeClr val="tx1"/>
                          </a:solidFill>
                          <a:latin typeface="Arial" panose="020B0604020202020204" pitchFamily="34" charset="0"/>
                          <a:cs typeface="Arial" panose="020B0604020202020204" pitchFamily="34" charset="0"/>
                        </a:rPr>
                        <a:t>., n. (%)</a:t>
                      </a:r>
                    </a:p>
                    <a:p>
                      <a:r>
                        <a:rPr lang="it-IT" sz="2000" b="0" dirty="0" err="1">
                          <a:solidFill>
                            <a:schemeClr val="tx1"/>
                          </a:solidFill>
                          <a:latin typeface="Arial" panose="020B0604020202020204" pitchFamily="34" charset="0"/>
                          <a:cs typeface="Arial" panose="020B0604020202020204" pitchFamily="34" charset="0"/>
                        </a:rPr>
                        <a:t>Familial</a:t>
                      </a:r>
                      <a:r>
                        <a:rPr lang="it-IT" sz="2000" b="0" dirty="0">
                          <a:solidFill>
                            <a:schemeClr val="tx1"/>
                          </a:solidFill>
                          <a:latin typeface="Arial" panose="020B0604020202020204" pitchFamily="34" charset="0"/>
                          <a:cs typeface="Arial" panose="020B0604020202020204" pitchFamily="34" charset="0"/>
                        </a:rPr>
                        <a:t> </a:t>
                      </a:r>
                      <a:r>
                        <a:rPr lang="it-IT" sz="2000" b="0" dirty="0" err="1">
                          <a:solidFill>
                            <a:schemeClr val="tx1"/>
                          </a:solidFill>
                          <a:latin typeface="Arial" panose="020B0604020202020204" pitchFamily="34" charset="0"/>
                          <a:cs typeface="Arial" panose="020B0604020202020204" pitchFamily="34" charset="0"/>
                        </a:rPr>
                        <a:t>hypercholesterolemia</a:t>
                      </a:r>
                      <a:r>
                        <a:rPr lang="it-IT" sz="2000" b="0" dirty="0">
                          <a:solidFill>
                            <a:schemeClr val="tx1"/>
                          </a:solidFill>
                          <a:latin typeface="Arial" panose="020B0604020202020204" pitchFamily="34" charset="0"/>
                          <a:cs typeface="Arial" panose="020B0604020202020204" pitchFamily="34" charset="0"/>
                        </a:rPr>
                        <a:t>,</a:t>
                      </a:r>
                      <a:r>
                        <a:rPr lang="it-IT" sz="2000" b="0" baseline="0" dirty="0">
                          <a:solidFill>
                            <a:schemeClr val="tx1"/>
                          </a:solidFill>
                          <a:latin typeface="Arial" panose="020B0604020202020204" pitchFamily="34" charset="0"/>
                          <a:cs typeface="Arial" panose="020B0604020202020204" pitchFamily="34" charset="0"/>
                        </a:rPr>
                        <a:t> </a:t>
                      </a:r>
                      <a:r>
                        <a:rPr lang="it-IT" sz="2000" b="0" dirty="0">
                          <a:solidFill>
                            <a:schemeClr val="tx1"/>
                          </a:solidFill>
                          <a:latin typeface="Arial" panose="020B0604020202020204" pitchFamily="34" charset="0"/>
                          <a:cs typeface="Arial" panose="020B0604020202020204" pitchFamily="34" charset="0"/>
                        </a:rPr>
                        <a:t>n. (%)</a:t>
                      </a:r>
                    </a:p>
                    <a:p>
                      <a:pPr marL="180975" indent="0"/>
                      <a:r>
                        <a:rPr lang="it-IT" sz="2000" b="0" i="1" baseline="0" dirty="0" err="1">
                          <a:solidFill>
                            <a:schemeClr val="tx1"/>
                          </a:solidFill>
                          <a:latin typeface="Arial" panose="020B0604020202020204" pitchFamily="34" charset="0"/>
                          <a:cs typeface="Arial" panose="020B0604020202020204" pitchFamily="34" charset="0"/>
                        </a:rPr>
                        <a:t>Confirmed</a:t>
                      </a:r>
                      <a:r>
                        <a:rPr lang="it-IT" sz="2000" b="0" i="1" baseline="0" dirty="0">
                          <a:solidFill>
                            <a:schemeClr val="tx1"/>
                          </a:solidFill>
                          <a:latin typeface="Arial" panose="020B0604020202020204" pitchFamily="34" charset="0"/>
                          <a:cs typeface="Arial" panose="020B0604020202020204" pitchFamily="34" charset="0"/>
                        </a:rPr>
                        <a:t> by ESC/EAS score, </a:t>
                      </a:r>
                      <a:r>
                        <a:rPr lang="it-IT" sz="2000" b="0" i="1" dirty="0">
                          <a:solidFill>
                            <a:schemeClr val="tx1"/>
                          </a:solidFill>
                          <a:latin typeface="Arial" panose="020B0604020202020204" pitchFamily="34" charset="0"/>
                          <a:cs typeface="Arial" panose="020B0604020202020204" pitchFamily="34" charset="0"/>
                        </a:rPr>
                        <a:t>n. (%)</a:t>
                      </a:r>
                      <a:endParaRPr lang="it-IT" sz="2000" b="0" i="1" baseline="0" dirty="0">
                        <a:solidFill>
                          <a:schemeClr val="tx1"/>
                        </a:solidFill>
                        <a:latin typeface="Arial" panose="020B0604020202020204" pitchFamily="34" charset="0"/>
                        <a:cs typeface="Arial" panose="020B0604020202020204" pitchFamily="34" charset="0"/>
                      </a:endParaRPr>
                    </a:p>
                    <a:p>
                      <a:pPr lvl="1"/>
                      <a:r>
                        <a:rPr lang="it-IT" sz="2000" b="0" i="1" dirty="0" err="1">
                          <a:solidFill>
                            <a:schemeClr val="tx1"/>
                          </a:solidFill>
                          <a:latin typeface="Arial" panose="020B0604020202020204" pitchFamily="34" charset="0"/>
                          <a:cs typeface="Arial" panose="020B0604020202020204" pitchFamily="34" charset="0"/>
                        </a:rPr>
                        <a:t>Unlikely</a:t>
                      </a:r>
                      <a:r>
                        <a:rPr lang="it-IT" sz="2000" b="0" i="1" dirty="0">
                          <a:solidFill>
                            <a:schemeClr val="tx1"/>
                          </a:solidFill>
                          <a:latin typeface="Arial" panose="020B0604020202020204" pitchFamily="34" charset="0"/>
                          <a:cs typeface="Arial" panose="020B0604020202020204" pitchFamily="34" charset="0"/>
                        </a:rPr>
                        <a:t>, n. (%)</a:t>
                      </a:r>
                    </a:p>
                    <a:p>
                      <a:pPr lvl="1"/>
                      <a:r>
                        <a:rPr lang="it-IT" sz="2000" b="0" i="1" dirty="0" err="1">
                          <a:solidFill>
                            <a:schemeClr val="tx1"/>
                          </a:solidFill>
                          <a:latin typeface="Arial" panose="020B0604020202020204" pitchFamily="34" charset="0"/>
                          <a:cs typeface="Arial" panose="020B0604020202020204" pitchFamily="34" charset="0"/>
                        </a:rPr>
                        <a:t>Possible</a:t>
                      </a:r>
                      <a:r>
                        <a:rPr lang="it-IT" sz="2000" b="0" i="1" dirty="0">
                          <a:solidFill>
                            <a:schemeClr val="tx1"/>
                          </a:solidFill>
                          <a:latin typeface="Arial" panose="020B0604020202020204" pitchFamily="34" charset="0"/>
                          <a:cs typeface="Arial" panose="020B0604020202020204" pitchFamily="34" charset="0"/>
                        </a:rPr>
                        <a:t>, n. (%)</a:t>
                      </a:r>
                    </a:p>
                    <a:p>
                      <a:pPr lvl="1"/>
                      <a:r>
                        <a:rPr lang="it-IT" sz="2000" b="0" i="1" dirty="0" err="1">
                          <a:solidFill>
                            <a:schemeClr val="tx1"/>
                          </a:solidFill>
                          <a:latin typeface="Arial" panose="020B0604020202020204" pitchFamily="34" charset="0"/>
                          <a:cs typeface="Arial" panose="020B0604020202020204" pitchFamily="34" charset="0"/>
                        </a:rPr>
                        <a:t>Probable</a:t>
                      </a:r>
                      <a:r>
                        <a:rPr lang="it-IT" sz="2000" b="0" i="1" dirty="0">
                          <a:solidFill>
                            <a:schemeClr val="tx1"/>
                          </a:solidFill>
                          <a:latin typeface="Arial" panose="020B0604020202020204" pitchFamily="34" charset="0"/>
                          <a:cs typeface="Arial" panose="020B0604020202020204" pitchFamily="34" charset="0"/>
                        </a:rPr>
                        <a:t>, n. (%)</a:t>
                      </a:r>
                    </a:p>
                    <a:p>
                      <a:pPr lvl="1"/>
                      <a:r>
                        <a:rPr lang="it-IT" sz="2000" b="0" i="1" dirty="0">
                          <a:solidFill>
                            <a:schemeClr val="tx1"/>
                          </a:solidFill>
                          <a:latin typeface="Arial" panose="020B0604020202020204" pitchFamily="34" charset="0"/>
                          <a:cs typeface="Arial" panose="020B0604020202020204" pitchFamily="34" charset="0"/>
                        </a:rPr>
                        <a:t>Definite, n. (%)</a:t>
                      </a:r>
                    </a:p>
                  </a:txBody>
                  <a:tcPr marL="91438" marR="91438"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000" dirty="0">
                          <a:solidFill>
                            <a:schemeClr val="tx1"/>
                          </a:solidFill>
                          <a:latin typeface="Arial" panose="020B0604020202020204" pitchFamily="34" charset="0"/>
                          <a:cs typeface="Arial" panose="020B0604020202020204" pitchFamily="34" charset="0"/>
                        </a:rPr>
                        <a:t>1040</a:t>
                      </a:r>
                      <a:r>
                        <a:rPr lang="it-IT" sz="2000" dirty="0">
                          <a:solidFill>
                            <a:srgbClr val="FF0000"/>
                          </a:solidFill>
                          <a:latin typeface="Arial" panose="020B0604020202020204" pitchFamily="34" charset="0"/>
                          <a:cs typeface="Arial" panose="020B0604020202020204" pitchFamily="34" charset="0"/>
                        </a:rPr>
                        <a:t> </a:t>
                      </a:r>
                      <a:r>
                        <a:rPr lang="it-IT" sz="2000" dirty="0">
                          <a:solidFill>
                            <a:schemeClr val="tx1"/>
                          </a:solidFill>
                          <a:latin typeface="Arial" panose="020B0604020202020204" pitchFamily="34" charset="0"/>
                          <a:cs typeface="Arial" panose="020B0604020202020204" pitchFamily="34" charset="0"/>
                        </a:rPr>
                        <a:t>(21)</a:t>
                      </a:r>
                    </a:p>
                    <a:p>
                      <a:pPr algn="ctr"/>
                      <a:r>
                        <a:rPr lang="it-IT" sz="2000" dirty="0">
                          <a:solidFill>
                            <a:schemeClr val="tx1"/>
                          </a:solidFill>
                          <a:latin typeface="Arial" panose="020B0604020202020204" pitchFamily="34" charset="0"/>
                          <a:cs typeface="Arial" panose="020B0604020202020204" pitchFamily="34" charset="0"/>
                        </a:rPr>
                        <a:t>144 (3)</a:t>
                      </a:r>
                    </a:p>
                    <a:p>
                      <a:pPr algn="ctr"/>
                      <a:r>
                        <a:rPr lang="it-IT" sz="2000" i="1" dirty="0">
                          <a:solidFill>
                            <a:schemeClr val="tx1"/>
                          </a:solidFill>
                          <a:latin typeface="Arial" panose="020B0604020202020204" pitchFamily="34" charset="0"/>
                          <a:cs typeface="Arial" panose="020B0604020202020204" pitchFamily="34" charset="0"/>
                        </a:rPr>
                        <a:t>136 (94)</a:t>
                      </a:r>
                    </a:p>
                    <a:p>
                      <a:pPr algn="ctr"/>
                      <a:r>
                        <a:rPr lang="it-IT" sz="2000" dirty="0">
                          <a:solidFill>
                            <a:schemeClr val="tx1"/>
                          </a:solidFill>
                          <a:latin typeface="Arial" panose="020B0604020202020204" pitchFamily="34" charset="0"/>
                          <a:cs typeface="Arial" panose="020B0604020202020204" pitchFamily="34" charset="0"/>
                        </a:rPr>
                        <a:t>12 (</a:t>
                      </a:r>
                      <a:r>
                        <a:rPr lang="it-IT" sz="2000" i="1" dirty="0">
                          <a:solidFill>
                            <a:schemeClr val="tx1"/>
                          </a:solidFill>
                          <a:latin typeface="Arial" panose="020B0604020202020204" pitchFamily="34" charset="0"/>
                          <a:cs typeface="Arial" panose="020B0604020202020204" pitchFamily="34" charset="0"/>
                        </a:rPr>
                        <a:t>9)</a:t>
                      </a:r>
                    </a:p>
                    <a:p>
                      <a:pPr algn="ctr"/>
                      <a:r>
                        <a:rPr lang="it-IT" sz="2000" dirty="0">
                          <a:solidFill>
                            <a:schemeClr val="tx1"/>
                          </a:solidFill>
                          <a:latin typeface="Arial" panose="020B0604020202020204" pitchFamily="34" charset="0"/>
                          <a:cs typeface="Arial" panose="020B0604020202020204" pitchFamily="34" charset="0"/>
                        </a:rPr>
                        <a:t>40 (</a:t>
                      </a:r>
                      <a:r>
                        <a:rPr lang="it-IT" sz="2000" i="1" dirty="0">
                          <a:solidFill>
                            <a:schemeClr val="tx1"/>
                          </a:solidFill>
                          <a:latin typeface="Arial" panose="020B0604020202020204" pitchFamily="34" charset="0"/>
                          <a:cs typeface="Arial" panose="020B0604020202020204" pitchFamily="34" charset="0"/>
                        </a:rPr>
                        <a:t>29)</a:t>
                      </a:r>
                    </a:p>
                    <a:p>
                      <a:pPr algn="ctr"/>
                      <a:r>
                        <a:rPr lang="it-IT" sz="2000" dirty="0">
                          <a:solidFill>
                            <a:schemeClr val="tx1"/>
                          </a:solidFill>
                          <a:latin typeface="Arial" panose="020B0604020202020204" pitchFamily="34" charset="0"/>
                          <a:cs typeface="Arial" panose="020B0604020202020204" pitchFamily="34" charset="0"/>
                        </a:rPr>
                        <a:t>69 (</a:t>
                      </a:r>
                      <a:r>
                        <a:rPr lang="it-IT" sz="2000" i="1" dirty="0">
                          <a:solidFill>
                            <a:schemeClr val="tx1"/>
                          </a:solidFill>
                          <a:latin typeface="Arial" panose="020B0604020202020204" pitchFamily="34" charset="0"/>
                          <a:cs typeface="Arial" panose="020B0604020202020204" pitchFamily="34" charset="0"/>
                        </a:rPr>
                        <a:t>51)</a:t>
                      </a:r>
                    </a:p>
                    <a:p>
                      <a:pPr algn="ctr"/>
                      <a:r>
                        <a:rPr lang="it-IT" sz="2000" dirty="0">
                          <a:solidFill>
                            <a:schemeClr val="tx1"/>
                          </a:solidFill>
                          <a:latin typeface="Arial" panose="020B0604020202020204" pitchFamily="34" charset="0"/>
                          <a:cs typeface="Arial" panose="020B0604020202020204" pitchFamily="34" charset="0"/>
                        </a:rPr>
                        <a:t>15 (</a:t>
                      </a:r>
                      <a:r>
                        <a:rPr lang="it-IT" sz="2000" i="1" dirty="0">
                          <a:solidFill>
                            <a:schemeClr val="tx1"/>
                          </a:solidFill>
                          <a:latin typeface="Arial" panose="020B0604020202020204" pitchFamily="34" charset="0"/>
                          <a:cs typeface="Arial" panose="020B0604020202020204" pitchFamily="34" charset="0"/>
                        </a:rPr>
                        <a:t>11)</a:t>
                      </a:r>
                    </a:p>
                  </a:txBody>
                  <a:tcPr marL="35999" marR="35999" marT="46804" marB="4680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bl>
          </a:graphicData>
        </a:graphic>
      </p:graphicFrame>
      <p:sp>
        <p:nvSpPr>
          <p:cNvPr id="4" name="Rettangolo 3">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30750" name="Immagin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0751" name="Immagin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423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ttangolo 28">
            <a:extLst>
              <a:ext uri="{FF2B5EF4-FFF2-40B4-BE49-F238E27FC236}"/>
            </a:extLst>
          </p:cNvPr>
          <p:cNvSpPr>
            <a:spLocks noChangeArrowheads="1"/>
          </p:cNvSpPr>
          <p:nvPr/>
        </p:nvSpPr>
        <p:spPr bwMode="auto">
          <a:xfrm>
            <a:off x="3641389" y="14289"/>
            <a:ext cx="5112425" cy="1323439"/>
          </a:xfrm>
          <a:prstGeom prst="rect">
            <a:avLst/>
          </a:prstGeom>
          <a:noFill/>
          <a:ln w="9525">
            <a:noFill/>
            <a:miter lim="800000"/>
            <a:headEnd/>
            <a:tailEnd/>
          </a:ln>
        </p:spPr>
        <p:txBody>
          <a:bodyPr wrap="none">
            <a:spAutoFit/>
          </a:bodyPr>
          <a:lstStyle/>
          <a:p>
            <a:pPr algn="ctr">
              <a:defRPr/>
            </a:pPr>
            <a:r>
              <a:rPr lang="it-IT" sz="4000" b="1" dirty="0" err="1">
                <a:solidFill>
                  <a:schemeClr val="accent5"/>
                </a:solidFill>
              </a:rPr>
              <a:t>Lipid-lowering</a:t>
            </a:r>
            <a:r>
              <a:rPr lang="it-IT" sz="4000" b="1" dirty="0">
                <a:solidFill>
                  <a:schemeClr val="accent5"/>
                </a:solidFill>
              </a:rPr>
              <a:t> therapy </a:t>
            </a:r>
          </a:p>
          <a:p>
            <a:pPr algn="ctr">
              <a:defRPr/>
            </a:pPr>
            <a:r>
              <a:rPr lang="it-IT" sz="4000" b="1" i="1" dirty="0">
                <a:solidFill>
                  <a:srgbClr val="C00000"/>
                </a:solidFill>
              </a:rPr>
              <a:t>by CAD</a:t>
            </a:r>
          </a:p>
        </p:txBody>
      </p:sp>
      <p:graphicFrame>
        <p:nvGraphicFramePr>
          <p:cNvPr id="45059" name="Grafico 8"/>
          <p:cNvGraphicFramePr>
            <a:graphicFrameLocks/>
          </p:cNvGraphicFramePr>
          <p:nvPr>
            <p:extLst>
              <p:ext uri="{D42A27DB-BD31-4B8C-83A1-F6EECF244321}">
                <p14:modId xmlns:p14="http://schemas.microsoft.com/office/powerpoint/2010/main" val="653106825"/>
              </p:ext>
            </p:extLst>
          </p:nvPr>
        </p:nvGraphicFramePr>
        <p:xfrm>
          <a:off x="1617614" y="1400805"/>
          <a:ext cx="8706644" cy="5283200"/>
        </p:xfrm>
        <a:graphic>
          <a:graphicData uri="http://schemas.openxmlformats.org/presentationml/2006/ole">
            <mc:AlternateContent xmlns:mc="http://schemas.openxmlformats.org/markup-compatibility/2006">
              <mc:Choice xmlns:v="urn:schemas-microsoft-com:vml" Requires="v">
                <p:oleObj spid="_x0000_s3094" name="Grafico" r:id="rId3" imgW="8327858" imgH="5291787" progId="Excel.Chart.8">
                  <p:embed/>
                </p:oleObj>
              </mc:Choice>
              <mc:Fallback>
                <p:oleObj name="Grafico" r:id="rId3" imgW="8327858" imgH="529178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14" y="1400805"/>
                        <a:ext cx="8706644" cy="5283200"/>
                      </a:xfrm>
                      <a:prstGeom prst="rect">
                        <a:avLst/>
                      </a:prstGeom>
                      <a:noFill/>
                      <a:ln>
                        <a:noFill/>
                      </a:ln>
                      <a:extLst/>
                    </p:spPr>
                  </p:pic>
                </p:oleObj>
              </mc:Fallback>
            </mc:AlternateContent>
          </a:graphicData>
        </a:graphic>
      </p:graphicFrame>
      <p:grpSp>
        <p:nvGrpSpPr>
          <p:cNvPr id="45060" name="Gruppo 6"/>
          <p:cNvGrpSpPr>
            <a:grpSpLocks/>
          </p:cNvGrpSpPr>
          <p:nvPr/>
        </p:nvGrpSpPr>
        <p:grpSpPr bwMode="auto">
          <a:xfrm>
            <a:off x="4364038" y="2174875"/>
            <a:ext cx="533400" cy="76200"/>
            <a:chOff x="2819400" y="1828800"/>
            <a:chExt cx="533400" cy="76200"/>
          </a:xfrm>
        </p:grpSpPr>
        <p:cxnSp>
          <p:nvCxnSpPr>
            <p:cNvPr id="4" name="Connettore 1 3">
              <a:extLst>
                <a:ext uri="{FF2B5EF4-FFF2-40B4-BE49-F238E27FC236}"/>
              </a:extLst>
            </p:cNvPr>
            <p:cNvCxnSpPr/>
            <p:nvPr/>
          </p:nvCxnSpPr>
          <p:spPr>
            <a:xfrm>
              <a:off x="2819400" y="1828800"/>
              <a:ext cx="533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 name="Connettore 1 5">
              <a:extLst>
                <a:ext uri="{FF2B5EF4-FFF2-40B4-BE49-F238E27FC236}"/>
              </a:extLst>
            </p:cNvPr>
            <p:cNvCxnSpPr/>
            <p:nvPr/>
          </p:nvCxnSpPr>
          <p:spPr>
            <a:xfrm>
              <a:off x="33528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Connettore 1 8">
              <a:extLst>
                <a:ext uri="{FF2B5EF4-FFF2-40B4-BE49-F238E27FC236}"/>
              </a:extLst>
            </p:cNvPr>
            <p:cNvCxnSpPr/>
            <p:nvPr/>
          </p:nvCxnSpPr>
          <p:spPr>
            <a:xfrm>
              <a:off x="28194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1" name="CasellaDiTesto 1">
            <a:extLst>
              <a:ext uri="{FF2B5EF4-FFF2-40B4-BE49-F238E27FC236}"/>
            </a:extLst>
          </p:cNvPr>
          <p:cNvSpPr txBox="1"/>
          <p:nvPr/>
        </p:nvSpPr>
        <p:spPr>
          <a:xfrm>
            <a:off x="4287838" y="1884363"/>
            <a:ext cx="685800" cy="290512"/>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it-IT" sz="1400" b="1" dirty="0">
                <a:solidFill>
                  <a:schemeClr val="tx1">
                    <a:lumMod val="65000"/>
                    <a:lumOff val="35000"/>
                  </a:schemeClr>
                </a:solidFill>
                <a:latin typeface="Arial" panose="020B0604020202020204" pitchFamily="34" charset="0"/>
                <a:cs typeface="Arial" panose="020B0604020202020204" pitchFamily="34" charset="0"/>
              </a:rPr>
              <a:t>&lt;.0001</a:t>
            </a:r>
          </a:p>
        </p:txBody>
      </p:sp>
      <p:grpSp>
        <p:nvGrpSpPr>
          <p:cNvPr id="45062" name="Gruppo 11"/>
          <p:cNvGrpSpPr>
            <a:grpSpLocks/>
          </p:cNvGrpSpPr>
          <p:nvPr/>
        </p:nvGrpSpPr>
        <p:grpSpPr bwMode="auto">
          <a:xfrm>
            <a:off x="3097213" y="5354638"/>
            <a:ext cx="533400" cy="76200"/>
            <a:chOff x="2819400" y="1828800"/>
            <a:chExt cx="533400" cy="76200"/>
          </a:xfrm>
        </p:grpSpPr>
        <p:cxnSp>
          <p:nvCxnSpPr>
            <p:cNvPr id="13" name="Connettore 1 12">
              <a:extLst>
                <a:ext uri="{FF2B5EF4-FFF2-40B4-BE49-F238E27FC236}"/>
              </a:extLst>
            </p:cNvPr>
            <p:cNvCxnSpPr/>
            <p:nvPr/>
          </p:nvCxnSpPr>
          <p:spPr>
            <a:xfrm>
              <a:off x="2819400" y="1828800"/>
              <a:ext cx="533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nettore 1 13">
              <a:extLst>
                <a:ext uri="{FF2B5EF4-FFF2-40B4-BE49-F238E27FC236}"/>
              </a:extLst>
            </p:cNvPr>
            <p:cNvCxnSpPr/>
            <p:nvPr/>
          </p:nvCxnSpPr>
          <p:spPr>
            <a:xfrm>
              <a:off x="33528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extLst>
            </p:cNvPr>
            <p:cNvCxnSpPr/>
            <p:nvPr/>
          </p:nvCxnSpPr>
          <p:spPr>
            <a:xfrm>
              <a:off x="28194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CasellaDiTesto 1">
            <a:extLst>
              <a:ext uri="{FF2B5EF4-FFF2-40B4-BE49-F238E27FC236}"/>
            </a:extLst>
          </p:cNvPr>
          <p:cNvSpPr txBox="1"/>
          <p:nvPr/>
        </p:nvSpPr>
        <p:spPr>
          <a:xfrm>
            <a:off x="3021013" y="5062538"/>
            <a:ext cx="685800" cy="292100"/>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it-IT" sz="1400" b="1" dirty="0">
                <a:solidFill>
                  <a:schemeClr val="tx1">
                    <a:lumMod val="65000"/>
                    <a:lumOff val="35000"/>
                  </a:schemeClr>
                </a:solidFill>
                <a:latin typeface="Arial" panose="020B0604020202020204" pitchFamily="34" charset="0"/>
                <a:cs typeface="Arial" panose="020B0604020202020204" pitchFamily="34" charset="0"/>
              </a:rPr>
              <a:t>&lt;.0001</a:t>
            </a:r>
          </a:p>
        </p:txBody>
      </p:sp>
      <p:grpSp>
        <p:nvGrpSpPr>
          <p:cNvPr id="45064" name="Gruppo 16"/>
          <p:cNvGrpSpPr>
            <a:grpSpLocks/>
          </p:cNvGrpSpPr>
          <p:nvPr/>
        </p:nvGrpSpPr>
        <p:grpSpPr bwMode="auto">
          <a:xfrm>
            <a:off x="5562600" y="5062538"/>
            <a:ext cx="533400" cy="76200"/>
            <a:chOff x="2819400" y="1828800"/>
            <a:chExt cx="533400" cy="76200"/>
          </a:xfrm>
        </p:grpSpPr>
        <p:cxnSp>
          <p:nvCxnSpPr>
            <p:cNvPr id="18" name="Connettore 1 17">
              <a:extLst>
                <a:ext uri="{FF2B5EF4-FFF2-40B4-BE49-F238E27FC236}"/>
              </a:extLst>
            </p:cNvPr>
            <p:cNvCxnSpPr/>
            <p:nvPr/>
          </p:nvCxnSpPr>
          <p:spPr>
            <a:xfrm>
              <a:off x="2819400" y="1828800"/>
              <a:ext cx="533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nettore 1 18">
              <a:extLst>
                <a:ext uri="{FF2B5EF4-FFF2-40B4-BE49-F238E27FC236}"/>
              </a:extLst>
            </p:cNvPr>
            <p:cNvCxnSpPr/>
            <p:nvPr/>
          </p:nvCxnSpPr>
          <p:spPr>
            <a:xfrm>
              <a:off x="33528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nettore 1 19">
              <a:extLst>
                <a:ext uri="{FF2B5EF4-FFF2-40B4-BE49-F238E27FC236}"/>
              </a:extLst>
            </p:cNvPr>
            <p:cNvCxnSpPr/>
            <p:nvPr/>
          </p:nvCxnSpPr>
          <p:spPr>
            <a:xfrm>
              <a:off x="28194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CasellaDiTesto 1">
            <a:extLst>
              <a:ext uri="{FF2B5EF4-FFF2-40B4-BE49-F238E27FC236}"/>
            </a:extLst>
          </p:cNvPr>
          <p:cNvSpPr txBox="1"/>
          <p:nvPr/>
        </p:nvSpPr>
        <p:spPr>
          <a:xfrm>
            <a:off x="5611813" y="4772026"/>
            <a:ext cx="457200" cy="290513"/>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it-IT" sz="1400" b="1" dirty="0">
                <a:solidFill>
                  <a:schemeClr val="tx1">
                    <a:lumMod val="65000"/>
                    <a:lumOff val="35000"/>
                  </a:schemeClr>
                </a:solidFill>
                <a:latin typeface="Arial" panose="020B0604020202020204" pitchFamily="34" charset="0"/>
                <a:cs typeface="Arial" panose="020B0604020202020204" pitchFamily="34" charset="0"/>
              </a:rPr>
              <a:t>0.02</a:t>
            </a:r>
          </a:p>
        </p:txBody>
      </p:sp>
      <p:grpSp>
        <p:nvGrpSpPr>
          <p:cNvPr id="45066" name="Gruppo 21"/>
          <p:cNvGrpSpPr>
            <a:grpSpLocks/>
          </p:cNvGrpSpPr>
          <p:nvPr/>
        </p:nvGrpSpPr>
        <p:grpSpPr bwMode="auto">
          <a:xfrm>
            <a:off x="6781800" y="5575300"/>
            <a:ext cx="533400" cy="76200"/>
            <a:chOff x="2819400" y="1828800"/>
            <a:chExt cx="533400" cy="76200"/>
          </a:xfrm>
        </p:grpSpPr>
        <p:cxnSp>
          <p:nvCxnSpPr>
            <p:cNvPr id="23" name="Connettore 1 22">
              <a:extLst>
                <a:ext uri="{FF2B5EF4-FFF2-40B4-BE49-F238E27FC236}"/>
              </a:extLst>
            </p:cNvPr>
            <p:cNvCxnSpPr/>
            <p:nvPr/>
          </p:nvCxnSpPr>
          <p:spPr>
            <a:xfrm>
              <a:off x="2819400" y="1828800"/>
              <a:ext cx="533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extLst>
            </p:cNvPr>
            <p:cNvCxnSpPr/>
            <p:nvPr/>
          </p:nvCxnSpPr>
          <p:spPr>
            <a:xfrm>
              <a:off x="33528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nettore 1 24">
              <a:extLst>
                <a:ext uri="{FF2B5EF4-FFF2-40B4-BE49-F238E27FC236}"/>
              </a:extLst>
            </p:cNvPr>
            <p:cNvCxnSpPr/>
            <p:nvPr/>
          </p:nvCxnSpPr>
          <p:spPr>
            <a:xfrm>
              <a:off x="28194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6" name="CasellaDiTesto 1">
            <a:extLst>
              <a:ext uri="{FF2B5EF4-FFF2-40B4-BE49-F238E27FC236}"/>
            </a:extLst>
          </p:cNvPr>
          <p:cNvSpPr txBox="1"/>
          <p:nvPr/>
        </p:nvSpPr>
        <p:spPr>
          <a:xfrm>
            <a:off x="6831013" y="5284788"/>
            <a:ext cx="457200" cy="290512"/>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it-IT" sz="1400" b="1" dirty="0">
                <a:solidFill>
                  <a:schemeClr val="tx1">
                    <a:lumMod val="65000"/>
                    <a:lumOff val="35000"/>
                  </a:schemeClr>
                </a:solidFill>
                <a:latin typeface="Arial" panose="020B0604020202020204" pitchFamily="34" charset="0"/>
                <a:cs typeface="Arial" panose="020B0604020202020204" pitchFamily="34" charset="0"/>
              </a:rPr>
              <a:t>0.36</a:t>
            </a:r>
          </a:p>
        </p:txBody>
      </p:sp>
      <p:grpSp>
        <p:nvGrpSpPr>
          <p:cNvPr id="45068" name="Gruppo 26"/>
          <p:cNvGrpSpPr>
            <a:grpSpLocks/>
          </p:cNvGrpSpPr>
          <p:nvPr/>
        </p:nvGrpSpPr>
        <p:grpSpPr bwMode="auto">
          <a:xfrm>
            <a:off x="7993063" y="5062538"/>
            <a:ext cx="533400" cy="76200"/>
            <a:chOff x="2819400" y="1828800"/>
            <a:chExt cx="533400" cy="76200"/>
          </a:xfrm>
        </p:grpSpPr>
        <p:cxnSp>
          <p:nvCxnSpPr>
            <p:cNvPr id="28" name="Connettore 1 27">
              <a:extLst>
                <a:ext uri="{FF2B5EF4-FFF2-40B4-BE49-F238E27FC236}"/>
              </a:extLst>
            </p:cNvPr>
            <p:cNvCxnSpPr/>
            <p:nvPr/>
          </p:nvCxnSpPr>
          <p:spPr>
            <a:xfrm>
              <a:off x="2819400" y="1828800"/>
              <a:ext cx="533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nettore 1 28">
              <a:extLst>
                <a:ext uri="{FF2B5EF4-FFF2-40B4-BE49-F238E27FC236}"/>
              </a:extLst>
            </p:cNvPr>
            <p:cNvCxnSpPr/>
            <p:nvPr/>
          </p:nvCxnSpPr>
          <p:spPr>
            <a:xfrm>
              <a:off x="33528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nettore 1 29">
              <a:extLst>
                <a:ext uri="{FF2B5EF4-FFF2-40B4-BE49-F238E27FC236}"/>
              </a:extLst>
            </p:cNvPr>
            <p:cNvCxnSpPr/>
            <p:nvPr/>
          </p:nvCxnSpPr>
          <p:spPr>
            <a:xfrm>
              <a:off x="28194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1" name="CasellaDiTesto 1">
            <a:extLst>
              <a:ext uri="{FF2B5EF4-FFF2-40B4-BE49-F238E27FC236}"/>
            </a:extLst>
          </p:cNvPr>
          <p:cNvSpPr txBox="1"/>
          <p:nvPr/>
        </p:nvSpPr>
        <p:spPr>
          <a:xfrm>
            <a:off x="7916863" y="4772026"/>
            <a:ext cx="685800" cy="290513"/>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it-IT" sz="1400" b="1" dirty="0">
                <a:solidFill>
                  <a:schemeClr val="tx1">
                    <a:lumMod val="65000"/>
                    <a:lumOff val="35000"/>
                  </a:schemeClr>
                </a:solidFill>
                <a:latin typeface="Arial" panose="020B0604020202020204" pitchFamily="34" charset="0"/>
                <a:cs typeface="Arial" panose="020B0604020202020204" pitchFamily="34" charset="0"/>
              </a:rPr>
              <a:t>&lt;.0001</a:t>
            </a:r>
          </a:p>
        </p:txBody>
      </p:sp>
      <p:grpSp>
        <p:nvGrpSpPr>
          <p:cNvPr id="45070" name="Gruppo 31"/>
          <p:cNvGrpSpPr>
            <a:grpSpLocks/>
          </p:cNvGrpSpPr>
          <p:nvPr/>
        </p:nvGrpSpPr>
        <p:grpSpPr bwMode="auto">
          <a:xfrm>
            <a:off x="9205913" y="4732338"/>
            <a:ext cx="533400" cy="76200"/>
            <a:chOff x="2819400" y="1828800"/>
            <a:chExt cx="533400" cy="76200"/>
          </a:xfrm>
        </p:grpSpPr>
        <p:cxnSp>
          <p:nvCxnSpPr>
            <p:cNvPr id="33" name="Connettore 1 32">
              <a:extLst>
                <a:ext uri="{FF2B5EF4-FFF2-40B4-BE49-F238E27FC236}"/>
              </a:extLst>
            </p:cNvPr>
            <p:cNvCxnSpPr/>
            <p:nvPr/>
          </p:nvCxnSpPr>
          <p:spPr>
            <a:xfrm>
              <a:off x="2819400" y="1828800"/>
              <a:ext cx="533400"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nettore 1 33">
              <a:extLst>
                <a:ext uri="{FF2B5EF4-FFF2-40B4-BE49-F238E27FC236}"/>
              </a:extLst>
            </p:cNvPr>
            <p:cNvCxnSpPr/>
            <p:nvPr/>
          </p:nvCxnSpPr>
          <p:spPr>
            <a:xfrm>
              <a:off x="33528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nettore 1 34">
              <a:extLst>
                <a:ext uri="{FF2B5EF4-FFF2-40B4-BE49-F238E27FC236}"/>
              </a:extLst>
            </p:cNvPr>
            <p:cNvCxnSpPr/>
            <p:nvPr/>
          </p:nvCxnSpPr>
          <p:spPr>
            <a:xfrm>
              <a:off x="2819400" y="1828800"/>
              <a:ext cx="0" cy="7620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36" name="CasellaDiTesto 1">
            <a:extLst>
              <a:ext uri="{FF2B5EF4-FFF2-40B4-BE49-F238E27FC236}"/>
            </a:extLst>
          </p:cNvPr>
          <p:cNvSpPr txBox="1"/>
          <p:nvPr/>
        </p:nvSpPr>
        <p:spPr>
          <a:xfrm>
            <a:off x="9129713" y="4441826"/>
            <a:ext cx="685800" cy="290513"/>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it-IT" sz="1400" b="1" dirty="0">
                <a:solidFill>
                  <a:schemeClr val="tx1">
                    <a:lumMod val="65000"/>
                    <a:lumOff val="35000"/>
                  </a:schemeClr>
                </a:solidFill>
                <a:latin typeface="Arial" panose="020B0604020202020204" pitchFamily="34" charset="0"/>
                <a:cs typeface="Arial" panose="020B0604020202020204" pitchFamily="34" charset="0"/>
              </a:rPr>
              <a:t>&lt;.0001</a:t>
            </a:r>
          </a:p>
        </p:txBody>
      </p:sp>
      <p:sp>
        <p:nvSpPr>
          <p:cNvPr id="37" name="Rettangolo 36">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45073" name="Immagin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5074" name="Immagine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asellaDiTesto 37">
            <a:extLst>
              <a:ext uri="{FF2B5EF4-FFF2-40B4-BE49-F238E27FC236}"/>
            </a:extLst>
          </p:cNvPr>
          <p:cNvSpPr txBox="1"/>
          <p:nvPr/>
        </p:nvSpPr>
        <p:spPr>
          <a:xfrm>
            <a:off x="7391401" y="6553200"/>
            <a:ext cx="2864887" cy="261610"/>
          </a:xfrm>
          <a:prstGeom prst="rect">
            <a:avLst/>
          </a:prstGeom>
          <a:noFill/>
        </p:spPr>
        <p:txBody>
          <a:bodyPr wrap="none">
            <a:spAutoFit/>
          </a:bodyPr>
          <a:lstStyle/>
          <a:p>
            <a:pPr>
              <a:defRPr/>
            </a:pPr>
            <a:r>
              <a:rPr lang="it-IT" sz="1100" b="1" dirty="0">
                <a:solidFill>
                  <a:schemeClr val="tx1">
                    <a:lumMod val="75000"/>
                    <a:lumOff val="25000"/>
                  </a:schemeClr>
                </a:solidFill>
              </a:rPr>
              <a:t>De Luca L, et al. </a:t>
            </a:r>
            <a:r>
              <a:rPr lang="en-US" sz="1100" b="1" dirty="0" err="1">
                <a:solidFill>
                  <a:schemeClr val="tx1">
                    <a:lumMod val="75000"/>
                    <a:lumOff val="25000"/>
                  </a:schemeClr>
                </a:solidFill>
              </a:rPr>
              <a:t>Eur</a:t>
            </a:r>
            <a:r>
              <a:rPr lang="en-US" sz="1100" b="1" dirty="0">
                <a:solidFill>
                  <a:schemeClr val="tx1">
                    <a:lumMod val="75000"/>
                    <a:lumOff val="25000"/>
                  </a:schemeClr>
                </a:solidFill>
              </a:rPr>
              <a:t> J </a:t>
            </a:r>
            <a:r>
              <a:rPr lang="en-US" sz="1100" b="1" dirty="0" err="1">
                <a:solidFill>
                  <a:schemeClr val="tx1">
                    <a:lumMod val="75000"/>
                    <a:lumOff val="25000"/>
                  </a:schemeClr>
                </a:solidFill>
              </a:rPr>
              <a:t>Prev</a:t>
            </a:r>
            <a:r>
              <a:rPr lang="en-US" sz="1100" b="1" dirty="0">
                <a:solidFill>
                  <a:schemeClr val="tx1">
                    <a:lumMod val="75000"/>
                    <a:lumOff val="25000"/>
                  </a:schemeClr>
                </a:solidFill>
              </a:rPr>
              <a:t> </a:t>
            </a:r>
            <a:r>
              <a:rPr lang="en-US" sz="1100" b="1" dirty="0" err="1">
                <a:solidFill>
                  <a:schemeClr val="tx1">
                    <a:lumMod val="75000"/>
                    <a:lumOff val="25000"/>
                  </a:schemeClr>
                </a:solidFill>
              </a:rPr>
              <a:t>Cardiol</a:t>
            </a:r>
            <a:r>
              <a:rPr lang="en-US" sz="1100" b="1" dirty="0">
                <a:solidFill>
                  <a:schemeClr val="tx1">
                    <a:lumMod val="75000"/>
                    <a:lumOff val="25000"/>
                  </a:schemeClr>
                </a:solidFill>
              </a:rPr>
              <a:t>. 2018;25:43</a:t>
            </a:r>
            <a:endParaRPr lang="it-IT" sz="1100" b="1" dirty="0">
              <a:solidFill>
                <a:schemeClr val="tx1">
                  <a:lumMod val="75000"/>
                  <a:lumOff val="25000"/>
                </a:schemeClr>
              </a:solidFill>
            </a:endParaRPr>
          </a:p>
        </p:txBody>
      </p:sp>
    </p:spTree>
    <p:extLst>
      <p:ext uri="{BB962C8B-B14F-4D97-AF65-F5344CB8AC3E}">
        <p14:creationId xmlns:p14="http://schemas.microsoft.com/office/powerpoint/2010/main" val="606292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ttangolo 28">
            <a:extLst>
              <a:ext uri="{FF2B5EF4-FFF2-40B4-BE49-F238E27FC236}"/>
            </a:extLst>
          </p:cNvPr>
          <p:cNvSpPr>
            <a:spLocks noChangeArrowheads="1"/>
          </p:cNvSpPr>
          <p:nvPr/>
        </p:nvSpPr>
        <p:spPr bwMode="auto">
          <a:xfrm>
            <a:off x="3615989" y="-9525"/>
            <a:ext cx="5112425" cy="1261884"/>
          </a:xfrm>
          <a:prstGeom prst="rect">
            <a:avLst/>
          </a:prstGeom>
          <a:noFill/>
          <a:ln w="9525">
            <a:noFill/>
            <a:miter lim="800000"/>
            <a:headEnd/>
            <a:tailEnd/>
          </a:ln>
        </p:spPr>
        <p:txBody>
          <a:bodyPr wrap="none">
            <a:spAutoFit/>
          </a:bodyPr>
          <a:lstStyle/>
          <a:p>
            <a:pPr algn="ctr">
              <a:defRPr/>
            </a:pPr>
            <a:r>
              <a:rPr lang="it-IT" sz="4000" b="1" dirty="0" err="1">
                <a:solidFill>
                  <a:schemeClr val="accent5"/>
                </a:solidFill>
              </a:rPr>
              <a:t>Lipid-lowering</a:t>
            </a:r>
            <a:r>
              <a:rPr lang="it-IT" sz="4000" b="1" dirty="0">
                <a:solidFill>
                  <a:schemeClr val="accent5"/>
                </a:solidFill>
              </a:rPr>
              <a:t> therapy </a:t>
            </a:r>
            <a:endParaRPr lang="it-IT" sz="3600" b="1" i="1" dirty="0">
              <a:solidFill>
                <a:srgbClr val="C00000"/>
              </a:solidFill>
            </a:endParaRPr>
          </a:p>
          <a:p>
            <a:pPr algn="ctr">
              <a:defRPr/>
            </a:pPr>
            <a:r>
              <a:rPr lang="it-IT" sz="3600" b="1" dirty="0" err="1">
                <a:solidFill>
                  <a:srgbClr val="C00000"/>
                </a:solidFill>
              </a:rPr>
              <a:t>Pts</a:t>
            </a:r>
            <a:r>
              <a:rPr lang="it-IT" sz="3600" b="1" dirty="0">
                <a:solidFill>
                  <a:srgbClr val="C00000"/>
                </a:solidFill>
              </a:rPr>
              <a:t> </a:t>
            </a:r>
            <a:r>
              <a:rPr lang="it-IT" sz="3600" b="1" dirty="0" err="1">
                <a:solidFill>
                  <a:srgbClr val="C00000"/>
                </a:solidFill>
              </a:rPr>
              <a:t>treated</a:t>
            </a:r>
            <a:r>
              <a:rPr lang="it-IT" sz="3600" b="1" dirty="0">
                <a:solidFill>
                  <a:srgbClr val="C00000"/>
                </a:solidFill>
              </a:rPr>
              <a:t> with </a:t>
            </a:r>
            <a:r>
              <a:rPr lang="it-IT" sz="3600" b="1" dirty="0" err="1">
                <a:solidFill>
                  <a:srgbClr val="C00000"/>
                </a:solidFill>
              </a:rPr>
              <a:t>statins</a:t>
            </a:r>
            <a:endParaRPr lang="it-IT" sz="3600" b="1" dirty="0">
              <a:solidFill>
                <a:srgbClr val="C00000"/>
              </a:solidFill>
            </a:endParaRPr>
          </a:p>
        </p:txBody>
      </p:sp>
      <p:graphicFrame>
        <p:nvGraphicFramePr>
          <p:cNvPr id="4" name="Tabella 3">
            <a:extLst>
              <a:ext uri="{FF2B5EF4-FFF2-40B4-BE49-F238E27FC236}"/>
            </a:extLst>
          </p:cNvPr>
          <p:cNvGraphicFramePr>
            <a:graphicFrameLocks noGrp="1"/>
          </p:cNvGraphicFramePr>
          <p:nvPr>
            <p:extLst>
              <p:ext uri="{D42A27DB-BD31-4B8C-83A1-F6EECF244321}">
                <p14:modId xmlns:p14="http://schemas.microsoft.com/office/powerpoint/2010/main" val="3226592223"/>
              </p:ext>
            </p:extLst>
          </p:nvPr>
        </p:nvGraphicFramePr>
        <p:xfrm>
          <a:off x="2835276" y="2092326"/>
          <a:ext cx="6461125" cy="3395696"/>
        </p:xfrm>
        <a:graphic>
          <a:graphicData uri="http://schemas.openxmlformats.org/drawingml/2006/table">
            <a:tbl>
              <a:tblPr firstRow="1" bandRow="1">
                <a:tableStyleId>{3B4B98B0-60AC-42C2-AFA5-B58CD77FA1E5}</a:tableStyleId>
              </a:tblPr>
              <a:tblGrid>
                <a:gridCol w="1736725">
                  <a:extLst>
                    <a:ext uri="{9D8B030D-6E8A-4147-A177-3AD203B41FA5}"/>
                  </a:extLst>
                </a:gridCol>
                <a:gridCol w="1219200">
                  <a:extLst>
                    <a:ext uri="{9D8B030D-6E8A-4147-A177-3AD203B41FA5}"/>
                  </a:extLst>
                </a:gridCol>
                <a:gridCol w="1828800">
                  <a:extLst>
                    <a:ext uri="{9D8B030D-6E8A-4147-A177-3AD203B41FA5}"/>
                  </a:extLst>
                </a:gridCol>
                <a:gridCol w="1676400">
                  <a:extLst>
                    <a:ext uri="{9D8B030D-6E8A-4147-A177-3AD203B41FA5}"/>
                  </a:extLst>
                </a:gridCol>
              </a:tblGrid>
              <a:tr h="1005754">
                <a:tc>
                  <a:txBody>
                    <a:bodyPr/>
                    <a:lstStyle/>
                    <a:p>
                      <a:endParaRPr lang="it-IT" sz="2000" b="1" dirty="0">
                        <a:solidFill>
                          <a:schemeClr val="tx1"/>
                        </a:solidFill>
                        <a:latin typeface="Arial" panose="020B0604020202020204" pitchFamily="34" charset="0"/>
                        <a:cs typeface="Arial" panose="020B0604020202020204" pitchFamily="34" charset="0"/>
                      </a:endParaRPr>
                    </a:p>
                  </a:txBody>
                  <a:tcPr marL="91423" marR="91423" marT="45682" marB="45682">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it-IT" sz="2000" b="1" dirty="0">
                          <a:solidFill>
                            <a:schemeClr val="tx1"/>
                          </a:solidFill>
                          <a:latin typeface="Arial" panose="020B0604020202020204" pitchFamily="34" charset="0"/>
                          <a:cs typeface="Arial" panose="020B0604020202020204" pitchFamily="34" charset="0"/>
                        </a:rPr>
                        <a:t>Total</a:t>
                      </a:r>
                    </a:p>
                    <a:p>
                      <a:pPr algn="ctr"/>
                      <a:r>
                        <a:rPr lang="it-IT" sz="2000" b="1" dirty="0">
                          <a:solidFill>
                            <a:schemeClr val="tx1"/>
                          </a:solidFill>
                          <a:latin typeface="Arial" panose="020B0604020202020204" pitchFamily="34" charset="0"/>
                          <a:cs typeface="Arial" panose="020B0604020202020204" pitchFamily="34" charset="0"/>
                        </a:rPr>
                        <a:t>(n. 4731)</a:t>
                      </a:r>
                    </a:p>
                  </a:txBody>
                  <a:tcPr marL="91423" marR="91423" marT="45682" marB="456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it-IT" sz="2000" b="1" dirty="0" err="1">
                          <a:solidFill>
                            <a:schemeClr val="tx1"/>
                          </a:solidFill>
                          <a:latin typeface="Arial" panose="020B0604020202020204" pitchFamily="34" charset="0"/>
                          <a:cs typeface="Arial" panose="020B0604020202020204" pitchFamily="34" charset="0"/>
                        </a:rPr>
                        <a:t>Dosage</a:t>
                      </a:r>
                      <a:endParaRPr lang="it-IT" sz="2000" b="1" dirty="0">
                        <a:solidFill>
                          <a:schemeClr val="tx1"/>
                        </a:solidFill>
                        <a:latin typeface="Arial" panose="020B0604020202020204" pitchFamily="34" charset="0"/>
                        <a:cs typeface="Arial" panose="020B0604020202020204" pitchFamily="34" charset="0"/>
                      </a:endParaRPr>
                    </a:p>
                    <a:p>
                      <a:pPr algn="ctr"/>
                      <a:r>
                        <a:rPr lang="it-IT" sz="2000" b="1" dirty="0">
                          <a:solidFill>
                            <a:schemeClr val="tx1"/>
                          </a:solidFill>
                          <a:latin typeface="Arial" panose="020B0604020202020204" pitchFamily="34" charset="0"/>
                          <a:cs typeface="Arial" panose="020B0604020202020204" pitchFamily="34" charset="0"/>
                        </a:rPr>
                        <a:t>(mg/die)</a:t>
                      </a:r>
                    </a:p>
                    <a:p>
                      <a:pPr algn="ctr"/>
                      <a:r>
                        <a:rPr lang="it-IT" sz="2000" b="1" dirty="0" err="1">
                          <a:solidFill>
                            <a:schemeClr val="tx1"/>
                          </a:solidFill>
                          <a:latin typeface="Arial" panose="020B0604020202020204" pitchFamily="34" charset="0"/>
                          <a:cs typeface="Arial" panose="020B0604020202020204" pitchFamily="34" charset="0"/>
                        </a:rPr>
                        <a:t>Median</a:t>
                      </a:r>
                      <a:r>
                        <a:rPr lang="it-IT" sz="2000" b="1" dirty="0">
                          <a:solidFill>
                            <a:schemeClr val="tx1"/>
                          </a:solidFill>
                          <a:latin typeface="Arial" panose="020B0604020202020204" pitchFamily="34" charset="0"/>
                          <a:cs typeface="Arial" panose="020B0604020202020204" pitchFamily="34" charset="0"/>
                        </a:rPr>
                        <a:t> [IQR]</a:t>
                      </a:r>
                    </a:p>
                  </a:txBody>
                  <a:tcPr marL="91423" marR="91423" marT="45682" marB="456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it-IT" sz="2000" b="1" dirty="0" err="1">
                          <a:solidFill>
                            <a:schemeClr val="tx1"/>
                          </a:solidFill>
                          <a:latin typeface="Arial" panose="020B0604020202020204" pitchFamily="34" charset="0"/>
                          <a:cs typeface="Arial" panose="020B0604020202020204" pitchFamily="34" charset="0"/>
                        </a:rPr>
                        <a:t>Dosage</a:t>
                      </a:r>
                      <a:endParaRPr lang="it-IT" sz="2000" b="1" dirty="0">
                        <a:solidFill>
                          <a:schemeClr val="tx1"/>
                        </a:solidFill>
                        <a:latin typeface="Arial" panose="020B0604020202020204" pitchFamily="34" charset="0"/>
                        <a:cs typeface="Arial" panose="020B0604020202020204" pitchFamily="34" charset="0"/>
                      </a:endParaRPr>
                    </a:p>
                    <a:p>
                      <a:pPr algn="ctr"/>
                      <a:r>
                        <a:rPr lang="it-IT" sz="2000" b="1" dirty="0">
                          <a:solidFill>
                            <a:schemeClr val="tx1"/>
                          </a:solidFill>
                          <a:latin typeface="Arial" panose="020B0604020202020204" pitchFamily="34" charset="0"/>
                          <a:cs typeface="Arial" panose="020B0604020202020204" pitchFamily="34" charset="0"/>
                        </a:rPr>
                        <a:t>(mg/die)</a:t>
                      </a:r>
                    </a:p>
                    <a:p>
                      <a:pPr algn="ctr"/>
                      <a:r>
                        <a:rPr lang="it-IT" sz="2000" b="1" dirty="0" err="1">
                          <a:solidFill>
                            <a:schemeClr val="tx1"/>
                          </a:solidFill>
                          <a:latin typeface="Arial" panose="020B0604020202020204" pitchFamily="34" charset="0"/>
                          <a:cs typeface="Arial" panose="020B0604020202020204" pitchFamily="34" charset="0"/>
                        </a:rPr>
                        <a:t>Mean</a:t>
                      </a:r>
                      <a:r>
                        <a:rPr lang="it-IT" sz="2000" b="1" baseline="0" dirty="0">
                          <a:solidFill>
                            <a:schemeClr val="tx1"/>
                          </a:solidFill>
                          <a:latin typeface="Arial" panose="020B0604020202020204" pitchFamily="34" charset="0"/>
                          <a:cs typeface="Arial" panose="020B0604020202020204" pitchFamily="34" charset="0"/>
                        </a:rPr>
                        <a:t> ± SD</a:t>
                      </a:r>
                      <a:endParaRPr lang="it-IT" sz="2000" b="1" dirty="0">
                        <a:solidFill>
                          <a:schemeClr val="tx1"/>
                        </a:solidFill>
                        <a:latin typeface="Arial" panose="020B0604020202020204" pitchFamily="34" charset="0"/>
                        <a:cs typeface="Arial" panose="020B0604020202020204" pitchFamily="34" charset="0"/>
                      </a:endParaRPr>
                    </a:p>
                  </a:txBody>
                  <a:tcPr marL="91423" marR="91423" marT="45682" marB="45682"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extLst>
              </a:tr>
              <a:tr h="3983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Atorvastatin</a:t>
                      </a:r>
                      <a:endPar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23" marR="91423" marT="45682" marB="45682">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0" dirty="0">
                          <a:solidFill>
                            <a:schemeClr val="tx1"/>
                          </a:solidFill>
                          <a:latin typeface="Arial" panose="020B0604020202020204" pitchFamily="34" charset="0"/>
                          <a:cs typeface="Arial" panose="020B0604020202020204" pitchFamily="34" charset="0"/>
                        </a:rPr>
                        <a:t>73 </a:t>
                      </a:r>
                      <a:r>
                        <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40 [20-40]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41 ± 21</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3983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Simvastatin</a:t>
                      </a:r>
                      <a:endPar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23" marR="91423" marT="45682" marB="45682">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13 %</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20 [20-40]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26 ± 12</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3983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Rosuvastatin</a:t>
                      </a:r>
                      <a:endPar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23" marR="91423" marT="45682" marB="45682">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12 %</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10 [10-20]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14 ± 7</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3983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Pravastatin</a:t>
                      </a:r>
                      <a:endPar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23" marR="91423" marT="45682" marB="45682">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1 %</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40 [20-40]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32 ± 11</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3983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Lovastatin</a:t>
                      </a:r>
                      <a:endPar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23" marR="91423" marT="45682" marB="45682">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0.3 %</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30 [20-40]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30 ± 10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39831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cap="none" normalizeH="0" baseline="0" dirty="0" err="1">
                          <a:ln>
                            <a:noFill/>
                          </a:ln>
                          <a:solidFill>
                            <a:srgbClr val="000000"/>
                          </a:solidFill>
                          <a:effectLst/>
                          <a:latin typeface="Arial" panose="020B0604020202020204" pitchFamily="34" charset="0"/>
                          <a:cs typeface="Arial" panose="020B0604020202020204" pitchFamily="34" charset="0"/>
                        </a:rPr>
                        <a:t>Fluvastatin</a:t>
                      </a:r>
                      <a:endParaRPr kumimoji="0" lang="it-IT" sz="2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91423" marR="91423" marT="45682" marB="45682">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0.2 %</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80 [80-80]</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2000" b="0" dirty="0">
                          <a:solidFill>
                            <a:schemeClr val="tx1"/>
                          </a:solidFill>
                          <a:latin typeface="Arial" panose="020B0604020202020204" pitchFamily="34" charset="0"/>
                          <a:cs typeface="Arial" panose="020B0604020202020204" pitchFamily="34" charset="0"/>
                        </a:rPr>
                        <a:t>71 ± 25</a:t>
                      </a:r>
                    </a:p>
                  </a:txBody>
                  <a:tcPr marL="35993" marR="35993" marT="46761" marB="46761"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bl>
          </a:graphicData>
        </a:graphic>
      </p:graphicFrame>
      <p:sp>
        <p:nvSpPr>
          <p:cNvPr id="5" name="Rettangolo 4">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46131" name="Immagin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46132" name="Immagin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836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a:extLst>
              <a:ext uri="{FF2B5EF4-FFF2-40B4-BE49-F238E27FC236}"/>
            </a:extLst>
          </p:cNvPr>
          <p:cNvGraphicFramePr>
            <a:graphicFrameLocks noGrp="1"/>
          </p:cNvGraphicFramePr>
          <p:nvPr>
            <p:extLst>
              <p:ext uri="{D42A27DB-BD31-4B8C-83A1-F6EECF244321}">
                <p14:modId xmlns:p14="http://schemas.microsoft.com/office/powerpoint/2010/main" val="4149918370"/>
              </p:ext>
            </p:extLst>
          </p:nvPr>
        </p:nvGraphicFramePr>
        <p:xfrm>
          <a:off x="3810000" y="1447800"/>
          <a:ext cx="5029200" cy="5287960"/>
        </p:xfrm>
        <a:graphic>
          <a:graphicData uri="http://schemas.openxmlformats.org/drawingml/2006/table">
            <a:tbl>
              <a:tblPr firstRow="1" bandRow="1">
                <a:tableStyleId>{3B4B98B0-60AC-42C2-AFA5-B58CD77FA1E5}</a:tableStyleId>
              </a:tblPr>
              <a:tblGrid>
                <a:gridCol w="3581400">
                  <a:extLst>
                    <a:ext uri="{9D8B030D-6E8A-4147-A177-3AD203B41FA5}"/>
                  </a:extLst>
                </a:gridCol>
                <a:gridCol w="1447800">
                  <a:extLst>
                    <a:ext uri="{9D8B030D-6E8A-4147-A177-3AD203B41FA5}"/>
                  </a:extLst>
                </a:gridCol>
              </a:tblGrid>
              <a:tr h="654728">
                <a:tc>
                  <a:txBody>
                    <a:bodyPr/>
                    <a:lstStyle/>
                    <a:p>
                      <a:endParaRPr lang="it-IT" sz="1600" b="0" dirty="0">
                        <a:solidFill>
                          <a:schemeClr val="tx1"/>
                        </a:solidFill>
                        <a:latin typeface="Arial" panose="020B0604020202020204" pitchFamily="34" charset="0"/>
                        <a:cs typeface="Arial" panose="020B0604020202020204" pitchFamily="34" charset="0"/>
                      </a:endParaRPr>
                    </a:p>
                  </a:txBody>
                  <a:tcPr marL="91439" marR="91439" marT="45724" marB="45724">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it-IT" sz="1600" b="1" dirty="0">
                          <a:solidFill>
                            <a:schemeClr val="tx1"/>
                          </a:solidFill>
                          <a:latin typeface="Arial" panose="020B0604020202020204" pitchFamily="34" charset="0"/>
                          <a:cs typeface="Arial" panose="020B0604020202020204" pitchFamily="34" charset="0"/>
                        </a:rPr>
                        <a:t>Total</a:t>
                      </a:r>
                    </a:p>
                    <a:p>
                      <a:pPr algn="ctr"/>
                      <a:r>
                        <a:rPr lang="it-IT" sz="1600" b="1" dirty="0">
                          <a:solidFill>
                            <a:schemeClr val="tx1"/>
                          </a:solidFill>
                          <a:latin typeface="Arial" panose="020B0604020202020204" pitchFamily="34" charset="0"/>
                          <a:cs typeface="Arial" panose="020B0604020202020204" pitchFamily="34" charset="0"/>
                        </a:rPr>
                        <a:t>(n. 5070)</a:t>
                      </a:r>
                    </a:p>
                  </a:txBody>
                  <a:tcPr marL="91439" marR="91439" marT="45724" marB="45724"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Hemoglobin</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&lt;12 g/</a:t>
                      </a: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4139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(82%)</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17</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Creatinine &gt;1.5 mg/</a:t>
                      </a: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4130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(81%)</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FF"/>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9</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FF"/>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Cholesterol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&gt;200 mg/</a:t>
                      </a: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3669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(72%)</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12</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Cholesterol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LDL </a:t>
                      </a:r>
                      <a:r>
                        <a:rPr lang="en-US" sz="1600" b="0" kern="1200" dirty="0">
                          <a:solidFill>
                            <a:schemeClr val="tx1"/>
                          </a:solidFill>
                          <a:effectLst/>
                          <a:latin typeface="Arial" panose="020B0604020202020204" pitchFamily="34" charset="0"/>
                          <a:ea typeface="+mn-ea"/>
                          <a:cs typeface="Arial" panose="020B0604020202020204" pitchFamily="34" charset="0"/>
                        </a:rPr>
                        <a:t>&gt;70 mg/</a:t>
                      </a:r>
                      <a:r>
                        <a:rPr lang="en-US" sz="1600" b="0" kern="1200" dirty="0" err="1">
                          <a:solidFill>
                            <a:schemeClr val="tx1"/>
                          </a:solidFill>
                          <a:effectLst/>
                          <a:latin typeface="Arial" panose="020B0604020202020204" pitchFamily="34" charset="0"/>
                          <a:ea typeface="+mn-ea"/>
                          <a:cs typeface="Arial" panose="020B0604020202020204" pitchFamily="34" charset="0"/>
                        </a:rPr>
                        <a:t>dL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3210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(63%)</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66</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FFF00"/>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Cholesterol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HDL </a:t>
                      </a:r>
                      <a:r>
                        <a:rPr lang="en-US" sz="1600" b="0" kern="1200" dirty="0">
                          <a:solidFill>
                            <a:schemeClr val="tx1"/>
                          </a:solidFill>
                          <a:effectLst/>
                          <a:latin typeface="Arial" panose="020B0604020202020204" pitchFamily="34" charset="0"/>
                          <a:ea typeface="+mn-ea"/>
                          <a:cs typeface="Arial" panose="020B0604020202020204" pitchFamily="34" charset="0"/>
                        </a:rPr>
                        <a:t>&lt;40 mg/</a:t>
                      </a:r>
                      <a:r>
                        <a:rPr lang="en-US" sz="1600" b="0" kern="1200" dirty="0" err="1">
                          <a:solidFill>
                            <a:schemeClr val="tx1"/>
                          </a:solidFill>
                          <a:effectLst/>
                          <a:latin typeface="Arial" panose="020B0604020202020204" pitchFamily="34" charset="0"/>
                          <a:ea typeface="+mn-ea"/>
                          <a:cs typeface="Arial" panose="020B0604020202020204" pitchFamily="34" charset="0"/>
                        </a:rPr>
                        <a:t>dL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3423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(68%)</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35</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Triglycerides</a:t>
                      </a:r>
                      <a:r>
                        <a:rPr kumimoji="0" 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lang="en-US" sz="1600" b="0" kern="1200" dirty="0">
                          <a:solidFill>
                            <a:schemeClr val="tx1"/>
                          </a:solidFill>
                          <a:effectLst/>
                          <a:latin typeface="Arial" panose="020B0604020202020204" pitchFamily="34" charset="0"/>
                          <a:ea typeface="+mn-ea"/>
                          <a:cs typeface="Arial" panose="020B0604020202020204" pitchFamily="34" charset="0"/>
                        </a:rPr>
                        <a:t>&gt; 150 mg/</a:t>
                      </a:r>
                      <a:r>
                        <a:rPr lang="en-US" sz="1600" b="0" kern="1200" dirty="0" err="1">
                          <a:solidFill>
                            <a:schemeClr val="tx1"/>
                          </a:solidFill>
                          <a:effectLst/>
                          <a:latin typeface="Arial" panose="020B0604020202020204" pitchFamily="34" charset="0"/>
                          <a:ea typeface="+mn-ea"/>
                          <a:cs typeface="Arial" panose="020B0604020202020204" pitchFamily="34" charset="0"/>
                        </a:rPr>
                        <a:t>dL</a:t>
                      </a:r>
                      <a:r>
                        <a:rPr kumimoji="0" 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3557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(70%)</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26</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Glycemia</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&gt;126 mg/</a:t>
                      </a:r>
                      <a:r>
                        <a:rPr kumimoji="0" lang="it-IT" sz="1600" b="0" u="none" strike="noStrike" cap="none" normalizeH="0" baseline="0" dirty="0" err="1">
                          <a:ln>
                            <a:noFill/>
                          </a:ln>
                          <a:solidFill>
                            <a:schemeClr val="tx1"/>
                          </a:solidFill>
                          <a:effectLst/>
                          <a:latin typeface="Arial" panose="020B0604020202020204" pitchFamily="34" charset="0"/>
                          <a:cs typeface="Arial" panose="020B0604020202020204" pitchFamily="34" charset="0"/>
                        </a:rPr>
                        <a:t>dL</a:t>
                      </a:r>
                      <a:r>
                        <a:rPr kumimoji="0" lang="it-IT" sz="1600" b="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3778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(75%)</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22</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chemeClr val="bg1"/>
                    </a:solidFill>
                  </a:tcPr>
                </a:tc>
                <a:extLst>
                  <a:ext uri="{0D108BD9-81ED-4DB2-BD59-A6C34878D82A}"/>
                </a:extLst>
              </a:tr>
              <a:tr h="5791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Uricemia </a:t>
                      </a:r>
                      <a:r>
                        <a:rPr lang="en-US" sz="1600" b="0" kern="1200" dirty="0">
                          <a:solidFill>
                            <a:schemeClr val="tx1"/>
                          </a:solidFill>
                          <a:effectLst/>
                          <a:latin typeface="Arial" panose="020B0604020202020204" pitchFamily="34" charset="0"/>
                          <a:ea typeface="+mn-ea"/>
                          <a:cs typeface="Arial" panose="020B0604020202020204" pitchFamily="34" charset="0"/>
                        </a:rPr>
                        <a:t>&gt;7.0  mg/</a:t>
                      </a:r>
                      <a:r>
                        <a:rPr lang="en-US" sz="1600" b="0" kern="1200" dirty="0" err="1">
                          <a:solidFill>
                            <a:schemeClr val="tx1"/>
                          </a:solidFill>
                          <a:effectLst/>
                          <a:latin typeface="Arial" panose="020B0604020202020204" pitchFamily="34" charset="0"/>
                          <a:ea typeface="+mn-ea"/>
                          <a:cs typeface="Arial" panose="020B0604020202020204" pitchFamily="34" charset="0"/>
                        </a:rPr>
                        <a:t>dL</a:t>
                      </a:r>
                      <a:r>
                        <a:rPr kumimoji="0" lang="it-IT"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available</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for 2387 </a:t>
                      </a:r>
                      <a:r>
                        <a:rPr kumimoji="0" lang="it-IT" sz="1600" b="0"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pts</a:t>
                      </a:r>
                      <a:r>
                        <a:rPr kumimoji="0" lang="it-IT" sz="16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(47%)</a:t>
                      </a:r>
                    </a:p>
                  </a:txBody>
                  <a:tcPr marL="91439" marR="91439" marT="45724" marB="45724">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tc>
                  <a:txBody>
                    <a:bodyPr/>
                    <a:lstStyle/>
                    <a:p>
                      <a:pPr algn="ctr"/>
                      <a:r>
                        <a:rPr lang="it-IT" sz="1600" b="0" dirty="0">
                          <a:solidFill>
                            <a:schemeClr val="tx1"/>
                          </a:solidFill>
                          <a:latin typeface="Arial" panose="020B0604020202020204" pitchFamily="34" charset="0"/>
                          <a:cs typeface="Arial" panose="020B0604020202020204" pitchFamily="34" charset="0"/>
                        </a:rPr>
                        <a:t>17</a:t>
                      </a:r>
                    </a:p>
                  </a:txBody>
                  <a:tcPr marL="35999" marR="35999" marT="46805" marB="46805" anchor="ctr">
                    <a:lnL w="12700" cap="flat" cmpd="sng" algn="ctr">
                      <a:solidFill>
                        <a:srgbClr val="636564"/>
                      </a:solidFill>
                      <a:prstDash val="sysDot"/>
                      <a:round/>
                      <a:headEnd type="none" w="med" len="med"/>
                      <a:tailEnd type="none" w="med" len="med"/>
                    </a:lnL>
                    <a:lnR w="12700" cap="flat" cmpd="sng" algn="ctr">
                      <a:solidFill>
                        <a:srgbClr val="636564"/>
                      </a:solidFill>
                      <a:prstDash val="sysDot"/>
                      <a:round/>
                      <a:headEnd type="none" w="med" len="med"/>
                      <a:tailEnd type="none" w="med" len="med"/>
                    </a:lnR>
                    <a:lnT w="12700" cap="flat" cmpd="sng" algn="ctr">
                      <a:solidFill>
                        <a:srgbClr val="636564"/>
                      </a:solidFill>
                      <a:prstDash val="sysDot"/>
                      <a:round/>
                      <a:headEnd type="none" w="med" len="med"/>
                      <a:tailEnd type="none" w="med" len="med"/>
                    </a:lnT>
                    <a:lnB w="12700" cap="flat" cmpd="sng" algn="ctr">
                      <a:solidFill>
                        <a:srgbClr val="636564"/>
                      </a:solidFill>
                      <a:prstDash val="sysDot"/>
                      <a:round/>
                      <a:headEnd type="none" w="med" len="med"/>
                      <a:tailEnd type="none" w="med" len="med"/>
                    </a:lnB>
                    <a:solidFill>
                      <a:srgbClr val="F2F2F2"/>
                    </a:solidFill>
                  </a:tcPr>
                </a:tc>
                <a:extLst>
                  <a:ext uri="{0D108BD9-81ED-4DB2-BD59-A6C34878D82A}"/>
                </a:extLst>
              </a:tr>
            </a:tbl>
          </a:graphicData>
        </a:graphic>
      </p:graphicFrame>
      <p:sp>
        <p:nvSpPr>
          <p:cNvPr id="50213" name="Rettangolo 28">
            <a:extLst>
              <a:ext uri="{FF2B5EF4-FFF2-40B4-BE49-F238E27FC236}"/>
            </a:extLst>
          </p:cNvPr>
          <p:cNvSpPr>
            <a:spLocks noChangeArrowheads="1"/>
          </p:cNvSpPr>
          <p:nvPr/>
        </p:nvSpPr>
        <p:spPr bwMode="auto">
          <a:xfrm>
            <a:off x="1822451" y="3176"/>
            <a:ext cx="855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it-IT" altLang="it-IT" sz="3600" b="1" dirty="0" err="1">
                <a:solidFill>
                  <a:schemeClr val="accent5"/>
                </a:solidFill>
              </a:rPr>
              <a:t>Laboratory</a:t>
            </a:r>
            <a:r>
              <a:rPr lang="it-IT" altLang="it-IT" sz="3600" b="1" dirty="0">
                <a:solidFill>
                  <a:schemeClr val="accent5"/>
                </a:solidFill>
              </a:rPr>
              <a:t> </a:t>
            </a:r>
            <a:r>
              <a:rPr lang="it-IT" altLang="it-IT" sz="3600" b="1" dirty="0" err="1">
                <a:solidFill>
                  <a:schemeClr val="accent5"/>
                </a:solidFill>
              </a:rPr>
              <a:t>Examinations</a:t>
            </a:r>
            <a:r>
              <a:rPr lang="it-IT" altLang="it-IT" sz="3600" b="1" dirty="0">
                <a:solidFill>
                  <a:schemeClr val="accent5"/>
                </a:solidFill>
              </a:rPr>
              <a:t> </a:t>
            </a:r>
          </a:p>
        </p:txBody>
      </p:sp>
      <p:sp>
        <p:nvSpPr>
          <p:cNvPr id="4" name="Rettangolo 3">
            <a:extLst>
              <a:ext uri="{FF2B5EF4-FFF2-40B4-BE49-F238E27FC236}"/>
            </a:extLst>
          </p:cNvPr>
          <p:cNvSpPr/>
          <p:nvPr/>
        </p:nvSpPr>
        <p:spPr>
          <a:xfrm>
            <a:off x="1524000" y="1303338"/>
            <a:ext cx="9144000" cy="68262"/>
          </a:xfrm>
          <a:prstGeom prst="rect">
            <a:avLst/>
          </a:prstGeom>
          <a:solidFill>
            <a:srgbClr val="4F81BD"/>
          </a:solidFill>
          <a:ln w="25400" cap="flat" cmpd="sng" algn="ctr">
            <a:solidFill>
              <a:srgbClr val="4F81BD">
                <a:shade val="50000"/>
              </a:srgbClr>
            </a:solidFill>
            <a:prstDash val="solid"/>
          </a:ln>
          <a:effectLst/>
        </p:spPr>
        <p:txBody>
          <a:bodyPr anchor="ctr"/>
          <a:lstStyle/>
          <a:p>
            <a:pPr algn="ctr">
              <a:defRPr/>
            </a:pPr>
            <a:endParaRPr lang="it-IT" kern="0">
              <a:solidFill>
                <a:prstClr val="white"/>
              </a:solidFill>
              <a:latin typeface="Calibri"/>
            </a:endParaRPr>
          </a:p>
        </p:txBody>
      </p:sp>
      <p:pic>
        <p:nvPicPr>
          <p:cNvPr id="32807" name="Immagin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1200" y="152400"/>
            <a:ext cx="914400" cy="914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32808" name="Immagine 1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07964"/>
            <a:ext cx="1570038"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5684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a:extLst>
              <a:ext uri="{FF2B5EF4-FFF2-40B4-BE49-F238E27FC236}"/>
            </a:extLst>
          </p:cNvPr>
          <p:cNvSpPr>
            <a:spLocks noChangeArrowheads="1"/>
          </p:cNvSpPr>
          <p:nvPr/>
        </p:nvSpPr>
        <p:spPr bwMode="auto">
          <a:xfrm>
            <a:off x="1828800" y="1304925"/>
            <a:ext cx="8458200" cy="1384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defRPr/>
            </a:pPr>
            <a:r>
              <a:rPr lang="en-US" altLang="ja-JP" sz="2800" b="1" kern="0" dirty="0">
                <a:solidFill>
                  <a:srgbClr val="4F81BD">
                    <a:lumMod val="75000"/>
                  </a:srgbClr>
                </a:solidFill>
                <a:latin typeface="Arial" panose="020B0604020202020204" pitchFamily="34" charset="0"/>
                <a:cs typeface="Arial" panose="020B0604020202020204" pitchFamily="34" charset="0"/>
              </a:rPr>
              <a:t>EYESHOT (</a:t>
            </a:r>
            <a:r>
              <a:rPr lang="en-US" altLang="ja-JP" sz="2800" b="1" u="sng" kern="0" dirty="0" err="1">
                <a:solidFill>
                  <a:srgbClr val="4F81BD">
                    <a:lumMod val="75000"/>
                  </a:srgbClr>
                </a:solidFill>
                <a:latin typeface="Arial" panose="020B0604020202020204" pitchFamily="34" charset="0"/>
                <a:cs typeface="Arial" panose="020B0604020202020204" pitchFamily="34" charset="0"/>
              </a:rPr>
              <a:t>E</a:t>
            </a:r>
            <a:r>
              <a:rPr lang="en-US" altLang="ja-JP" sz="2800" b="1" kern="0" dirty="0" err="1">
                <a:solidFill>
                  <a:srgbClr val="4F81BD">
                    <a:lumMod val="75000"/>
                  </a:srgbClr>
                </a:solidFill>
                <a:latin typeface="Arial" panose="020B0604020202020204" pitchFamily="34" charset="0"/>
                <a:cs typeface="Arial" panose="020B0604020202020204" pitchFamily="34" charset="0"/>
              </a:rPr>
              <a:t>mplo</a:t>
            </a:r>
            <a:r>
              <a:rPr lang="en-US" altLang="ja-JP" sz="2800" b="1" u="sng" kern="0" dirty="0" err="1">
                <a:solidFill>
                  <a:srgbClr val="4F81BD">
                    <a:lumMod val="75000"/>
                  </a:srgbClr>
                </a:solidFill>
                <a:latin typeface="Arial" panose="020B0604020202020204" pitchFamily="34" charset="0"/>
                <a:cs typeface="Arial" panose="020B0604020202020204" pitchFamily="34" charset="0"/>
              </a:rPr>
              <a:t>YE</a:t>
            </a:r>
            <a:r>
              <a:rPr lang="en-US" altLang="ja-JP" sz="2800" b="1" kern="0" dirty="0" err="1">
                <a:solidFill>
                  <a:srgbClr val="4F81BD">
                    <a:lumMod val="75000"/>
                  </a:srgbClr>
                </a:solidFill>
                <a:latin typeface="Arial" panose="020B0604020202020204" pitchFamily="34" charset="0"/>
                <a:cs typeface="Arial" panose="020B0604020202020204" pitchFamily="34" charset="0"/>
              </a:rPr>
              <a:t>d</a:t>
            </a:r>
            <a:r>
              <a:rPr lang="en-US" altLang="ja-JP" sz="2800" b="1" kern="0" dirty="0">
                <a:solidFill>
                  <a:srgbClr val="4F81BD">
                    <a:lumMod val="75000"/>
                  </a:srgbClr>
                </a:solidFill>
                <a:latin typeface="Arial" panose="020B0604020202020204" pitchFamily="34" charset="0"/>
                <a:cs typeface="Arial" panose="020B0604020202020204" pitchFamily="34" charset="0"/>
              </a:rPr>
              <a:t> antithrombotic therapies in patients with acute coronary </a:t>
            </a:r>
            <a:r>
              <a:rPr lang="en-US" altLang="ja-JP" sz="2800" b="1" u="sng" kern="0" dirty="0">
                <a:solidFill>
                  <a:srgbClr val="4F81BD">
                    <a:lumMod val="75000"/>
                  </a:srgbClr>
                </a:solidFill>
                <a:latin typeface="Arial" panose="020B0604020202020204" pitchFamily="34" charset="0"/>
                <a:cs typeface="Arial" panose="020B0604020202020204" pitchFamily="34" charset="0"/>
              </a:rPr>
              <a:t>S</a:t>
            </a:r>
            <a:r>
              <a:rPr lang="en-US" altLang="ja-JP" sz="2800" b="1" kern="0" dirty="0">
                <a:solidFill>
                  <a:srgbClr val="4F81BD">
                    <a:lumMod val="75000"/>
                  </a:srgbClr>
                </a:solidFill>
                <a:latin typeface="Arial" panose="020B0604020202020204" pitchFamily="34" charset="0"/>
                <a:cs typeface="Arial" panose="020B0604020202020204" pitchFamily="34" charset="0"/>
              </a:rPr>
              <a:t>yndromes </a:t>
            </a:r>
            <a:r>
              <a:rPr lang="en-US" altLang="ja-JP" sz="2800" b="1" u="sng" kern="0" dirty="0" err="1">
                <a:solidFill>
                  <a:srgbClr val="4F81BD">
                    <a:lumMod val="75000"/>
                  </a:srgbClr>
                </a:solidFill>
                <a:latin typeface="Arial" panose="020B0604020202020204" pitchFamily="34" charset="0"/>
                <a:cs typeface="Arial" panose="020B0604020202020204" pitchFamily="34" charset="0"/>
              </a:rPr>
              <a:t>HO</a:t>
            </a:r>
            <a:r>
              <a:rPr lang="en-US" altLang="ja-JP" sz="2800" b="1" kern="0" dirty="0" err="1">
                <a:solidFill>
                  <a:srgbClr val="4F81BD">
                    <a:lumMod val="75000"/>
                  </a:srgbClr>
                </a:solidFill>
                <a:latin typeface="Arial" panose="020B0604020202020204" pitchFamily="34" charset="0"/>
                <a:cs typeface="Arial" panose="020B0604020202020204" pitchFamily="34" charset="0"/>
              </a:rPr>
              <a:t>spitalized</a:t>
            </a:r>
            <a:r>
              <a:rPr lang="en-US" altLang="ja-JP" sz="2800" b="1" kern="0" dirty="0">
                <a:solidFill>
                  <a:srgbClr val="4F81BD">
                    <a:lumMod val="75000"/>
                  </a:srgbClr>
                </a:solidFill>
                <a:latin typeface="Arial" panose="020B0604020202020204" pitchFamily="34" charset="0"/>
                <a:cs typeface="Arial" panose="020B0604020202020204" pitchFamily="34" charset="0"/>
              </a:rPr>
              <a:t> in </a:t>
            </a:r>
            <a:r>
              <a:rPr lang="en-US" altLang="ja-JP" sz="2800" b="1" kern="0" dirty="0" err="1">
                <a:solidFill>
                  <a:srgbClr val="4F81BD">
                    <a:lumMod val="75000"/>
                  </a:srgbClr>
                </a:solidFill>
                <a:latin typeface="Arial" panose="020B0604020202020204" pitchFamily="34" charset="0"/>
                <a:cs typeface="Arial" panose="020B0604020202020204" pitchFamily="34" charset="0"/>
              </a:rPr>
              <a:t>i</a:t>
            </a:r>
            <a:r>
              <a:rPr lang="en-US" altLang="ja-JP" sz="2800" b="1" u="sng" kern="0" dirty="0" err="1">
                <a:solidFill>
                  <a:srgbClr val="4F81BD">
                    <a:lumMod val="75000"/>
                  </a:srgbClr>
                </a:solidFill>
                <a:latin typeface="Arial" panose="020B0604020202020204" pitchFamily="34" charset="0"/>
                <a:cs typeface="Arial" panose="020B0604020202020204" pitchFamily="34" charset="0"/>
              </a:rPr>
              <a:t>T</a:t>
            </a:r>
            <a:r>
              <a:rPr lang="en-US" altLang="ja-JP" sz="2800" b="1" kern="0" dirty="0" err="1">
                <a:solidFill>
                  <a:srgbClr val="4F81BD">
                    <a:lumMod val="75000"/>
                  </a:srgbClr>
                </a:solidFill>
                <a:latin typeface="Arial" panose="020B0604020202020204" pitchFamily="34" charset="0"/>
                <a:cs typeface="Arial" panose="020B0604020202020204" pitchFamily="34" charset="0"/>
              </a:rPr>
              <a:t>aly</a:t>
            </a:r>
            <a:r>
              <a:rPr lang="en-US" altLang="ja-JP" sz="2800" b="1" kern="0" dirty="0">
                <a:solidFill>
                  <a:srgbClr val="4F81BD">
                    <a:lumMod val="75000"/>
                  </a:srgbClr>
                </a:solidFill>
                <a:latin typeface="Arial" panose="020B0604020202020204" pitchFamily="34" charset="0"/>
                <a:cs typeface="Arial" panose="020B0604020202020204" pitchFamily="34" charset="0"/>
              </a:rPr>
              <a:t>) Post-MI Registry</a:t>
            </a:r>
          </a:p>
        </p:txBody>
      </p:sp>
      <p:grpSp>
        <p:nvGrpSpPr>
          <p:cNvPr id="66563" name="Group 5"/>
          <p:cNvGrpSpPr>
            <a:grpSpLocks noChangeAspect="1"/>
          </p:cNvGrpSpPr>
          <p:nvPr/>
        </p:nvGrpSpPr>
        <p:grpSpPr bwMode="auto">
          <a:xfrm>
            <a:off x="4210050" y="2652714"/>
            <a:ext cx="3695700" cy="1558925"/>
            <a:chOff x="2355" y="2317"/>
            <a:chExt cx="5468" cy="2307"/>
          </a:xfrm>
        </p:grpSpPr>
        <p:sp>
          <p:nvSpPr>
            <p:cNvPr id="173064"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66569" name="Picture 7" descr="86ed3622e44c9f543e571f65825c0479 (1)"/>
            <p:cNvPicPr>
              <a:picLocks noChangeAspect="1" noChangeArrowheads="1"/>
            </p:cNvPicPr>
            <p:nvPr/>
          </p:nvPicPr>
          <p:blipFill>
            <a:blip r:embed="rId3">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66" name="Freeform 8">
              <a:extLst>
                <a:ext uri="{FF2B5EF4-FFF2-40B4-BE49-F238E27FC236}"/>
              </a:extLst>
            </p:cNvPr>
            <p:cNvSpPr>
              <a:spLocks/>
            </p:cNvSpPr>
            <p:nvPr/>
          </p:nvSpPr>
          <p:spPr bwMode="auto">
            <a:xfrm>
              <a:off x="4145" y="3052"/>
              <a:ext cx="1614"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28575"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
        <p:nvSpPr>
          <p:cNvPr id="173060"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pic>
        <p:nvPicPr>
          <p:cNvPr id="66565" name="Picture 10"/>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9625014" y="101601"/>
            <a:ext cx="892175" cy="892175"/>
          </a:xfrm>
          <a:solidFill>
            <a:srgbClr val="FFFFFF"/>
          </a:solidFill>
        </p:spPr>
      </p:pic>
      <p:sp>
        <p:nvSpPr>
          <p:cNvPr id="66566" name="Rettangolo 1"/>
          <p:cNvSpPr>
            <a:spLocks noChangeArrowheads="1"/>
          </p:cNvSpPr>
          <p:nvPr/>
        </p:nvSpPr>
        <p:spPr bwMode="auto">
          <a:xfrm>
            <a:off x="1736725" y="3919622"/>
            <a:ext cx="86423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2206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it-IT" sz="2400" b="1" smtClean="0">
                <a:solidFill>
                  <a:srgbClr val="4472C4"/>
                </a:solidFill>
                <a:latin typeface="Arial" panose="020B0604020202020204" pitchFamily="34" charset="0"/>
                <a:ea typeface="MS Mincho" panose="02020609040205080304" pitchFamily="49" charset="-128"/>
              </a:rPr>
              <a:t>Prospective, multicenter, observational, nationwide</a:t>
            </a:r>
            <a:r>
              <a:rPr lang="en-US" altLang="it-IT" sz="2400" b="1" baseline="30000" smtClean="0">
                <a:solidFill>
                  <a:srgbClr val="4472C4"/>
                </a:solidFill>
                <a:latin typeface="Arial" panose="020B0604020202020204" pitchFamily="34" charset="0"/>
                <a:ea typeface="MS Mincho" panose="02020609040205080304" pitchFamily="49" charset="-128"/>
              </a:rPr>
              <a:t> </a:t>
            </a:r>
            <a:r>
              <a:rPr lang="en-US" altLang="it-IT" sz="2400" b="1" smtClean="0">
                <a:solidFill>
                  <a:srgbClr val="4472C4"/>
                </a:solidFill>
                <a:latin typeface="Arial" panose="020B0604020202020204" pitchFamily="34" charset="0"/>
                <a:ea typeface="MS Mincho" panose="02020609040205080304" pitchFamily="49" charset="-128"/>
              </a:rPr>
              <a:t>survey of consecutive unselected </a:t>
            </a:r>
            <a:r>
              <a:rPr lang="en-GB" altLang="it-IT" sz="2400" b="1" smtClean="0">
                <a:solidFill>
                  <a:srgbClr val="4472C4"/>
                </a:solidFill>
                <a:latin typeface="Arial" panose="020B0604020202020204" pitchFamily="34" charset="0"/>
                <a:ea typeface="MS Mincho" panose="02020609040205080304" pitchFamily="49" charset="-128"/>
              </a:rPr>
              <a:t>patients with a prior MI admitted in Italian Cardiology units and/or hospital ambulatory clinics</a:t>
            </a:r>
            <a:r>
              <a:rPr lang="en-US" altLang="it-IT" sz="2400" b="1" smtClean="0">
                <a:solidFill>
                  <a:srgbClr val="4472C4"/>
                </a:solidFill>
                <a:latin typeface="Arial" panose="020B0604020202020204" pitchFamily="34" charset="0"/>
                <a:ea typeface="MS Mincho" panose="02020609040205080304" pitchFamily="49" charset="-128"/>
              </a:rPr>
              <a:t>, during a period of 3 months.  </a:t>
            </a:r>
            <a:endParaRPr lang="it-IT" altLang="it-IT" sz="2400" b="1" dirty="0">
              <a:solidFill>
                <a:srgbClr val="4472C4"/>
              </a:solidFill>
              <a:latin typeface="Times New Roman" panose="02020603050405020304" pitchFamily="18" charset="0"/>
              <a:ea typeface="MS Mincho" panose="02020609040205080304" pitchFamily="49" charset="-128"/>
            </a:endParaRPr>
          </a:p>
        </p:txBody>
      </p:sp>
      <p:pic>
        <p:nvPicPr>
          <p:cNvPr id="66567"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31951" y="96839"/>
            <a:ext cx="11668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asellaDiTesto 11"/>
          <p:cNvSpPr txBox="1"/>
          <p:nvPr/>
        </p:nvSpPr>
        <p:spPr>
          <a:xfrm>
            <a:off x="8674101" y="6480176"/>
            <a:ext cx="2883675" cy="276999"/>
          </a:xfrm>
          <a:prstGeom prst="rect">
            <a:avLst/>
          </a:prstGeom>
          <a:solidFill>
            <a:schemeClr val="bg1"/>
          </a:solidFill>
        </p:spPr>
        <p:txBody>
          <a:bodyPr wrap="none">
            <a:spAutoFit/>
          </a:bodyPr>
          <a:lstStyle/>
          <a:p>
            <a:pPr eaLnBrk="0" fontAlgn="base" hangingPunct="0">
              <a:spcBef>
                <a:spcPct val="0"/>
              </a:spcBef>
              <a:spcAft>
                <a:spcPct val="0"/>
              </a:spcAft>
              <a:defRPr/>
            </a:pPr>
            <a:r>
              <a:rPr lang="it-IT" sz="1200" b="1" dirty="0">
                <a:solidFill>
                  <a:prstClr val="black">
                    <a:lumMod val="75000"/>
                    <a:lumOff val="25000"/>
                  </a:prstClr>
                </a:solidFill>
                <a:latin typeface="Times New Roman" panose="02020603050405020304" pitchFamily="18" charset="0"/>
              </a:rPr>
              <a:t>De Luca </a:t>
            </a:r>
            <a:r>
              <a:rPr lang="it-IT" sz="1200" b="1" dirty="0" smtClean="0">
                <a:solidFill>
                  <a:prstClr val="black">
                    <a:lumMod val="75000"/>
                    <a:lumOff val="25000"/>
                  </a:prstClr>
                </a:solidFill>
                <a:latin typeface="Times New Roman" panose="02020603050405020304" pitchFamily="18" charset="0"/>
              </a:rPr>
              <a:t>L, </a:t>
            </a:r>
            <a:r>
              <a:rPr lang="it-IT" sz="1200" b="1" dirty="0" err="1" smtClean="0">
                <a:solidFill>
                  <a:prstClr val="black">
                    <a:lumMod val="75000"/>
                    <a:lumOff val="25000"/>
                  </a:prstClr>
                </a:solidFill>
                <a:latin typeface="Times New Roman" panose="02020603050405020304" pitchFamily="18" charset="0"/>
              </a:rPr>
              <a:t>Int</a:t>
            </a:r>
            <a:r>
              <a:rPr lang="it-IT" sz="1200" b="1" dirty="0" smtClean="0">
                <a:solidFill>
                  <a:prstClr val="black">
                    <a:lumMod val="75000"/>
                    <a:lumOff val="25000"/>
                  </a:prstClr>
                </a:solidFill>
                <a:latin typeface="Times New Roman" panose="02020603050405020304" pitchFamily="18" charset="0"/>
              </a:rPr>
              <a:t> J </a:t>
            </a:r>
            <a:r>
              <a:rPr lang="it-IT" sz="1200" b="1" dirty="0" err="1">
                <a:solidFill>
                  <a:prstClr val="black">
                    <a:lumMod val="75000"/>
                    <a:lumOff val="25000"/>
                  </a:prstClr>
                </a:solidFill>
                <a:latin typeface="Times New Roman" panose="02020603050405020304" pitchFamily="18" charset="0"/>
              </a:rPr>
              <a:t>C</a:t>
            </a:r>
            <a:r>
              <a:rPr lang="it-IT" sz="1200" b="1" dirty="0" err="1" smtClean="0">
                <a:solidFill>
                  <a:prstClr val="black">
                    <a:lumMod val="75000"/>
                    <a:lumOff val="25000"/>
                  </a:prstClr>
                </a:solidFill>
                <a:latin typeface="Times New Roman" panose="02020603050405020304" pitchFamily="18" charset="0"/>
              </a:rPr>
              <a:t>ardiol</a:t>
            </a:r>
            <a:r>
              <a:rPr lang="it-IT" sz="1200" b="1" dirty="0" smtClean="0">
                <a:solidFill>
                  <a:prstClr val="black">
                    <a:lumMod val="75000"/>
                    <a:lumOff val="25000"/>
                  </a:prstClr>
                </a:solidFill>
                <a:latin typeface="Times New Roman" panose="02020603050405020304" pitchFamily="18" charset="0"/>
              </a:rPr>
              <a:t>, 19 August 2018</a:t>
            </a:r>
            <a:endParaRPr lang="it-IT" sz="1200" b="1" dirty="0">
              <a:solidFill>
                <a:prstClr val="black">
                  <a:lumMod val="75000"/>
                  <a:lumOff val="25000"/>
                </a:prstClr>
              </a:solidFill>
              <a:latin typeface="Times New Roman" panose="02020603050405020304" pitchFamily="18" charset="0"/>
            </a:endParaRPr>
          </a:p>
        </p:txBody>
      </p:sp>
    </p:spTree>
    <p:extLst>
      <p:ext uri="{BB962C8B-B14F-4D97-AF65-F5344CB8AC3E}">
        <p14:creationId xmlns:p14="http://schemas.microsoft.com/office/powerpoint/2010/main" val="2799326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extLst>
          </p:cNvPr>
          <p:cNvSpPr/>
          <p:nvPr/>
        </p:nvSpPr>
        <p:spPr>
          <a:xfrm>
            <a:off x="1631951" y="1052513"/>
            <a:ext cx="8856663" cy="5910262"/>
          </a:xfrm>
          <a:prstGeom prst="rect">
            <a:avLst/>
          </a:prstGeom>
        </p:spPr>
        <p:txBody>
          <a:bodyPr>
            <a:spAutoFit/>
          </a:bodyPr>
          <a:lstStyle/>
          <a:p>
            <a:pPr marL="180340">
              <a:lnSpc>
                <a:spcPct val="150000"/>
              </a:lnSpc>
              <a:defRPr/>
            </a:pPr>
            <a:r>
              <a:rPr lang="en-GB" i="1" dirty="0">
                <a:solidFill>
                  <a:srgbClr val="FF0000"/>
                </a:solidFill>
                <a:latin typeface="Arial" panose="020B0604020202020204" pitchFamily="34" charset="0"/>
                <a:ea typeface="MS Mincho"/>
              </a:rPr>
              <a:t>Inclusion criteria</a:t>
            </a:r>
            <a:endParaRPr lang="it-IT" dirty="0">
              <a:solidFill>
                <a:srgbClr val="FF0000"/>
              </a:solidFill>
              <a:ea typeface="MS Mincho"/>
            </a:endParaRPr>
          </a:p>
          <a:p>
            <a:pPr marL="270510">
              <a:lnSpc>
                <a:spcPct val="150000"/>
              </a:lnSpc>
              <a:defRPr/>
            </a:pPr>
            <a:r>
              <a:rPr lang="en-GB" dirty="0">
                <a:latin typeface="Arial" panose="020B0604020202020204" pitchFamily="34" charset="0"/>
                <a:ea typeface="MS Mincho"/>
              </a:rPr>
              <a:t>All consecutive patients of any age and gender with a history of prior MI (non-ST elevation, NSTEMI or ST-elevation, STEMI) occurring between 12 months and 3 years from the last MI event, admitted to cardiology units and/or hospital ambulatory clinics, will be included.  </a:t>
            </a:r>
            <a:endParaRPr lang="it-IT" dirty="0">
              <a:ea typeface="MS Mincho"/>
            </a:endParaRPr>
          </a:p>
          <a:p>
            <a:pPr indent="-179705">
              <a:lnSpc>
                <a:spcPct val="150000"/>
              </a:lnSpc>
              <a:defRPr/>
            </a:pPr>
            <a:r>
              <a:rPr lang="en-GB" i="1">
                <a:solidFill>
                  <a:srgbClr val="FF0000"/>
                </a:solidFill>
                <a:latin typeface="Arial" panose="020B0604020202020204" pitchFamily="34" charset="0"/>
                <a:ea typeface="MS Mincho"/>
              </a:rPr>
              <a:t>  Exclusion </a:t>
            </a:r>
            <a:r>
              <a:rPr lang="en-GB" i="1" dirty="0">
                <a:solidFill>
                  <a:srgbClr val="FF0000"/>
                </a:solidFill>
                <a:latin typeface="Arial" panose="020B0604020202020204" pitchFamily="34" charset="0"/>
                <a:ea typeface="MS Mincho"/>
              </a:rPr>
              <a:t>criteria </a:t>
            </a:r>
            <a:endParaRPr lang="it-IT" dirty="0">
              <a:solidFill>
                <a:srgbClr val="FF0000"/>
              </a:solidFill>
              <a:ea typeface="MS Mincho"/>
            </a:endParaRPr>
          </a:p>
          <a:p>
            <a:pPr marL="270510">
              <a:lnSpc>
                <a:spcPct val="150000"/>
              </a:lnSpc>
              <a:defRPr/>
            </a:pPr>
            <a:r>
              <a:rPr lang="en-GB" dirty="0">
                <a:latin typeface="Arial" panose="020B0604020202020204" pitchFamily="34" charset="0"/>
                <a:ea typeface="MS Mincho"/>
              </a:rPr>
              <a:t>- Patients aged less than 18 years</a:t>
            </a:r>
            <a:endParaRPr lang="it-IT" dirty="0">
              <a:ea typeface="MS Mincho"/>
            </a:endParaRPr>
          </a:p>
          <a:p>
            <a:pPr marL="270510">
              <a:lnSpc>
                <a:spcPct val="150000"/>
              </a:lnSpc>
              <a:defRPr/>
            </a:pPr>
            <a:r>
              <a:rPr lang="en-GB" dirty="0">
                <a:latin typeface="Arial" panose="020B0604020202020204" pitchFamily="34" charset="0"/>
                <a:ea typeface="MS Mincho"/>
              </a:rPr>
              <a:t>- Patients with an MI occurred in the 12 months prior enrolment </a:t>
            </a:r>
            <a:endParaRPr lang="it-IT" dirty="0">
              <a:ea typeface="MS Mincho"/>
            </a:endParaRPr>
          </a:p>
          <a:p>
            <a:pPr marL="270510">
              <a:lnSpc>
                <a:spcPct val="150000"/>
              </a:lnSpc>
              <a:defRPr/>
            </a:pPr>
            <a:r>
              <a:rPr lang="en-GB" dirty="0">
                <a:latin typeface="Arial" panose="020B0604020202020204" pitchFamily="34" charset="0"/>
                <a:ea typeface="MS Mincho"/>
              </a:rPr>
              <a:t>- Patients with </a:t>
            </a:r>
            <a:r>
              <a:rPr lang="en-US">
                <a:latin typeface="Arial" panose="020B0604020202020204" pitchFamily="34" charset="0"/>
                <a:ea typeface="MS Mincho"/>
              </a:rPr>
              <a:t>known pregnancy, breast-feeding, or intend to become pregnant during the study period (or other conditions that would contraindicate the use of some drugs)</a:t>
            </a:r>
            <a:endParaRPr lang="it-IT" dirty="0">
              <a:ea typeface="MS Mincho"/>
            </a:endParaRPr>
          </a:p>
          <a:p>
            <a:pPr marL="270510">
              <a:lnSpc>
                <a:spcPct val="150000"/>
              </a:lnSpc>
              <a:defRPr/>
            </a:pPr>
            <a:r>
              <a:rPr lang="en-GB" dirty="0">
                <a:latin typeface="Arial" panose="020B0604020202020204" pitchFamily="34" charset="0"/>
                <a:ea typeface="MS Mincho"/>
              </a:rPr>
              <a:t>- Patients included in randomized or observational studies which prescribe by protocol specific diagnostic or therapeutic approaches</a:t>
            </a:r>
            <a:endParaRPr lang="it-IT" dirty="0">
              <a:ea typeface="MS Mincho"/>
            </a:endParaRPr>
          </a:p>
          <a:p>
            <a:pPr marL="270510">
              <a:lnSpc>
                <a:spcPct val="150000"/>
              </a:lnSpc>
              <a:defRPr/>
            </a:pPr>
            <a:r>
              <a:rPr lang="en-GB" dirty="0">
                <a:latin typeface="Arial" panose="020B0604020202020204" pitchFamily="34" charset="0"/>
                <a:ea typeface="MS Mincho"/>
              </a:rPr>
              <a:t>- Patients  not giving informed consent.</a:t>
            </a:r>
            <a:endParaRPr lang="it-IT" dirty="0">
              <a:ea typeface="MS Mincho"/>
            </a:endParaRPr>
          </a:p>
        </p:txBody>
      </p:sp>
      <p:sp>
        <p:nvSpPr>
          <p:cNvPr id="3"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None/>
              <a:defRPr/>
            </a:pPr>
            <a:endParaRPr lang="it-IT" altLang="it-IT" sz="1800" kern="0">
              <a:solidFill>
                <a:srgbClr val="FFFFFF"/>
              </a:solidFill>
              <a:latin typeface="Arial" panose="020B0604020202020204" pitchFamily="34" charset="0"/>
            </a:endParaRPr>
          </a:p>
        </p:txBody>
      </p:sp>
      <p:grpSp>
        <p:nvGrpSpPr>
          <p:cNvPr id="69636" name="Group 5"/>
          <p:cNvGrpSpPr>
            <a:grpSpLocks noChangeAspect="1"/>
          </p:cNvGrpSpPr>
          <p:nvPr/>
        </p:nvGrpSpPr>
        <p:grpSpPr bwMode="auto">
          <a:xfrm>
            <a:off x="1698626" y="215900"/>
            <a:ext cx="1598613" cy="674688"/>
            <a:chOff x="2355" y="2317"/>
            <a:chExt cx="5468" cy="2307"/>
          </a:xfrm>
        </p:grpSpPr>
        <p:sp>
          <p:nvSpPr>
            <p:cNvPr id="12"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endParaRPr lang="it-IT" altLang="it-IT" sz="1800" kern="0">
                <a:latin typeface="Arial" panose="020B0604020202020204" pitchFamily="34" charset="0"/>
              </a:endParaRPr>
            </a:p>
          </p:txBody>
        </p:sp>
        <p:pic>
          <p:nvPicPr>
            <p:cNvPr id="69640" name="Picture 7" descr="86ed3622e44c9f543e571f65825c0479 (1)"/>
            <p:cNvPicPr>
              <a:picLocks noChangeAspect="1" noChangeArrowheads="1"/>
            </p:cNvPicPr>
            <p:nvPr/>
          </p:nvPicPr>
          <p:blipFill>
            <a:blip r:embed="rId2">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endParaRPr>
            </a:p>
          </p:txBody>
        </p:sp>
      </p:grpSp>
      <p:sp>
        <p:nvSpPr>
          <p:cNvPr id="69637"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32B3E5B-C7E7-44E4-97D7-A478BB9C047A}" type="slidenum">
              <a:rPr lang="it-IT" altLang="it-IT" sz="1200">
                <a:solidFill>
                  <a:srgbClr val="898989"/>
                </a:solidFill>
                <a:latin typeface="Times New Roman" panose="02020603050405020304" pitchFamily="18" charset="0"/>
              </a:rPr>
              <a:pPr>
                <a:spcBef>
                  <a:spcPct val="0"/>
                </a:spcBef>
                <a:buFontTx/>
                <a:buNone/>
              </a:pPr>
              <a:t>29</a:t>
            </a:fld>
            <a:endParaRPr lang="it-IT" altLang="it-IT" sz="1200">
              <a:solidFill>
                <a:srgbClr val="898989"/>
              </a:solidFill>
              <a:latin typeface="Times New Roman" panose="02020603050405020304" pitchFamily="18" charset="0"/>
            </a:endParaRPr>
          </a:p>
        </p:txBody>
      </p:sp>
      <p:sp>
        <p:nvSpPr>
          <p:cNvPr id="69638" name="CasellaDiTesto 4"/>
          <p:cNvSpPr txBox="1">
            <a:spLocks noChangeArrowheads="1"/>
          </p:cNvSpPr>
          <p:nvPr/>
        </p:nvSpPr>
        <p:spPr bwMode="auto">
          <a:xfrm>
            <a:off x="3557528" y="233364"/>
            <a:ext cx="57246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it-IT" altLang="it-IT" sz="3600">
                <a:solidFill>
                  <a:srgbClr val="4472C4"/>
                </a:solidFill>
                <a:latin typeface="Arial" panose="020B0604020202020204" pitchFamily="34" charset="0"/>
                <a:cs typeface="Arial" panose="020B0604020202020204" pitchFamily="34" charset="0"/>
              </a:rPr>
              <a:t>Inclusion/Exclusion Criteria</a:t>
            </a:r>
          </a:p>
        </p:txBody>
      </p:sp>
      <p:sp>
        <p:nvSpPr>
          <p:cNvPr id="10" name="CasellaDiTesto 9"/>
          <p:cNvSpPr txBox="1"/>
          <p:nvPr/>
        </p:nvSpPr>
        <p:spPr>
          <a:xfrm>
            <a:off x="8674101" y="6480176"/>
            <a:ext cx="2883675" cy="276999"/>
          </a:xfrm>
          <a:prstGeom prst="rect">
            <a:avLst/>
          </a:prstGeom>
          <a:solidFill>
            <a:schemeClr val="bg1"/>
          </a:solidFill>
        </p:spPr>
        <p:txBody>
          <a:bodyPr wrap="none">
            <a:spAutoFit/>
          </a:bodyPr>
          <a:lstStyle/>
          <a:p>
            <a:pPr eaLnBrk="0" fontAlgn="base" hangingPunct="0">
              <a:spcBef>
                <a:spcPct val="0"/>
              </a:spcBef>
              <a:spcAft>
                <a:spcPct val="0"/>
              </a:spcAft>
              <a:defRPr/>
            </a:pPr>
            <a:r>
              <a:rPr lang="it-IT" sz="1200" b="1" dirty="0">
                <a:solidFill>
                  <a:prstClr val="black">
                    <a:lumMod val="75000"/>
                    <a:lumOff val="25000"/>
                  </a:prstClr>
                </a:solidFill>
                <a:latin typeface="Times New Roman" panose="02020603050405020304" pitchFamily="18" charset="0"/>
              </a:rPr>
              <a:t>De Luca </a:t>
            </a:r>
            <a:r>
              <a:rPr lang="it-IT" sz="1200" b="1" dirty="0" smtClean="0">
                <a:solidFill>
                  <a:prstClr val="black">
                    <a:lumMod val="75000"/>
                    <a:lumOff val="25000"/>
                  </a:prstClr>
                </a:solidFill>
                <a:latin typeface="Times New Roman" panose="02020603050405020304" pitchFamily="18" charset="0"/>
              </a:rPr>
              <a:t>L, </a:t>
            </a:r>
            <a:r>
              <a:rPr lang="it-IT" sz="1200" b="1" dirty="0" err="1" smtClean="0">
                <a:solidFill>
                  <a:prstClr val="black">
                    <a:lumMod val="75000"/>
                    <a:lumOff val="25000"/>
                  </a:prstClr>
                </a:solidFill>
                <a:latin typeface="Times New Roman" panose="02020603050405020304" pitchFamily="18" charset="0"/>
              </a:rPr>
              <a:t>Int</a:t>
            </a:r>
            <a:r>
              <a:rPr lang="it-IT" sz="1200" b="1" dirty="0" smtClean="0">
                <a:solidFill>
                  <a:prstClr val="black">
                    <a:lumMod val="75000"/>
                    <a:lumOff val="25000"/>
                  </a:prstClr>
                </a:solidFill>
                <a:latin typeface="Times New Roman" panose="02020603050405020304" pitchFamily="18" charset="0"/>
              </a:rPr>
              <a:t> J </a:t>
            </a:r>
            <a:r>
              <a:rPr lang="it-IT" sz="1200" b="1" dirty="0" err="1">
                <a:solidFill>
                  <a:prstClr val="black">
                    <a:lumMod val="75000"/>
                    <a:lumOff val="25000"/>
                  </a:prstClr>
                </a:solidFill>
                <a:latin typeface="Times New Roman" panose="02020603050405020304" pitchFamily="18" charset="0"/>
              </a:rPr>
              <a:t>C</a:t>
            </a:r>
            <a:r>
              <a:rPr lang="it-IT" sz="1200" b="1" dirty="0" err="1" smtClean="0">
                <a:solidFill>
                  <a:prstClr val="black">
                    <a:lumMod val="75000"/>
                    <a:lumOff val="25000"/>
                  </a:prstClr>
                </a:solidFill>
                <a:latin typeface="Times New Roman" panose="02020603050405020304" pitchFamily="18" charset="0"/>
              </a:rPr>
              <a:t>ardiol</a:t>
            </a:r>
            <a:r>
              <a:rPr lang="it-IT" sz="1200" b="1" dirty="0" smtClean="0">
                <a:solidFill>
                  <a:prstClr val="black">
                    <a:lumMod val="75000"/>
                    <a:lumOff val="25000"/>
                  </a:prstClr>
                </a:solidFill>
                <a:latin typeface="Times New Roman" panose="02020603050405020304" pitchFamily="18" charset="0"/>
              </a:rPr>
              <a:t>, 19 August 2018</a:t>
            </a:r>
            <a:endParaRPr lang="it-IT" sz="1200" b="1" dirty="0">
              <a:solidFill>
                <a:prstClr val="black">
                  <a:lumMod val="75000"/>
                  <a:lumOff val="25000"/>
                </a:prstClr>
              </a:solidFill>
              <a:latin typeface="Times New Roman" panose="02020603050405020304" pitchFamily="18" charset="0"/>
            </a:endParaRPr>
          </a:p>
        </p:txBody>
      </p:sp>
    </p:spTree>
    <p:extLst>
      <p:ext uri="{BB962C8B-B14F-4D97-AF65-F5344CB8AC3E}">
        <p14:creationId xmlns:p14="http://schemas.microsoft.com/office/powerpoint/2010/main" val="3726735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2"/>
          <p:cNvSpPr>
            <a:spLocks noGrp="1"/>
          </p:cNvSpPr>
          <p:nvPr>
            <p:ph type="title" idx="4294967295"/>
          </p:nvPr>
        </p:nvSpPr>
        <p:spPr>
          <a:xfrm>
            <a:off x="1597212" y="455613"/>
            <a:ext cx="9235701" cy="1352550"/>
          </a:xfrm>
        </p:spPr>
        <p:txBody>
          <a:bodyPr/>
          <a:lstStyle/>
          <a:p>
            <a:pPr algn="ctr" eaLnBrk="1" hangingPunct="1"/>
            <a:r>
              <a:rPr lang="en-AU" altLang="it-IT" sz="3200" b="0" dirty="0"/>
              <a:t>12-month mortality in patients admitted for ACS</a:t>
            </a:r>
            <a:br>
              <a:rPr lang="en-AU" altLang="it-IT" sz="3200" b="0" dirty="0"/>
            </a:br>
            <a:r>
              <a:rPr lang="en-AU" altLang="it-IT" sz="3200" b="0" dirty="0"/>
              <a:t>Outcome evaluation project PREVALE-PNE from the Lazio region of Italy</a:t>
            </a:r>
            <a:endParaRPr lang="it-IT" altLang="it-IT" sz="2000" dirty="0">
              <a:solidFill>
                <a:srgbClr val="FF6600"/>
              </a:solidFill>
            </a:endParaRPr>
          </a:p>
        </p:txBody>
      </p:sp>
      <p:sp>
        <p:nvSpPr>
          <p:cNvPr id="37891" name="Line 4"/>
          <p:cNvSpPr>
            <a:spLocks noChangeShapeType="1"/>
          </p:cNvSpPr>
          <p:nvPr/>
        </p:nvSpPr>
        <p:spPr bwMode="auto">
          <a:xfrm flipV="1">
            <a:off x="2241550" y="2051050"/>
            <a:ext cx="7754938" cy="20638"/>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it-IT">
              <a:solidFill>
                <a:srgbClr val="FFFFFF"/>
              </a:solidFill>
              <a:latin typeface="Calibri" panose="020F0502020204030204" pitchFamily="34" charset="0"/>
            </a:endParaRPr>
          </a:p>
        </p:txBody>
      </p:sp>
      <p:sp>
        <p:nvSpPr>
          <p:cNvPr id="18437" name="Rettangolo 5"/>
          <p:cNvSpPr>
            <a:spLocks noChangeArrowheads="1"/>
          </p:cNvSpPr>
          <p:nvPr/>
        </p:nvSpPr>
        <p:spPr bwMode="auto">
          <a:xfrm>
            <a:off x="2295526" y="6157914"/>
            <a:ext cx="48736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457200" fontAlgn="base">
              <a:lnSpc>
                <a:spcPct val="100000"/>
              </a:lnSpc>
              <a:spcBef>
                <a:spcPct val="0"/>
              </a:spcBef>
              <a:spcAft>
                <a:spcPct val="0"/>
              </a:spcAft>
              <a:buNone/>
              <a:defRPr/>
            </a:pPr>
            <a:r>
              <a:rPr lang="it-IT" altLang="it-IT" sz="1350" dirty="0">
                <a:solidFill>
                  <a:srgbClr val="FFFFFF"/>
                </a:solidFill>
                <a:cs typeface="Arial" panose="020B0604020202020204" pitchFamily="34" charset="0"/>
              </a:rPr>
              <a:t>http://95.110.213.190/prevale2016/territoriale/territoriale.php</a:t>
            </a:r>
          </a:p>
        </p:txBody>
      </p:sp>
      <p:sp>
        <p:nvSpPr>
          <p:cNvPr id="37893" name="AutoShape 2" descr="http://95.110.213.190/prevale2017/territoriale/getchart.php?img=chart1&amp;id=i1pbkehnh703lg32utp58rat0059565a64688fb&amp;"/>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457200" eaLnBrk="0" fontAlgn="base" hangingPunct="0">
              <a:spcBef>
                <a:spcPct val="0"/>
              </a:spcBef>
              <a:spcAft>
                <a:spcPct val="0"/>
              </a:spcAft>
            </a:pPr>
            <a:endParaRPr lang="it-IT" altLang="it-IT">
              <a:solidFill>
                <a:srgbClr val="FFFFFF"/>
              </a:solidFill>
            </a:endParaRPr>
          </a:p>
        </p:txBody>
      </p:sp>
      <p:pic>
        <p:nvPicPr>
          <p:cNvPr id="37894" name="Immagin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66939" y="2441576"/>
            <a:ext cx="758507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895" name="Connettore 2 7"/>
          <p:cNvCxnSpPr>
            <a:cxnSpLocks noChangeShapeType="1"/>
          </p:cNvCxnSpPr>
          <p:nvPr/>
        </p:nvCxnSpPr>
        <p:spPr bwMode="auto">
          <a:xfrm flipV="1">
            <a:off x="3233738" y="3157539"/>
            <a:ext cx="5962650" cy="454025"/>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9910247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contenuto 2">
            <a:extLst>
              <a:ext uri="{FF2B5EF4-FFF2-40B4-BE49-F238E27FC236}"/>
            </a:extLst>
          </p:cNvPr>
          <p:cNvSpPr txBox="1">
            <a:spLocks/>
          </p:cNvSpPr>
          <p:nvPr/>
        </p:nvSpPr>
        <p:spPr>
          <a:xfrm>
            <a:off x="2112964" y="233364"/>
            <a:ext cx="7978775" cy="630237"/>
          </a:xfrm>
          <a:prstGeom prst="rect">
            <a:avLst/>
          </a:prstGeom>
        </p:spPr>
        <p:txBody>
          <a:bodyPr anchor="ctr"/>
          <a:lstStyle/>
          <a:p>
            <a:pPr algn="ctr" eaLnBrk="0" fontAlgn="base" hangingPunct="0">
              <a:spcAft>
                <a:spcPct val="0"/>
              </a:spcAft>
              <a:defRPr/>
            </a:pPr>
            <a:r>
              <a:rPr lang="en-US" sz="3600" b="1" kern="0" dirty="0">
                <a:solidFill>
                  <a:srgbClr val="0070C0"/>
                </a:solidFill>
                <a:latin typeface="Arial" panose="020B0604020202020204" pitchFamily="34" charset="0"/>
                <a:cs typeface="Arial" panose="020B0604020202020204" pitchFamily="34" charset="0"/>
              </a:rPr>
              <a:t>Enrollment</a:t>
            </a:r>
            <a:endParaRPr lang="en-US" b="1" kern="0" dirty="0">
              <a:solidFill>
                <a:srgbClr val="0070C0"/>
              </a:solidFill>
              <a:latin typeface="Arial" panose="020B0604020202020204" pitchFamily="34" charset="0"/>
              <a:cs typeface="Arial" panose="020B0604020202020204" pitchFamily="34" charset="0"/>
            </a:endParaRPr>
          </a:p>
        </p:txBody>
      </p:sp>
      <p:sp>
        <p:nvSpPr>
          <p:cNvPr id="9"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sp>
        <p:nvSpPr>
          <p:cNvPr id="15" name="Segnaposto contenuto 2">
            <a:extLst>
              <a:ext uri="{FF2B5EF4-FFF2-40B4-BE49-F238E27FC236}"/>
            </a:extLst>
          </p:cNvPr>
          <p:cNvSpPr txBox="1">
            <a:spLocks/>
          </p:cNvSpPr>
          <p:nvPr/>
        </p:nvSpPr>
        <p:spPr>
          <a:xfrm>
            <a:off x="2112964" y="2997201"/>
            <a:ext cx="7978775" cy="1414463"/>
          </a:xfrm>
          <a:prstGeom prst="rect">
            <a:avLst/>
          </a:prstGeom>
        </p:spPr>
        <p:txBody>
          <a:bodyPr anchor="ctr"/>
          <a:lstStyle/>
          <a:p>
            <a:pPr algn="ctr" eaLnBrk="0" fontAlgn="base" hangingPunct="0">
              <a:spcAft>
                <a:spcPct val="0"/>
              </a:spcAft>
              <a:defRPr/>
            </a:pPr>
            <a:r>
              <a:rPr lang="en-US" sz="4000" b="1" kern="0" dirty="0">
                <a:solidFill>
                  <a:prstClr val="black"/>
                </a:solidFill>
                <a:latin typeface="Arial" panose="020B0604020202020204" pitchFamily="34" charset="0"/>
                <a:cs typeface="Arial" panose="020B0604020202020204" pitchFamily="34" charset="0"/>
              </a:rPr>
              <a:t>1633 patients</a:t>
            </a:r>
            <a:r>
              <a:rPr lang="en-US" sz="4000" b="1" kern="0" dirty="0">
                <a:solidFill>
                  <a:srgbClr val="0070C0"/>
                </a:solidFill>
                <a:latin typeface="Arial" panose="020B0604020202020204" pitchFamily="34" charset="0"/>
                <a:cs typeface="Arial" panose="020B0604020202020204" pitchFamily="34" charset="0"/>
              </a:rPr>
              <a:t> </a:t>
            </a:r>
          </a:p>
        </p:txBody>
      </p:sp>
      <p:sp>
        <p:nvSpPr>
          <p:cNvPr id="16" name="CasellaDiTesto 12">
            <a:extLst>
              <a:ext uri="{FF2B5EF4-FFF2-40B4-BE49-F238E27FC236}"/>
            </a:extLst>
          </p:cNvPr>
          <p:cNvSpPr txBox="1">
            <a:spLocks noChangeArrowheads="1"/>
          </p:cNvSpPr>
          <p:nvPr/>
        </p:nvSpPr>
        <p:spPr bwMode="auto">
          <a:xfrm>
            <a:off x="2047876" y="5051426"/>
            <a:ext cx="2551113" cy="1077913"/>
          </a:xfrm>
          <a:prstGeom prst="rect">
            <a:avLst/>
          </a:prstGeom>
          <a:noFill/>
          <a:ln w="9525">
            <a:solidFill>
              <a:schemeClr val="accent6"/>
            </a:solidFill>
            <a:miter lim="800000"/>
            <a:headEnd/>
            <a:tailEnd/>
          </a:ln>
        </p:spPr>
        <p:txBody>
          <a:bodyPr wrap="none">
            <a:spAutoFit/>
          </a:bodyPr>
          <a:lstStyle/>
          <a:p>
            <a:pPr algn="ctr" eaLnBrk="0" fontAlgn="base" hangingPunct="0">
              <a:spcBef>
                <a:spcPct val="0"/>
              </a:spcBef>
              <a:spcAft>
                <a:spcPct val="0"/>
              </a:spcAft>
              <a:defRPr/>
            </a:pPr>
            <a:r>
              <a:rPr lang="it-IT" sz="3200" b="1" dirty="0">
                <a:solidFill>
                  <a:prstClr val="black"/>
                </a:solidFill>
                <a:latin typeface="Arial" panose="020B0604020202020204" pitchFamily="34" charset="0"/>
                <a:cs typeface="Arial" panose="020B0604020202020204" pitchFamily="34" charset="0"/>
              </a:rPr>
              <a:t>n. 260 (16%)</a:t>
            </a:r>
          </a:p>
          <a:p>
            <a:pPr algn="ctr" eaLnBrk="0" fontAlgn="base" hangingPunct="0">
              <a:spcBef>
                <a:spcPct val="0"/>
              </a:spcBef>
              <a:spcAft>
                <a:spcPct val="0"/>
              </a:spcAft>
              <a:defRPr/>
            </a:pPr>
            <a:r>
              <a:rPr lang="it-IT" sz="3200" dirty="0" err="1">
                <a:solidFill>
                  <a:prstClr val="black"/>
                </a:solidFill>
                <a:latin typeface="Arial" panose="020B0604020202020204" pitchFamily="34" charset="0"/>
                <a:cs typeface="Arial" panose="020B0604020202020204" pitchFamily="34" charset="0"/>
              </a:rPr>
              <a:t>Admission</a:t>
            </a:r>
            <a:endParaRPr lang="it-IT" sz="3200" dirty="0">
              <a:solidFill>
                <a:prstClr val="black"/>
              </a:solidFill>
              <a:latin typeface="Arial" panose="020B0604020202020204" pitchFamily="34" charset="0"/>
              <a:cs typeface="Arial" panose="020B0604020202020204" pitchFamily="34" charset="0"/>
            </a:endParaRPr>
          </a:p>
        </p:txBody>
      </p:sp>
      <p:sp>
        <p:nvSpPr>
          <p:cNvPr id="18" name="CasellaDiTesto 13">
            <a:extLst>
              <a:ext uri="{FF2B5EF4-FFF2-40B4-BE49-F238E27FC236}"/>
            </a:extLst>
          </p:cNvPr>
          <p:cNvSpPr txBox="1">
            <a:spLocks noChangeArrowheads="1"/>
          </p:cNvSpPr>
          <p:nvPr/>
        </p:nvSpPr>
        <p:spPr bwMode="auto">
          <a:xfrm>
            <a:off x="4829175" y="5051425"/>
            <a:ext cx="2552700" cy="1570038"/>
          </a:xfrm>
          <a:prstGeom prst="rect">
            <a:avLst/>
          </a:prstGeom>
          <a:noFill/>
          <a:ln w="9525">
            <a:solidFill>
              <a:schemeClr val="accent6"/>
            </a:solidFill>
            <a:miter lim="800000"/>
            <a:headEnd/>
            <a:tailEnd/>
          </a:ln>
        </p:spPr>
        <p:txBody>
          <a:bodyPr wrap="none">
            <a:spAutoFit/>
          </a:bodyPr>
          <a:lstStyle/>
          <a:p>
            <a:pPr algn="ctr" eaLnBrk="0" fontAlgn="base" hangingPunct="0">
              <a:spcBef>
                <a:spcPct val="0"/>
              </a:spcBef>
              <a:spcAft>
                <a:spcPct val="0"/>
              </a:spcAft>
              <a:defRPr/>
            </a:pPr>
            <a:r>
              <a:rPr lang="it-IT" sz="3200" b="1" dirty="0">
                <a:solidFill>
                  <a:prstClr val="black"/>
                </a:solidFill>
                <a:latin typeface="Arial" panose="020B0604020202020204" pitchFamily="34" charset="0"/>
                <a:cs typeface="Arial" panose="020B0604020202020204" pitchFamily="34" charset="0"/>
              </a:rPr>
              <a:t>n. 11 (1%)</a:t>
            </a:r>
          </a:p>
          <a:p>
            <a:pPr algn="ctr" eaLnBrk="0" fontAlgn="base" hangingPunct="0">
              <a:spcBef>
                <a:spcPct val="0"/>
              </a:spcBef>
              <a:spcAft>
                <a:spcPct val="0"/>
              </a:spcAft>
              <a:defRPr/>
            </a:pPr>
            <a:r>
              <a:rPr lang="it-IT" sz="3200" dirty="0" err="1">
                <a:solidFill>
                  <a:prstClr val="black"/>
                </a:solidFill>
                <a:latin typeface="Arial" panose="020B0604020202020204" pitchFamily="34" charset="0"/>
                <a:cs typeface="Arial" panose="020B0604020202020204" pitchFamily="34" charset="0"/>
              </a:rPr>
              <a:t>Day</a:t>
            </a:r>
            <a:r>
              <a:rPr lang="it-IT" sz="3200" dirty="0">
                <a:solidFill>
                  <a:prstClr val="black"/>
                </a:solidFill>
                <a:latin typeface="Arial" panose="020B0604020202020204" pitchFamily="34" charset="0"/>
                <a:cs typeface="Arial" panose="020B0604020202020204" pitchFamily="34" charset="0"/>
              </a:rPr>
              <a:t> Hospital</a:t>
            </a:r>
          </a:p>
          <a:p>
            <a:pPr algn="ctr" eaLnBrk="0" fontAlgn="base" hangingPunct="0">
              <a:spcBef>
                <a:spcPct val="0"/>
              </a:spcBef>
              <a:spcAft>
                <a:spcPct val="0"/>
              </a:spcAft>
              <a:defRPr/>
            </a:pPr>
            <a:r>
              <a:rPr lang="it-IT" sz="3200" dirty="0">
                <a:solidFill>
                  <a:prstClr val="black"/>
                </a:solidFill>
                <a:latin typeface="Arial" panose="020B0604020202020204" pitchFamily="34" charset="0"/>
                <a:cs typeface="Arial" panose="020B0604020202020204" pitchFamily="34" charset="0"/>
              </a:rPr>
              <a:t>(DH)</a:t>
            </a:r>
          </a:p>
        </p:txBody>
      </p:sp>
      <p:sp>
        <p:nvSpPr>
          <p:cNvPr id="20" name="CasellaDiTesto 14">
            <a:extLst>
              <a:ext uri="{FF2B5EF4-FFF2-40B4-BE49-F238E27FC236}"/>
            </a:extLst>
          </p:cNvPr>
          <p:cNvSpPr txBox="1">
            <a:spLocks noChangeArrowheads="1"/>
          </p:cNvSpPr>
          <p:nvPr/>
        </p:nvSpPr>
        <p:spPr bwMode="auto">
          <a:xfrm>
            <a:off x="7610475" y="5051426"/>
            <a:ext cx="2895600" cy="1077913"/>
          </a:xfrm>
          <a:prstGeom prst="rect">
            <a:avLst/>
          </a:prstGeom>
          <a:noFill/>
          <a:ln w="9525">
            <a:solidFill>
              <a:schemeClr val="accent6"/>
            </a:solidFill>
            <a:miter lim="800000"/>
            <a:headEnd/>
            <a:tailEnd/>
          </a:ln>
        </p:spPr>
        <p:txBody>
          <a:bodyPr wrap="none">
            <a:spAutoFit/>
          </a:bodyPr>
          <a:lstStyle/>
          <a:p>
            <a:pPr algn="ctr" eaLnBrk="0" fontAlgn="base" hangingPunct="0">
              <a:spcBef>
                <a:spcPct val="0"/>
              </a:spcBef>
              <a:spcAft>
                <a:spcPct val="0"/>
              </a:spcAft>
              <a:defRPr/>
            </a:pPr>
            <a:r>
              <a:rPr lang="it-IT" sz="3200" b="1" dirty="0">
                <a:solidFill>
                  <a:prstClr val="black"/>
                </a:solidFill>
                <a:latin typeface="Arial" panose="020B0604020202020204" pitchFamily="34" charset="0"/>
                <a:cs typeface="Arial" panose="020B0604020202020204" pitchFamily="34" charset="0"/>
              </a:rPr>
              <a:t>n. 1362 (83%)</a:t>
            </a:r>
          </a:p>
          <a:p>
            <a:pPr algn="ctr" eaLnBrk="0" fontAlgn="base" hangingPunct="0">
              <a:spcBef>
                <a:spcPct val="0"/>
              </a:spcBef>
              <a:spcAft>
                <a:spcPct val="0"/>
              </a:spcAft>
              <a:defRPr/>
            </a:pPr>
            <a:r>
              <a:rPr lang="it-IT" sz="3200" dirty="0" err="1">
                <a:solidFill>
                  <a:prstClr val="black"/>
                </a:solidFill>
                <a:latin typeface="Arial" panose="020B0604020202020204" pitchFamily="34" charset="0"/>
                <a:cs typeface="Arial" panose="020B0604020202020204" pitchFamily="34" charset="0"/>
              </a:rPr>
              <a:t>Outpatient</a:t>
            </a:r>
            <a:r>
              <a:rPr lang="it-IT" sz="3200" dirty="0">
                <a:solidFill>
                  <a:prstClr val="black"/>
                </a:solidFill>
                <a:latin typeface="Arial" panose="020B0604020202020204" pitchFamily="34" charset="0"/>
                <a:cs typeface="Arial" panose="020B0604020202020204" pitchFamily="34" charset="0"/>
              </a:rPr>
              <a:t> </a:t>
            </a:r>
            <a:r>
              <a:rPr lang="it-IT" sz="3200" dirty="0" err="1">
                <a:solidFill>
                  <a:prstClr val="black"/>
                </a:solidFill>
                <a:latin typeface="Arial" panose="020B0604020202020204" pitchFamily="34" charset="0"/>
                <a:cs typeface="Arial" panose="020B0604020202020204" pitchFamily="34" charset="0"/>
              </a:rPr>
              <a:t>visit</a:t>
            </a:r>
            <a:endParaRPr lang="it-IT" sz="3200" dirty="0">
              <a:solidFill>
                <a:prstClr val="black"/>
              </a:solidFill>
              <a:latin typeface="Arial" panose="020B0604020202020204" pitchFamily="34" charset="0"/>
              <a:cs typeface="Arial" panose="020B0604020202020204" pitchFamily="34" charset="0"/>
            </a:endParaRPr>
          </a:p>
        </p:txBody>
      </p:sp>
      <p:sp>
        <p:nvSpPr>
          <p:cNvPr id="21" name="Freccia in giù 20">
            <a:extLst>
              <a:ext uri="{FF2B5EF4-FFF2-40B4-BE49-F238E27FC236}"/>
            </a:extLst>
          </p:cNvPr>
          <p:cNvSpPr/>
          <p:nvPr/>
        </p:nvSpPr>
        <p:spPr>
          <a:xfrm>
            <a:off x="5911850" y="4213225"/>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prstClr val="white"/>
              </a:solidFill>
            </a:endParaRPr>
          </a:p>
        </p:txBody>
      </p:sp>
      <p:sp>
        <p:nvSpPr>
          <p:cNvPr id="22" name="Freccia in giù 21">
            <a:extLst>
              <a:ext uri="{FF2B5EF4-FFF2-40B4-BE49-F238E27FC236}"/>
            </a:extLst>
          </p:cNvPr>
          <p:cNvSpPr/>
          <p:nvPr/>
        </p:nvSpPr>
        <p:spPr>
          <a:xfrm rot="20117378">
            <a:off x="7727950" y="4175125"/>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prstClr val="white"/>
              </a:solidFill>
            </a:endParaRPr>
          </a:p>
        </p:txBody>
      </p:sp>
      <p:sp>
        <p:nvSpPr>
          <p:cNvPr id="23" name="Freccia in giù 22">
            <a:extLst>
              <a:ext uri="{FF2B5EF4-FFF2-40B4-BE49-F238E27FC236}"/>
            </a:extLst>
          </p:cNvPr>
          <p:cNvSpPr/>
          <p:nvPr/>
        </p:nvSpPr>
        <p:spPr>
          <a:xfrm rot="1823643">
            <a:off x="4084638" y="4208463"/>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it-IT">
              <a:solidFill>
                <a:prstClr val="white"/>
              </a:solidFill>
            </a:endParaRPr>
          </a:p>
        </p:txBody>
      </p:sp>
      <p:grpSp>
        <p:nvGrpSpPr>
          <p:cNvPr id="72715" name="Group 5"/>
          <p:cNvGrpSpPr>
            <a:grpSpLocks noChangeAspect="1"/>
          </p:cNvGrpSpPr>
          <p:nvPr/>
        </p:nvGrpSpPr>
        <p:grpSpPr bwMode="auto">
          <a:xfrm>
            <a:off x="1698626" y="215900"/>
            <a:ext cx="1598613" cy="674688"/>
            <a:chOff x="2355" y="2317"/>
            <a:chExt cx="5468" cy="2307"/>
          </a:xfrm>
        </p:grpSpPr>
        <p:sp>
          <p:nvSpPr>
            <p:cNvPr id="25"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72719" name="Picture 7" descr="86ed3622e44c9f543e571f65825c0479 (1)"/>
            <p:cNvPicPr>
              <a:picLocks noChangeAspect="1" noChangeArrowheads="1"/>
            </p:cNvPicPr>
            <p:nvPr/>
          </p:nvPicPr>
          <p:blipFill>
            <a:blip r:embed="rId3">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
        <p:nvSpPr>
          <p:cNvPr id="72716"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B4CC68D-C7C5-4434-B90D-4310C2037B4E}" type="slidenum">
              <a:rPr lang="it-IT" altLang="it-IT" sz="1200">
                <a:solidFill>
                  <a:srgbClr val="898989"/>
                </a:solidFill>
                <a:latin typeface="Times New Roman" panose="02020603050405020304" pitchFamily="18" charset="0"/>
              </a:rPr>
              <a:pPr>
                <a:lnSpc>
                  <a:spcPct val="100000"/>
                </a:lnSpc>
                <a:spcBef>
                  <a:spcPct val="0"/>
                </a:spcBef>
                <a:buFontTx/>
                <a:buNone/>
              </a:pPr>
              <a:t>30</a:t>
            </a:fld>
            <a:endParaRPr lang="it-IT" altLang="it-IT" sz="1200">
              <a:solidFill>
                <a:srgbClr val="898989"/>
              </a:solidFill>
              <a:latin typeface="Times New Roman" panose="02020603050405020304" pitchFamily="18" charset="0"/>
            </a:endParaRPr>
          </a:p>
        </p:txBody>
      </p:sp>
      <p:sp>
        <p:nvSpPr>
          <p:cNvPr id="17" name="Segnaposto contenuto 2">
            <a:extLst>
              <a:ext uri="{FF2B5EF4-FFF2-40B4-BE49-F238E27FC236}"/>
            </a:extLst>
          </p:cNvPr>
          <p:cNvSpPr txBox="1">
            <a:spLocks/>
          </p:cNvSpPr>
          <p:nvPr/>
        </p:nvSpPr>
        <p:spPr>
          <a:xfrm>
            <a:off x="1631951" y="-146050"/>
            <a:ext cx="9217025" cy="4511675"/>
          </a:xfrm>
          <a:prstGeom prst="rect">
            <a:avLst/>
          </a:prstGeom>
        </p:spPr>
        <p:txBody>
          <a:bodyPr anchor="ctr"/>
          <a:lstStyle/>
          <a:p>
            <a:pPr algn="ctr" eaLnBrk="0" fontAlgn="base" hangingPunct="0">
              <a:spcAft>
                <a:spcPct val="0"/>
              </a:spcAft>
              <a:defRPr/>
            </a:pPr>
            <a:r>
              <a:rPr lang="en-US" sz="3200" b="1" kern="0" dirty="0">
                <a:solidFill>
                  <a:prstClr val="black"/>
                </a:solidFill>
                <a:latin typeface="Arial" panose="020B0604020202020204" pitchFamily="34" charset="0"/>
                <a:cs typeface="Arial" panose="020B0604020202020204" pitchFamily="34" charset="0"/>
              </a:rPr>
              <a:t>3 months in each center</a:t>
            </a:r>
          </a:p>
          <a:p>
            <a:pPr algn="ctr" eaLnBrk="0" fontAlgn="base" hangingPunct="0">
              <a:spcAft>
                <a:spcPct val="0"/>
              </a:spcAft>
              <a:defRPr/>
            </a:pPr>
            <a:endParaRPr lang="en-US" sz="2000" b="1" kern="0" dirty="0">
              <a:solidFill>
                <a:prstClr val="black"/>
              </a:solidFill>
              <a:latin typeface="Arial" panose="020B0604020202020204" pitchFamily="34" charset="0"/>
              <a:cs typeface="Arial" panose="020B0604020202020204" pitchFamily="34" charset="0"/>
            </a:endParaRPr>
          </a:p>
          <a:p>
            <a:pPr algn="ctr" eaLnBrk="0" fontAlgn="base" hangingPunct="0">
              <a:spcAft>
                <a:spcPct val="0"/>
              </a:spcAft>
              <a:defRPr/>
            </a:pPr>
            <a:r>
              <a:rPr lang="en-US" sz="3200" b="1" kern="0" dirty="0">
                <a:solidFill>
                  <a:prstClr val="black"/>
                </a:solidFill>
                <a:latin typeface="Arial" panose="020B0604020202020204" pitchFamily="34" charset="0"/>
                <a:cs typeface="Arial" panose="020B0604020202020204" pitchFamily="34" charset="0"/>
              </a:rPr>
              <a:t>March 1</a:t>
            </a:r>
            <a:r>
              <a:rPr lang="en-US" sz="3200" b="1" kern="0" baseline="30000" dirty="0">
                <a:solidFill>
                  <a:prstClr val="black"/>
                </a:solidFill>
                <a:latin typeface="Arial" panose="020B0604020202020204" pitchFamily="34" charset="0"/>
                <a:cs typeface="Arial" panose="020B0604020202020204" pitchFamily="34" charset="0"/>
              </a:rPr>
              <a:t>st</a:t>
            </a:r>
            <a:r>
              <a:rPr lang="en-US" sz="3200" b="1" kern="0" dirty="0">
                <a:solidFill>
                  <a:prstClr val="black"/>
                </a:solidFill>
                <a:latin typeface="Arial" panose="020B0604020202020204" pitchFamily="34" charset="0"/>
                <a:cs typeface="Arial" panose="020B0604020202020204" pitchFamily="34" charset="0"/>
              </a:rPr>
              <a:t>, 2017: First patient in</a:t>
            </a:r>
          </a:p>
          <a:p>
            <a:pPr algn="ctr" eaLnBrk="0" fontAlgn="base" hangingPunct="0">
              <a:spcAft>
                <a:spcPct val="0"/>
              </a:spcAft>
              <a:defRPr/>
            </a:pPr>
            <a:r>
              <a:rPr lang="en-US" sz="3200" b="1" kern="0" dirty="0">
                <a:solidFill>
                  <a:prstClr val="black"/>
                </a:solidFill>
                <a:latin typeface="Arial" panose="020B0604020202020204" pitchFamily="34" charset="0"/>
                <a:cs typeface="Arial" panose="020B0604020202020204" pitchFamily="34" charset="0"/>
              </a:rPr>
              <a:t>December 16</a:t>
            </a:r>
            <a:r>
              <a:rPr lang="en-US" sz="3200" b="1" kern="0" baseline="30000" dirty="0">
                <a:solidFill>
                  <a:prstClr val="black"/>
                </a:solidFill>
                <a:latin typeface="Arial" panose="020B0604020202020204" pitchFamily="34" charset="0"/>
                <a:cs typeface="Arial" panose="020B0604020202020204" pitchFamily="34" charset="0"/>
              </a:rPr>
              <a:t>th</a:t>
            </a:r>
            <a:r>
              <a:rPr lang="en-US" sz="3200" b="1" kern="0" dirty="0">
                <a:solidFill>
                  <a:prstClr val="black"/>
                </a:solidFill>
                <a:latin typeface="Arial" panose="020B0604020202020204" pitchFamily="34" charset="0"/>
                <a:cs typeface="Arial" panose="020B0604020202020204" pitchFamily="34" charset="0"/>
              </a:rPr>
              <a:t>, 2017: Last patient in </a:t>
            </a:r>
          </a:p>
        </p:txBody>
      </p:sp>
      <p:sp>
        <p:nvSpPr>
          <p:cNvPr id="19" name="CasellaDiTesto 18"/>
          <p:cNvSpPr txBox="1"/>
          <p:nvPr/>
        </p:nvSpPr>
        <p:spPr>
          <a:xfrm>
            <a:off x="8674101" y="6480176"/>
            <a:ext cx="2883675" cy="276999"/>
          </a:xfrm>
          <a:prstGeom prst="rect">
            <a:avLst/>
          </a:prstGeom>
          <a:solidFill>
            <a:schemeClr val="bg1"/>
          </a:solidFill>
        </p:spPr>
        <p:txBody>
          <a:bodyPr wrap="none">
            <a:spAutoFit/>
          </a:bodyPr>
          <a:lstStyle/>
          <a:p>
            <a:pPr eaLnBrk="0" fontAlgn="base" hangingPunct="0">
              <a:spcBef>
                <a:spcPct val="0"/>
              </a:spcBef>
              <a:spcAft>
                <a:spcPct val="0"/>
              </a:spcAft>
              <a:defRPr/>
            </a:pPr>
            <a:r>
              <a:rPr lang="it-IT" sz="1200" b="1" dirty="0">
                <a:solidFill>
                  <a:prstClr val="black">
                    <a:lumMod val="75000"/>
                    <a:lumOff val="25000"/>
                  </a:prstClr>
                </a:solidFill>
                <a:latin typeface="Times New Roman" panose="02020603050405020304" pitchFamily="18" charset="0"/>
              </a:rPr>
              <a:t>De Luca </a:t>
            </a:r>
            <a:r>
              <a:rPr lang="it-IT" sz="1200" b="1" dirty="0" smtClean="0">
                <a:solidFill>
                  <a:prstClr val="black">
                    <a:lumMod val="75000"/>
                    <a:lumOff val="25000"/>
                  </a:prstClr>
                </a:solidFill>
                <a:latin typeface="Times New Roman" panose="02020603050405020304" pitchFamily="18" charset="0"/>
              </a:rPr>
              <a:t>L, </a:t>
            </a:r>
            <a:r>
              <a:rPr lang="it-IT" sz="1200" b="1" dirty="0" err="1" smtClean="0">
                <a:solidFill>
                  <a:prstClr val="black">
                    <a:lumMod val="75000"/>
                    <a:lumOff val="25000"/>
                  </a:prstClr>
                </a:solidFill>
                <a:latin typeface="Times New Roman" panose="02020603050405020304" pitchFamily="18" charset="0"/>
              </a:rPr>
              <a:t>Int</a:t>
            </a:r>
            <a:r>
              <a:rPr lang="it-IT" sz="1200" b="1" dirty="0" smtClean="0">
                <a:solidFill>
                  <a:prstClr val="black">
                    <a:lumMod val="75000"/>
                    <a:lumOff val="25000"/>
                  </a:prstClr>
                </a:solidFill>
                <a:latin typeface="Times New Roman" panose="02020603050405020304" pitchFamily="18" charset="0"/>
              </a:rPr>
              <a:t> J </a:t>
            </a:r>
            <a:r>
              <a:rPr lang="it-IT" sz="1200" b="1" dirty="0" err="1">
                <a:solidFill>
                  <a:prstClr val="black">
                    <a:lumMod val="75000"/>
                    <a:lumOff val="25000"/>
                  </a:prstClr>
                </a:solidFill>
                <a:latin typeface="Times New Roman" panose="02020603050405020304" pitchFamily="18" charset="0"/>
              </a:rPr>
              <a:t>C</a:t>
            </a:r>
            <a:r>
              <a:rPr lang="it-IT" sz="1200" b="1" dirty="0" err="1" smtClean="0">
                <a:solidFill>
                  <a:prstClr val="black">
                    <a:lumMod val="75000"/>
                    <a:lumOff val="25000"/>
                  </a:prstClr>
                </a:solidFill>
                <a:latin typeface="Times New Roman" panose="02020603050405020304" pitchFamily="18" charset="0"/>
              </a:rPr>
              <a:t>ardiol</a:t>
            </a:r>
            <a:r>
              <a:rPr lang="it-IT" sz="1200" b="1" dirty="0" smtClean="0">
                <a:solidFill>
                  <a:prstClr val="black">
                    <a:lumMod val="75000"/>
                    <a:lumOff val="25000"/>
                  </a:prstClr>
                </a:solidFill>
                <a:latin typeface="Times New Roman" panose="02020603050405020304" pitchFamily="18" charset="0"/>
              </a:rPr>
              <a:t>, 19 August 2018</a:t>
            </a:r>
            <a:endParaRPr lang="it-IT" sz="1200" b="1" dirty="0">
              <a:solidFill>
                <a:prstClr val="black">
                  <a:lumMod val="75000"/>
                  <a:lumOff val="25000"/>
                </a:prstClr>
              </a:solidFill>
              <a:latin typeface="Times New Roman" panose="02020603050405020304" pitchFamily="18" charset="0"/>
            </a:endParaRPr>
          </a:p>
        </p:txBody>
      </p:sp>
    </p:spTree>
    <p:extLst>
      <p:ext uri="{BB962C8B-B14F-4D97-AF65-F5344CB8AC3E}">
        <p14:creationId xmlns:p14="http://schemas.microsoft.com/office/powerpoint/2010/main" val="2474169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asellaDiTesto 6"/>
          <p:cNvSpPr txBox="1">
            <a:spLocks noChangeArrowheads="1"/>
          </p:cNvSpPr>
          <p:nvPr/>
        </p:nvSpPr>
        <p:spPr bwMode="auto">
          <a:xfrm>
            <a:off x="3971926" y="234951"/>
            <a:ext cx="4264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it-IT" altLang="it-IT" sz="3600" b="1">
                <a:solidFill>
                  <a:srgbClr val="4472C4"/>
                </a:solidFill>
                <a:latin typeface="Arial" panose="020B0604020202020204" pitchFamily="34" charset="0"/>
                <a:cs typeface="Arial" panose="020B0604020202020204" pitchFamily="34" charset="0"/>
              </a:rPr>
              <a:t>Enrollment criteria</a:t>
            </a:r>
          </a:p>
        </p:txBody>
      </p:sp>
      <p:sp>
        <p:nvSpPr>
          <p:cNvPr id="22"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graphicFrame>
        <p:nvGraphicFramePr>
          <p:cNvPr id="74756" name="Grafico 4"/>
          <p:cNvGraphicFramePr>
            <a:graphicFrameLocks/>
          </p:cNvGraphicFramePr>
          <p:nvPr/>
        </p:nvGraphicFramePr>
        <p:xfrm>
          <a:off x="3609975" y="1323975"/>
          <a:ext cx="5081588" cy="3646488"/>
        </p:xfrm>
        <a:graphic>
          <a:graphicData uri="http://schemas.openxmlformats.org/presentationml/2006/ole">
            <mc:AlternateContent xmlns:mc="http://schemas.openxmlformats.org/markup-compatibility/2006">
              <mc:Choice xmlns:v="urn:schemas-microsoft-com:vml" Requires="v">
                <p:oleObj spid="_x0000_s4149" name="Grafico" r:id="rId3" imgW="5084505" imgH="3651820" progId="Excel.Chart.8">
                  <p:embed/>
                </p:oleObj>
              </mc:Choice>
              <mc:Fallback>
                <p:oleObj name="Grafico" r:id="rId3" imgW="5084505" imgH="3651820"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1323975"/>
                        <a:ext cx="5081588"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7" name="CasellaDiTesto 7"/>
          <p:cNvSpPr txBox="1">
            <a:spLocks noChangeArrowheads="1"/>
          </p:cNvSpPr>
          <p:nvPr/>
        </p:nvSpPr>
        <p:spPr bwMode="auto">
          <a:xfrm>
            <a:off x="6272213" y="1125538"/>
            <a:ext cx="1262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it-IT" altLang="it-IT" sz="2400" b="1">
                <a:solidFill>
                  <a:prstClr val="black"/>
                </a:solidFill>
                <a:latin typeface="Arial" panose="020B0604020202020204" pitchFamily="34" charset="0"/>
                <a:cs typeface="Arial" panose="020B0604020202020204" pitchFamily="34" charset="0"/>
              </a:rPr>
              <a:t>STEMI</a:t>
            </a:r>
          </a:p>
          <a:p>
            <a:pPr algn="ctr" eaLnBrk="0" fontAlgn="base" hangingPunct="0">
              <a:lnSpc>
                <a:spcPct val="100000"/>
              </a:lnSpc>
              <a:spcBef>
                <a:spcPct val="0"/>
              </a:spcBef>
              <a:spcAft>
                <a:spcPct val="0"/>
              </a:spcAft>
              <a:buFontTx/>
              <a:buNone/>
            </a:pPr>
            <a:r>
              <a:rPr lang="it-IT" altLang="it-IT" sz="2400" b="1">
                <a:solidFill>
                  <a:prstClr val="black"/>
                </a:solidFill>
                <a:latin typeface="Arial" panose="020B0604020202020204" pitchFamily="34" charset="0"/>
                <a:cs typeface="Arial" panose="020B0604020202020204" pitchFamily="34" charset="0"/>
              </a:rPr>
              <a:t>(n. 825)</a:t>
            </a:r>
          </a:p>
        </p:txBody>
      </p:sp>
      <p:sp>
        <p:nvSpPr>
          <p:cNvPr id="74758" name="CasellaDiTesto 8"/>
          <p:cNvSpPr txBox="1">
            <a:spLocks noChangeArrowheads="1"/>
          </p:cNvSpPr>
          <p:nvPr/>
        </p:nvSpPr>
        <p:spPr bwMode="auto">
          <a:xfrm>
            <a:off x="4514851" y="1125538"/>
            <a:ext cx="14001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it-IT" altLang="it-IT" sz="2400" b="1">
                <a:solidFill>
                  <a:prstClr val="black"/>
                </a:solidFill>
                <a:latin typeface="Arial" panose="020B0604020202020204" pitchFamily="34" charset="0"/>
                <a:cs typeface="Arial" panose="020B0604020202020204" pitchFamily="34" charset="0"/>
              </a:rPr>
              <a:t>NSTEMI</a:t>
            </a:r>
          </a:p>
          <a:p>
            <a:pPr algn="ctr" eaLnBrk="0" fontAlgn="base" hangingPunct="0">
              <a:lnSpc>
                <a:spcPct val="100000"/>
              </a:lnSpc>
              <a:spcBef>
                <a:spcPct val="0"/>
              </a:spcBef>
              <a:spcAft>
                <a:spcPct val="0"/>
              </a:spcAft>
              <a:buFontTx/>
              <a:buNone/>
            </a:pPr>
            <a:r>
              <a:rPr lang="it-IT" altLang="it-IT" sz="2400" b="1">
                <a:solidFill>
                  <a:prstClr val="black"/>
                </a:solidFill>
                <a:latin typeface="Arial" panose="020B0604020202020204" pitchFamily="34" charset="0"/>
                <a:cs typeface="Arial" panose="020B0604020202020204" pitchFamily="34" charset="0"/>
              </a:rPr>
              <a:t>(n. 808)</a:t>
            </a:r>
          </a:p>
        </p:txBody>
      </p:sp>
      <p:graphicFrame>
        <p:nvGraphicFramePr>
          <p:cNvPr id="74759" name="Grafico 9"/>
          <p:cNvGraphicFramePr>
            <a:graphicFrameLocks/>
          </p:cNvGraphicFramePr>
          <p:nvPr/>
        </p:nvGraphicFramePr>
        <p:xfrm>
          <a:off x="7127876" y="4003676"/>
          <a:ext cx="3933825" cy="2881313"/>
        </p:xfrm>
        <a:graphic>
          <a:graphicData uri="http://schemas.openxmlformats.org/presentationml/2006/ole">
            <mc:AlternateContent xmlns:mc="http://schemas.openxmlformats.org/markup-compatibility/2006">
              <mc:Choice xmlns:v="urn:schemas-microsoft-com:vml" Requires="v">
                <p:oleObj spid="_x0000_s4150" name="Grafico" r:id="rId5" imgW="3938357" imgH="2883658" progId="Excel.Chart.8">
                  <p:embed/>
                </p:oleObj>
              </mc:Choice>
              <mc:Fallback>
                <p:oleObj name="Grafico" r:id="rId5" imgW="3938357" imgH="2883658"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7876" y="4003676"/>
                        <a:ext cx="39338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7" name="Connettore diritto 12">
            <a:extLst>
              <a:ext uri="{FF2B5EF4-FFF2-40B4-BE49-F238E27FC236}"/>
            </a:extLst>
          </p:cNvPr>
          <p:cNvCxnSpPr/>
          <p:nvPr/>
        </p:nvCxnSpPr>
        <p:spPr>
          <a:xfrm>
            <a:off x="7826376" y="2849563"/>
            <a:ext cx="122396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ttore diritto 13">
            <a:extLst>
              <a:ext uri="{FF2B5EF4-FFF2-40B4-BE49-F238E27FC236}"/>
            </a:extLst>
          </p:cNvPr>
          <p:cNvCxnSpPr/>
          <p:nvPr/>
        </p:nvCxnSpPr>
        <p:spPr>
          <a:xfrm>
            <a:off x="3074988" y="2849563"/>
            <a:ext cx="1223962"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extLst>
          </p:cNvPr>
          <p:cNvCxnSpPr/>
          <p:nvPr/>
        </p:nvCxnSpPr>
        <p:spPr>
          <a:xfrm>
            <a:off x="9037638" y="2835276"/>
            <a:ext cx="0" cy="100806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extLst>
          </p:cNvPr>
          <p:cNvCxnSpPr/>
          <p:nvPr/>
        </p:nvCxnSpPr>
        <p:spPr>
          <a:xfrm>
            <a:off x="3101975" y="2849563"/>
            <a:ext cx="0" cy="1008062"/>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764" name="CasellaDiTesto 17"/>
          <p:cNvSpPr txBox="1">
            <a:spLocks noChangeArrowheads="1"/>
          </p:cNvSpPr>
          <p:nvPr/>
        </p:nvSpPr>
        <p:spPr bwMode="auto">
          <a:xfrm>
            <a:off x="1933575" y="4057650"/>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it-IT" altLang="it-IT" sz="1800" b="1">
                <a:solidFill>
                  <a:prstClr val="black"/>
                </a:solidFill>
                <a:latin typeface="Arial" panose="020B0604020202020204" pitchFamily="34" charset="0"/>
                <a:cs typeface="Arial" panose="020B0604020202020204" pitchFamily="34" charset="0"/>
              </a:rPr>
              <a:t>24-36 months</a:t>
            </a:r>
          </a:p>
        </p:txBody>
      </p:sp>
      <p:sp>
        <p:nvSpPr>
          <p:cNvPr id="74765" name="CasellaDiTesto 18"/>
          <p:cNvSpPr txBox="1">
            <a:spLocks noChangeArrowheads="1"/>
          </p:cNvSpPr>
          <p:nvPr/>
        </p:nvSpPr>
        <p:spPr bwMode="auto">
          <a:xfrm>
            <a:off x="4298950" y="6153150"/>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it-IT" altLang="it-IT" sz="1800" b="1">
                <a:solidFill>
                  <a:prstClr val="black"/>
                </a:solidFill>
                <a:latin typeface="Arial" panose="020B0604020202020204" pitchFamily="34" charset="0"/>
                <a:cs typeface="Arial" panose="020B0604020202020204" pitchFamily="34" charset="0"/>
              </a:rPr>
              <a:t>12-24 months</a:t>
            </a:r>
          </a:p>
        </p:txBody>
      </p:sp>
      <p:sp>
        <p:nvSpPr>
          <p:cNvPr id="74766" name="CasellaDiTesto 19"/>
          <p:cNvSpPr txBox="1">
            <a:spLocks noChangeArrowheads="1"/>
          </p:cNvSpPr>
          <p:nvPr/>
        </p:nvSpPr>
        <p:spPr bwMode="auto">
          <a:xfrm>
            <a:off x="7261225" y="4129088"/>
            <a:ext cx="16716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it-IT" altLang="it-IT" sz="1800" b="1">
                <a:solidFill>
                  <a:prstClr val="black"/>
                </a:solidFill>
                <a:latin typeface="Arial" panose="020B0604020202020204" pitchFamily="34" charset="0"/>
                <a:cs typeface="Arial" panose="020B0604020202020204" pitchFamily="34" charset="0"/>
              </a:rPr>
              <a:t>24-36 months</a:t>
            </a:r>
          </a:p>
        </p:txBody>
      </p:sp>
      <p:sp>
        <p:nvSpPr>
          <p:cNvPr id="74767" name="CasellaDiTesto 20"/>
          <p:cNvSpPr txBox="1">
            <a:spLocks noChangeArrowheads="1"/>
          </p:cNvSpPr>
          <p:nvPr/>
        </p:nvSpPr>
        <p:spPr bwMode="auto">
          <a:xfrm>
            <a:off x="6948489" y="6183313"/>
            <a:ext cx="1671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it-IT" altLang="it-IT" sz="1800" b="1">
                <a:solidFill>
                  <a:prstClr val="black"/>
                </a:solidFill>
                <a:latin typeface="Arial" panose="020B0604020202020204" pitchFamily="34" charset="0"/>
                <a:cs typeface="Arial" panose="020B0604020202020204" pitchFamily="34" charset="0"/>
              </a:rPr>
              <a:t>12-24 months</a:t>
            </a:r>
          </a:p>
        </p:txBody>
      </p:sp>
      <p:graphicFrame>
        <p:nvGraphicFramePr>
          <p:cNvPr id="74768" name="Oggetto 1"/>
          <p:cNvGraphicFramePr>
            <a:graphicFrameLocks/>
          </p:cNvGraphicFramePr>
          <p:nvPr/>
        </p:nvGraphicFramePr>
        <p:xfrm>
          <a:off x="1365251" y="4148138"/>
          <a:ext cx="3933825" cy="2881312"/>
        </p:xfrm>
        <a:graphic>
          <a:graphicData uri="http://schemas.openxmlformats.org/presentationml/2006/ole">
            <mc:AlternateContent xmlns:mc="http://schemas.openxmlformats.org/markup-compatibility/2006">
              <mc:Choice xmlns:v="urn:schemas-microsoft-com:vml" Requires="v">
                <p:oleObj spid="_x0000_s4151" name="Grafico" r:id="rId7" imgW="3944454" imgH="2889754" progId="Excel.Chart.8">
                  <p:embed/>
                </p:oleObj>
              </mc:Choice>
              <mc:Fallback>
                <p:oleObj name="Grafico" r:id="rId7" imgW="3944454" imgH="2889754"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5251" y="4148138"/>
                        <a:ext cx="3933825"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74769" name="Group 5"/>
          <p:cNvGrpSpPr>
            <a:grpSpLocks noChangeAspect="1"/>
          </p:cNvGrpSpPr>
          <p:nvPr/>
        </p:nvGrpSpPr>
        <p:grpSpPr bwMode="auto">
          <a:xfrm>
            <a:off x="1698626" y="215900"/>
            <a:ext cx="1598613" cy="674688"/>
            <a:chOff x="2355" y="2317"/>
            <a:chExt cx="5468" cy="2307"/>
          </a:xfrm>
        </p:grpSpPr>
        <p:sp>
          <p:nvSpPr>
            <p:cNvPr id="24"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74772" name="Picture 7" descr="86ed3622e44c9f543e571f65825c0479 (1)"/>
            <p:cNvPicPr>
              <a:picLocks noChangeAspect="1" noChangeArrowheads="1"/>
            </p:cNvPicPr>
            <p:nvPr/>
          </p:nvPicPr>
          <p:blipFill>
            <a:blip r:embed="rId9">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
        <p:nvSpPr>
          <p:cNvPr id="74770"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8D60726-5B3F-4609-809D-EAD4E7977D93}" type="slidenum">
              <a:rPr lang="it-IT" altLang="it-IT" sz="1200">
                <a:solidFill>
                  <a:srgbClr val="898989"/>
                </a:solidFill>
                <a:latin typeface="Times New Roman" panose="02020603050405020304" pitchFamily="18" charset="0"/>
              </a:rPr>
              <a:pPr>
                <a:lnSpc>
                  <a:spcPct val="100000"/>
                </a:lnSpc>
                <a:spcBef>
                  <a:spcPct val="0"/>
                </a:spcBef>
                <a:buFontTx/>
                <a:buNone/>
              </a:pPr>
              <a:t>31</a:t>
            </a:fld>
            <a:endParaRPr lang="it-IT" altLang="it-IT"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4015789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a:extLst>
              <a:ext uri="{FF2B5EF4-FFF2-40B4-BE49-F238E27FC236}"/>
            </a:extLst>
          </p:cNvPr>
          <p:cNvGraphicFramePr>
            <a:graphicFrameLocks noGrp="1"/>
          </p:cNvGraphicFramePr>
          <p:nvPr>
            <p:extLst>
              <p:ext uri="{D42A27DB-BD31-4B8C-83A1-F6EECF244321}">
                <p14:modId xmlns:p14="http://schemas.microsoft.com/office/powerpoint/2010/main" val="1243497738"/>
              </p:ext>
            </p:extLst>
          </p:nvPr>
        </p:nvGraphicFramePr>
        <p:xfrm>
          <a:off x="1855789" y="1196976"/>
          <a:ext cx="8497888" cy="5561013"/>
        </p:xfrm>
        <a:graphic>
          <a:graphicData uri="http://schemas.openxmlformats.org/drawingml/2006/table">
            <a:tbl>
              <a:tblPr firstRow="1" bandRow="1">
                <a:tableStyleId>{8799B23B-EC83-4686-B30A-512413B5E67A}</a:tableStyleId>
              </a:tblPr>
              <a:tblGrid>
                <a:gridCol w="3942774">
                  <a:extLst>
                    <a:ext uri="{9D8B030D-6E8A-4147-A177-3AD203B41FA5}"/>
                  </a:extLst>
                </a:gridCol>
                <a:gridCol w="1818806">
                  <a:extLst>
                    <a:ext uri="{9D8B030D-6E8A-4147-A177-3AD203B41FA5}"/>
                  </a:extLst>
                </a:gridCol>
                <a:gridCol w="1637962">
                  <a:extLst>
                    <a:ext uri="{9D8B030D-6E8A-4147-A177-3AD203B41FA5}"/>
                  </a:extLst>
                </a:gridCol>
                <a:gridCol w="1098346">
                  <a:extLst>
                    <a:ext uri="{9D8B030D-6E8A-4147-A177-3AD203B41FA5}"/>
                  </a:extLst>
                </a:gridCol>
              </a:tblGrid>
              <a:tr h="513616">
                <a:tc>
                  <a:txBody>
                    <a:bodyPr/>
                    <a:lstStyle/>
                    <a:p>
                      <a:endParaRPr lang="it-IT" sz="2200" b="0" dirty="0">
                        <a:solidFill>
                          <a:schemeClr val="tx1"/>
                        </a:solidFill>
                        <a:latin typeface="Arial" panose="020B0604020202020204" pitchFamily="34" charset="0"/>
                        <a:cs typeface="Arial" panose="020B0604020202020204" pitchFamily="34" charset="0"/>
                      </a:endParaRPr>
                    </a:p>
                  </a:txBody>
                  <a:tcPr marL="91436" marR="91436" anchor="ctr"/>
                </a:tc>
                <a:tc gridSpan="2">
                  <a:txBody>
                    <a:bodyPr/>
                    <a:lstStyle/>
                    <a:p>
                      <a:pPr algn="ctr"/>
                      <a:r>
                        <a:rPr lang="it-IT" sz="2200" b="1" dirty="0" err="1">
                          <a:solidFill>
                            <a:schemeClr val="tx1"/>
                          </a:solidFill>
                          <a:latin typeface="Arial" panose="020B0604020202020204" pitchFamily="34" charset="0"/>
                          <a:cs typeface="Arial" panose="020B0604020202020204" pitchFamily="34" charset="0"/>
                        </a:rPr>
                        <a:t>Months</a:t>
                      </a:r>
                      <a:r>
                        <a:rPr lang="it-IT" sz="2200" b="1" dirty="0">
                          <a:solidFill>
                            <a:schemeClr val="tx1"/>
                          </a:solidFill>
                          <a:latin typeface="Arial" panose="020B0604020202020204" pitchFamily="34" charset="0"/>
                          <a:cs typeface="Arial" panose="020B0604020202020204" pitchFamily="34" charset="0"/>
                        </a:rPr>
                        <a:t> from last AMI</a:t>
                      </a:r>
                    </a:p>
                  </a:txBody>
                  <a:tcPr marL="91436" marR="91436" anchor="ctr"/>
                </a:tc>
                <a:tc hMerge="1">
                  <a:txBody>
                    <a:bodyPr/>
                    <a:lstStyle/>
                    <a:p>
                      <a:pPr algn="ctr"/>
                      <a:endParaRPr lang="it-IT" sz="2400" b="1" dirty="0">
                        <a:solidFill>
                          <a:schemeClr val="tx1"/>
                        </a:solidFill>
                        <a:latin typeface="Arial" panose="020B0604020202020204" pitchFamily="34" charset="0"/>
                        <a:cs typeface="Arial" panose="020B0604020202020204" pitchFamily="34" charset="0"/>
                      </a:endParaRPr>
                    </a:p>
                  </a:txBody>
                  <a:tcPr marL="91436" marR="91436" marT="45725" marB="45725" anchor="ctr"/>
                </a:tc>
                <a:tc>
                  <a:txBody>
                    <a:bodyPr/>
                    <a:lstStyle/>
                    <a:p>
                      <a:pPr algn="ctr"/>
                      <a:endParaRPr lang="it-IT" sz="2200" b="1" dirty="0">
                        <a:solidFill>
                          <a:schemeClr val="tx1"/>
                        </a:solidFill>
                        <a:latin typeface="Arial" panose="020B0604020202020204" pitchFamily="34" charset="0"/>
                        <a:cs typeface="Arial" panose="020B0604020202020204" pitchFamily="34" charset="0"/>
                      </a:endParaRPr>
                    </a:p>
                  </a:txBody>
                  <a:tcPr marL="91436" marR="91436" anchor="ctr"/>
                </a:tc>
                <a:extLst>
                  <a:ext uri="{0D108BD9-81ED-4DB2-BD59-A6C34878D82A}"/>
                </a:extLst>
              </a:tr>
              <a:tr h="765107">
                <a:tc>
                  <a:txBody>
                    <a:bodyPr/>
                    <a:lstStyle/>
                    <a:p>
                      <a:endParaRPr lang="it-IT" sz="2200" b="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b="1" dirty="0">
                          <a:solidFill>
                            <a:schemeClr val="tx1"/>
                          </a:solidFill>
                          <a:latin typeface="Arial" panose="020B0604020202020204" pitchFamily="34" charset="0"/>
                          <a:cs typeface="Arial" panose="020B0604020202020204" pitchFamily="34" charset="0"/>
                        </a:rPr>
                        <a:t>(12-24]</a:t>
                      </a:r>
                    </a:p>
                    <a:p>
                      <a:pPr algn="ctr"/>
                      <a:r>
                        <a:rPr lang="it-IT" sz="2200" b="1" dirty="0">
                          <a:solidFill>
                            <a:schemeClr val="tx1"/>
                          </a:solidFill>
                          <a:latin typeface="Arial" panose="020B0604020202020204" pitchFamily="34" charset="0"/>
                          <a:cs typeface="Arial" panose="020B0604020202020204" pitchFamily="34" charset="0"/>
                        </a:rPr>
                        <a:t>(n=1028)</a:t>
                      </a:r>
                    </a:p>
                  </a:txBody>
                  <a:tcPr marL="35998" marR="35998"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Arial" panose="020B0604020202020204" pitchFamily="34" charset="0"/>
                          <a:cs typeface="Arial" panose="020B0604020202020204" pitchFamily="34" charset="0"/>
                        </a:rPr>
                        <a:t>(</a:t>
                      </a:r>
                      <a:r>
                        <a:rPr lang="it-IT" sz="2200" b="1" dirty="0" smtClean="0">
                          <a:solidFill>
                            <a:schemeClr val="tx1"/>
                          </a:solidFill>
                          <a:latin typeface="Arial" panose="020B0604020202020204" pitchFamily="34" charset="0"/>
                          <a:cs typeface="Arial" panose="020B0604020202020204" pitchFamily="34" charset="0"/>
                        </a:rPr>
                        <a:t>25-36</a:t>
                      </a:r>
                      <a:r>
                        <a:rPr lang="it-IT" sz="2200" b="1" dirty="0">
                          <a:solidFill>
                            <a:schemeClr val="tx1"/>
                          </a:solidFill>
                          <a:latin typeface="Arial" panose="020B0604020202020204" pitchFamily="34" charset="0"/>
                          <a:cs typeface="Arial" panose="020B0604020202020204"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Arial" panose="020B0604020202020204" pitchFamily="34" charset="0"/>
                          <a:cs typeface="Arial" panose="020B0604020202020204" pitchFamily="34" charset="0"/>
                        </a:rPr>
                        <a:t>(n=605)</a:t>
                      </a:r>
                    </a:p>
                  </a:txBody>
                  <a:tcPr marL="35998" marR="35998" marT="46800" marB="468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latin typeface="Arial" panose="020B0604020202020204" pitchFamily="34" charset="0"/>
                          <a:cs typeface="Arial" panose="020B0604020202020204" pitchFamily="34" charset="0"/>
                        </a:rPr>
                        <a:t>p</a:t>
                      </a:r>
                      <a:endParaRPr lang="it-IT" sz="2200" b="1" dirty="0">
                        <a:solidFill>
                          <a:schemeClr val="tx1"/>
                        </a:solidFill>
                        <a:latin typeface="Arial" panose="020B0604020202020204" pitchFamily="34" charset="0"/>
                        <a:cs typeface="Arial" panose="020B0604020202020204" pitchFamily="34" charset="0"/>
                      </a:endParaRPr>
                    </a:p>
                  </a:txBody>
                  <a:tcPr marL="91436" marR="91436" anchor="ctr"/>
                </a:tc>
                <a:extLst>
                  <a:ext uri="{0D108BD9-81ED-4DB2-BD59-A6C34878D82A}"/>
                </a:extLst>
              </a:tr>
              <a:tr h="459355">
                <a:tc>
                  <a:txBody>
                    <a:bodyPr/>
                    <a:lstStyle/>
                    <a:p>
                      <a:r>
                        <a:rPr lang="it-IT" sz="2200" dirty="0" err="1">
                          <a:latin typeface="Arial" panose="020B0604020202020204" pitchFamily="34" charset="0"/>
                          <a:cs typeface="Arial" panose="020B0604020202020204" pitchFamily="34" charset="0"/>
                        </a:rPr>
                        <a:t>Females</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dirty="0">
                          <a:latin typeface="Arial" panose="020B0604020202020204" pitchFamily="34" charset="0"/>
                          <a:cs typeface="Arial" panose="020B0604020202020204" pitchFamily="34" charset="0"/>
                        </a:rPr>
                        <a:t>198 (19)</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dirty="0">
                          <a:latin typeface="Arial" panose="020B0604020202020204" pitchFamily="34" charset="0"/>
                          <a:cs typeface="Arial" panose="020B0604020202020204" pitchFamily="34" charset="0"/>
                        </a:rPr>
                        <a:t>121 (20)</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0.72</a:t>
                      </a:r>
                    </a:p>
                  </a:txBody>
                  <a:tcPr marL="35998" marR="35998" marT="46800" marB="46800" anchor="ctr"/>
                </a:tc>
                <a:extLst>
                  <a:ext uri="{0D108BD9-81ED-4DB2-BD59-A6C34878D82A}"/>
                </a:extLst>
              </a:tr>
              <a:tr h="459355">
                <a:tc>
                  <a:txBody>
                    <a:bodyPr/>
                    <a:lstStyle/>
                    <a:p>
                      <a:r>
                        <a:rPr lang="it-IT" sz="2200" baseline="0" dirty="0">
                          <a:latin typeface="Arial" panose="020B0604020202020204" pitchFamily="34" charset="0"/>
                          <a:cs typeface="Arial" panose="020B0604020202020204" pitchFamily="34" charset="0"/>
                        </a:rPr>
                        <a:t>Age (</a:t>
                      </a:r>
                      <a:r>
                        <a:rPr lang="it-IT" sz="2200" baseline="0" dirty="0" err="1">
                          <a:latin typeface="Arial" panose="020B0604020202020204" pitchFamily="34" charset="0"/>
                          <a:cs typeface="Arial" panose="020B0604020202020204" pitchFamily="34" charset="0"/>
                        </a:rPr>
                        <a:t>years</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mean±SD</a:t>
                      </a:r>
                      <a:endParaRPr lang="it-IT" sz="2200" b="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dirty="0">
                          <a:latin typeface="Arial" panose="020B0604020202020204" pitchFamily="34" charset="0"/>
                          <a:cs typeface="Arial" panose="020B0604020202020204" pitchFamily="34" charset="0"/>
                        </a:rPr>
                        <a:t>65±12</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dirty="0">
                          <a:latin typeface="Arial" panose="020B0604020202020204" pitchFamily="34" charset="0"/>
                          <a:cs typeface="Arial" panose="020B0604020202020204" pitchFamily="34" charset="0"/>
                        </a:rPr>
                        <a:t>67±11</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0.02</a:t>
                      </a:r>
                    </a:p>
                  </a:txBody>
                  <a:tcPr marL="35998" marR="35998" marT="46800" marB="46800" anchor="ctr"/>
                </a:tc>
                <a:extLst>
                  <a:ext uri="{0D108BD9-81ED-4DB2-BD59-A6C34878D82A}"/>
                </a:extLst>
              </a:tr>
              <a:tr h="459355">
                <a:tc>
                  <a:txBody>
                    <a:bodyPr/>
                    <a:lstStyle/>
                    <a:p>
                      <a:r>
                        <a:rPr lang="it-IT" sz="2200" dirty="0">
                          <a:latin typeface="Arial" panose="020B0604020202020204" pitchFamily="34" charset="0"/>
                          <a:cs typeface="Arial" panose="020B0604020202020204" pitchFamily="34" charset="0"/>
                        </a:rPr>
                        <a:t>Age &gt;75 </a:t>
                      </a:r>
                      <a:r>
                        <a:rPr lang="it-IT" sz="2200" dirty="0" err="1">
                          <a:latin typeface="Arial" panose="020B0604020202020204" pitchFamily="34" charset="0"/>
                          <a:cs typeface="Arial" panose="020B0604020202020204" pitchFamily="34" charset="0"/>
                        </a:rPr>
                        <a:t>years</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36" marR="91436" anchor="ctr">
                    <a:solidFill>
                      <a:srgbClr val="FFFF00"/>
                    </a:solidFill>
                  </a:tcPr>
                </a:tc>
                <a:tc>
                  <a:txBody>
                    <a:bodyPr/>
                    <a:lstStyle/>
                    <a:p>
                      <a:pPr algn="ctr"/>
                      <a:r>
                        <a:rPr lang="it-IT" sz="2200" dirty="0">
                          <a:latin typeface="Arial" panose="020B0604020202020204" pitchFamily="34" charset="0"/>
                          <a:cs typeface="Arial" panose="020B0604020202020204" pitchFamily="34" charset="0"/>
                        </a:rPr>
                        <a:t>225 (22)</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solidFill>
                      <a:srgbClr val="FFFF00"/>
                    </a:solidFill>
                  </a:tcPr>
                </a:tc>
                <a:tc>
                  <a:txBody>
                    <a:bodyPr/>
                    <a:lstStyle/>
                    <a:p>
                      <a:pPr algn="ctr"/>
                      <a:r>
                        <a:rPr lang="it-IT" sz="2200" dirty="0">
                          <a:latin typeface="Arial" panose="020B0604020202020204" pitchFamily="34" charset="0"/>
                          <a:cs typeface="Arial" panose="020B0604020202020204" pitchFamily="34" charset="0"/>
                        </a:rPr>
                        <a:t>151 (25)</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solidFill>
                      <a:srgbClr val="FFFF00"/>
                    </a:solidFill>
                  </a:tcPr>
                </a:tc>
                <a:tc>
                  <a:txBody>
                    <a:bodyPr/>
                    <a:lstStyle/>
                    <a:p>
                      <a:pPr algn="ctr"/>
                      <a:r>
                        <a:rPr lang="it-IT" sz="2200" b="0" dirty="0">
                          <a:solidFill>
                            <a:schemeClr val="tx1"/>
                          </a:solidFill>
                          <a:latin typeface="Arial" panose="020B0604020202020204" pitchFamily="34" charset="0"/>
                          <a:cs typeface="Arial" panose="020B0604020202020204" pitchFamily="34" charset="0"/>
                        </a:rPr>
                        <a:t>0.15</a:t>
                      </a:r>
                    </a:p>
                  </a:txBody>
                  <a:tcPr marL="35998" marR="35998" marT="46800" marB="46800" anchor="ctr">
                    <a:solidFill>
                      <a:srgbClr val="FFFF00"/>
                    </a:solidFill>
                  </a:tcPr>
                </a:tc>
                <a:extLst>
                  <a:ext uri="{0D108BD9-81ED-4DB2-BD59-A6C34878D82A}"/>
                </a:extLst>
              </a:tr>
              <a:tr h="764159">
                <a:tc>
                  <a:txBody>
                    <a:bodyPr/>
                    <a:lstStyle/>
                    <a:p>
                      <a:r>
                        <a:rPr lang="it-IT" sz="2200" dirty="0">
                          <a:latin typeface="Arial" panose="020B0604020202020204" pitchFamily="34" charset="0"/>
                          <a:cs typeface="Arial" panose="020B0604020202020204" pitchFamily="34" charset="0"/>
                        </a:rPr>
                        <a:t>BMI </a:t>
                      </a:r>
                      <a:r>
                        <a:rPr lang="it-IT" sz="2200" dirty="0" err="1">
                          <a:latin typeface="Arial" panose="020B0604020202020204" pitchFamily="34" charset="0"/>
                          <a:cs typeface="Arial" panose="020B0604020202020204" pitchFamily="34" charset="0"/>
                        </a:rPr>
                        <a:t>median</a:t>
                      </a:r>
                      <a:r>
                        <a:rPr lang="it-IT" sz="2200" dirty="0">
                          <a:latin typeface="Arial" panose="020B0604020202020204" pitchFamily="34" charset="0"/>
                          <a:cs typeface="Arial" panose="020B0604020202020204" pitchFamily="34" charset="0"/>
                        </a:rPr>
                        <a:t> [IQR]</a:t>
                      </a:r>
                      <a:endParaRPr lang="it-IT" sz="2200" b="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dirty="0">
                          <a:latin typeface="Arial" panose="020B0604020202020204" pitchFamily="34" charset="0"/>
                          <a:cs typeface="Arial" panose="020B0604020202020204" pitchFamily="34" charset="0"/>
                        </a:rPr>
                        <a:t>26.7</a:t>
                      </a:r>
                    </a:p>
                    <a:p>
                      <a:pPr algn="ctr"/>
                      <a:r>
                        <a:rPr lang="it-IT" sz="2200" dirty="0">
                          <a:latin typeface="Arial" panose="020B0604020202020204" pitchFamily="34" charset="0"/>
                          <a:cs typeface="Arial" panose="020B0604020202020204" pitchFamily="34" charset="0"/>
                        </a:rPr>
                        <a:t>[24.7-29.4]</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dirty="0">
                          <a:latin typeface="Arial" panose="020B0604020202020204" pitchFamily="34" charset="0"/>
                          <a:cs typeface="Arial" panose="020B0604020202020204" pitchFamily="34" charset="0"/>
                        </a:rPr>
                        <a:t>26.5</a:t>
                      </a:r>
                    </a:p>
                    <a:p>
                      <a:pPr algn="ctr"/>
                      <a:r>
                        <a:rPr lang="it-IT" sz="2200" dirty="0">
                          <a:latin typeface="Arial" panose="020B0604020202020204" pitchFamily="34" charset="0"/>
                          <a:cs typeface="Arial" panose="020B0604020202020204" pitchFamily="34" charset="0"/>
                        </a:rPr>
                        <a:t>[24.7-29.1]</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0.97</a:t>
                      </a:r>
                    </a:p>
                  </a:txBody>
                  <a:tcPr marL="35998" marR="35998" marT="46800" marB="46800" anchor="ctr"/>
                </a:tc>
                <a:extLst>
                  <a:ext uri="{0D108BD9-81ED-4DB2-BD59-A6C34878D82A}"/>
                </a:extLst>
              </a:tr>
              <a:tr h="459355">
                <a:tc>
                  <a:txBody>
                    <a:bodyPr/>
                    <a:lstStyle/>
                    <a:p>
                      <a:r>
                        <a:rPr lang="it-IT" sz="2200" dirty="0">
                          <a:latin typeface="Arial" panose="020B0604020202020204" pitchFamily="34" charset="0"/>
                          <a:cs typeface="Arial" panose="020B0604020202020204" pitchFamily="34" charset="0"/>
                        </a:rPr>
                        <a:t>BMI &gt;25 kg/m</a:t>
                      </a:r>
                      <a:r>
                        <a:rPr lang="it-IT" sz="2200" baseline="30000" dirty="0">
                          <a:latin typeface="Arial" panose="020B0604020202020204" pitchFamily="34" charset="0"/>
                          <a:cs typeface="Arial" panose="020B0604020202020204" pitchFamily="34" charset="0"/>
                        </a:rPr>
                        <a:t>2</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36" marR="91436" anchor="ctr">
                    <a:solidFill>
                      <a:srgbClr val="FFFF00"/>
                    </a:solidFill>
                  </a:tcPr>
                </a:tc>
                <a:tc>
                  <a:txBody>
                    <a:bodyPr/>
                    <a:lstStyle/>
                    <a:p>
                      <a:pPr algn="ctr"/>
                      <a:r>
                        <a:rPr lang="it-IT" sz="2200" dirty="0">
                          <a:latin typeface="Arial" panose="020B0604020202020204" pitchFamily="34" charset="0"/>
                          <a:cs typeface="Arial" panose="020B0604020202020204" pitchFamily="34" charset="0"/>
                        </a:rPr>
                        <a:t>714 (69)</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solidFill>
                      <a:srgbClr val="FFFF00"/>
                    </a:solidFill>
                  </a:tcPr>
                </a:tc>
                <a:tc>
                  <a:txBody>
                    <a:bodyPr/>
                    <a:lstStyle/>
                    <a:p>
                      <a:pPr algn="ctr"/>
                      <a:r>
                        <a:rPr lang="it-IT" sz="2200" dirty="0">
                          <a:latin typeface="Arial" panose="020B0604020202020204" pitchFamily="34" charset="0"/>
                          <a:cs typeface="Arial" panose="020B0604020202020204" pitchFamily="34" charset="0"/>
                        </a:rPr>
                        <a:t>422 (70)</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solidFill>
                      <a:srgbClr val="FFFF00"/>
                    </a:solidFill>
                  </a:tcPr>
                </a:tc>
                <a:tc>
                  <a:txBody>
                    <a:bodyPr/>
                    <a:lstStyle/>
                    <a:p>
                      <a:pPr algn="ctr"/>
                      <a:r>
                        <a:rPr lang="it-IT" sz="2200" b="0" dirty="0">
                          <a:solidFill>
                            <a:schemeClr val="tx1"/>
                          </a:solidFill>
                          <a:latin typeface="Arial" panose="020B0604020202020204" pitchFamily="34" charset="0"/>
                          <a:cs typeface="Arial" panose="020B0604020202020204" pitchFamily="34" charset="0"/>
                        </a:rPr>
                        <a:t>0.90</a:t>
                      </a:r>
                    </a:p>
                  </a:txBody>
                  <a:tcPr marL="35998" marR="35998" marT="46800" marB="46800" anchor="ctr">
                    <a:solidFill>
                      <a:srgbClr val="FFFF00"/>
                    </a:solidFill>
                  </a:tcPr>
                </a:tc>
                <a:extLst>
                  <a:ext uri="{0D108BD9-81ED-4DB2-BD59-A6C34878D82A}"/>
                </a:extLst>
              </a:tr>
              <a:tr h="459355">
                <a:tc>
                  <a:txBody>
                    <a:bodyPr/>
                    <a:lstStyle/>
                    <a:p>
                      <a:r>
                        <a:rPr lang="it-IT" sz="2200" dirty="0">
                          <a:latin typeface="Arial" panose="020B0604020202020204" pitchFamily="34" charset="0"/>
                          <a:cs typeface="Arial" panose="020B0604020202020204" pitchFamily="34" charset="0"/>
                        </a:rPr>
                        <a:t>SBP</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mmHg</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mean±SD</a:t>
                      </a:r>
                      <a:endParaRPr lang="it-IT" sz="2200" b="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dirty="0">
                          <a:latin typeface="Arial" panose="020B0604020202020204" pitchFamily="34" charset="0"/>
                          <a:cs typeface="Arial" panose="020B0604020202020204" pitchFamily="34" charset="0"/>
                        </a:rPr>
                        <a:t>130±17</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dirty="0">
                          <a:latin typeface="Arial" panose="020B0604020202020204" pitchFamily="34" charset="0"/>
                          <a:cs typeface="Arial" panose="020B0604020202020204" pitchFamily="34" charset="0"/>
                        </a:rPr>
                        <a:t>130±17</a:t>
                      </a:r>
                      <a:endParaRPr lang="it-IT" sz="2200" b="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0.69</a:t>
                      </a:r>
                    </a:p>
                  </a:txBody>
                  <a:tcPr marL="35998" marR="35998" marT="46800" marB="46800" anchor="ctr"/>
                </a:tc>
                <a:extLst>
                  <a:ext uri="{0D108BD9-81ED-4DB2-BD59-A6C34878D82A}"/>
                </a:extLst>
              </a:tr>
              <a:tr h="459355">
                <a:tc>
                  <a:txBody>
                    <a:bodyPr/>
                    <a:lstStyle/>
                    <a:p>
                      <a:r>
                        <a:rPr lang="it-IT" sz="2200" dirty="0">
                          <a:latin typeface="Arial" panose="020B0604020202020204" pitchFamily="34" charset="0"/>
                          <a:cs typeface="Arial" panose="020B0604020202020204" pitchFamily="34" charset="0"/>
                        </a:rPr>
                        <a:t>HR (</a:t>
                      </a:r>
                      <a:r>
                        <a:rPr lang="it-IT" sz="2200" dirty="0" err="1">
                          <a:latin typeface="Arial" panose="020B0604020202020204" pitchFamily="34" charset="0"/>
                          <a:cs typeface="Arial" panose="020B0604020202020204" pitchFamily="34" charset="0"/>
                        </a:rPr>
                        <a:t>bpm</a:t>
                      </a:r>
                      <a:r>
                        <a:rPr lang="it-IT" sz="2200" dirty="0">
                          <a:latin typeface="Arial" panose="020B0604020202020204" pitchFamily="34" charset="0"/>
                          <a:cs typeface="Arial" panose="020B0604020202020204" pitchFamily="34" charset="0"/>
                        </a:rPr>
                        <a:t>),</a:t>
                      </a:r>
                      <a:r>
                        <a:rPr lang="it-IT" sz="2200" baseline="0" dirty="0">
                          <a:latin typeface="Arial" panose="020B0604020202020204" pitchFamily="34" charset="0"/>
                          <a:cs typeface="Arial" panose="020B0604020202020204" pitchFamily="34" charset="0"/>
                        </a:rPr>
                        <a:t> </a:t>
                      </a:r>
                      <a:r>
                        <a:rPr lang="it-IT" sz="2200" kern="1200" baseline="0" dirty="0" err="1">
                          <a:latin typeface="Arial" panose="020B0604020202020204" pitchFamily="34" charset="0"/>
                          <a:cs typeface="Arial" panose="020B0604020202020204" pitchFamily="34" charset="0"/>
                        </a:rPr>
                        <a:t>mean±SD</a:t>
                      </a:r>
                      <a:endParaRPr lang="it-IT" sz="2200" b="0" i="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dirty="0">
                          <a:latin typeface="Arial" panose="020B0604020202020204" pitchFamily="34" charset="0"/>
                          <a:cs typeface="Arial" panose="020B0604020202020204" pitchFamily="34" charset="0"/>
                        </a:rPr>
                        <a:t>67±12</a:t>
                      </a:r>
                      <a:endParaRPr lang="it-IT" sz="2200" b="0" i="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dirty="0">
                          <a:latin typeface="Arial" panose="020B0604020202020204" pitchFamily="34" charset="0"/>
                          <a:cs typeface="Arial" panose="020B0604020202020204" pitchFamily="34" charset="0"/>
                        </a:rPr>
                        <a:t>67±12</a:t>
                      </a:r>
                      <a:endParaRPr lang="it-IT" sz="2200" b="0" i="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b="0" i="0" dirty="0">
                          <a:solidFill>
                            <a:schemeClr val="tx1"/>
                          </a:solidFill>
                          <a:latin typeface="Arial" panose="020B0604020202020204" pitchFamily="34" charset="0"/>
                          <a:cs typeface="Arial" panose="020B0604020202020204" pitchFamily="34" charset="0"/>
                        </a:rPr>
                        <a:t>0.92</a:t>
                      </a:r>
                    </a:p>
                  </a:txBody>
                  <a:tcPr marL="35998" marR="35998" marT="46800" marB="46800" anchor="ctr"/>
                </a:tc>
                <a:extLst>
                  <a:ext uri="{0D108BD9-81ED-4DB2-BD59-A6C34878D82A}"/>
                </a:extLst>
              </a:tr>
              <a:tr h="761999">
                <a:tc>
                  <a:txBody>
                    <a:bodyPr/>
                    <a:lstStyle/>
                    <a:p>
                      <a:r>
                        <a:rPr lang="it-IT" sz="2200" kern="1200" dirty="0" err="1">
                          <a:latin typeface="Arial" panose="020B0604020202020204" pitchFamily="34" charset="0"/>
                          <a:cs typeface="Arial" panose="020B0604020202020204" pitchFamily="34" charset="0"/>
                        </a:rPr>
                        <a:t>Symptoms</a:t>
                      </a:r>
                      <a:r>
                        <a:rPr lang="it-IT" sz="2200" kern="1200" dirty="0">
                          <a:latin typeface="Arial" panose="020B0604020202020204" pitchFamily="34" charset="0"/>
                          <a:cs typeface="Arial" panose="020B0604020202020204" pitchFamily="34" charset="0"/>
                        </a:rPr>
                        <a:t> in the last 2 </a:t>
                      </a:r>
                      <a:r>
                        <a:rPr lang="it-IT" sz="2200" kern="1200" dirty="0" err="1">
                          <a:latin typeface="Arial" panose="020B0604020202020204" pitchFamily="34" charset="0"/>
                          <a:cs typeface="Arial" panose="020B0604020202020204" pitchFamily="34" charset="0"/>
                        </a:rPr>
                        <a:t>months</a:t>
                      </a:r>
                      <a:r>
                        <a:rPr lang="it-IT" sz="2200" kern="1200" dirty="0">
                          <a:latin typeface="Arial" panose="020B0604020202020204" pitchFamily="34" charset="0"/>
                          <a:cs typeface="Arial" panose="020B0604020202020204" pitchFamily="34" charset="0"/>
                        </a:rPr>
                        <a:t>, n (%)</a:t>
                      </a:r>
                      <a:endParaRPr lang="it-IT" sz="2200" b="0" i="0" dirty="0">
                        <a:solidFill>
                          <a:schemeClr val="tx1"/>
                        </a:solidFill>
                        <a:latin typeface="Arial" panose="020B0604020202020204" pitchFamily="34" charset="0"/>
                        <a:cs typeface="Arial" panose="020B0604020202020204" pitchFamily="34" charset="0"/>
                      </a:endParaRPr>
                    </a:p>
                  </a:txBody>
                  <a:tcPr marL="91436" marR="91436" anchor="ctr"/>
                </a:tc>
                <a:tc>
                  <a:txBody>
                    <a:bodyPr/>
                    <a:lstStyle/>
                    <a:p>
                      <a:pPr algn="ctr"/>
                      <a:r>
                        <a:rPr lang="it-IT" sz="2200" dirty="0">
                          <a:latin typeface="Arial" panose="020B0604020202020204" pitchFamily="34" charset="0"/>
                          <a:cs typeface="Arial" panose="020B0604020202020204" pitchFamily="34" charset="0"/>
                        </a:rPr>
                        <a:t>251 (24)</a:t>
                      </a:r>
                      <a:endParaRPr lang="it-IT" sz="2200" b="0" i="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dirty="0">
                          <a:latin typeface="Arial" panose="020B0604020202020204" pitchFamily="34" charset="0"/>
                          <a:cs typeface="Arial" panose="020B0604020202020204" pitchFamily="34" charset="0"/>
                        </a:rPr>
                        <a:t>145 </a:t>
                      </a:r>
                      <a:r>
                        <a:rPr lang="it-IT" sz="2200" baseline="0" dirty="0">
                          <a:latin typeface="Arial" panose="020B0604020202020204" pitchFamily="34" charset="0"/>
                          <a:cs typeface="Arial" panose="020B0604020202020204" pitchFamily="34" charset="0"/>
                        </a:rPr>
                        <a:t>(24)</a:t>
                      </a:r>
                      <a:endParaRPr lang="it-IT" sz="2200" b="0" i="0" dirty="0">
                        <a:solidFill>
                          <a:schemeClr val="tx1"/>
                        </a:solidFill>
                        <a:latin typeface="Arial" panose="020B0604020202020204" pitchFamily="34" charset="0"/>
                        <a:cs typeface="Arial" panose="020B0604020202020204" pitchFamily="34" charset="0"/>
                      </a:endParaRPr>
                    </a:p>
                  </a:txBody>
                  <a:tcPr marL="35998" marR="35998" marT="46800" marB="46800" anchor="ctr"/>
                </a:tc>
                <a:tc>
                  <a:txBody>
                    <a:bodyPr/>
                    <a:lstStyle/>
                    <a:p>
                      <a:pPr algn="ctr"/>
                      <a:r>
                        <a:rPr lang="it-IT" sz="2200" b="0" i="0" dirty="0">
                          <a:solidFill>
                            <a:schemeClr val="tx1"/>
                          </a:solidFill>
                          <a:latin typeface="Arial" panose="020B0604020202020204" pitchFamily="34" charset="0"/>
                          <a:cs typeface="Arial" panose="020B0604020202020204" pitchFamily="34" charset="0"/>
                        </a:rPr>
                        <a:t>0.84</a:t>
                      </a:r>
                    </a:p>
                  </a:txBody>
                  <a:tcPr marL="35998" marR="35998" marT="46800" marB="46800" anchor="ctr"/>
                </a:tc>
                <a:extLst>
                  <a:ext uri="{0D108BD9-81ED-4DB2-BD59-A6C34878D82A}"/>
                </a:extLst>
              </a:tr>
            </a:tbl>
          </a:graphicData>
        </a:graphic>
      </p:graphicFrame>
      <p:sp>
        <p:nvSpPr>
          <p:cNvPr id="3"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grpSp>
        <p:nvGrpSpPr>
          <p:cNvPr id="76859" name="Group 5"/>
          <p:cNvGrpSpPr>
            <a:grpSpLocks noChangeAspect="1"/>
          </p:cNvGrpSpPr>
          <p:nvPr/>
        </p:nvGrpSpPr>
        <p:grpSpPr bwMode="auto">
          <a:xfrm>
            <a:off x="1693863" y="215900"/>
            <a:ext cx="1598612" cy="674688"/>
            <a:chOff x="2355" y="2317"/>
            <a:chExt cx="5468" cy="2307"/>
          </a:xfrm>
        </p:grpSpPr>
        <p:sp>
          <p:nvSpPr>
            <p:cNvPr id="6"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76863" name="Picture 7" descr="86ed3622e44c9f543e571f65825c0479 (1)"/>
            <p:cNvPicPr>
              <a:picLocks noChangeAspect="1" noChangeArrowheads="1"/>
            </p:cNvPicPr>
            <p:nvPr/>
          </p:nvPicPr>
          <p:blipFill>
            <a:blip r:embed="rId2">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
        <p:nvSpPr>
          <p:cNvPr id="10" name="Titolo 1">
            <a:extLst>
              <a:ext uri="{FF2B5EF4-FFF2-40B4-BE49-F238E27FC236}"/>
            </a:extLst>
          </p:cNvPr>
          <p:cNvSpPr txBox="1">
            <a:spLocks/>
          </p:cNvSpPr>
          <p:nvPr/>
        </p:nvSpPr>
        <p:spPr>
          <a:xfrm>
            <a:off x="1774825" y="169863"/>
            <a:ext cx="8642350" cy="762000"/>
          </a:xfrm>
          <a:prstGeom prst="rect">
            <a:avLst/>
          </a:prstGeom>
        </p:spPr>
        <p:txBody>
          <a:bodyPr/>
          <a:lstStyle/>
          <a:p>
            <a:pPr algn="ctr" eaLnBrk="0" fontAlgn="base" hangingPunct="0">
              <a:spcBef>
                <a:spcPct val="0"/>
              </a:spcBef>
              <a:spcAft>
                <a:spcPct val="0"/>
              </a:spcAft>
              <a:defRPr/>
            </a:pPr>
            <a:r>
              <a:rPr lang="it-IT" altLang="it-IT" sz="3600" b="1" kern="0" dirty="0">
                <a:solidFill>
                  <a:srgbClr val="4472C4"/>
                </a:solidFill>
                <a:latin typeface="Arial" panose="020B0604020202020204" pitchFamily="34" charset="0"/>
                <a:cs typeface="Arial" panose="020B0604020202020204" pitchFamily="34" charset="0"/>
              </a:rPr>
              <a:t>Baseline </a:t>
            </a:r>
            <a:r>
              <a:rPr lang="it-IT" altLang="it-IT" sz="3600" b="1" kern="0" dirty="0" err="1">
                <a:solidFill>
                  <a:srgbClr val="4472C4"/>
                </a:solidFill>
                <a:latin typeface="Arial" panose="020B0604020202020204" pitchFamily="34" charset="0"/>
                <a:cs typeface="Arial" panose="020B0604020202020204" pitchFamily="34" charset="0"/>
              </a:rPr>
              <a:t>characteristics</a:t>
            </a:r>
            <a:endParaRPr lang="it-IT" sz="3600" b="1" kern="0" dirty="0">
              <a:solidFill>
                <a:srgbClr val="4472C4"/>
              </a:solidFill>
              <a:latin typeface="Arial" panose="020B0604020202020204" pitchFamily="34" charset="0"/>
              <a:cs typeface="Arial" panose="020B0604020202020204" pitchFamily="34" charset="0"/>
            </a:endParaRPr>
          </a:p>
        </p:txBody>
      </p:sp>
      <p:sp>
        <p:nvSpPr>
          <p:cNvPr id="76861"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79866BE-8672-4547-9ED0-79B096AB3FAD}" type="slidenum">
              <a:rPr lang="it-IT" altLang="it-IT" sz="1200">
                <a:solidFill>
                  <a:srgbClr val="898989"/>
                </a:solidFill>
                <a:latin typeface="Times New Roman" panose="02020603050405020304" pitchFamily="18" charset="0"/>
              </a:rPr>
              <a:pPr>
                <a:lnSpc>
                  <a:spcPct val="100000"/>
                </a:lnSpc>
                <a:spcBef>
                  <a:spcPct val="0"/>
                </a:spcBef>
                <a:buFontTx/>
                <a:buNone/>
              </a:pPr>
              <a:t>32</a:t>
            </a:fld>
            <a:endParaRPr lang="it-IT" altLang="it-IT"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4121012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extLst>
          </p:cNvPr>
          <p:cNvGraphicFramePr>
            <a:graphicFrameLocks noGrp="1"/>
          </p:cNvGraphicFramePr>
          <p:nvPr>
            <p:extLst>
              <p:ext uri="{D42A27DB-BD31-4B8C-83A1-F6EECF244321}">
                <p14:modId xmlns:p14="http://schemas.microsoft.com/office/powerpoint/2010/main" val="2494685596"/>
              </p:ext>
            </p:extLst>
          </p:nvPr>
        </p:nvGraphicFramePr>
        <p:xfrm>
          <a:off x="1892301" y="1260476"/>
          <a:ext cx="8424862" cy="5237163"/>
        </p:xfrm>
        <a:graphic>
          <a:graphicData uri="http://schemas.openxmlformats.org/drawingml/2006/table">
            <a:tbl>
              <a:tblPr firstRow="1" bandRow="1">
                <a:tableStyleId>{8799B23B-EC83-4686-B30A-512413B5E67A}</a:tableStyleId>
              </a:tblPr>
              <a:tblGrid>
                <a:gridCol w="4176428">
                  <a:extLst>
                    <a:ext uri="{9D8B030D-6E8A-4147-A177-3AD203B41FA5}"/>
                  </a:extLst>
                </a:gridCol>
                <a:gridCol w="1584162">
                  <a:extLst>
                    <a:ext uri="{9D8B030D-6E8A-4147-A177-3AD203B41FA5}"/>
                  </a:extLst>
                </a:gridCol>
                <a:gridCol w="1755478">
                  <a:extLst>
                    <a:ext uri="{9D8B030D-6E8A-4147-A177-3AD203B41FA5}"/>
                  </a:extLst>
                </a:gridCol>
                <a:gridCol w="908794">
                  <a:extLst>
                    <a:ext uri="{9D8B030D-6E8A-4147-A177-3AD203B41FA5}"/>
                  </a:extLst>
                </a:gridCol>
              </a:tblGrid>
              <a:tr h="600107">
                <a:tc>
                  <a:txBody>
                    <a:bodyPr/>
                    <a:lstStyle/>
                    <a:p>
                      <a:endParaRPr lang="it-IT" sz="2200" dirty="0">
                        <a:solidFill>
                          <a:schemeClr val="tx1"/>
                        </a:solidFill>
                        <a:latin typeface="Arial" panose="020B0604020202020204" pitchFamily="34" charset="0"/>
                        <a:cs typeface="Arial" panose="020B0604020202020204" pitchFamily="34" charset="0"/>
                      </a:endParaRPr>
                    </a:p>
                  </a:txBody>
                  <a:tcPr marL="91439" marR="91439" marT="45702" marB="45702"/>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err="1">
                          <a:solidFill>
                            <a:schemeClr val="tx1"/>
                          </a:solidFill>
                          <a:latin typeface="Arial" panose="020B0604020202020204" pitchFamily="34" charset="0"/>
                          <a:cs typeface="Arial" panose="020B0604020202020204" pitchFamily="34" charset="0"/>
                        </a:rPr>
                        <a:t>Months</a:t>
                      </a:r>
                      <a:r>
                        <a:rPr lang="it-IT" sz="2200" b="1" dirty="0">
                          <a:solidFill>
                            <a:schemeClr val="tx1"/>
                          </a:solidFill>
                          <a:latin typeface="Arial" panose="020B0604020202020204" pitchFamily="34" charset="0"/>
                          <a:cs typeface="Arial" panose="020B0604020202020204" pitchFamily="34" charset="0"/>
                        </a:rPr>
                        <a:t> from last AMI</a:t>
                      </a:r>
                    </a:p>
                  </a:txBody>
                  <a:tcPr marL="91425" marR="91425" marT="45704" marB="45704" anchor="ctr"/>
                </a:tc>
                <a:tc hMerge="1">
                  <a:txBody>
                    <a:bodyPr/>
                    <a:lstStyle/>
                    <a:p>
                      <a:pPr algn="ctr"/>
                      <a:endParaRPr lang="it-IT" sz="2400" b="1" dirty="0">
                        <a:solidFill>
                          <a:schemeClr val="tx1"/>
                        </a:solidFill>
                        <a:latin typeface="Arial" panose="020B0604020202020204" pitchFamily="34" charset="0"/>
                        <a:cs typeface="Arial" panose="020B0604020202020204" pitchFamily="34" charset="0"/>
                      </a:endParaRPr>
                    </a:p>
                  </a:txBody>
                  <a:tcPr marL="91425" marR="91425" marT="45725" marB="45725" anchor="ctr"/>
                </a:tc>
                <a:tc>
                  <a:txBody>
                    <a:bodyPr/>
                    <a:lstStyle/>
                    <a:p>
                      <a:pPr algn="ctr"/>
                      <a:endParaRPr lang="it-IT" sz="2200" b="1" dirty="0">
                        <a:solidFill>
                          <a:schemeClr val="tx1"/>
                        </a:solidFill>
                        <a:latin typeface="Arial" panose="020B0604020202020204" pitchFamily="34" charset="0"/>
                        <a:cs typeface="Arial" panose="020B0604020202020204" pitchFamily="34" charset="0"/>
                      </a:endParaRPr>
                    </a:p>
                  </a:txBody>
                  <a:tcPr marL="91425" marR="91425" marT="45704" marB="45704" anchor="ctr"/>
                </a:tc>
                <a:extLst>
                  <a:ext uri="{0D108BD9-81ED-4DB2-BD59-A6C34878D82A}"/>
                </a:extLst>
              </a:tr>
              <a:tr h="764135">
                <a:tc>
                  <a:txBody>
                    <a:bodyPr/>
                    <a:lstStyle/>
                    <a:p>
                      <a:endParaRPr lang="it-IT" sz="2200"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algn="ctr"/>
                      <a:r>
                        <a:rPr lang="it-IT" sz="2200" b="1" dirty="0">
                          <a:solidFill>
                            <a:schemeClr val="tx1"/>
                          </a:solidFill>
                          <a:latin typeface="Arial" panose="020B0604020202020204" pitchFamily="34" charset="0"/>
                          <a:cs typeface="Arial" panose="020B0604020202020204" pitchFamily="34" charset="0"/>
                        </a:rPr>
                        <a:t>(12-24]</a:t>
                      </a:r>
                    </a:p>
                    <a:p>
                      <a:pPr algn="ctr"/>
                      <a:r>
                        <a:rPr lang="it-IT" sz="2200" b="1" dirty="0">
                          <a:solidFill>
                            <a:schemeClr val="tx1"/>
                          </a:solidFill>
                          <a:latin typeface="Arial" panose="020B0604020202020204" pitchFamily="34" charset="0"/>
                          <a:cs typeface="Arial" panose="020B0604020202020204" pitchFamily="34" charset="0"/>
                        </a:rPr>
                        <a:t>(n=1028)</a:t>
                      </a:r>
                    </a:p>
                  </a:txBody>
                  <a:tcPr marL="35998" marR="35998" marT="46784" marB="467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Arial" panose="020B0604020202020204" pitchFamily="34" charset="0"/>
                          <a:cs typeface="Arial" panose="020B0604020202020204" pitchFamily="34" charset="0"/>
                        </a:rPr>
                        <a:t>(</a:t>
                      </a:r>
                      <a:r>
                        <a:rPr lang="it-IT" sz="2200" b="1" dirty="0" smtClean="0">
                          <a:solidFill>
                            <a:schemeClr val="tx1"/>
                          </a:solidFill>
                          <a:latin typeface="Arial" panose="020B0604020202020204" pitchFamily="34" charset="0"/>
                          <a:cs typeface="Arial" panose="020B0604020202020204" pitchFamily="34" charset="0"/>
                        </a:rPr>
                        <a:t>25-36</a:t>
                      </a:r>
                      <a:r>
                        <a:rPr lang="it-IT" sz="2200" b="1" dirty="0">
                          <a:solidFill>
                            <a:schemeClr val="tx1"/>
                          </a:solidFill>
                          <a:latin typeface="Arial" panose="020B0604020202020204" pitchFamily="34" charset="0"/>
                          <a:cs typeface="Arial" panose="020B0604020202020204"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Arial" panose="020B0604020202020204" pitchFamily="34" charset="0"/>
                          <a:cs typeface="Arial" panose="020B0604020202020204" pitchFamily="34" charset="0"/>
                        </a:rPr>
                        <a:t>(n=605)</a:t>
                      </a:r>
                    </a:p>
                  </a:txBody>
                  <a:tcPr marL="35998" marR="35998" marT="46784" marB="46784" anchor="ctr"/>
                </a:tc>
                <a:tc>
                  <a:txBody>
                    <a:bodyPr/>
                    <a:lstStyle/>
                    <a:p>
                      <a:pPr algn="ctr"/>
                      <a:r>
                        <a:rPr lang="it-IT" sz="2200" b="1" dirty="0">
                          <a:latin typeface="Arial" panose="020B0604020202020204" pitchFamily="34" charset="0"/>
                          <a:cs typeface="Arial" panose="020B0604020202020204" pitchFamily="34" charset="0"/>
                        </a:rPr>
                        <a:t>p</a:t>
                      </a:r>
                      <a:endParaRPr lang="it-IT" sz="2200" b="1" dirty="0">
                        <a:solidFill>
                          <a:schemeClr val="tx1"/>
                        </a:solidFill>
                        <a:latin typeface="Arial" panose="020B0604020202020204" pitchFamily="34" charset="0"/>
                        <a:cs typeface="Arial" panose="020B0604020202020204" pitchFamily="34" charset="0"/>
                      </a:endParaRPr>
                    </a:p>
                  </a:txBody>
                  <a:tcPr marL="91425" marR="91425" marT="45704" marB="45704" anchor="ctr"/>
                </a:tc>
                <a:extLst>
                  <a:ext uri="{0D108BD9-81ED-4DB2-BD59-A6C34878D82A}"/>
                </a:extLst>
              </a:tr>
              <a:tr h="459325">
                <a:tc>
                  <a:txBody>
                    <a:bodyPr/>
                    <a:lstStyle/>
                    <a:p>
                      <a:r>
                        <a:rPr lang="it-IT" sz="2200" dirty="0">
                          <a:latin typeface="Arial" panose="020B0604020202020204" pitchFamily="34" charset="0"/>
                          <a:cs typeface="Arial" panose="020B0604020202020204" pitchFamily="34" charset="0"/>
                        </a:rPr>
                        <a:t>Diabetes </a:t>
                      </a:r>
                      <a:r>
                        <a:rPr lang="it-IT" sz="2200" dirty="0" err="1">
                          <a:latin typeface="Arial" panose="020B0604020202020204" pitchFamily="34" charset="0"/>
                          <a:cs typeface="Arial" panose="020B0604020202020204" pitchFamily="34" charset="0"/>
                        </a:rPr>
                        <a:t>mellitus</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algn="ctr"/>
                      <a:r>
                        <a:rPr lang="it-IT" sz="2200" dirty="0">
                          <a:latin typeface="Arial" panose="020B0604020202020204" pitchFamily="34" charset="0"/>
                          <a:cs typeface="Arial" panose="020B0604020202020204" pitchFamily="34" charset="0"/>
                        </a:rPr>
                        <a:t>281 (27)</a:t>
                      </a:r>
                      <a:endParaRPr lang="it-IT" sz="2200" dirty="0">
                        <a:solidFill>
                          <a:schemeClr val="tx1"/>
                        </a:solidFill>
                        <a:latin typeface="Arial" panose="020B0604020202020204" pitchFamily="34" charset="0"/>
                        <a:cs typeface="Arial" panose="020B0604020202020204" pitchFamily="34" charset="0"/>
                      </a:endParaRPr>
                    </a:p>
                  </a:txBody>
                  <a:tcPr marL="36000" marR="36000" marT="46782" marB="46782" anchor="ctr"/>
                </a:tc>
                <a:tc>
                  <a:txBody>
                    <a:bodyPr/>
                    <a:lstStyle/>
                    <a:p>
                      <a:pPr algn="ctr"/>
                      <a:r>
                        <a:rPr lang="it-IT" sz="2200" dirty="0">
                          <a:latin typeface="Arial" panose="020B0604020202020204" pitchFamily="34" charset="0"/>
                          <a:cs typeface="Arial" panose="020B0604020202020204" pitchFamily="34" charset="0"/>
                        </a:rPr>
                        <a:t>180 (30)</a:t>
                      </a:r>
                      <a:endParaRPr lang="it-IT" sz="2200" dirty="0">
                        <a:solidFill>
                          <a:schemeClr val="tx1"/>
                        </a:solidFill>
                        <a:latin typeface="Arial" panose="020B0604020202020204" pitchFamily="34" charset="0"/>
                        <a:cs typeface="Arial" panose="020B0604020202020204" pitchFamily="34" charset="0"/>
                      </a:endParaRPr>
                    </a:p>
                  </a:txBody>
                  <a:tcPr marL="36000" marR="36000" marT="46782" marB="46782" anchor="ctr"/>
                </a:tc>
                <a:tc>
                  <a:txBody>
                    <a:bodyPr/>
                    <a:lstStyle/>
                    <a:p>
                      <a:pPr algn="ctr"/>
                      <a:r>
                        <a:rPr lang="it-IT" sz="2200" dirty="0">
                          <a:solidFill>
                            <a:schemeClr val="tx1"/>
                          </a:solidFill>
                          <a:latin typeface="Arial" panose="020B0604020202020204" pitchFamily="34" charset="0"/>
                          <a:cs typeface="Arial" panose="020B0604020202020204" pitchFamily="34" charset="0"/>
                        </a:rPr>
                        <a:t>0.27</a:t>
                      </a:r>
                    </a:p>
                  </a:txBody>
                  <a:tcPr marL="36000" marR="36000" marT="46782" marB="46782" anchor="ctr"/>
                </a:tc>
                <a:extLst>
                  <a:ext uri="{0D108BD9-81ED-4DB2-BD59-A6C34878D82A}"/>
                </a:extLst>
              </a:tr>
              <a:tr h="459325">
                <a:tc>
                  <a:txBody>
                    <a:bodyPr/>
                    <a:lstStyle/>
                    <a:p>
                      <a:r>
                        <a:rPr lang="it-IT" sz="2200" dirty="0">
                          <a:latin typeface="Arial" panose="020B0604020202020204" pitchFamily="34" charset="0"/>
                          <a:cs typeface="Arial" panose="020B0604020202020204" pitchFamily="34" charset="0"/>
                        </a:rPr>
                        <a:t>Active </a:t>
                      </a:r>
                      <a:r>
                        <a:rPr lang="it-IT" sz="2200" dirty="0" err="1">
                          <a:latin typeface="Arial" panose="020B0604020202020204" pitchFamily="34" charset="0"/>
                          <a:cs typeface="Arial" panose="020B0604020202020204" pitchFamily="34" charset="0"/>
                        </a:rPr>
                        <a:t>smoker</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algn="ctr"/>
                      <a:r>
                        <a:rPr lang="it-IT" sz="2200" dirty="0">
                          <a:latin typeface="Arial" panose="020B0604020202020204" pitchFamily="34" charset="0"/>
                          <a:cs typeface="Arial" panose="020B0604020202020204" pitchFamily="34" charset="0"/>
                        </a:rPr>
                        <a:t>197 (19)</a:t>
                      </a:r>
                      <a:endParaRPr lang="it-IT" sz="2200" dirty="0">
                        <a:solidFill>
                          <a:schemeClr val="tx1"/>
                        </a:solidFill>
                        <a:latin typeface="Arial" panose="020B0604020202020204" pitchFamily="34" charset="0"/>
                        <a:cs typeface="Arial" panose="020B0604020202020204" pitchFamily="34" charset="0"/>
                      </a:endParaRPr>
                    </a:p>
                  </a:txBody>
                  <a:tcPr marL="36000" marR="36000" marT="46782" marB="46782" anchor="ctr"/>
                </a:tc>
                <a:tc>
                  <a:txBody>
                    <a:bodyPr/>
                    <a:lstStyle/>
                    <a:p>
                      <a:pPr algn="ctr"/>
                      <a:r>
                        <a:rPr lang="it-IT" sz="2200" dirty="0">
                          <a:latin typeface="Arial" panose="020B0604020202020204" pitchFamily="34" charset="0"/>
                          <a:cs typeface="Arial" panose="020B0604020202020204" pitchFamily="34" charset="0"/>
                        </a:rPr>
                        <a:t>111 (18)</a:t>
                      </a:r>
                      <a:endParaRPr lang="it-IT" sz="2200" dirty="0">
                        <a:solidFill>
                          <a:schemeClr val="tx1"/>
                        </a:solidFill>
                        <a:latin typeface="Arial" panose="020B0604020202020204" pitchFamily="34" charset="0"/>
                        <a:cs typeface="Arial" panose="020B0604020202020204" pitchFamily="34" charset="0"/>
                      </a:endParaRPr>
                    </a:p>
                  </a:txBody>
                  <a:tcPr marL="36000" marR="36000" marT="46782" marB="46782" anchor="ctr"/>
                </a:tc>
                <a:tc>
                  <a:txBody>
                    <a:bodyPr/>
                    <a:lstStyle/>
                    <a:p>
                      <a:pPr algn="ctr"/>
                      <a:r>
                        <a:rPr lang="it-IT" sz="2200" dirty="0">
                          <a:solidFill>
                            <a:schemeClr val="tx1"/>
                          </a:solidFill>
                          <a:latin typeface="Arial" panose="020B0604020202020204" pitchFamily="34" charset="0"/>
                          <a:cs typeface="Arial" panose="020B0604020202020204" pitchFamily="34" charset="0"/>
                        </a:rPr>
                        <a:t>0.56</a:t>
                      </a:r>
                    </a:p>
                  </a:txBody>
                  <a:tcPr marL="36000" marR="36000" marT="46782" marB="46782" anchor="ctr"/>
                </a:tc>
                <a:extLst>
                  <a:ext uri="{0D108BD9-81ED-4DB2-BD59-A6C34878D82A}"/>
                </a:extLst>
              </a:tr>
              <a:tr h="459325">
                <a:tc>
                  <a:txBody>
                    <a:bodyPr/>
                    <a:lstStyle/>
                    <a:p>
                      <a:r>
                        <a:rPr lang="it-IT" sz="2200" dirty="0" err="1">
                          <a:latin typeface="Arial" panose="020B0604020202020204" pitchFamily="34" charset="0"/>
                          <a:cs typeface="Arial" panose="020B0604020202020204" pitchFamily="34" charset="0"/>
                        </a:rPr>
                        <a:t>Hypercholesterolemia</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39" marR="91439" marT="45702" marB="45702">
                    <a:solidFill>
                      <a:srgbClr val="FFFF00"/>
                    </a:solidFill>
                  </a:tcPr>
                </a:tc>
                <a:tc>
                  <a:txBody>
                    <a:bodyPr/>
                    <a:lstStyle/>
                    <a:p>
                      <a:pPr algn="ctr"/>
                      <a:r>
                        <a:rPr lang="it-IT" sz="2200" dirty="0">
                          <a:latin typeface="Arial" panose="020B0604020202020204" pitchFamily="34" charset="0"/>
                          <a:cs typeface="Arial" panose="020B0604020202020204" pitchFamily="34" charset="0"/>
                        </a:rPr>
                        <a:t>754 (73)</a:t>
                      </a:r>
                      <a:endParaRPr lang="it-IT" sz="2200" dirty="0">
                        <a:solidFill>
                          <a:schemeClr val="tx1"/>
                        </a:solidFill>
                        <a:latin typeface="Arial" panose="020B0604020202020204" pitchFamily="34" charset="0"/>
                        <a:cs typeface="Arial" panose="020B0604020202020204" pitchFamily="34" charset="0"/>
                      </a:endParaRPr>
                    </a:p>
                  </a:txBody>
                  <a:tcPr marL="36000" marR="36000" marT="46782" marB="46782" anchor="ctr">
                    <a:solidFill>
                      <a:srgbClr val="FFFF00"/>
                    </a:solidFill>
                  </a:tcPr>
                </a:tc>
                <a:tc>
                  <a:txBody>
                    <a:bodyPr/>
                    <a:lstStyle/>
                    <a:p>
                      <a:pPr algn="ctr"/>
                      <a:r>
                        <a:rPr lang="it-IT" sz="2200" dirty="0">
                          <a:latin typeface="Arial" panose="020B0604020202020204" pitchFamily="34" charset="0"/>
                          <a:cs typeface="Arial" panose="020B0604020202020204" pitchFamily="34" charset="0"/>
                        </a:rPr>
                        <a:t>458 (76)</a:t>
                      </a:r>
                      <a:endParaRPr lang="it-IT" sz="2200" dirty="0">
                        <a:solidFill>
                          <a:schemeClr val="tx1"/>
                        </a:solidFill>
                        <a:latin typeface="Arial" panose="020B0604020202020204" pitchFamily="34" charset="0"/>
                        <a:cs typeface="Arial" panose="020B0604020202020204" pitchFamily="34" charset="0"/>
                      </a:endParaRPr>
                    </a:p>
                  </a:txBody>
                  <a:tcPr marL="36000" marR="36000" marT="46782" marB="46782" anchor="ctr">
                    <a:solidFill>
                      <a:srgbClr val="FFFF00"/>
                    </a:solidFill>
                  </a:tcPr>
                </a:tc>
                <a:tc>
                  <a:txBody>
                    <a:bodyPr/>
                    <a:lstStyle/>
                    <a:p>
                      <a:pPr algn="ctr"/>
                      <a:r>
                        <a:rPr lang="it-IT" sz="2200" dirty="0">
                          <a:solidFill>
                            <a:schemeClr val="tx1"/>
                          </a:solidFill>
                          <a:latin typeface="Arial" panose="020B0604020202020204" pitchFamily="34" charset="0"/>
                          <a:cs typeface="Arial" panose="020B0604020202020204" pitchFamily="34" charset="0"/>
                        </a:rPr>
                        <a:t>0.32</a:t>
                      </a:r>
                    </a:p>
                  </a:txBody>
                  <a:tcPr marL="36000" marR="36000" marT="46782" marB="46782" anchor="ctr">
                    <a:solidFill>
                      <a:srgbClr val="FFFF00"/>
                    </a:solidFill>
                  </a:tcPr>
                </a:tc>
                <a:extLst>
                  <a:ext uri="{0D108BD9-81ED-4DB2-BD59-A6C34878D82A}"/>
                </a:extLst>
              </a:tr>
              <a:tr h="764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baseline="0" dirty="0" err="1">
                          <a:latin typeface="Arial" panose="020B0604020202020204" pitchFamily="34" charset="0"/>
                          <a:cs typeface="Arial" panose="020B0604020202020204" pitchFamily="34" charset="0"/>
                        </a:rPr>
                        <a:t>Prior</a:t>
                      </a:r>
                      <a:r>
                        <a:rPr lang="it-IT" sz="2200" baseline="0" dirty="0">
                          <a:latin typeface="Arial" panose="020B0604020202020204" pitchFamily="34" charset="0"/>
                          <a:cs typeface="Arial" panose="020B0604020202020204" pitchFamily="34" charset="0"/>
                        </a:rPr>
                        <a:t> multiple MI, n. (%)</a:t>
                      </a:r>
                    </a:p>
                    <a:p>
                      <a:pPr marL="0" marR="0" indent="0" algn="l" defTabSz="914400" rtl="0" eaLnBrk="1" fontAlgn="auto" latinLnBrk="0" hangingPunct="1">
                        <a:lnSpc>
                          <a:spcPct val="100000"/>
                        </a:lnSpc>
                        <a:spcBef>
                          <a:spcPts val="0"/>
                        </a:spcBef>
                        <a:spcAft>
                          <a:spcPts val="0"/>
                        </a:spcAft>
                        <a:buClrTx/>
                        <a:buSzTx/>
                        <a:buFontTx/>
                        <a:buNone/>
                        <a:tabLst/>
                        <a:defRPr/>
                      </a:pPr>
                      <a:r>
                        <a:rPr lang="it-IT" sz="2200" i="1" baseline="0" dirty="0">
                          <a:latin typeface="Arial" panose="020B0604020202020204" pitchFamily="34" charset="0"/>
                          <a:cs typeface="Arial" panose="020B0604020202020204" pitchFamily="34" charset="0"/>
                        </a:rPr>
                        <a:t>≥3 </a:t>
                      </a:r>
                      <a:r>
                        <a:rPr lang="it-IT" sz="2200" i="1" baseline="0" dirty="0" err="1">
                          <a:latin typeface="Arial" panose="020B0604020202020204" pitchFamily="34" charset="0"/>
                          <a:cs typeface="Arial" panose="020B0604020202020204" pitchFamily="34" charset="0"/>
                        </a:rPr>
                        <a:t>episodes</a:t>
                      </a:r>
                      <a:endParaRPr lang="it-IT" sz="2200" b="0" i="1"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181 (18)</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i="1" dirty="0">
                          <a:latin typeface="Arial" panose="020B0604020202020204" pitchFamily="34" charset="0"/>
                          <a:cs typeface="Arial" panose="020B0604020202020204" pitchFamily="34" charset="0"/>
                        </a:rPr>
                        <a:t>49 (5)</a:t>
                      </a:r>
                      <a:endParaRPr lang="it-IT" sz="2200" i="1"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112 (19)</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i="1" dirty="0">
                          <a:latin typeface="Arial" panose="020B0604020202020204" pitchFamily="34" charset="0"/>
                          <a:cs typeface="Arial" panose="020B0604020202020204" pitchFamily="34" charset="0"/>
                        </a:rPr>
                        <a:t>25 (4)</a:t>
                      </a:r>
                      <a:endParaRPr lang="it-IT" sz="2200" i="1"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i="0" dirty="0">
                          <a:solidFill>
                            <a:schemeClr val="tx1"/>
                          </a:solidFill>
                          <a:latin typeface="Arial" panose="020B0604020202020204" pitchFamily="34" charset="0"/>
                          <a:cs typeface="Arial" panose="020B0604020202020204" pitchFamily="34" charset="0"/>
                        </a:rPr>
                        <a:t>0.66</a:t>
                      </a:r>
                    </a:p>
                  </a:txBody>
                  <a:tcPr marL="36000" marR="36000" marT="46782" marB="46782"/>
                </a:tc>
                <a:extLst>
                  <a:ext uri="{0D108BD9-81ED-4DB2-BD59-A6C34878D82A}"/>
                </a:extLst>
              </a:tr>
              <a:tr h="7662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dirty="0" err="1">
                          <a:latin typeface="Arial" panose="020B0604020202020204" pitchFamily="34" charset="0"/>
                          <a:cs typeface="Arial" panose="020B0604020202020204" pitchFamily="34" charset="0"/>
                        </a:rPr>
                        <a:t>Prior</a:t>
                      </a:r>
                      <a:r>
                        <a:rPr lang="it-IT" sz="2200" dirty="0">
                          <a:latin typeface="Arial" panose="020B0604020202020204" pitchFamily="34" charset="0"/>
                          <a:cs typeface="Arial" panose="020B0604020202020204" pitchFamily="34" charset="0"/>
                        </a:rPr>
                        <a:t> PCI, n (%)</a:t>
                      </a:r>
                    </a:p>
                    <a:p>
                      <a:pPr marL="0" marR="0" indent="0" algn="l" defTabSz="914400" rtl="0" eaLnBrk="1" fontAlgn="auto" latinLnBrk="0" hangingPunct="1">
                        <a:lnSpc>
                          <a:spcPct val="100000"/>
                        </a:lnSpc>
                        <a:spcBef>
                          <a:spcPts val="0"/>
                        </a:spcBef>
                        <a:spcAft>
                          <a:spcPts val="0"/>
                        </a:spcAft>
                        <a:buClrTx/>
                        <a:buSzTx/>
                        <a:buFontTx/>
                        <a:buNone/>
                        <a:tabLst/>
                        <a:defRPr/>
                      </a:pPr>
                      <a:r>
                        <a:rPr lang="it-IT" sz="2200" i="1" baseline="0" dirty="0">
                          <a:latin typeface="Arial" panose="020B0604020202020204" pitchFamily="34" charset="0"/>
                          <a:cs typeface="Arial" panose="020B0604020202020204" pitchFamily="34" charset="0"/>
                        </a:rPr>
                        <a:t>≥</a:t>
                      </a:r>
                      <a:r>
                        <a:rPr lang="it-IT" sz="2200" i="1" dirty="0">
                          <a:latin typeface="Arial" panose="020B0604020202020204" pitchFamily="34" charset="0"/>
                          <a:cs typeface="Arial" panose="020B0604020202020204" pitchFamily="34" charset="0"/>
                        </a:rPr>
                        <a:t>2 </a:t>
                      </a:r>
                      <a:r>
                        <a:rPr lang="it-IT" sz="2200" i="1" dirty="0" err="1">
                          <a:latin typeface="Arial" panose="020B0604020202020204" pitchFamily="34" charset="0"/>
                          <a:cs typeface="Arial" panose="020B0604020202020204" pitchFamily="34" charset="0"/>
                        </a:rPr>
                        <a:t>stents</a:t>
                      </a:r>
                      <a:endParaRPr lang="it-IT" sz="2200" b="0" i="1"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925 (90)</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i="1" dirty="0">
                          <a:latin typeface="Arial" panose="020B0604020202020204" pitchFamily="34" charset="0"/>
                          <a:cs typeface="Arial" panose="020B0604020202020204" pitchFamily="34" charset="0"/>
                        </a:rPr>
                        <a:t>502 (49)</a:t>
                      </a:r>
                      <a:endParaRPr lang="it-IT" sz="2200" i="1"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532 (88)</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i="1" dirty="0">
                          <a:latin typeface="Arial" panose="020B0604020202020204" pitchFamily="34" charset="0"/>
                          <a:cs typeface="Arial" panose="020B0604020202020204" pitchFamily="34" charset="0"/>
                        </a:rPr>
                        <a:t>279 (46)</a:t>
                      </a:r>
                      <a:endParaRPr lang="it-IT" sz="2200" i="1"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i="0" dirty="0">
                          <a:solidFill>
                            <a:schemeClr val="tx1"/>
                          </a:solidFill>
                          <a:latin typeface="Arial" panose="020B0604020202020204" pitchFamily="34" charset="0"/>
                          <a:cs typeface="Arial" panose="020B0604020202020204" pitchFamily="34" charset="0"/>
                        </a:rPr>
                        <a:t>0.31</a:t>
                      </a:r>
                    </a:p>
                  </a:txBody>
                  <a:tcPr marL="36000" marR="36000" marT="46782" marB="46782"/>
                </a:tc>
                <a:extLst>
                  <a:ext uri="{0D108BD9-81ED-4DB2-BD59-A6C34878D82A}"/>
                </a:extLst>
              </a:tr>
              <a:tr h="48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dirty="0" err="1">
                          <a:latin typeface="Arial" panose="020B0604020202020204" pitchFamily="34" charset="0"/>
                          <a:cs typeface="Arial" panose="020B0604020202020204" pitchFamily="34" charset="0"/>
                        </a:rPr>
                        <a:t>Prior</a:t>
                      </a:r>
                      <a:r>
                        <a:rPr lang="it-IT" sz="2200" dirty="0">
                          <a:latin typeface="Arial" panose="020B0604020202020204" pitchFamily="34" charset="0"/>
                          <a:cs typeface="Arial" panose="020B0604020202020204" pitchFamily="34" charset="0"/>
                        </a:rPr>
                        <a:t> CABG, n (%)</a:t>
                      </a:r>
                      <a:endParaRPr lang="it-IT" sz="2200" b="0" i="0"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91 (9)</a:t>
                      </a:r>
                      <a:endParaRPr lang="it-IT" sz="2200" i="0"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80 (13)</a:t>
                      </a:r>
                      <a:endParaRPr lang="it-IT" sz="2200" i="0"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i="0" dirty="0">
                          <a:solidFill>
                            <a:schemeClr val="tx1"/>
                          </a:solidFill>
                          <a:latin typeface="Arial" panose="020B0604020202020204" pitchFamily="34" charset="0"/>
                          <a:cs typeface="Arial" panose="020B0604020202020204" pitchFamily="34" charset="0"/>
                        </a:rPr>
                        <a:t>0.005</a:t>
                      </a:r>
                    </a:p>
                  </a:txBody>
                  <a:tcPr marL="36000" marR="36000" marT="46782" marB="46782"/>
                </a:tc>
                <a:extLst>
                  <a:ext uri="{0D108BD9-81ED-4DB2-BD59-A6C34878D82A}"/>
                </a:extLst>
              </a:tr>
              <a:tr h="4823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dirty="0" err="1">
                          <a:latin typeface="Arial" panose="020B0604020202020204" pitchFamily="34" charset="0"/>
                          <a:cs typeface="Arial" panose="020B0604020202020204" pitchFamily="34" charset="0"/>
                        </a:rPr>
                        <a:t>Prior</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revascularization</a:t>
                      </a:r>
                      <a:r>
                        <a:rPr lang="it-IT" sz="2200" dirty="0">
                          <a:latin typeface="Arial" panose="020B0604020202020204" pitchFamily="34" charset="0"/>
                          <a:cs typeface="Arial" panose="020B0604020202020204" pitchFamily="34" charset="0"/>
                        </a:rPr>
                        <a:t>, n (%)</a:t>
                      </a:r>
                      <a:endParaRPr lang="it-IT" sz="2200" b="0" i="0" dirty="0">
                        <a:solidFill>
                          <a:schemeClr val="tx1"/>
                        </a:solidFill>
                        <a:latin typeface="Arial" panose="020B0604020202020204" pitchFamily="34" charset="0"/>
                        <a:cs typeface="Arial" panose="020B0604020202020204" pitchFamily="34" charset="0"/>
                      </a:endParaRPr>
                    </a:p>
                  </a:txBody>
                  <a:tcPr marL="91439" marR="91439" marT="45702" marB="4570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955 (93)</a:t>
                      </a:r>
                      <a:endParaRPr lang="it-IT" sz="2200" i="0"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567 (94)</a:t>
                      </a:r>
                      <a:endParaRPr lang="it-IT" sz="2200" i="0" dirty="0">
                        <a:solidFill>
                          <a:schemeClr val="tx1"/>
                        </a:solidFill>
                        <a:latin typeface="Arial" panose="020B0604020202020204" pitchFamily="34" charset="0"/>
                        <a:cs typeface="Arial" panose="020B0604020202020204" pitchFamily="34" charset="0"/>
                      </a:endParaRPr>
                    </a:p>
                  </a:txBody>
                  <a:tcPr marL="36000" marR="36000" marT="46782" marB="4678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200" i="0" dirty="0">
                          <a:solidFill>
                            <a:schemeClr val="tx1"/>
                          </a:solidFill>
                          <a:latin typeface="Arial" panose="020B0604020202020204" pitchFamily="34" charset="0"/>
                          <a:cs typeface="Arial" panose="020B0604020202020204" pitchFamily="34" charset="0"/>
                        </a:rPr>
                        <a:t>0.35</a:t>
                      </a:r>
                    </a:p>
                  </a:txBody>
                  <a:tcPr marL="36000" marR="36000" marT="46782" marB="46782"/>
                </a:tc>
                <a:extLst>
                  <a:ext uri="{0D108BD9-81ED-4DB2-BD59-A6C34878D82A}"/>
                </a:extLst>
              </a:tr>
            </a:tbl>
          </a:graphicData>
        </a:graphic>
      </p:graphicFrame>
      <p:sp>
        <p:nvSpPr>
          <p:cNvPr id="3"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grpSp>
        <p:nvGrpSpPr>
          <p:cNvPr id="77878" name="Group 5"/>
          <p:cNvGrpSpPr>
            <a:grpSpLocks noChangeAspect="1"/>
          </p:cNvGrpSpPr>
          <p:nvPr/>
        </p:nvGrpSpPr>
        <p:grpSpPr bwMode="auto">
          <a:xfrm>
            <a:off x="1698626" y="206375"/>
            <a:ext cx="1598613" cy="674688"/>
            <a:chOff x="2355" y="2317"/>
            <a:chExt cx="5468" cy="2307"/>
          </a:xfrm>
        </p:grpSpPr>
        <p:sp>
          <p:nvSpPr>
            <p:cNvPr id="6"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77883" name="Picture 7" descr="86ed3622e44c9f543e571f65825c0479 (1)"/>
            <p:cNvPicPr>
              <a:picLocks noChangeAspect="1" noChangeArrowheads="1"/>
            </p:cNvPicPr>
            <p:nvPr/>
          </p:nvPicPr>
          <p:blipFill>
            <a:blip r:embed="rId3">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
        <p:nvSpPr>
          <p:cNvPr id="9" name="Titolo 1">
            <a:extLst>
              <a:ext uri="{FF2B5EF4-FFF2-40B4-BE49-F238E27FC236}"/>
            </a:extLst>
          </p:cNvPr>
          <p:cNvSpPr txBox="1">
            <a:spLocks/>
          </p:cNvSpPr>
          <p:nvPr/>
        </p:nvSpPr>
        <p:spPr>
          <a:xfrm>
            <a:off x="1774825" y="179388"/>
            <a:ext cx="8642350" cy="762000"/>
          </a:xfrm>
          <a:prstGeom prst="rect">
            <a:avLst/>
          </a:prstGeom>
        </p:spPr>
        <p:txBody>
          <a:bodyPr/>
          <a:lstStyle/>
          <a:p>
            <a:pPr algn="ctr" eaLnBrk="0" fontAlgn="base" hangingPunct="0">
              <a:spcBef>
                <a:spcPct val="0"/>
              </a:spcBef>
              <a:spcAft>
                <a:spcPct val="0"/>
              </a:spcAft>
              <a:defRPr/>
            </a:pPr>
            <a:r>
              <a:rPr lang="it-IT" altLang="it-IT" sz="3600" b="1" kern="0" dirty="0" err="1">
                <a:solidFill>
                  <a:srgbClr val="4472C4"/>
                </a:solidFill>
                <a:latin typeface="Arial" panose="020B0604020202020204" pitchFamily="34" charset="0"/>
                <a:cs typeface="Arial" panose="020B0604020202020204" pitchFamily="34" charset="0"/>
              </a:rPr>
              <a:t>Clinical</a:t>
            </a:r>
            <a:r>
              <a:rPr lang="it-IT" altLang="it-IT" sz="3600" b="1" kern="0" dirty="0">
                <a:solidFill>
                  <a:srgbClr val="4472C4"/>
                </a:solidFill>
                <a:latin typeface="Arial" panose="020B0604020202020204" pitchFamily="34" charset="0"/>
                <a:cs typeface="Arial" panose="020B0604020202020204" pitchFamily="34" charset="0"/>
              </a:rPr>
              <a:t> </a:t>
            </a:r>
            <a:r>
              <a:rPr lang="it-IT" altLang="it-IT" sz="3600" b="1" kern="0" dirty="0" err="1">
                <a:solidFill>
                  <a:srgbClr val="4472C4"/>
                </a:solidFill>
                <a:latin typeface="Arial" panose="020B0604020202020204" pitchFamily="34" charset="0"/>
                <a:cs typeface="Arial" panose="020B0604020202020204" pitchFamily="34" charset="0"/>
              </a:rPr>
              <a:t>history</a:t>
            </a:r>
            <a:r>
              <a:rPr lang="it-IT" altLang="it-IT" sz="3600" b="1" kern="0" dirty="0">
                <a:solidFill>
                  <a:srgbClr val="4472C4"/>
                </a:solidFill>
                <a:latin typeface="Arial" panose="020B0604020202020204" pitchFamily="34" charset="0"/>
                <a:cs typeface="Arial" panose="020B0604020202020204" pitchFamily="34" charset="0"/>
              </a:rPr>
              <a:t> (1)</a:t>
            </a:r>
            <a:endParaRPr lang="it-IT" sz="3600" b="1" kern="0" dirty="0">
              <a:solidFill>
                <a:srgbClr val="4472C4"/>
              </a:solidFill>
              <a:latin typeface="Arial" panose="020B0604020202020204" pitchFamily="34" charset="0"/>
              <a:cs typeface="Arial" panose="020B0604020202020204" pitchFamily="34" charset="0"/>
            </a:endParaRPr>
          </a:p>
        </p:txBody>
      </p:sp>
      <p:sp>
        <p:nvSpPr>
          <p:cNvPr id="77880"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81DF2D1-B5E1-4918-B542-20057401399E}" type="slidenum">
              <a:rPr lang="it-IT" altLang="it-IT" sz="1200">
                <a:solidFill>
                  <a:srgbClr val="898989"/>
                </a:solidFill>
                <a:latin typeface="Times New Roman" panose="02020603050405020304" pitchFamily="18" charset="0"/>
              </a:rPr>
              <a:pPr>
                <a:lnSpc>
                  <a:spcPct val="100000"/>
                </a:lnSpc>
                <a:spcBef>
                  <a:spcPct val="0"/>
                </a:spcBef>
                <a:buFontTx/>
                <a:buNone/>
              </a:pPr>
              <a:t>33</a:t>
            </a:fld>
            <a:endParaRPr lang="it-IT" altLang="it-IT" sz="1200">
              <a:solidFill>
                <a:srgbClr val="898989"/>
              </a:solidFill>
              <a:latin typeface="Times New Roman" panose="02020603050405020304" pitchFamily="18" charset="0"/>
            </a:endParaRPr>
          </a:p>
        </p:txBody>
      </p:sp>
      <p:sp>
        <p:nvSpPr>
          <p:cNvPr id="11" name="CasellaDiTesto 10"/>
          <p:cNvSpPr txBox="1"/>
          <p:nvPr/>
        </p:nvSpPr>
        <p:spPr>
          <a:xfrm>
            <a:off x="8674101" y="6480176"/>
            <a:ext cx="1966913" cy="276225"/>
          </a:xfrm>
          <a:prstGeom prst="rect">
            <a:avLst/>
          </a:prstGeom>
          <a:solidFill>
            <a:schemeClr val="bg1"/>
          </a:solidFill>
        </p:spPr>
        <p:txBody>
          <a:bodyPr wrap="none">
            <a:spAutoFit/>
          </a:bodyPr>
          <a:lstStyle/>
          <a:p>
            <a:pPr eaLnBrk="0" fontAlgn="base" hangingPunct="0">
              <a:spcBef>
                <a:spcPct val="0"/>
              </a:spcBef>
              <a:spcAft>
                <a:spcPct val="0"/>
              </a:spcAft>
              <a:defRPr/>
            </a:pPr>
            <a:r>
              <a:rPr lang="it-IT" sz="1200" b="1" dirty="0">
                <a:solidFill>
                  <a:prstClr val="black">
                    <a:lumMod val="75000"/>
                    <a:lumOff val="25000"/>
                  </a:prstClr>
                </a:solidFill>
                <a:latin typeface="Times New Roman" panose="02020603050405020304" pitchFamily="18" charset="0"/>
              </a:rPr>
              <a:t>De Luca L, et al. </a:t>
            </a:r>
            <a:r>
              <a:rPr lang="it-IT" sz="1200" b="1" dirty="0" err="1">
                <a:solidFill>
                  <a:prstClr val="black">
                    <a:lumMod val="75000"/>
                    <a:lumOff val="25000"/>
                  </a:prstClr>
                </a:solidFill>
                <a:latin typeface="Times New Roman" panose="02020603050405020304" pitchFamily="18" charset="0"/>
              </a:rPr>
              <a:t>submitted</a:t>
            </a:r>
            <a:endParaRPr lang="it-IT" sz="1200" b="1" dirty="0">
              <a:solidFill>
                <a:prstClr val="black">
                  <a:lumMod val="75000"/>
                  <a:lumOff val="25000"/>
                </a:prstClr>
              </a:solidFill>
              <a:latin typeface="Times New Roman" panose="02020603050405020304" pitchFamily="18" charset="0"/>
            </a:endParaRPr>
          </a:p>
        </p:txBody>
      </p:sp>
    </p:spTree>
    <p:extLst>
      <p:ext uri="{BB962C8B-B14F-4D97-AF65-F5344CB8AC3E}">
        <p14:creationId xmlns:p14="http://schemas.microsoft.com/office/powerpoint/2010/main" val="2109735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a 9">
            <a:extLst>
              <a:ext uri="{FF2B5EF4-FFF2-40B4-BE49-F238E27FC236}"/>
            </a:extLst>
          </p:cNvPr>
          <p:cNvGraphicFramePr>
            <a:graphicFrameLocks noGrp="1"/>
          </p:cNvGraphicFramePr>
          <p:nvPr/>
        </p:nvGraphicFramePr>
        <p:xfrm>
          <a:off x="1712913" y="1268413"/>
          <a:ext cx="8775700" cy="5256214"/>
        </p:xfrm>
        <a:graphic>
          <a:graphicData uri="http://schemas.openxmlformats.org/drawingml/2006/table">
            <a:tbl>
              <a:tblPr firstRow="1" bandRow="1">
                <a:tableStyleId>{8799B23B-EC83-4686-B30A-512413B5E67A}</a:tableStyleId>
              </a:tblPr>
              <a:tblGrid>
                <a:gridCol w="4608514">
                  <a:extLst>
                    <a:ext uri="{9D8B030D-6E8A-4147-A177-3AD203B41FA5}"/>
                  </a:extLst>
                </a:gridCol>
                <a:gridCol w="1887476">
                  <a:extLst>
                    <a:ext uri="{9D8B030D-6E8A-4147-A177-3AD203B41FA5}"/>
                  </a:extLst>
                </a:gridCol>
                <a:gridCol w="1474407">
                  <a:extLst>
                    <a:ext uri="{9D8B030D-6E8A-4147-A177-3AD203B41FA5}"/>
                  </a:extLst>
                </a:gridCol>
                <a:gridCol w="805303">
                  <a:extLst>
                    <a:ext uri="{9D8B030D-6E8A-4147-A177-3AD203B41FA5}"/>
                  </a:extLst>
                </a:gridCol>
              </a:tblGrid>
              <a:tr h="512896">
                <a:tc>
                  <a:txBody>
                    <a:bodyPr/>
                    <a:lstStyle/>
                    <a:p>
                      <a:endParaRPr lang="it-IT" sz="2200" b="0" dirty="0">
                        <a:solidFill>
                          <a:schemeClr val="tx1"/>
                        </a:solidFill>
                        <a:latin typeface="Arial" panose="020B0604020202020204" pitchFamily="34" charset="0"/>
                        <a:cs typeface="Arial" panose="020B0604020202020204" pitchFamily="34" charset="0"/>
                      </a:endParaRPr>
                    </a:p>
                  </a:txBody>
                  <a:tcPr marL="91448" marR="91448" marT="45721" marB="45721"/>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err="1">
                          <a:solidFill>
                            <a:schemeClr val="tx1"/>
                          </a:solidFill>
                          <a:latin typeface="Arial" panose="020B0604020202020204" pitchFamily="34" charset="0"/>
                          <a:cs typeface="Arial" panose="020B0604020202020204" pitchFamily="34" charset="0"/>
                        </a:rPr>
                        <a:t>Months</a:t>
                      </a:r>
                      <a:r>
                        <a:rPr lang="it-IT" sz="2200" b="1" dirty="0">
                          <a:solidFill>
                            <a:schemeClr val="tx1"/>
                          </a:solidFill>
                          <a:latin typeface="Arial" panose="020B0604020202020204" pitchFamily="34" charset="0"/>
                          <a:cs typeface="Arial" panose="020B0604020202020204" pitchFamily="34" charset="0"/>
                        </a:rPr>
                        <a:t> from last AMI</a:t>
                      </a:r>
                    </a:p>
                  </a:txBody>
                  <a:tcPr marL="91431" marR="91431" marT="45745" marB="45745" anchor="ctr"/>
                </a:tc>
                <a:tc hMerge="1">
                  <a:txBody>
                    <a:bodyPr/>
                    <a:lstStyle/>
                    <a:p>
                      <a:pPr algn="ctr"/>
                      <a:endParaRPr lang="it-IT" sz="2400" b="1" dirty="0">
                        <a:solidFill>
                          <a:schemeClr val="tx1"/>
                        </a:solidFill>
                        <a:latin typeface="Arial" panose="020B0604020202020204" pitchFamily="34" charset="0"/>
                        <a:cs typeface="Arial" panose="020B0604020202020204" pitchFamily="34" charset="0"/>
                      </a:endParaRPr>
                    </a:p>
                  </a:txBody>
                  <a:tcPr marL="91431" marR="91431" marT="45724" marB="45724" anchor="ctr"/>
                </a:tc>
                <a:tc>
                  <a:txBody>
                    <a:bodyPr/>
                    <a:lstStyle/>
                    <a:p>
                      <a:pPr algn="ctr"/>
                      <a:endParaRPr lang="it-IT" sz="2200" b="1" dirty="0">
                        <a:solidFill>
                          <a:schemeClr val="tx1"/>
                        </a:solidFill>
                        <a:latin typeface="Arial" panose="020B0604020202020204" pitchFamily="34" charset="0"/>
                        <a:cs typeface="Arial" panose="020B0604020202020204" pitchFamily="34" charset="0"/>
                      </a:endParaRPr>
                    </a:p>
                  </a:txBody>
                  <a:tcPr marL="91431" marR="91431" marT="45745" marB="45745" anchor="ctr"/>
                </a:tc>
                <a:extLst>
                  <a:ext uri="{0D108BD9-81ED-4DB2-BD59-A6C34878D82A}"/>
                </a:extLst>
              </a:tr>
              <a:tr h="764354">
                <a:tc>
                  <a:txBody>
                    <a:bodyPr/>
                    <a:lstStyle/>
                    <a:p>
                      <a:endParaRPr lang="it-IT" sz="2200" b="0" dirty="0">
                        <a:solidFill>
                          <a:schemeClr val="tx1"/>
                        </a:solidFill>
                        <a:latin typeface="Arial" panose="020B0604020202020204" pitchFamily="34" charset="0"/>
                        <a:cs typeface="Arial" panose="020B0604020202020204" pitchFamily="34" charset="0"/>
                      </a:endParaRPr>
                    </a:p>
                  </a:txBody>
                  <a:tcPr marL="91448" marR="91448" marT="45721" marB="45721"/>
                </a:tc>
                <a:tc>
                  <a:txBody>
                    <a:bodyPr/>
                    <a:lstStyle/>
                    <a:p>
                      <a:pPr algn="ctr"/>
                      <a:r>
                        <a:rPr lang="it-IT" sz="2200" b="1" dirty="0">
                          <a:solidFill>
                            <a:schemeClr val="tx1"/>
                          </a:solidFill>
                          <a:latin typeface="Arial" panose="020B0604020202020204" pitchFamily="34" charset="0"/>
                          <a:cs typeface="Arial" panose="020B0604020202020204" pitchFamily="34" charset="0"/>
                        </a:rPr>
                        <a:t>(12-24]</a:t>
                      </a:r>
                    </a:p>
                    <a:p>
                      <a:pPr algn="ctr"/>
                      <a:r>
                        <a:rPr lang="it-IT" sz="2200" b="1" dirty="0">
                          <a:solidFill>
                            <a:schemeClr val="tx1"/>
                          </a:solidFill>
                          <a:latin typeface="Arial" panose="020B0604020202020204" pitchFamily="34" charset="0"/>
                          <a:cs typeface="Arial" panose="020B0604020202020204" pitchFamily="34" charset="0"/>
                        </a:rPr>
                        <a:t>(n=1028)</a:t>
                      </a:r>
                    </a:p>
                  </a:txBody>
                  <a:tcPr marL="35998" marR="35998" marT="46826" marB="4682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Arial" panose="020B0604020202020204" pitchFamily="34" charset="0"/>
                          <a:cs typeface="Arial" panose="020B0604020202020204" pitchFamily="34" charset="0"/>
                        </a:rPr>
                        <a:t>(</a:t>
                      </a:r>
                      <a:r>
                        <a:rPr lang="it-IT" sz="2200" b="1" dirty="0" smtClean="0">
                          <a:solidFill>
                            <a:schemeClr val="tx1"/>
                          </a:solidFill>
                          <a:latin typeface="Arial" panose="020B0604020202020204" pitchFamily="34" charset="0"/>
                          <a:cs typeface="Arial" panose="020B0604020202020204" pitchFamily="34" charset="0"/>
                        </a:rPr>
                        <a:t>25-36</a:t>
                      </a:r>
                      <a:r>
                        <a:rPr lang="it-IT" sz="2200" b="1" dirty="0">
                          <a:solidFill>
                            <a:schemeClr val="tx1"/>
                          </a:solidFill>
                          <a:latin typeface="Arial" panose="020B0604020202020204" pitchFamily="34" charset="0"/>
                          <a:cs typeface="Arial" panose="020B0604020202020204"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it-IT" sz="2200" b="1" dirty="0">
                          <a:solidFill>
                            <a:schemeClr val="tx1"/>
                          </a:solidFill>
                          <a:latin typeface="Arial" panose="020B0604020202020204" pitchFamily="34" charset="0"/>
                          <a:cs typeface="Arial" panose="020B0604020202020204" pitchFamily="34" charset="0"/>
                        </a:rPr>
                        <a:t>(n=605)</a:t>
                      </a:r>
                    </a:p>
                  </a:txBody>
                  <a:tcPr marL="35998" marR="35998" marT="46826" marB="46826" anchor="ctr"/>
                </a:tc>
                <a:tc>
                  <a:txBody>
                    <a:bodyPr/>
                    <a:lstStyle/>
                    <a:p>
                      <a:pPr algn="ctr"/>
                      <a:r>
                        <a:rPr lang="it-IT" sz="2200" b="1" dirty="0">
                          <a:latin typeface="Arial" panose="020B0604020202020204" pitchFamily="34" charset="0"/>
                          <a:cs typeface="Arial" panose="020B0604020202020204" pitchFamily="34" charset="0"/>
                        </a:rPr>
                        <a:t>p</a:t>
                      </a:r>
                      <a:endParaRPr lang="it-IT" sz="2200" b="1" dirty="0">
                        <a:solidFill>
                          <a:schemeClr val="tx1"/>
                        </a:solidFill>
                        <a:latin typeface="Arial" panose="020B0604020202020204" pitchFamily="34" charset="0"/>
                        <a:cs typeface="Arial" panose="020B0604020202020204" pitchFamily="34" charset="0"/>
                      </a:endParaRPr>
                    </a:p>
                  </a:txBody>
                  <a:tcPr marL="91425" marR="91425" marT="45746" marB="45746" anchor="ctr"/>
                </a:tc>
                <a:extLst>
                  <a:ext uri="{0D108BD9-81ED-4DB2-BD59-A6C34878D82A}"/>
                </a:extLst>
              </a:tr>
              <a:tr h="459572">
                <a:tc>
                  <a:txBody>
                    <a:bodyPr/>
                    <a:lstStyle/>
                    <a:p>
                      <a:r>
                        <a:rPr lang="it-IT" sz="2200" dirty="0" err="1">
                          <a:latin typeface="Arial" panose="020B0604020202020204" pitchFamily="34" charset="0"/>
                          <a:cs typeface="Arial" panose="020B0604020202020204" pitchFamily="34" charset="0"/>
                        </a:rPr>
                        <a:t>Arterial</a:t>
                      </a:r>
                      <a:r>
                        <a:rPr lang="it-IT" sz="2200" dirty="0">
                          <a:latin typeface="Arial" panose="020B0604020202020204" pitchFamily="34" charset="0"/>
                          <a:cs typeface="Arial" panose="020B0604020202020204" pitchFamily="34" charset="0"/>
                        </a:rPr>
                        <a:t> Hypertension, 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41" marB="45741"/>
                </a:tc>
                <a:tc>
                  <a:txBody>
                    <a:bodyPr/>
                    <a:lstStyle/>
                    <a:p>
                      <a:pPr algn="ctr"/>
                      <a:r>
                        <a:rPr lang="it-IT" sz="2200" dirty="0">
                          <a:latin typeface="Arial" panose="020B0604020202020204" pitchFamily="34" charset="0"/>
                          <a:cs typeface="Arial" panose="020B0604020202020204" pitchFamily="34" charset="0"/>
                        </a:rPr>
                        <a:t>807 (79)</a:t>
                      </a:r>
                      <a:endParaRPr lang="it-IT" sz="2200" dirty="0">
                        <a:solidFill>
                          <a:schemeClr val="tx1"/>
                        </a:solidFill>
                        <a:latin typeface="Arial" panose="020B0604020202020204" pitchFamily="34" charset="0"/>
                        <a:cs typeface="Arial" panose="020B0604020202020204" pitchFamily="34" charset="0"/>
                      </a:endParaRPr>
                    </a:p>
                  </a:txBody>
                  <a:tcPr marL="36003" marR="36003" marT="46821" marB="46821" anchor="ctr"/>
                </a:tc>
                <a:tc>
                  <a:txBody>
                    <a:bodyPr/>
                    <a:lstStyle/>
                    <a:p>
                      <a:pPr algn="ctr"/>
                      <a:r>
                        <a:rPr lang="it-IT" sz="2200" dirty="0">
                          <a:latin typeface="Arial" panose="020B0604020202020204" pitchFamily="34" charset="0"/>
                          <a:cs typeface="Arial" panose="020B0604020202020204" pitchFamily="34" charset="0"/>
                        </a:rPr>
                        <a:t>476 (79)</a:t>
                      </a:r>
                      <a:endParaRPr lang="it-IT" sz="2200" dirty="0">
                        <a:solidFill>
                          <a:schemeClr val="tx1"/>
                        </a:solidFill>
                        <a:latin typeface="Arial" panose="020B0604020202020204" pitchFamily="34" charset="0"/>
                        <a:cs typeface="Arial" panose="020B0604020202020204" pitchFamily="34" charset="0"/>
                      </a:endParaRPr>
                    </a:p>
                  </a:txBody>
                  <a:tcPr marL="36003" marR="36003" marT="46821" marB="46821" anchor="ctr"/>
                </a:tc>
                <a:tc>
                  <a:txBody>
                    <a:bodyPr/>
                    <a:lstStyle/>
                    <a:p>
                      <a:pPr algn="ctr"/>
                      <a:r>
                        <a:rPr lang="it-IT" sz="2200" dirty="0">
                          <a:solidFill>
                            <a:schemeClr val="tx1"/>
                          </a:solidFill>
                          <a:latin typeface="Arial" panose="020B0604020202020204" pitchFamily="34" charset="0"/>
                          <a:cs typeface="Arial" panose="020B0604020202020204" pitchFamily="34" charset="0"/>
                        </a:rPr>
                        <a:t>0.91</a:t>
                      </a:r>
                    </a:p>
                  </a:txBody>
                  <a:tcPr marL="36003" marR="36003" marT="46821" marB="46821" anchor="ctr"/>
                </a:tc>
                <a:extLst>
                  <a:ext uri="{0D108BD9-81ED-4DB2-BD59-A6C34878D82A}"/>
                </a:extLst>
              </a:tr>
              <a:tr h="459540">
                <a:tc>
                  <a:txBody>
                    <a:bodyPr/>
                    <a:lstStyle/>
                    <a:p>
                      <a:r>
                        <a:rPr lang="it-IT" sz="2200" dirty="0" err="1">
                          <a:latin typeface="Arial" panose="020B0604020202020204" pitchFamily="34" charset="0"/>
                          <a:cs typeface="Arial" panose="020B0604020202020204" pitchFamily="34" charset="0"/>
                        </a:rPr>
                        <a:t>Chronic</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renal</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failure</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25" marB="45725"/>
                </a:tc>
                <a:tc>
                  <a:txBody>
                    <a:bodyPr/>
                    <a:lstStyle/>
                    <a:p>
                      <a:pPr algn="ctr"/>
                      <a:r>
                        <a:rPr lang="it-IT" sz="2200" dirty="0">
                          <a:latin typeface="Arial" panose="020B0604020202020204" pitchFamily="34" charset="0"/>
                          <a:cs typeface="Arial" panose="020B0604020202020204" pitchFamily="34" charset="0"/>
                        </a:rPr>
                        <a:t>129 (13)</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5" marB="46805" anchor="ctr"/>
                </a:tc>
                <a:tc>
                  <a:txBody>
                    <a:bodyPr/>
                    <a:lstStyle/>
                    <a:p>
                      <a:pPr algn="ctr"/>
                      <a:r>
                        <a:rPr lang="it-IT" sz="2200" dirty="0">
                          <a:latin typeface="Arial" panose="020B0604020202020204" pitchFamily="34" charset="0"/>
                          <a:cs typeface="Arial" panose="020B0604020202020204" pitchFamily="34" charset="0"/>
                        </a:rPr>
                        <a:t>74 (12)</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5" marB="46805"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0.87</a:t>
                      </a:r>
                    </a:p>
                  </a:txBody>
                  <a:tcPr marL="36003" marR="36003" marT="46805" marB="46805" anchor="ctr"/>
                </a:tc>
                <a:extLst>
                  <a:ext uri="{0D108BD9-81ED-4DB2-BD59-A6C34878D82A}"/>
                </a:extLst>
              </a:tr>
              <a:tr h="459540">
                <a:tc>
                  <a:txBody>
                    <a:bodyPr/>
                    <a:lstStyle/>
                    <a:p>
                      <a:r>
                        <a:rPr lang="it-IT" sz="2200" dirty="0">
                          <a:latin typeface="Arial" panose="020B0604020202020204" pitchFamily="34" charset="0"/>
                          <a:cs typeface="Arial" panose="020B0604020202020204" pitchFamily="34" charset="0"/>
                        </a:rPr>
                        <a:t>COPD, 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25" marB="45725"/>
                </a:tc>
                <a:tc>
                  <a:txBody>
                    <a:bodyPr/>
                    <a:lstStyle/>
                    <a:p>
                      <a:pPr algn="ctr"/>
                      <a:r>
                        <a:rPr lang="it-IT" sz="2200" dirty="0">
                          <a:latin typeface="Arial" panose="020B0604020202020204" pitchFamily="34" charset="0"/>
                          <a:cs typeface="Arial" panose="020B0604020202020204" pitchFamily="34" charset="0"/>
                        </a:rPr>
                        <a:t>125 (12)</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5" marB="46805" anchor="ctr"/>
                </a:tc>
                <a:tc>
                  <a:txBody>
                    <a:bodyPr/>
                    <a:lstStyle/>
                    <a:p>
                      <a:pPr algn="ctr"/>
                      <a:r>
                        <a:rPr lang="it-IT" sz="2200" dirty="0">
                          <a:latin typeface="Arial" panose="020B0604020202020204" pitchFamily="34" charset="0"/>
                          <a:cs typeface="Arial" panose="020B0604020202020204" pitchFamily="34" charset="0"/>
                        </a:rPr>
                        <a:t>62 (10)</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5" marB="46805"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0.26</a:t>
                      </a:r>
                    </a:p>
                  </a:txBody>
                  <a:tcPr marL="36003" marR="36003" marT="46805" marB="46805" anchor="ctr"/>
                </a:tc>
                <a:extLst>
                  <a:ext uri="{0D108BD9-81ED-4DB2-BD59-A6C34878D82A}"/>
                </a:extLst>
              </a:tr>
              <a:tr h="4595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History of HF, n (%)</a:t>
                      </a:r>
                      <a:endParaRPr lang="it-IT" sz="2200" b="0" i="0" dirty="0">
                        <a:solidFill>
                          <a:schemeClr val="tx1"/>
                        </a:solidFill>
                        <a:latin typeface="Arial" panose="020B0604020202020204" pitchFamily="34" charset="0"/>
                        <a:cs typeface="Arial" panose="020B0604020202020204" pitchFamily="34" charset="0"/>
                      </a:endParaRPr>
                    </a:p>
                  </a:txBody>
                  <a:tcPr marL="91448" marR="91448" marT="45741" marB="4574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164 (16)</a:t>
                      </a:r>
                      <a:endParaRPr lang="it-IT" sz="2200" i="0" dirty="0">
                        <a:solidFill>
                          <a:schemeClr val="tx1"/>
                        </a:solidFill>
                        <a:latin typeface="Arial" panose="020B0604020202020204" pitchFamily="34" charset="0"/>
                        <a:cs typeface="Arial" panose="020B0604020202020204" pitchFamily="34" charset="0"/>
                      </a:endParaRPr>
                    </a:p>
                  </a:txBody>
                  <a:tcPr marL="36003" marR="36003" marT="46821" marB="468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dirty="0">
                          <a:latin typeface="Arial" panose="020B0604020202020204" pitchFamily="34" charset="0"/>
                          <a:cs typeface="Arial" panose="020B0604020202020204" pitchFamily="34" charset="0"/>
                        </a:rPr>
                        <a:t>89 (15)</a:t>
                      </a:r>
                      <a:endParaRPr lang="it-IT" sz="2200" i="0" dirty="0">
                        <a:solidFill>
                          <a:schemeClr val="tx1"/>
                        </a:solidFill>
                        <a:latin typeface="Arial" panose="020B0604020202020204" pitchFamily="34" charset="0"/>
                        <a:cs typeface="Arial" panose="020B0604020202020204" pitchFamily="34" charset="0"/>
                      </a:endParaRPr>
                    </a:p>
                  </a:txBody>
                  <a:tcPr marL="36003" marR="36003" marT="46821" marB="4682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2200" i="0" dirty="0">
                          <a:solidFill>
                            <a:schemeClr val="tx1"/>
                          </a:solidFill>
                          <a:latin typeface="Arial" panose="020B0604020202020204" pitchFamily="34" charset="0"/>
                          <a:cs typeface="Arial" panose="020B0604020202020204" pitchFamily="34" charset="0"/>
                        </a:rPr>
                        <a:t>0.52</a:t>
                      </a:r>
                    </a:p>
                  </a:txBody>
                  <a:tcPr marL="36003" marR="36003" marT="46821" marB="46821"/>
                </a:tc>
                <a:extLst>
                  <a:ext uri="{0D108BD9-81ED-4DB2-BD59-A6C34878D82A}"/>
                </a:extLst>
              </a:tr>
              <a:tr h="459532">
                <a:tc>
                  <a:txBody>
                    <a:bodyPr/>
                    <a:lstStyle/>
                    <a:p>
                      <a:r>
                        <a:rPr lang="it-IT" sz="2200" dirty="0" err="1">
                          <a:latin typeface="Arial" panose="020B0604020202020204" pitchFamily="34" charset="0"/>
                          <a:cs typeface="Arial" panose="020B0604020202020204" pitchFamily="34" charset="0"/>
                        </a:rPr>
                        <a:t>History</a:t>
                      </a:r>
                      <a:r>
                        <a:rPr lang="it-IT" sz="2200" dirty="0">
                          <a:latin typeface="Arial" panose="020B0604020202020204" pitchFamily="34" charset="0"/>
                          <a:cs typeface="Arial" panose="020B0604020202020204" pitchFamily="34" charset="0"/>
                        </a:rPr>
                        <a:t> of </a:t>
                      </a:r>
                      <a:r>
                        <a:rPr lang="it-IT" sz="2200" dirty="0" err="1">
                          <a:latin typeface="Arial" panose="020B0604020202020204" pitchFamily="34" charset="0"/>
                          <a:cs typeface="Arial" panose="020B0604020202020204" pitchFamily="34" charset="0"/>
                        </a:rPr>
                        <a:t>atrial</a:t>
                      </a:r>
                      <a:r>
                        <a:rPr lang="it-IT" sz="2200" dirty="0">
                          <a:latin typeface="Arial" panose="020B0604020202020204" pitchFamily="34" charset="0"/>
                          <a:cs typeface="Arial" panose="020B0604020202020204" pitchFamily="34" charset="0"/>
                        </a:rPr>
                        <a:t> </a:t>
                      </a:r>
                      <a:r>
                        <a:rPr lang="it-IT" sz="2200" dirty="0" err="1">
                          <a:latin typeface="Arial" panose="020B0604020202020204" pitchFamily="34" charset="0"/>
                          <a:cs typeface="Arial" panose="020B0604020202020204" pitchFamily="34" charset="0"/>
                        </a:rPr>
                        <a:t>fibrillation</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21" marB="45721"/>
                </a:tc>
                <a:tc>
                  <a:txBody>
                    <a:bodyPr/>
                    <a:lstStyle/>
                    <a:p>
                      <a:pPr algn="ctr"/>
                      <a:r>
                        <a:rPr lang="it-IT" sz="2200" dirty="0">
                          <a:latin typeface="Arial" panose="020B0604020202020204" pitchFamily="34" charset="0"/>
                          <a:cs typeface="Arial" panose="020B0604020202020204" pitchFamily="34" charset="0"/>
                        </a:rPr>
                        <a:t>129 (13)</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dirty="0">
                          <a:latin typeface="Arial" panose="020B0604020202020204" pitchFamily="34" charset="0"/>
                          <a:cs typeface="Arial" panose="020B0604020202020204" pitchFamily="34" charset="0"/>
                        </a:rPr>
                        <a:t>80 (13)</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0.68</a:t>
                      </a:r>
                    </a:p>
                  </a:txBody>
                  <a:tcPr marL="36003" marR="36003" marT="46801" marB="46801" anchor="ctr"/>
                </a:tc>
                <a:extLst>
                  <a:ext uri="{0D108BD9-81ED-4DB2-BD59-A6C34878D82A}"/>
                </a:extLst>
              </a:tr>
              <a:tr h="762144">
                <a:tc>
                  <a:txBody>
                    <a:bodyPr/>
                    <a:lstStyle/>
                    <a:p>
                      <a:r>
                        <a:rPr lang="it-IT" sz="2200" dirty="0" err="1">
                          <a:latin typeface="Arial" panose="020B0604020202020204" pitchFamily="34" charset="0"/>
                          <a:cs typeface="Arial" panose="020B0604020202020204" pitchFamily="34" charset="0"/>
                        </a:rPr>
                        <a:t>History</a:t>
                      </a:r>
                      <a:r>
                        <a:rPr lang="it-IT" sz="2200" dirty="0">
                          <a:latin typeface="Arial" panose="020B0604020202020204" pitchFamily="34" charset="0"/>
                          <a:cs typeface="Arial" panose="020B0604020202020204" pitchFamily="34" charset="0"/>
                        </a:rPr>
                        <a:t> of</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peripheral</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artery</a:t>
                      </a:r>
                      <a:r>
                        <a:rPr lang="it-IT" sz="2200" baseline="0" dirty="0">
                          <a:latin typeface="Arial" panose="020B0604020202020204" pitchFamily="34" charset="0"/>
                          <a:cs typeface="Arial" panose="020B0604020202020204" pitchFamily="34" charset="0"/>
                        </a:rPr>
                        <a:t> </a:t>
                      </a:r>
                      <a:r>
                        <a:rPr lang="it-IT" sz="2200" baseline="0" dirty="0" err="1">
                          <a:latin typeface="Arial" panose="020B0604020202020204" pitchFamily="34" charset="0"/>
                          <a:cs typeface="Arial" panose="020B0604020202020204" pitchFamily="34" charset="0"/>
                        </a:rPr>
                        <a:t>disease</a:t>
                      </a:r>
                      <a:r>
                        <a:rPr lang="it-IT" sz="2200" baseline="0" dirty="0">
                          <a:latin typeface="Arial" panose="020B0604020202020204" pitchFamily="34" charset="0"/>
                          <a:cs typeface="Arial" panose="020B0604020202020204" pitchFamily="34" charset="0"/>
                        </a:rPr>
                        <a:t>,</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21" marB="45721"/>
                </a:tc>
                <a:tc>
                  <a:txBody>
                    <a:bodyPr/>
                    <a:lstStyle/>
                    <a:p>
                      <a:pPr algn="ctr"/>
                      <a:r>
                        <a:rPr lang="it-IT" sz="2200" dirty="0">
                          <a:latin typeface="Arial" panose="020B0604020202020204" pitchFamily="34" charset="0"/>
                          <a:cs typeface="Arial" panose="020B0604020202020204" pitchFamily="34" charset="0"/>
                        </a:rPr>
                        <a:t>64 (6)</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dirty="0">
                          <a:latin typeface="Arial" panose="020B0604020202020204" pitchFamily="34" charset="0"/>
                          <a:cs typeface="Arial" panose="020B0604020202020204" pitchFamily="34" charset="0"/>
                        </a:rPr>
                        <a:t>48 (8)</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0.19</a:t>
                      </a:r>
                    </a:p>
                  </a:txBody>
                  <a:tcPr marL="36003" marR="36003" marT="46801" marB="46801" anchor="ctr"/>
                </a:tc>
                <a:extLst>
                  <a:ext uri="{0D108BD9-81ED-4DB2-BD59-A6C34878D82A}"/>
                </a:extLst>
              </a:tr>
              <a:tr h="459532">
                <a:tc>
                  <a:txBody>
                    <a:bodyPr/>
                    <a:lstStyle/>
                    <a:p>
                      <a:r>
                        <a:rPr lang="it-IT" sz="2200" dirty="0" err="1">
                          <a:latin typeface="Arial" panose="020B0604020202020204" pitchFamily="34" charset="0"/>
                          <a:cs typeface="Arial" panose="020B0604020202020204" pitchFamily="34" charset="0"/>
                        </a:rPr>
                        <a:t>History</a:t>
                      </a:r>
                      <a:r>
                        <a:rPr lang="it-IT" sz="2200" dirty="0">
                          <a:latin typeface="Arial" panose="020B0604020202020204" pitchFamily="34" charset="0"/>
                          <a:cs typeface="Arial" panose="020B0604020202020204" pitchFamily="34" charset="0"/>
                        </a:rPr>
                        <a:t> of TIA/</a:t>
                      </a:r>
                      <a:r>
                        <a:rPr lang="it-IT" sz="2200" dirty="0" err="1">
                          <a:latin typeface="Arial" panose="020B0604020202020204" pitchFamily="34" charset="0"/>
                          <a:cs typeface="Arial" panose="020B0604020202020204" pitchFamily="34" charset="0"/>
                        </a:rPr>
                        <a:t>Stroke</a:t>
                      </a:r>
                      <a:r>
                        <a:rPr lang="it-IT" sz="2200" dirty="0">
                          <a:latin typeface="Arial" panose="020B0604020202020204" pitchFamily="34" charset="0"/>
                          <a:cs typeface="Arial" panose="020B0604020202020204" pitchFamily="34" charset="0"/>
                        </a:rPr>
                        <a:t>, 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21" marB="45721"/>
                </a:tc>
                <a:tc>
                  <a:txBody>
                    <a:bodyPr/>
                    <a:lstStyle/>
                    <a:p>
                      <a:pPr algn="ctr"/>
                      <a:r>
                        <a:rPr lang="it-IT" sz="2200" dirty="0">
                          <a:latin typeface="Arial" panose="020B0604020202020204" pitchFamily="34" charset="0"/>
                          <a:cs typeface="Arial" panose="020B0604020202020204" pitchFamily="34" charset="0"/>
                        </a:rPr>
                        <a:t>38 (4)</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dirty="0">
                          <a:latin typeface="Arial" panose="020B0604020202020204" pitchFamily="34" charset="0"/>
                          <a:cs typeface="Arial" panose="020B0604020202020204" pitchFamily="34" charset="0"/>
                        </a:rPr>
                        <a:t>30 (5)</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0.21</a:t>
                      </a:r>
                    </a:p>
                  </a:txBody>
                  <a:tcPr marL="36003" marR="36003" marT="46801" marB="46801" anchor="ctr"/>
                </a:tc>
                <a:extLst>
                  <a:ext uri="{0D108BD9-81ED-4DB2-BD59-A6C34878D82A}"/>
                </a:extLst>
              </a:tr>
              <a:tr h="459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2200" kern="1200" dirty="0" err="1">
                          <a:latin typeface="Arial" panose="020B0604020202020204" pitchFamily="34" charset="0"/>
                          <a:cs typeface="Arial" panose="020B0604020202020204" pitchFamily="34" charset="0"/>
                        </a:rPr>
                        <a:t>History</a:t>
                      </a:r>
                      <a:r>
                        <a:rPr lang="it-IT" sz="2200" kern="1200" dirty="0">
                          <a:latin typeface="Arial" panose="020B0604020202020204" pitchFamily="34" charset="0"/>
                          <a:cs typeface="Arial" panose="020B0604020202020204" pitchFamily="34" charset="0"/>
                        </a:rPr>
                        <a:t> of Major</a:t>
                      </a:r>
                      <a:r>
                        <a:rPr lang="it-IT" sz="2200" kern="1200" baseline="0" dirty="0">
                          <a:latin typeface="Arial" panose="020B0604020202020204" pitchFamily="34" charset="0"/>
                          <a:cs typeface="Arial" panose="020B0604020202020204" pitchFamily="34" charset="0"/>
                        </a:rPr>
                        <a:t> </a:t>
                      </a:r>
                      <a:r>
                        <a:rPr lang="it-IT" sz="2200" kern="1200" baseline="0" dirty="0" err="1">
                          <a:latin typeface="Arial" panose="020B0604020202020204" pitchFamily="34" charset="0"/>
                          <a:cs typeface="Arial" panose="020B0604020202020204" pitchFamily="34" charset="0"/>
                        </a:rPr>
                        <a:t>Bleeding</a:t>
                      </a:r>
                      <a:r>
                        <a:rPr lang="it-IT" sz="2200" kern="1200" dirty="0">
                          <a:latin typeface="Arial" panose="020B0604020202020204" pitchFamily="34" charset="0"/>
                          <a:cs typeface="Arial" panose="020B0604020202020204" pitchFamily="34" charset="0"/>
                        </a:rPr>
                        <a:t>,</a:t>
                      </a:r>
                      <a:r>
                        <a:rPr lang="it-IT" sz="2200" kern="1200" baseline="0" dirty="0">
                          <a:latin typeface="Arial" panose="020B0604020202020204" pitchFamily="34" charset="0"/>
                          <a:cs typeface="Arial" panose="020B0604020202020204" pitchFamily="34" charset="0"/>
                        </a:rPr>
                        <a:t> </a:t>
                      </a:r>
                      <a:r>
                        <a:rPr lang="it-IT" sz="2200" dirty="0">
                          <a:latin typeface="Arial" panose="020B0604020202020204" pitchFamily="34" charset="0"/>
                          <a:cs typeface="Arial" panose="020B0604020202020204" pitchFamily="34" charset="0"/>
                        </a:rPr>
                        <a:t>n. (%)</a:t>
                      </a:r>
                      <a:endParaRPr lang="it-IT" sz="2200" b="0" dirty="0">
                        <a:solidFill>
                          <a:schemeClr val="tx1"/>
                        </a:solidFill>
                        <a:latin typeface="Arial" panose="020B0604020202020204" pitchFamily="34" charset="0"/>
                        <a:cs typeface="Arial" panose="020B0604020202020204" pitchFamily="34" charset="0"/>
                      </a:endParaRPr>
                    </a:p>
                  </a:txBody>
                  <a:tcPr marL="91448" marR="91448" marT="45721" marB="45721"/>
                </a:tc>
                <a:tc>
                  <a:txBody>
                    <a:bodyPr/>
                    <a:lstStyle/>
                    <a:p>
                      <a:pPr algn="ctr"/>
                      <a:r>
                        <a:rPr lang="it-IT" sz="2200" dirty="0">
                          <a:latin typeface="Arial" panose="020B0604020202020204" pitchFamily="34" charset="0"/>
                          <a:cs typeface="Arial" panose="020B0604020202020204" pitchFamily="34" charset="0"/>
                        </a:rPr>
                        <a:t>31 (3)</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dirty="0">
                          <a:latin typeface="Arial" panose="020B0604020202020204" pitchFamily="34" charset="0"/>
                          <a:cs typeface="Arial" panose="020B0604020202020204" pitchFamily="34" charset="0"/>
                        </a:rPr>
                        <a:t>19 (3)</a:t>
                      </a:r>
                      <a:endParaRPr lang="it-IT" sz="2200" b="0" dirty="0">
                        <a:solidFill>
                          <a:schemeClr val="tx1"/>
                        </a:solidFill>
                        <a:latin typeface="Arial" panose="020B0604020202020204" pitchFamily="34" charset="0"/>
                        <a:cs typeface="Arial" panose="020B0604020202020204" pitchFamily="34" charset="0"/>
                      </a:endParaRPr>
                    </a:p>
                  </a:txBody>
                  <a:tcPr marL="36003" marR="36003" marT="46801" marB="46801" anchor="ctr"/>
                </a:tc>
                <a:tc>
                  <a:txBody>
                    <a:bodyPr/>
                    <a:lstStyle/>
                    <a:p>
                      <a:pPr algn="ctr"/>
                      <a:r>
                        <a:rPr lang="it-IT" sz="2200" b="0" dirty="0">
                          <a:solidFill>
                            <a:schemeClr val="tx1"/>
                          </a:solidFill>
                          <a:latin typeface="Arial" panose="020B0604020202020204" pitchFamily="34" charset="0"/>
                          <a:cs typeface="Arial" panose="020B0604020202020204" pitchFamily="34" charset="0"/>
                        </a:rPr>
                        <a:t>0.88</a:t>
                      </a:r>
                    </a:p>
                  </a:txBody>
                  <a:tcPr marL="36003" marR="36003" marT="46801" marB="46801" anchor="ctr"/>
                </a:tc>
                <a:extLst>
                  <a:ext uri="{0D108BD9-81ED-4DB2-BD59-A6C34878D82A}"/>
                </a:extLst>
              </a:tr>
            </a:tbl>
          </a:graphicData>
        </a:graphic>
      </p:graphicFrame>
      <p:sp>
        <p:nvSpPr>
          <p:cNvPr id="3"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grpSp>
        <p:nvGrpSpPr>
          <p:cNvPr id="79931" name="Group 5"/>
          <p:cNvGrpSpPr>
            <a:grpSpLocks noChangeAspect="1"/>
          </p:cNvGrpSpPr>
          <p:nvPr/>
        </p:nvGrpSpPr>
        <p:grpSpPr bwMode="auto">
          <a:xfrm>
            <a:off x="1693863" y="206375"/>
            <a:ext cx="1598612" cy="674688"/>
            <a:chOff x="2355" y="2317"/>
            <a:chExt cx="5468" cy="2307"/>
          </a:xfrm>
        </p:grpSpPr>
        <p:sp>
          <p:nvSpPr>
            <p:cNvPr id="6"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79936" name="Picture 7" descr="86ed3622e44c9f543e571f65825c0479 (1)"/>
            <p:cNvPicPr>
              <a:picLocks noChangeAspect="1" noChangeArrowheads="1"/>
            </p:cNvPicPr>
            <p:nvPr/>
          </p:nvPicPr>
          <p:blipFill>
            <a:blip r:embed="rId3">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
        <p:nvSpPr>
          <p:cNvPr id="9" name="Titolo 1">
            <a:extLst>
              <a:ext uri="{FF2B5EF4-FFF2-40B4-BE49-F238E27FC236}"/>
            </a:extLst>
          </p:cNvPr>
          <p:cNvSpPr txBox="1">
            <a:spLocks/>
          </p:cNvSpPr>
          <p:nvPr/>
        </p:nvSpPr>
        <p:spPr>
          <a:xfrm>
            <a:off x="1774825" y="179388"/>
            <a:ext cx="8642350" cy="762000"/>
          </a:xfrm>
          <a:prstGeom prst="rect">
            <a:avLst/>
          </a:prstGeom>
        </p:spPr>
        <p:txBody>
          <a:bodyPr/>
          <a:lstStyle/>
          <a:p>
            <a:pPr algn="ctr" eaLnBrk="0" fontAlgn="base" hangingPunct="0">
              <a:spcBef>
                <a:spcPct val="0"/>
              </a:spcBef>
              <a:spcAft>
                <a:spcPct val="0"/>
              </a:spcAft>
              <a:defRPr/>
            </a:pPr>
            <a:r>
              <a:rPr lang="it-IT" altLang="it-IT" sz="3600" b="1" kern="0" dirty="0" err="1">
                <a:solidFill>
                  <a:srgbClr val="4472C4"/>
                </a:solidFill>
                <a:latin typeface="Arial" panose="020B0604020202020204" pitchFamily="34" charset="0"/>
                <a:cs typeface="Arial" panose="020B0604020202020204" pitchFamily="34" charset="0"/>
              </a:rPr>
              <a:t>Clinical</a:t>
            </a:r>
            <a:r>
              <a:rPr lang="it-IT" altLang="it-IT" sz="3600" b="1" kern="0" dirty="0">
                <a:solidFill>
                  <a:srgbClr val="4472C4"/>
                </a:solidFill>
                <a:latin typeface="Arial" panose="020B0604020202020204" pitchFamily="34" charset="0"/>
                <a:cs typeface="Arial" panose="020B0604020202020204" pitchFamily="34" charset="0"/>
              </a:rPr>
              <a:t> </a:t>
            </a:r>
            <a:r>
              <a:rPr lang="it-IT" altLang="it-IT" sz="3600" b="1" kern="0" dirty="0" err="1">
                <a:solidFill>
                  <a:srgbClr val="4472C4"/>
                </a:solidFill>
                <a:latin typeface="Arial" panose="020B0604020202020204" pitchFamily="34" charset="0"/>
                <a:cs typeface="Arial" panose="020B0604020202020204" pitchFamily="34" charset="0"/>
              </a:rPr>
              <a:t>history</a:t>
            </a:r>
            <a:r>
              <a:rPr lang="it-IT" altLang="it-IT" sz="3600" b="1" kern="0" dirty="0">
                <a:solidFill>
                  <a:srgbClr val="4472C4"/>
                </a:solidFill>
                <a:latin typeface="Arial" panose="020B0604020202020204" pitchFamily="34" charset="0"/>
                <a:cs typeface="Arial" panose="020B0604020202020204" pitchFamily="34" charset="0"/>
              </a:rPr>
              <a:t> (2)</a:t>
            </a:r>
            <a:endParaRPr lang="it-IT" sz="3600" b="1" kern="0" dirty="0">
              <a:solidFill>
                <a:srgbClr val="4472C4"/>
              </a:solidFill>
              <a:latin typeface="Arial" panose="020B0604020202020204" pitchFamily="34" charset="0"/>
              <a:cs typeface="Arial" panose="020B0604020202020204" pitchFamily="34" charset="0"/>
            </a:endParaRPr>
          </a:p>
        </p:txBody>
      </p:sp>
      <p:sp>
        <p:nvSpPr>
          <p:cNvPr id="79933"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E4E6183-092F-40F8-A5BE-DE27C2CA6DB2}" type="slidenum">
              <a:rPr lang="it-IT" altLang="it-IT" sz="1200">
                <a:solidFill>
                  <a:srgbClr val="898989"/>
                </a:solidFill>
                <a:latin typeface="Times New Roman" panose="02020603050405020304" pitchFamily="18" charset="0"/>
              </a:rPr>
              <a:pPr>
                <a:lnSpc>
                  <a:spcPct val="100000"/>
                </a:lnSpc>
                <a:spcBef>
                  <a:spcPct val="0"/>
                </a:spcBef>
                <a:buFontTx/>
                <a:buNone/>
              </a:pPr>
              <a:t>34</a:t>
            </a:fld>
            <a:endParaRPr lang="it-IT" altLang="it-IT"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7161106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5"/>
          <p:cNvGrpSpPr>
            <a:grpSpLocks noChangeAspect="1"/>
          </p:cNvGrpSpPr>
          <p:nvPr/>
        </p:nvGrpSpPr>
        <p:grpSpPr bwMode="auto">
          <a:xfrm>
            <a:off x="1698626" y="215900"/>
            <a:ext cx="1598613" cy="674688"/>
            <a:chOff x="2355" y="2317"/>
            <a:chExt cx="5468" cy="2307"/>
          </a:xfrm>
        </p:grpSpPr>
        <p:sp>
          <p:nvSpPr>
            <p:cNvPr id="8"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88075" name="Picture 7" descr="86ed3622e44c9f543e571f65825c0479 (1)"/>
            <p:cNvPicPr>
              <a:picLocks noChangeAspect="1" noChangeArrowheads="1"/>
            </p:cNvPicPr>
            <p:nvPr/>
          </p:nvPicPr>
          <p:blipFill>
            <a:blip r:embed="rId4">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graphicFrame>
        <p:nvGraphicFramePr>
          <p:cNvPr id="88067" name="Oggetto 1"/>
          <p:cNvGraphicFramePr>
            <a:graphicFrameLocks/>
          </p:cNvGraphicFramePr>
          <p:nvPr/>
        </p:nvGraphicFramePr>
        <p:xfrm>
          <a:off x="2314576" y="1200151"/>
          <a:ext cx="7559675" cy="5178425"/>
        </p:xfrm>
        <a:graphic>
          <a:graphicData uri="http://schemas.openxmlformats.org/presentationml/2006/ole">
            <mc:AlternateContent xmlns:mc="http://schemas.openxmlformats.org/markup-compatibility/2006">
              <mc:Choice xmlns:v="urn:schemas-microsoft-com:vml" Requires="v">
                <p:oleObj spid="_x0000_s5139" name="Grafico" r:id="rId5" imgW="7565792" imgH="5188146" progId="Excel.Chart.8">
                  <p:embed/>
                </p:oleObj>
              </mc:Choice>
              <mc:Fallback>
                <p:oleObj name="Grafico" r:id="rId5" imgW="7565792" imgH="5188146"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14576" y="1200151"/>
                        <a:ext cx="7559675"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8068" name="Rettangolo 28"/>
          <p:cNvSpPr>
            <a:spLocks noChangeArrowheads="1"/>
          </p:cNvSpPr>
          <p:nvPr/>
        </p:nvSpPr>
        <p:spPr bwMode="auto">
          <a:xfrm>
            <a:off x="1604963" y="107951"/>
            <a:ext cx="89916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it-IT" altLang="it-IT" sz="3200" b="1">
                <a:solidFill>
                  <a:srgbClr val="4472C4"/>
                </a:solidFill>
                <a:latin typeface="Arial" panose="020B0604020202020204" pitchFamily="34" charset="0"/>
                <a:cs typeface="Arial" panose="020B0604020202020204" pitchFamily="34" charset="0"/>
              </a:rPr>
              <a:t>Cardiovascular drugs</a:t>
            </a:r>
          </a:p>
          <a:p>
            <a:pPr algn="ctr" eaLnBrk="0" fontAlgn="base" hangingPunct="0">
              <a:lnSpc>
                <a:spcPct val="100000"/>
              </a:lnSpc>
              <a:spcBef>
                <a:spcPct val="0"/>
              </a:spcBef>
              <a:spcAft>
                <a:spcPct val="0"/>
              </a:spcAft>
              <a:buFontTx/>
              <a:buNone/>
            </a:pPr>
            <a:r>
              <a:rPr lang="it-IT" altLang="it-IT" sz="2000" i="1">
                <a:solidFill>
                  <a:srgbClr val="4472C4"/>
                </a:solidFill>
                <a:latin typeface="Arial" panose="020B0604020202020204" pitchFamily="34" charset="0"/>
                <a:cs typeface="Arial" panose="020B0604020202020204" pitchFamily="34" charset="0"/>
              </a:rPr>
              <a:t>Months from last MI (12-24] (n=1028) vs (24-36] (n=605)</a:t>
            </a:r>
          </a:p>
        </p:txBody>
      </p:sp>
      <p:sp>
        <p:nvSpPr>
          <p:cNvPr id="88069" name="CasellaDiTesto 3"/>
          <p:cNvSpPr txBox="1">
            <a:spLocks noChangeArrowheads="1"/>
          </p:cNvSpPr>
          <p:nvPr/>
        </p:nvSpPr>
        <p:spPr bwMode="auto">
          <a:xfrm>
            <a:off x="1784350" y="6381751"/>
            <a:ext cx="649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it-IT" altLang="it-IT" sz="1400" i="1">
                <a:solidFill>
                  <a:srgbClr val="000000"/>
                </a:solidFill>
                <a:latin typeface="Arial" panose="020B0604020202020204" pitchFamily="34" charset="0"/>
                <a:cs typeface="Arial" panose="020B0604020202020204" pitchFamily="34" charset="0"/>
              </a:rPr>
              <a:t>Cardiovascular drugs not reported have been used in less than 5% of the cases</a:t>
            </a:r>
          </a:p>
        </p:txBody>
      </p:sp>
      <p:sp>
        <p:nvSpPr>
          <p:cNvPr id="5" name="CasellaDiTesto 4">
            <a:extLst>
              <a:ext uri="{FF2B5EF4-FFF2-40B4-BE49-F238E27FC236}"/>
            </a:extLst>
          </p:cNvPr>
          <p:cNvSpPr txBox="1"/>
          <p:nvPr/>
        </p:nvSpPr>
        <p:spPr>
          <a:xfrm>
            <a:off x="9767889" y="6008689"/>
            <a:ext cx="346075" cy="307975"/>
          </a:xfrm>
          <a:prstGeom prst="rect">
            <a:avLst/>
          </a:prstGeom>
          <a:noFill/>
        </p:spPr>
        <p:txBody>
          <a:bodyPr wrap="none">
            <a:spAutoFit/>
          </a:bodyPr>
          <a:lstStyle/>
          <a:p>
            <a:pPr eaLnBrk="0" fontAlgn="base" hangingPunct="0">
              <a:spcBef>
                <a:spcPct val="0"/>
              </a:spcBef>
              <a:spcAft>
                <a:spcPct val="0"/>
              </a:spcAft>
              <a:defRPr/>
            </a:pPr>
            <a:r>
              <a:rPr lang="it-IT" sz="1400" b="1" dirty="0">
                <a:solidFill>
                  <a:prstClr val="black">
                    <a:lumMod val="65000"/>
                    <a:lumOff val="35000"/>
                  </a:prstClr>
                </a:solidFill>
                <a:latin typeface="Arial" panose="020B0604020202020204" pitchFamily="34" charset="0"/>
                <a:cs typeface="Arial" panose="020B0604020202020204" pitchFamily="34" charset="0"/>
              </a:rPr>
              <a:t>%</a:t>
            </a:r>
          </a:p>
        </p:txBody>
      </p:sp>
      <p:sp>
        <p:nvSpPr>
          <p:cNvPr id="6" name="Rectangle 75">
            <a:extLst>
              <a:ext uri="{FF2B5EF4-FFF2-40B4-BE49-F238E27FC236}"/>
            </a:extLst>
          </p:cNvPr>
          <p:cNvSpPr>
            <a:spLocks noChangeArrowheads="1"/>
          </p:cNvSpPr>
          <p:nvPr/>
        </p:nvSpPr>
        <p:spPr bwMode="auto">
          <a:xfrm>
            <a:off x="1524000" y="1052513"/>
            <a:ext cx="9144000" cy="76200"/>
          </a:xfrm>
          <a:prstGeom prst="rect">
            <a:avLst/>
          </a:prstGeom>
          <a:solidFill>
            <a:srgbClr val="4F81BD"/>
          </a:solidFill>
          <a:ln w="25560">
            <a:solidFill>
              <a:srgbClr val="385D8A"/>
            </a:solidFill>
            <a:miter lim="800000"/>
            <a:headEnd/>
            <a:tailEnd/>
          </a:ln>
        </p:spPr>
        <p:txBody>
          <a:bodyPr wrap="none" anchor="ctr"/>
          <a:lstStyle>
            <a:lvl1pPr defTabSz="4492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492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4926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4926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4926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Clr>
                <a:srgbClr val="000000"/>
              </a:buClr>
              <a:buFont typeface="Times New Roman" panose="02020603050405020304" pitchFamily="18" charset="0"/>
              <a:buNone/>
              <a:defRPr/>
            </a:pPr>
            <a:endParaRPr lang="it-IT" altLang="it-IT" sz="1800" kern="0">
              <a:solidFill>
                <a:srgbClr val="FFFFFF"/>
              </a:solidFill>
              <a:latin typeface="Arial" panose="020B0604020202020204" pitchFamily="34" charset="0"/>
            </a:endParaRPr>
          </a:p>
        </p:txBody>
      </p:sp>
      <p:sp>
        <p:nvSpPr>
          <p:cNvPr id="88072" name="Segnaposto numero diapositiv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52DDF54-60E0-44BC-89B6-D0CB8CD2291D}" type="slidenum">
              <a:rPr lang="it-IT" altLang="it-IT" sz="1200">
                <a:solidFill>
                  <a:srgbClr val="898989"/>
                </a:solidFill>
                <a:latin typeface="Times New Roman" panose="02020603050405020304" pitchFamily="18" charset="0"/>
              </a:rPr>
              <a:pPr>
                <a:lnSpc>
                  <a:spcPct val="100000"/>
                </a:lnSpc>
                <a:spcBef>
                  <a:spcPct val="0"/>
                </a:spcBef>
                <a:buFontTx/>
                <a:buNone/>
              </a:pPr>
              <a:t>35</a:t>
            </a:fld>
            <a:endParaRPr lang="it-IT" altLang="it-IT" sz="1200">
              <a:solidFill>
                <a:srgbClr val="898989"/>
              </a:solidFill>
              <a:latin typeface="Times New Roman" panose="02020603050405020304" pitchFamily="18" charset="0"/>
            </a:endParaRPr>
          </a:p>
        </p:txBody>
      </p:sp>
      <p:sp>
        <p:nvSpPr>
          <p:cNvPr id="12" name="CasellaDiTesto 11"/>
          <p:cNvSpPr txBox="1"/>
          <p:nvPr/>
        </p:nvSpPr>
        <p:spPr>
          <a:xfrm>
            <a:off x="8674101" y="6480176"/>
            <a:ext cx="2883675" cy="276999"/>
          </a:xfrm>
          <a:prstGeom prst="rect">
            <a:avLst/>
          </a:prstGeom>
          <a:solidFill>
            <a:schemeClr val="bg1"/>
          </a:solidFill>
        </p:spPr>
        <p:txBody>
          <a:bodyPr wrap="none">
            <a:spAutoFit/>
          </a:bodyPr>
          <a:lstStyle/>
          <a:p>
            <a:pPr eaLnBrk="0" fontAlgn="base" hangingPunct="0">
              <a:spcBef>
                <a:spcPct val="0"/>
              </a:spcBef>
              <a:spcAft>
                <a:spcPct val="0"/>
              </a:spcAft>
              <a:defRPr/>
            </a:pPr>
            <a:r>
              <a:rPr lang="it-IT" sz="1200" b="1" dirty="0">
                <a:solidFill>
                  <a:prstClr val="black">
                    <a:lumMod val="75000"/>
                    <a:lumOff val="25000"/>
                  </a:prstClr>
                </a:solidFill>
                <a:latin typeface="Times New Roman" panose="02020603050405020304" pitchFamily="18" charset="0"/>
              </a:rPr>
              <a:t>De Luca </a:t>
            </a:r>
            <a:r>
              <a:rPr lang="it-IT" sz="1200" b="1" dirty="0" smtClean="0">
                <a:solidFill>
                  <a:prstClr val="black">
                    <a:lumMod val="75000"/>
                    <a:lumOff val="25000"/>
                  </a:prstClr>
                </a:solidFill>
                <a:latin typeface="Times New Roman" panose="02020603050405020304" pitchFamily="18" charset="0"/>
              </a:rPr>
              <a:t>L, </a:t>
            </a:r>
            <a:r>
              <a:rPr lang="it-IT" sz="1200" b="1" dirty="0" err="1" smtClean="0">
                <a:solidFill>
                  <a:prstClr val="black">
                    <a:lumMod val="75000"/>
                    <a:lumOff val="25000"/>
                  </a:prstClr>
                </a:solidFill>
                <a:latin typeface="Times New Roman" panose="02020603050405020304" pitchFamily="18" charset="0"/>
              </a:rPr>
              <a:t>Int</a:t>
            </a:r>
            <a:r>
              <a:rPr lang="it-IT" sz="1200" b="1" dirty="0" smtClean="0">
                <a:solidFill>
                  <a:prstClr val="black">
                    <a:lumMod val="75000"/>
                    <a:lumOff val="25000"/>
                  </a:prstClr>
                </a:solidFill>
                <a:latin typeface="Times New Roman" panose="02020603050405020304" pitchFamily="18" charset="0"/>
              </a:rPr>
              <a:t> J </a:t>
            </a:r>
            <a:r>
              <a:rPr lang="it-IT" sz="1200" b="1" dirty="0" err="1">
                <a:solidFill>
                  <a:prstClr val="black">
                    <a:lumMod val="75000"/>
                    <a:lumOff val="25000"/>
                  </a:prstClr>
                </a:solidFill>
                <a:latin typeface="Times New Roman" panose="02020603050405020304" pitchFamily="18" charset="0"/>
              </a:rPr>
              <a:t>C</a:t>
            </a:r>
            <a:r>
              <a:rPr lang="it-IT" sz="1200" b="1" dirty="0" err="1" smtClean="0">
                <a:solidFill>
                  <a:prstClr val="black">
                    <a:lumMod val="75000"/>
                    <a:lumOff val="25000"/>
                  </a:prstClr>
                </a:solidFill>
                <a:latin typeface="Times New Roman" panose="02020603050405020304" pitchFamily="18" charset="0"/>
              </a:rPr>
              <a:t>ardiol</a:t>
            </a:r>
            <a:r>
              <a:rPr lang="it-IT" sz="1200" b="1" dirty="0" smtClean="0">
                <a:solidFill>
                  <a:prstClr val="black">
                    <a:lumMod val="75000"/>
                    <a:lumOff val="25000"/>
                  </a:prstClr>
                </a:solidFill>
                <a:latin typeface="Times New Roman" panose="02020603050405020304" pitchFamily="18" charset="0"/>
              </a:rPr>
              <a:t>, 19 August 2018</a:t>
            </a:r>
            <a:endParaRPr lang="it-IT" sz="1200" b="1" dirty="0">
              <a:solidFill>
                <a:prstClr val="black">
                  <a:lumMod val="75000"/>
                  <a:lumOff val="25000"/>
                </a:prstClr>
              </a:solidFill>
              <a:latin typeface="Times New Roman" panose="02020603050405020304" pitchFamily="18" charset="0"/>
            </a:endParaRPr>
          </a:p>
        </p:txBody>
      </p:sp>
    </p:spTree>
    <p:extLst>
      <p:ext uri="{BB962C8B-B14F-4D97-AF65-F5344CB8AC3E}">
        <p14:creationId xmlns:p14="http://schemas.microsoft.com/office/powerpoint/2010/main" val="32513046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ttangolo 28"/>
          <p:cNvSpPr>
            <a:spLocks noChangeArrowheads="1"/>
          </p:cNvSpPr>
          <p:nvPr/>
        </p:nvSpPr>
        <p:spPr bwMode="auto">
          <a:xfrm>
            <a:off x="1833564" y="233363"/>
            <a:ext cx="855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0" fontAlgn="base" hangingPunct="0">
              <a:lnSpc>
                <a:spcPct val="100000"/>
              </a:lnSpc>
              <a:spcBef>
                <a:spcPct val="0"/>
              </a:spcBef>
              <a:spcAft>
                <a:spcPct val="0"/>
              </a:spcAft>
              <a:buFontTx/>
              <a:buNone/>
            </a:pPr>
            <a:r>
              <a:rPr lang="it-IT" altLang="it-IT" sz="3600" b="1">
                <a:solidFill>
                  <a:srgbClr val="4472C4"/>
                </a:solidFill>
                <a:latin typeface="Arial" panose="020B0604020202020204" pitchFamily="34" charset="0"/>
                <a:cs typeface="Arial" panose="020B0604020202020204" pitchFamily="34" charset="0"/>
              </a:rPr>
              <a:t>Laboratory Examinations </a:t>
            </a:r>
          </a:p>
        </p:txBody>
      </p:sp>
      <p:graphicFrame>
        <p:nvGraphicFramePr>
          <p:cNvPr id="10" name="Tabella 9">
            <a:extLst>
              <a:ext uri="{FF2B5EF4-FFF2-40B4-BE49-F238E27FC236}"/>
            </a:extLst>
          </p:cNvPr>
          <p:cNvGraphicFramePr>
            <a:graphicFrameLocks noGrp="1"/>
          </p:cNvGraphicFramePr>
          <p:nvPr/>
        </p:nvGraphicFramePr>
        <p:xfrm>
          <a:off x="2351088" y="981076"/>
          <a:ext cx="7416800" cy="5922964"/>
        </p:xfrm>
        <a:graphic>
          <a:graphicData uri="http://schemas.openxmlformats.org/drawingml/2006/table">
            <a:tbl>
              <a:tblPr firstRow="1" bandRow="1">
                <a:tableStyleId>{8799B23B-EC83-4686-B30A-512413B5E67A}</a:tableStyleId>
              </a:tblPr>
              <a:tblGrid>
                <a:gridCol w="3945311">
                  <a:extLst>
                    <a:ext uri="{9D8B030D-6E8A-4147-A177-3AD203B41FA5}"/>
                  </a:extLst>
                </a:gridCol>
                <a:gridCol w="1157163">
                  <a:extLst>
                    <a:ext uri="{9D8B030D-6E8A-4147-A177-3AD203B41FA5}"/>
                  </a:extLst>
                </a:gridCol>
                <a:gridCol w="1157163"/>
                <a:gridCol w="1157163"/>
              </a:tblGrid>
              <a:tr h="581320">
                <a:tc>
                  <a:txBody>
                    <a:bodyPr/>
                    <a:lstStyle/>
                    <a:p>
                      <a:endParaRPr lang="it-IT" sz="1800" b="1" dirty="0">
                        <a:solidFill>
                          <a:schemeClr val="tx1"/>
                        </a:solidFill>
                        <a:latin typeface="Arial" panose="020B0604020202020204" pitchFamily="34" charset="0"/>
                        <a:cs typeface="Arial" panose="020B0604020202020204" pitchFamily="34" charset="0"/>
                      </a:endParaRPr>
                    </a:p>
                  </a:txBody>
                  <a:tcPr marL="91456" marR="91456" marT="45696" marB="45696"/>
                </a:tc>
                <a:tc>
                  <a:txBody>
                    <a:bodyPr/>
                    <a:lstStyle/>
                    <a:p>
                      <a:pPr algn="ctr"/>
                      <a:r>
                        <a:rPr lang="it-IT" sz="1600" b="1" dirty="0">
                          <a:solidFill>
                            <a:schemeClr val="tx1"/>
                          </a:solidFill>
                          <a:latin typeface="Arial" panose="020B0604020202020204" pitchFamily="34" charset="0"/>
                          <a:cs typeface="Arial" panose="020B0604020202020204" pitchFamily="34" charset="0"/>
                        </a:rPr>
                        <a:t>(12-24]</a:t>
                      </a:r>
                    </a:p>
                    <a:p>
                      <a:pPr algn="ctr"/>
                      <a:r>
                        <a:rPr lang="it-IT" sz="1600" b="1" dirty="0">
                          <a:solidFill>
                            <a:schemeClr val="tx1"/>
                          </a:solidFill>
                          <a:latin typeface="Arial" panose="020B0604020202020204" pitchFamily="34" charset="0"/>
                          <a:cs typeface="Arial" panose="020B0604020202020204" pitchFamily="34" charset="0"/>
                        </a:rPr>
                        <a:t>(n=1028)</a:t>
                      </a:r>
                    </a:p>
                  </a:txBody>
                  <a:tcPr marL="35997" marR="35997" marT="46817" marB="468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Arial" panose="020B0604020202020204" pitchFamily="34" charset="0"/>
                          <a:cs typeface="Arial" panose="020B0604020202020204" pitchFamily="34" charset="0"/>
                        </a:rPr>
                        <a:t>(</a:t>
                      </a:r>
                      <a:r>
                        <a:rPr lang="it-IT" sz="1600" b="1" dirty="0" smtClean="0">
                          <a:solidFill>
                            <a:schemeClr val="tx1"/>
                          </a:solidFill>
                          <a:latin typeface="Arial" panose="020B0604020202020204" pitchFamily="34" charset="0"/>
                          <a:cs typeface="Arial" panose="020B0604020202020204" pitchFamily="34" charset="0"/>
                        </a:rPr>
                        <a:t>25-36</a:t>
                      </a:r>
                      <a:r>
                        <a:rPr lang="it-IT" sz="1600" b="1" dirty="0">
                          <a:solidFill>
                            <a:schemeClr val="tx1"/>
                          </a:solidFill>
                          <a:latin typeface="Arial" panose="020B0604020202020204" pitchFamily="34" charset="0"/>
                          <a:cs typeface="Arial" panose="020B0604020202020204" pitchFamily="34"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it-IT" sz="1600" b="1" dirty="0">
                          <a:solidFill>
                            <a:schemeClr val="tx1"/>
                          </a:solidFill>
                          <a:latin typeface="Arial" panose="020B0604020202020204" pitchFamily="34" charset="0"/>
                          <a:cs typeface="Arial" panose="020B0604020202020204" pitchFamily="34" charset="0"/>
                        </a:rPr>
                        <a:t>(n=605)</a:t>
                      </a:r>
                    </a:p>
                  </a:txBody>
                  <a:tcPr marL="35997" marR="35997" marT="46817" marB="46817" anchor="ctr"/>
                </a:tc>
                <a:tc>
                  <a:txBody>
                    <a:bodyPr/>
                    <a:lstStyle/>
                    <a:p>
                      <a:pPr algn="ctr"/>
                      <a:r>
                        <a:rPr lang="it-IT" sz="1600" b="1" dirty="0">
                          <a:latin typeface="Arial" panose="020B0604020202020204" pitchFamily="34" charset="0"/>
                          <a:cs typeface="Arial" panose="020B0604020202020204" pitchFamily="34" charset="0"/>
                        </a:rPr>
                        <a:t>p</a:t>
                      </a:r>
                      <a:endParaRPr lang="it-IT" sz="1600" b="1" dirty="0">
                        <a:solidFill>
                          <a:schemeClr val="tx1"/>
                        </a:solidFill>
                        <a:latin typeface="Arial" panose="020B0604020202020204" pitchFamily="34" charset="0"/>
                        <a:cs typeface="Arial" panose="020B0604020202020204" pitchFamily="34" charset="0"/>
                      </a:endParaRPr>
                    </a:p>
                  </a:txBody>
                  <a:tcPr marL="91423" marR="91423" marT="45737" marB="45737" anchor="ctr"/>
                </a:tc>
                <a:extLst>
                  <a:ext uri="{0D108BD9-81ED-4DB2-BD59-A6C34878D82A}"/>
                </a:extLst>
              </a:tr>
              <a:tr h="875034">
                <a:tc>
                  <a:txBody>
                    <a:bodyPr/>
                    <a:lstStyle/>
                    <a:p>
                      <a:pP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Hb (gr/dl), mean±SD</a:t>
                      </a:r>
                      <a:endParaRPr lang="it-IT" sz="1800" b="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1400" b="0" i="1">
                          <a:effectLst/>
                          <a:latin typeface="Arial" panose="020B0604020202020204" pitchFamily="34" charset="0"/>
                          <a:ea typeface="Calibri" panose="020F0502020204030204" pitchFamily="34" charset="0"/>
                          <a:cs typeface="Arial" panose="020B0604020202020204" pitchFamily="34" charset="0"/>
                        </a:rPr>
                        <a:t>available for  1110  (68.0%) pts</a:t>
                      </a:r>
                      <a:endParaRPr lang="it-IT" sz="14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tc>
                <a:tc>
                  <a:txBody>
                    <a:bodyPr/>
                    <a:lstStyle/>
                    <a:p>
                      <a:pPr algn="ctr">
                        <a:lnSpc>
                          <a:spcPct val="150000"/>
                        </a:lnSpc>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13.6±1.8</a:t>
                      </a:r>
                      <a:endParaRPr lang="it-IT" sz="1800" b="0" dirty="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13.7±1.7</a:t>
                      </a:r>
                      <a:endParaRPr lang="it-IT" sz="18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0.44</a:t>
                      </a:r>
                      <a:endParaRPr lang="it-IT" sz="16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extLst>
                  <a:ext uri="{0D108BD9-81ED-4DB2-BD59-A6C34878D82A}"/>
                </a:extLst>
              </a:tr>
              <a:tr h="875034">
                <a:tc>
                  <a:txBody>
                    <a:bodyPr/>
                    <a:lstStyle/>
                    <a:p>
                      <a:pP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Creatinine (mg/dl), mean±SD</a:t>
                      </a:r>
                      <a:endParaRPr lang="it-IT" sz="1800" b="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1400" b="0" i="1">
                          <a:effectLst/>
                          <a:latin typeface="Arial" panose="020B0604020202020204" pitchFamily="34" charset="0"/>
                          <a:ea typeface="Calibri" panose="020F0502020204030204" pitchFamily="34" charset="0"/>
                          <a:cs typeface="Arial" panose="020B0604020202020204" pitchFamily="34" charset="0"/>
                        </a:rPr>
                        <a:t>available for 1119  (68.5%) pts</a:t>
                      </a:r>
                      <a:endParaRPr lang="it-IT" sz="14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1.1±0.5</a:t>
                      </a:r>
                      <a:endParaRPr lang="it-IT" sz="18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1.1±0.4</a:t>
                      </a:r>
                      <a:endParaRPr lang="it-IT" sz="18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0.31</a:t>
                      </a:r>
                      <a:endParaRPr lang="it-IT" sz="16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extLst>
                  <a:ext uri="{0D108BD9-81ED-4DB2-BD59-A6C34878D82A}"/>
                </a:extLst>
              </a:tr>
              <a:tr h="875034">
                <a:tc>
                  <a:txBody>
                    <a:bodyPr/>
                    <a:lstStyle/>
                    <a:p>
                      <a:pP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Total cholesterol (mg/dl), mean±SD</a:t>
                      </a:r>
                      <a:endParaRPr lang="it-IT" sz="1800" b="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1400" b="0" i="1">
                          <a:effectLst/>
                          <a:latin typeface="Arial" panose="020B0604020202020204" pitchFamily="34" charset="0"/>
                          <a:ea typeface="Calibri" panose="020F0502020204030204" pitchFamily="34" charset="0"/>
                          <a:cs typeface="Arial" panose="020B0604020202020204" pitchFamily="34" charset="0"/>
                        </a:rPr>
                        <a:t>available for 1000 (61.2%) pts</a:t>
                      </a:r>
                      <a:endParaRPr lang="it-IT" sz="14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145</a:t>
                      </a:r>
                      <a:r>
                        <a:rPr lang="it-IT" sz="1800" b="0">
                          <a:effectLst/>
                          <a:latin typeface="Arial" panose="020B0604020202020204" pitchFamily="34" charset="0"/>
                          <a:ea typeface="Calibri" panose="020F0502020204030204" pitchFamily="34" charset="0"/>
                          <a:cs typeface="Arial" panose="020B0604020202020204" pitchFamily="34" charset="0"/>
                        </a:rPr>
                        <a:t>±37</a:t>
                      </a: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146</a:t>
                      </a:r>
                      <a:r>
                        <a:rPr lang="it-IT" sz="1800" b="0">
                          <a:effectLst/>
                          <a:latin typeface="Arial" panose="020B0604020202020204" pitchFamily="34" charset="0"/>
                          <a:ea typeface="Calibri" panose="020F0502020204030204" pitchFamily="34" charset="0"/>
                          <a:cs typeface="Arial" panose="020B0604020202020204" pitchFamily="34" charset="0"/>
                        </a:rPr>
                        <a:t>±34</a:t>
                      </a: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0.59</a:t>
                      </a:r>
                      <a:endParaRPr lang="it-IT" sz="16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extLst>
                  <a:ext uri="{0D108BD9-81ED-4DB2-BD59-A6C34878D82A}"/>
                </a:extLst>
              </a:tr>
              <a:tr h="875034">
                <a:tc>
                  <a:txBody>
                    <a:bodyPr/>
                    <a:lstStyle/>
                    <a:p>
                      <a:pP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LDL cholesterol, mean±SD</a:t>
                      </a:r>
                      <a:endParaRPr lang="it-IT" sz="1800" b="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1400" b="0" i="1">
                          <a:effectLst/>
                          <a:latin typeface="Arial" panose="020B0604020202020204" pitchFamily="34" charset="0"/>
                          <a:ea typeface="Calibri" panose="020F0502020204030204" pitchFamily="34" charset="0"/>
                          <a:cs typeface="Arial" panose="020B0604020202020204" pitchFamily="34" charset="0"/>
                        </a:rPr>
                        <a:t>available for 903 (55.3%) pts</a:t>
                      </a:r>
                      <a:endParaRPr lang="it-IT" sz="14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tc>
                <a:tc>
                  <a:txBody>
                    <a:bodyPr/>
                    <a:lstStyle/>
                    <a:p>
                      <a:pPr algn="ctr">
                        <a:lnSpc>
                          <a:spcPct val="150000"/>
                        </a:lnSpc>
                        <a:spcAft>
                          <a:spcPts val="0"/>
                        </a:spcAft>
                      </a:pPr>
                      <a:r>
                        <a:rPr lang="it-IT" sz="1800" b="0">
                          <a:effectLst/>
                          <a:latin typeface="Arial" panose="020B0604020202020204" pitchFamily="34" charset="0"/>
                          <a:ea typeface="Calibri" panose="020F0502020204030204" pitchFamily="34" charset="0"/>
                          <a:cs typeface="Arial" panose="020B0604020202020204" pitchFamily="34" charset="0"/>
                        </a:rPr>
                        <a:t>77±30</a:t>
                      </a:r>
                    </a:p>
                  </a:txBody>
                  <a:tcPr marL="71753" marR="71753" marT="71755" marB="71755" anchor="ctr"/>
                </a:tc>
                <a:tc>
                  <a:txBody>
                    <a:bodyPr/>
                    <a:lstStyle/>
                    <a:p>
                      <a:pPr algn="ctr">
                        <a:lnSpc>
                          <a:spcPct val="150000"/>
                        </a:lnSpc>
                        <a:spcAft>
                          <a:spcPts val="0"/>
                        </a:spcAft>
                      </a:pPr>
                      <a:r>
                        <a:rPr lang="it-IT" sz="1800" b="0" dirty="0">
                          <a:effectLst/>
                          <a:latin typeface="Arial" panose="020B0604020202020204" pitchFamily="34" charset="0"/>
                          <a:ea typeface="Calibri" panose="020F0502020204030204" pitchFamily="34" charset="0"/>
                          <a:cs typeface="Arial" panose="020B0604020202020204" pitchFamily="34" charset="0"/>
                        </a:rPr>
                        <a:t>76±28</a:t>
                      </a: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0.79</a:t>
                      </a:r>
                      <a:endParaRPr lang="it-IT" sz="16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extLst>
                  <a:ext uri="{0D108BD9-81ED-4DB2-BD59-A6C34878D82A}"/>
                </a:extLst>
              </a:tr>
              <a:tr h="966474">
                <a:tc>
                  <a:txBody>
                    <a:bodyPr/>
                    <a:lstStyle/>
                    <a:p>
                      <a:pP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Triglycerides (mg/dl), median (IQR)</a:t>
                      </a:r>
                      <a:endParaRPr lang="it-IT" sz="1800" b="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1400" b="0" i="1">
                          <a:effectLst/>
                          <a:latin typeface="Arial" panose="020B0604020202020204" pitchFamily="34" charset="0"/>
                          <a:ea typeface="Calibri" panose="020F0502020204030204" pitchFamily="34" charset="0"/>
                          <a:cs typeface="Arial" panose="020B0604020202020204" pitchFamily="34" charset="0"/>
                        </a:rPr>
                        <a:t>available for 979 (60.0%)  pts</a:t>
                      </a:r>
                      <a:endParaRPr lang="it-IT" sz="14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tc>
                <a:tc>
                  <a:txBody>
                    <a:bodyPr/>
                    <a:lstStyle/>
                    <a:p>
                      <a:pPr algn="ctr">
                        <a:lnSpc>
                          <a:spcPct val="150000"/>
                        </a:lnSpc>
                        <a:spcAft>
                          <a:spcPts val="0"/>
                        </a:spcAft>
                      </a:pPr>
                      <a:r>
                        <a:rPr lang="it-IT" sz="1800" b="0" dirty="0">
                          <a:effectLst/>
                          <a:latin typeface="Arial" panose="020B0604020202020204" pitchFamily="34" charset="0"/>
                          <a:ea typeface="Calibri" panose="020F0502020204030204" pitchFamily="34" charset="0"/>
                          <a:cs typeface="Arial" panose="020B0604020202020204" pitchFamily="34" charset="0"/>
                        </a:rPr>
                        <a:t>105</a:t>
                      </a:r>
                    </a:p>
                    <a:p>
                      <a:pPr algn="ctr">
                        <a:lnSpc>
                          <a:spcPct val="150000"/>
                        </a:lnSpc>
                        <a:spcAft>
                          <a:spcPts val="0"/>
                        </a:spcAft>
                      </a:pPr>
                      <a:r>
                        <a:rPr lang="it-IT" sz="1800" b="0" dirty="0">
                          <a:effectLst/>
                          <a:latin typeface="Arial" panose="020B0604020202020204" pitchFamily="34" charset="0"/>
                          <a:ea typeface="Calibri" panose="020F0502020204030204" pitchFamily="34" charset="0"/>
                          <a:cs typeface="Arial" panose="020B0604020202020204" pitchFamily="34" charset="0"/>
                        </a:rPr>
                        <a:t>[80-151]</a:t>
                      </a:r>
                    </a:p>
                  </a:txBody>
                  <a:tcPr marL="71753" marR="71753" marT="71755" marB="71755" anchor="ctr"/>
                </a:tc>
                <a:tc>
                  <a:txBody>
                    <a:bodyPr/>
                    <a:lstStyle/>
                    <a:p>
                      <a:pPr algn="ctr">
                        <a:lnSpc>
                          <a:spcPct val="150000"/>
                        </a:lnSpc>
                        <a:spcAft>
                          <a:spcPts val="0"/>
                        </a:spcAft>
                      </a:pPr>
                      <a:r>
                        <a:rPr lang="it-IT" sz="1800" b="0">
                          <a:effectLst/>
                          <a:latin typeface="Arial" panose="020B0604020202020204" pitchFamily="34" charset="0"/>
                          <a:ea typeface="Calibri" panose="020F0502020204030204" pitchFamily="34" charset="0"/>
                          <a:cs typeface="Arial" panose="020B0604020202020204" pitchFamily="34" charset="0"/>
                        </a:rPr>
                        <a:t>106</a:t>
                      </a:r>
                    </a:p>
                    <a:p>
                      <a:pPr algn="ctr">
                        <a:lnSpc>
                          <a:spcPct val="150000"/>
                        </a:lnSpc>
                        <a:spcAft>
                          <a:spcPts val="0"/>
                        </a:spcAft>
                      </a:pPr>
                      <a:r>
                        <a:rPr lang="it-IT" sz="1800" b="0">
                          <a:effectLst/>
                          <a:latin typeface="Arial" panose="020B0604020202020204" pitchFamily="34" charset="0"/>
                          <a:ea typeface="Calibri" panose="020F0502020204030204" pitchFamily="34" charset="0"/>
                          <a:cs typeface="Arial" panose="020B0604020202020204" pitchFamily="34" charset="0"/>
                        </a:rPr>
                        <a:t>[80-140]</a:t>
                      </a: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0.55</a:t>
                      </a:r>
                      <a:endParaRPr lang="it-IT" sz="16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extLst>
                  <a:ext uri="{0D108BD9-81ED-4DB2-BD59-A6C34878D82A}"/>
                </a:extLst>
              </a:tr>
              <a:tr h="875034">
                <a:tc>
                  <a:txBody>
                    <a:bodyPr/>
                    <a:lstStyle/>
                    <a:p>
                      <a:pP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Glycemia (mg/dl), mean±SD</a:t>
                      </a:r>
                      <a:endParaRPr lang="it-IT" sz="1800" b="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0"/>
                        </a:spcAft>
                      </a:pPr>
                      <a:r>
                        <a:rPr lang="en-US" sz="1400" b="0" i="1">
                          <a:effectLst/>
                          <a:latin typeface="Arial" panose="020B0604020202020204" pitchFamily="34" charset="0"/>
                          <a:ea typeface="Calibri" panose="020F0502020204030204" pitchFamily="34" charset="0"/>
                          <a:cs typeface="Arial" panose="020B0604020202020204" pitchFamily="34" charset="0"/>
                        </a:rPr>
                        <a:t>available for 993(60.8%)  pts</a:t>
                      </a:r>
                      <a:endParaRPr lang="it-IT" sz="1400" b="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112</a:t>
                      </a:r>
                      <a:r>
                        <a:rPr lang="it-IT" sz="1800" b="0">
                          <a:effectLst/>
                          <a:latin typeface="Arial" panose="020B0604020202020204" pitchFamily="34" charset="0"/>
                          <a:ea typeface="Calibri" panose="020F0502020204030204" pitchFamily="34" charset="0"/>
                          <a:cs typeface="Arial" panose="020B0604020202020204" pitchFamily="34" charset="0"/>
                        </a:rPr>
                        <a:t>±33</a:t>
                      </a:r>
                    </a:p>
                  </a:txBody>
                  <a:tcPr marL="71753" marR="71753" marT="71755" marB="71755" anchor="ctr"/>
                </a:tc>
                <a:tc>
                  <a:txBody>
                    <a:bodyPr/>
                    <a:lstStyle/>
                    <a:p>
                      <a:pPr algn="ctr">
                        <a:lnSpc>
                          <a:spcPct val="150000"/>
                        </a:lnSpc>
                        <a:spcAft>
                          <a:spcPts val="0"/>
                        </a:spcAft>
                      </a:pPr>
                      <a:r>
                        <a:rPr lang="en-US" sz="1800" b="0">
                          <a:effectLst/>
                          <a:latin typeface="Arial" panose="020B0604020202020204" pitchFamily="34" charset="0"/>
                          <a:ea typeface="Calibri" panose="020F0502020204030204" pitchFamily="34" charset="0"/>
                          <a:cs typeface="Arial" panose="020B0604020202020204" pitchFamily="34" charset="0"/>
                        </a:rPr>
                        <a:t>112</a:t>
                      </a:r>
                      <a:r>
                        <a:rPr lang="it-IT" sz="1800" b="0">
                          <a:effectLst/>
                          <a:latin typeface="Arial" panose="020B0604020202020204" pitchFamily="34" charset="0"/>
                          <a:ea typeface="Calibri" panose="020F0502020204030204" pitchFamily="34" charset="0"/>
                          <a:cs typeface="Arial" panose="020B0604020202020204" pitchFamily="34" charset="0"/>
                        </a:rPr>
                        <a:t>±31</a:t>
                      </a:r>
                    </a:p>
                  </a:txBody>
                  <a:tcPr marL="71753" marR="71753" marT="71755" marB="71755" anchor="ctr"/>
                </a:tc>
                <a:tc>
                  <a:txBody>
                    <a:bodyPr/>
                    <a:lstStyle/>
                    <a:p>
                      <a:pPr algn="ctr">
                        <a:lnSpc>
                          <a:spcPct val="150000"/>
                        </a:lnSpc>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0.40</a:t>
                      </a:r>
                      <a:endParaRPr lang="it-IT" sz="1600" b="0" dirty="0">
                        <a:effectLst/>
                        <a:latin typeface="Arial" panose="020B0604020202020204" pitchFamily="34" charset="0"/>
                        <a:ea typeface="Calibri" panose="020F0502020204030204" pitchFamily="34" charset="0"/>
                        <a:cs typeface="Arial" panose="020B0604020202020204" pitchFamily="34" charset="0"/>
                      </a:endParaRPr>
                    </a:p>
                  </a:txBody>
                  <a:tcPr marL="71753" marR="71753" marT="71755" marB="71755" anchor="ctr"/>
                </a:tc>
                <a:extLst>
                  <a:ext uri="{0D108BD9-81ED-4DB2-BD59-A6C34878D82A}"/>
                </a:extLst>
              </a:tr>
            </a:tbl>
          </a:graphicData>
        </a:graphic>
      </p:graphicFrame>
      <p:grpSp>
        <p:nvGrpSpPr>
          <p:cNvPr id="81965" name="Group 5"/>
          <p:cNvGrpSpPr>
            <a:grpSpLocks noChangeAspect="1"/>
          </p:cNvGrpSpPr>
          <p:nvPr/>
        </p:nvGrpSpPr>
        <p:grpSpPr bwMode="auto">
          <a:xfrm>
            <a:off x="1698626" y="215900"/>
            <a:ext cx="1598613" cy="674688"/>
            <a:chOff x="2355" y="2317"/>
            <a:chExt cx="5468" cy="2307"/>
          </a:xfrm>
        </p:grpSpPr>
        <p:sp>
          <p:nvSpPr>
            <p:cNvPr id="14" name="AutoShape 6">
              <a:extLst>
                <a:ext uri="{FF2B5EF4-FFF2-40B4-BE49-F238E27FC236}"/>
              </a:extLst>
            </p:cNvPr>
            <p:cNvSpPr>
              <a:spLocks noChangeAspect="1" noChangeArrowheads="1"/>
            </p:cNvSpPr>
            <p:nvPr/>
          </p:nvSpPr>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it-IT" altLang="it-IT" sz="1800" kern="0">
                <a:solidFill>
                  <a:prstClr val="black"/>
                </a:solidFill>
                <a:latin typeface="Arial" panose="020B0604020202020204" pitchFamily="34" charset="0"/>
              </a:endParaRPr>
            </a:p>
          </p:txBody>
        </p:sp>
        <p:pic>
          <p:nvPicPr>
            <p:cNvPr id="81967" name="Picture 7" descr="86ed3622e44c9f543e571f65825c0479 (1)"/>
            <p:cNvPicPr>
              <a:picLocks noChangeAspect="1" noChangeArrowheads="1"/>
            </p:cNvPicPr>
            <p:nvPr/>
          </p:nvPicPr>
          <p:blipFill>
            <a:blip r:embed="rId3">
              <a:lum bright="12000"/>
              <a:extLst>
                <a:ext uri="{28A0092B-C50C-407E-A947-70E740481C1C}">
                  <a14:useLocalDpi xmlns:a14="http://schemas.microsoft.com/office/drawing/2010/main" val="0"/>
                </a:ext>
              </a:extLst>
            </a:blip>
            <a:srcRect t="19331" b="38448"/>
            <a:stretch>
              <a:fillRect/>
            </a:stretch>
          </p:blipFill>
          <p:spPr bwMode="auto">
            <a:xfrm>
              <a:off x="2355" y="2317"/>
              <a:ext cx="5468" cy="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8">
              <a:extLst>
                <a:ext uri="{FF2B5EF4-FFF2-40B4-BE49-F238E27FC236}"/>
              </a:extLst>
            </p:cNvPr>
            <p:cNvSpPr>
              <a:spLocks/>
            </p:cNvSpPr>
            <p:nvPr/>
          </p:nvSpPr>
          <p:spPr bwMode="auto">
            <a:xfrm>
              <a:off x="4147" y="3050"/>
              <a:ext cx="1613" cy="836"/>
            </a:xfrm>
            <a:custGeom>
              <a:avLst/>
              <a:gdLst>
                <a:gd name="T0" fmla="*/ 0 w 1008"/>
                <a:gd name="T1" fmla="*/ 1982 h 448"/>
                <a:gd name="T2" fmla="*/ 394 w 1008"/>
                <a:gd name="T3" fmla="*/ 1982 h 448"/>
                <a:gd name="T4" fmla="*/ 589 w 1008"/>
                <a:gd name="T5" fmla="*/ 1668 h 448"/>
                <a:gd name="T6" fmla="*/ 786 w 1008"/>
                <a:gd name="T7" fmla="*/ 1982 h 448"/>
                <a:gd name="T8" fmla="*/ 983 w 1008"/>
                <a:gd name="T9" fmla="*/ 1982 h 448"/>
                <a:gd name="T10" fmla="*/ 1181 w 1008"/>
                <a:gd name="T11" fmla="*/ 2608 h 448"/>
                <a:gd name="T12" fmla="*/ 1573 w 1008"/>
                <a:gd name="T13" fmla="*/ 105 h 448"/>
                <a:gd name="T14" fmla="*/ 1770 w 1008"/>
                <a:gd name="T15" fmla="*/ 1982 h 448"/>
                <a:gd name="T16" fmla="*/ 2360 w 1008"/>
                <a:gd name="T17" fmla="*/ 1982 h 448"/>
                <a:gd name="T18" fmla="*/ 2559 w 1008"/>
                <a:gd name="T19" fmla="*/ 2922 h 448"/>
                <a:gd name="T20" fmla="*/ 3148 w 1008"/>
                <a:gd name="T21" fmla="*/ 1982 h 448"/>
                <a:gd name="T22" fmla="*/ 4130 w 1008"/>
                <a:gd name="T23" fmla="*/ 1982 h 4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8" h="448">
                  <a:moveTo>
                    <a:pt x="0" y="304"/>
                  </a:moveTo>
                  <a:cubicBezTo>
                    <a:pt x="36" y="308"/>
                    <a:pt x="72" y="312"/>
                    <a:pt x="96" y="304"/>
                  </a:cubicBezTo>
                  <a:cubicBezTo>
                    <a:pt x="120" y="296"/>
                    <a:pt x="128" y="256"/>
                    <a:pt x="144" y="256"/>
                  </a:cubicBezTo>
                  <a:cubicBezTo>
                    <a:pt x="160" y="256"/>
                    <a:pt x="176" y="296"/>
                    <a:pt x="192" y="304"/>
                  </a:cubicBezTo>
                  <a:cubicBezTo>
                    <a:pt x="208" y="312"/>
                    <a:pt x="224" y="288"/>
                    <a:pt x="240" y="304"/>
                  </a:cubicBezTo>
                  <a:cubicBezTo>
                    <a:pt x="256" y="320"/>
                    <a:pt x="264" y="448"/>
                    <a:pt x="288" y="400"/>
                  </a:cubicBezTo>
                  <a:cubicBezTo>
                    <a:pt x="312" y="352"/>
                    <a:pt x="360" y="32"/>
                    <a:pt x="384" y="16"/>
                  </a:cubicBezTo>
                  <a:cubicBezTo>
                    <a:pt x="408" y="0"/>
                    <a:pt x="400" y="256"/>
                    <a:pt x="432" y="304"/>
                  </a:cubicBezTo>
                  <a:cubicBezTo>
                    <a:pt x="464" y="352"/>
                    <a:pt x="544" y="280"/>
                    <a:pt x="576" y="304"/>
                  </a:cubicBezTo>
                  <a:cubicBezTo>
                    <a:pt x="608" y="328"/>
                    <a:pt x="592" y="448"/>
                    <a:pt x="624" y="448"/>
                  </a:cubicBezTo>
                  <a:cubicBezTo>
                    <a:pt x="656" y="448"/>
                    <a:pt x="704" y="328"/>
                    <a:pt x="768" y="304"/>
                  </a:cubicBezTo>
                  <a:cubicBezTo>
                    <a:pt x="832" y="280"/>
                    <a:pt x="920" y="292"/>
                    <a:pt x="1008" y="304"/>
                  </a:cubicBezTo>
                </a:path>
              </a:pathLst>
            </a:custGeom>
            <a:noFill/>
            <a:ln w="19050" cmpd="sng">
              <a:solidFill>
                <a:srgbClr val="FFFFFF"/>
              </a:solidFill>
              <a:round/>
              <a:headEnd/>
              <a:tailEnd/>
            </a:ln>
            <a:effectLst>
              <a:prstShdw prst="shdw17" dist="17961" dir="2700000">
                <a:srgbClr val="999999"/>
              </a:prstShdw>
            </a:effectLst>
            <a:extLst>
              <a:ext uri="{909E8E84-426E-40DD-AFC4-6F175D3DCCD1}">
                <a14:hiddenFill xmlns:a14="http://schemas.microsoft.com/office/drawing/2010/main">
                  <a:solidFill>
                    <a:srgbClr val="BBE0E3"/>
                  </a:solidFill>
                </a14:hiddenFill>
              </a:ext>
            </a:extLst>
          </p:spPr>
          <p:txBody>
            <a:bodyPr/>
            <a:lstStyle/>
            <a:p>
              <a:pPr>
                <a:defRPr/>
              </a:pPr>
              <a:endParaRPr lang="it-IT" kern="0">
                <a:solidFill>
                  <a:sysClr val="windowText" lastClr="000000"/>
                </a:solidFill>
                <a:latin typeface="Times New Roman" panose="02020603050405020304" pitchFamily="18" charset="0"/>
              </a:endParaRPr>
            </a:p>
          </p:txBody>
        </p:sp>
      </p:grpSp>
    </p:spTree>
    <p:extLst>
      <p:ext uri="{BB962C8B-B14F-4D97-AF65-F5344CB8AC3E}">
        <p14:creationId xmlns:p14="http://schemas.microsoft.com/office/powerpoint/2010/main" val="3712286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2800" y="231942"/>
            <a:ext cx="10363200" cy="1028700"/>
          </a:xfrm>
        </p:spPr>
        <p:txBody>
          <a:bodyPr>
            <a:noAutofit/>
          </a:bodyPr>
          <a:lstStyle/>
          <a:p>
            <a:pPr algn="ctr"/>
            <a:r>
              <a:rPr lang="it-IT" sz="4000" dirty="0" smtClean="0">
                <a:solidFill>
                  <a:srgbClr val="FFFF00"/>
                </a:solidFill>
              </a:rPr>
              <a:t>Prevenzione Secondaria </a:t>
            </a:r>
            <a:endParaRPr lang="it-IT" sz="3600" b="0" i="1" dirty="0">
              <a:solidFill>
                <a:schemeClr val="accent1">
                  <a:lumMod val="20000"/>
                  <a:lumOff val="80000"/>
                </a:schemeClr>
              </a:solidFill>
            </a:endParaRPr>
          </a:p>
        </p:txBody>
      </p:sp>
      <p:sp>
        <p:nvSpPr>
          <p:cNvPr id="4" name="Segnaposto contenuto 3"/>
          <p:cNvSpPr>
            <a:spLocks noGrp="1"/>
          </p:cNvSpPr>
          <p:nvPr>
            <p:ph idx="1"/>
          </p:nvPr>
        </p:nvSpPr>
        <p:spPr>
          <a:xfrm>
            <a:off x="812800" y="1957136"/>
            <a:ext cx="10363200" cy="4114800"/>
          </a:xfrm>
        </p:spPr>
        <p:txBody>
          <a:bodyPr/>
          <a:lstStyle/>
          <a:p>
            <a:pPr marL="514350" indent="-514350">
              <a:buFont typeface="+mj-lt"/>
              <a:buAutoNum type="arabicPeriod"/>
            </a:pPr>
            <a:r>
              <a:rPr lang="it-IT" dirty="0"/>
              <a:t>U</a:t>
            </a:r>
            <a:r>
              <a:rPr lang="it-IT" dirty="0" smtClean="0"/>
              <a:t>siamo le Statine (95% dei casi),</a:t>
            </a:r>
          </a:p>
          <a:p>
            <a:pPr marL="514350" indent="-514350">
              <a:buFont typeface="+mj-lt"/>
              <a:buAutoNum type="arabicPeriod"/>
            </a:pPr>
            <a:r>
              <a:rPr lang="it-IT" dirty="0" smtClean="0"/>
              <a:t>In generale le Statine sono sotto-dosate,</a:t>
            </a:r>
          </a:p>
          <a:p>
            <a:pPr marL="514350" indent="-514350">
              <a:buFont typeface="+mj-lt"/>
              <a:buAutoNum type="arabicPeriod"/>
            </a:pPr>
            <a:r>
              <a:rPr lang="it-IT" dirty="0" smtClean="0"/>
              <a:t>Siamo lontani dai target raccomandati (LDL-C&lt;70 mg/dl) almeno nel 50-60% dei casi,</a:t>
            </a:r>
          </a:p>
          <a:p>
            <a:pPr marL="514350" indent="-514350">
              <a:buFont typeface="+mj-lt"/>
              <a:buAutoNum type="arabicPeriod"/>
            </a:pPr>
            <a:r>
              <a:rPr lang="it-IT" dirty="0" smtClean="0"/>
              <a:t>Nonostante le evidenze, utilizziamo poco </a:t>
            </a:r>
            <a:r>
              <a:rPr lang="it-IT" dirty="0" err="1"/>
              <a:t>E</a:t>
            </a:r>
            <a:r>
              <a:rPr lang="it-IT" dirty="0" err="1" smtClean="0"/>
              <a:t>zetimibe</a:t>
            </a:r>
            <a:r>
              <a:rPr lang="it-IT" dirty="0" smtClean="0"/>
              <a:t> (12-15% dei casi)</a:t>
            </a:r>
          </a:p>
          <a:p>
            <a:pPr marL="514350" indent="-514350">
              <a:buFont typeface="+mj-lt"/>
              <a:buAutoNum type="arabicPeriod"/>
            </a:pPr>
            <a:endParaRPr lang="it-IT" dirty="0" smtClean="0"/>
          </a:p>
          <a:p>
            <a:endParaRPr lang="it-IT" dirty="0"/>
          </a:p>
        </p:txBody>
      </p:sp>
    </p:spTree>
    <p:extLst>
      <p:ext uri="{BB962C8B-B14F-4D97-AF65-F5344CB8AC3E}">
        <p14:creationId xmlns:p14="http://schemas.microsoft.com/office/powerpoint/2010/main" val="88413556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914" name="Chart 6"/>
          <p:cNvGraphicFramePr>
            <a:graphicFrameLocks/>
          </p:cNvGraphicFramePr>
          <p:nvPr/>
        </p:nvGraphicFramePr>
        <p:xfrm>
          <a:off x="1676400" y="1701800"/>
          <a:ext cx="5295900" cy="4445000"/>
        </p:xfrm>
        <a:graphic>
          <a:graphicData uri="http://schemas.openxmlformats.org/presentationml/2006/ole">
            <mc:AlternateContent xmlns:mc="http://schemas.openxmlformats.org/markup-compatibility/2006">
              <mc:Choice xmlns:v="urn:schemas-microsoft-com:vml" Requires="v">
                <p:oleObj spid="_x0000_s6150" name="Chart" r:id="rId4" imgW="5297883" imgH="4450466" progId="Excel.Chart.8">
                  <p:embed/>
                </p:oleObj>
              </mc:Choice>
              <mc:Fallback>
                <p:oleObj name="Chart" r:id="rId4" imgW="5297883" imgH="445046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701800"/>
                        <a:ext cx="52959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5" name="TextBox 3"/>
          <p:cNvSpPr txBox="1">
            <a:spLocks noChangeArrowheads="1"/>
          </p:cNvSpPr>
          <p:nvPr/>
        </p:nvSpPr>
        <p:spPr bwMode="auto">
          <a:xfrm>
            <a:off x="1524000" y="6303964"/>
            <a:ext cx="91440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spcBef>
                <a:spcPts val="1200"/>
              </a:spcBef>
              <a:buClr>
                <a:srgbClr val="FFCC00"/>
              </a:buClr>
              <a:buChar char="•"/>
              <a:defRPr sz="2400">
                <a:solidFill>
                  <a:schemeClr val="bg1"/>
                </a:solidFill>
                <a:latin typeface="Arial" panose="020B0604020202020204" pitchFamily="34" charset="0"/>
                <a:ea typeface="MS PGothic" panose="020B0600070205080204" pitchFamily="34" charset="-128"/>
              </a:defRPr>
            </a:lvl1pPr>
            <a:lvl2pPr marL="742950" indent="-285750">
              <a:spcBef>
                <a:spcPts val="12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ts val="1200"/>
              </a:spcBef>
              <a:buChar char="•"/>
              <a:defRPr sz="1700">
                <a:solidFill>
                  <a:schemeClr val="bg1"/>
                </a:solidFill>
                <a:latin typeface="Arial" panose="020B0604020202020204" pitchFamily="34" charset="0"/>
                <a:ea typeface="MS PGothic" panose="020B0600070205080204" pitchFamily="34" charset="-128"/>
              </a:defRPr>
            </a:lvl3pPr>
            <a:lvl4pPr marL="1600200" indent="-228600">
              <a:spcBef>
                <a:spcPts val="1200"/>
              </a:spcBef>
              <a:buChar char="–"/>
              <a:defRPr sz="1500">
                <a:solidFill>
                  <a:schemeClr val="bg1"/>
                </a:solidFill>
                <a:latin typeface="Arial" panose="020B0604020202020204" pitchFamily="34" charset="0"/>
                <a:ea typeface="MS PGothic" panose="020B0600070205080204" pitchFamily="34" charset="-128"/>
              </a:defRPr>
            </a:lvl4pPr>
            <a:lvl5pPr marL="2057400" indent="-228600">
              <a:spcBef>
                <a:spcPts val="1200"/>
              </a:spcBef>
              <a:buChar char="»"/>
              <a:defRPr sz="13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9pPr>
          </a:lstStyle>
          <a:p>
            <a:pPr fontAlgn="base">
              <a:spcBef>
                <a:spcPct val="0"/>
              </a:spcBef>
              <a:spcAft>
                <a:spcPct val="0"/>
              </a:spcAft>
              <a:buClrTx/>
              <a:buFontTx/>
              <a:buNone/>
            </a:pPr>
            <a:r>
              <a:rPr lang="en-US" altLang="it-IT" sz="1000">
                <a:solidFill>
                  <a:srgbClr val="F5F5F5"/>
                </a:solidFill>
                <a:cs typeface="Arial" panose="020B0604020202020204" pitchFamily="34" charset="0"/>
              </a:rPr>
              <a:t>MI, myocardial infarction.</a:t>
            </a:r>
            <a:br>
              <a:rPr lang="en-US" altLang="it-IT" sz="1000">
                <a:solidFill>
                  <a:srgbClr val="F5F5F5"/>
                </a:solidFill>
                <a:cs typeface="Arial" panose="020B0604020202020204" pitchFamily="34" charset="0"/>
              </a:rPr>
            </a:br>
            <a:r>
              <a:rPr lang="en-GB" altLang="en-US" sz="1000">
                <a:solidFill>
                  <a:srgbClr val="FFFFFF"/>
                </a:solidFill>
                <a:cs typeface="Arial" panose="020B0604020202020204" pitchFamily="34" charset="0"/>
              </a:rPr>
              <a:t>*Adjusted for differences in study populations; MI, myocardial infarction. Shaded areas / f</a:t>
            </a:r>
            <a:r>
              <a:rPr lang="en-US" altLang="it-IT" sz="1000">
                <a:solidFill>
                  <a:srgbClr val="FFFFFF"/>
                </a:solidFill>
                <a:cs typeface="Arial" panose="020B0604020202020204" pitchFamily="34" charset="0"/>
              </a:rPr>
              <a:t>igures in brackets [95%CI]</a:t>
            </a:r>
            <a:endParaRPr lang="en-GB" altLang="en-US" sz="1000">
              <a:solidFill>
                <a:srgbClr val="FFFFFF"/>
              </a:solidFill>
              <a:cs typeface="Arial" panose="020B0604020202020204" pitchFamily="34" charset="0"/>
            </a:endParaRPr>
          </a:p>
          <a:p>
            <a:pPr fontAlgn="base">
              <a:spcBef>
                <a:spcPct val="0"/>
              </a:spcBef>
              <a:spcAft>
                <a:spcPct val="0"/>
              </a:spcAft>
              <a:buClrTx/>
              <a:buFontTx/>
              <a:buNone/>
            </a:pPr>
            <a:r>
              <a:rPr lang="en-GB" altLang="en-US" sz="1000">
                <a:solidFill>
                  <a:srgbClr val="FFFFFF"/>
                </a:solidFill>
                <a:cs typeface="Arial" panose="020B0604020202020204" pitchFamily="34" charset="0"/>
              </a:rPr>
              <a:t>1. Rapsomaniki E </a:t>
            </a:r>
            <a:r>
              <a:rPr lang="en-GB" altLang="en-US" sz="1000" i="1">
                <a:solidFill>
                  <a:srgbClr val="FFFFFF"/>
                </a:solidFill>
                <a:cs typeface="Arial" panose="020B0604020202020204" pitchFamily="34" charset="0"/>
              </a:rPr>
              <a:t>et al</a:t>
            </a:r>
            <a:r>
              <a:rPr lang="en-GB" altLang="en-US" sz="1000">
                <a:solidFill>
                  <a:srgbClr val="FFFFFF"/>
                </a:solidFill>
                <a:cs typeface="Arial" panose="020B0604020202020204" pitchFamily="34" charset="0"/>
              </a:rPr>
              <a:t>. ESC Late Breaking Registry presentation 2014.</a:t>
            </a:r>
          </a:p>
        </p:txBody>
      </p:sp>
      <p:sp>
        <p:nvSpPr>
          <p:cNvPr id="38916" name="Title 1"/>
          <p:cNvSpPr>
            <a:spLocks noGrp="1"/>
          </p:cNvSpPr>
          <p:nvPr>
            <p:ph type="title"/>
          </p:nvPr>
        </p:nvSpPr>
        <p:spPr>
          <a:xfrm>
            <a:off x="1728788" y="123825"/>
            <a:ext cx="8699500" cy="1143000"/>
          </a:xfrm>
        </p:spPr>
        <p:txBody>
          <a:bodyPr/>
          <a:lstStyle/>
          <a:p>
            <a:pPr>
              <a:lnSpc>
                <a:spcPct val="90000"/>
              </a:lnSpc>
            </a:pPr>
            <a:r>
              <a:rPr lang="en-GB" altLang="it-IT" sz="2400" b="0">
                <a:solidFill>
                  <a:srgbClr val="FFFF00"/>
                </a:solidFill>
              </a:rPr>
              <a:t> Almost 20% of patients who are event free for the first year post-ACS, will suffer an MI, stroke or death within 3 years</a:t>
            </a:r>
          </a:p>
        </p:txBody>
      </p:sp>
      <p:sp>
        <p:nvSpPr>
          <p:cNvPr id="38917" name="Content Placeholder 2"/>
          <p:cNvSpPr>
            <a:spLocks noGrp="1"/>
          </p:cNvSpPr>
          <p:nvPr>
            <p:ph idx="1"/>
          </p:nvPr>
        </p:nvSpPr>
        <p:spPr>
          <a:xfrm>
            <a:off x="1524000" y="1549401"/>
            <a:ext cx="9144000" cy="739775"/>
          </a:xfrm>
        </p:spPr>
        <p:txBody>
          <a:bodyPr/>
          <a:lstStyle/>
          <a:p>
            <a:pPr algn="ctr">
              <a:buFontTx/>
              <a:buNone/>
            </a:pPr>
            <a:r>
              <a:rPr lang="en-GB" altLang="it-IT" smtClean="0"/>
              <a:t>APOLLO 4-country analysis: adjusted incidence*</a:t>
            </a:r>
            <a:r>
              <a:rPr lang="en-GB" altLang="it-IT" baseline="30000" smtClean="0"/>
              <a:t>[Rapsomaniki 2014]</a:t>
            </a:r>
          </a:p>
          <a:p>
            <a:pPr algn="ctr">
              <a:buFontTx/>
              <a:buNone/>
            </a:pPr>
            <a:endParaRPr lang="en-GB" altLang="it-IT" smtClean="0"/>
          </a:p>
        </p:txBody>
      </p:sp>
      <p:grpSp>
        <p:nvGrpSpPr>
          <p:cNvPr id="38918" name="Group 13"/>
          <p:cNvGrpSpPr>
            <a:grpSpLocks/>
          </p:cNvGrpSpPr>
          <p:nvPr/>
        </p:nvGrpSpPr>
        <p:grpSpPr bwMode="auto">
          <a:xfrm>
            <a:off x="6415926" y="2382838"/>
            <a:ext cx="3972674" cy="3487746"/>
            <a:chOff x="4891926" y="2382986"/>
            <a:chExt cx="3972674" cy="3487907"/>
          </a:xfrm>
        </p:grpSpPr>
        <p:pic>
          <p:nvPicPr>
            <p:cNvPr id="38920" name="Picture 2"/>
            <p:cNvPicPr>
              <a:picLocks noChangeAspect="1" noChangeArrowheads="1"/>
            </p:cNvPicPr>
            <p:nvPr/>
          </p:nvPicPr>
          <p:blipFill>
            <a:blip r:embed="rId6">
              <a:extLst>
                <a:ext uri="{28A0092B-C50C-407E-A947-70E740481C1C}">
                  <a14:useLocalDpi xmlns:a14="http://schemas.microsoft.com/office/drawing/2010/main" val="0"/>
                </a:ext>
              </a:extLst>
            </a:blip>
            <a:srcRect l="57735" t="26494" r="9460" b="67577"/>
            <a:stretch>
              <a:fillRect/>
            </a:stretch>
          </p:blipFill>
          <p:spPr bwMode="auto">
            <a:xfrm>
              <a:off x="5435600" y="2590800"/>
              <a:ext cx="299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4902200" y="2382986"/>
              <a:ext cx="3962400" cy="3481548"/>
            </a:xfrm>
            <a:prstGeom prst="roundRect">
              <a:avLst>
                <a:gd name="adj" fmla="val 10950"/>
              </a:avLst>
            </a:prstGeom>
            <a:solidFill>
              <a:srgbClr val="FFFFFF"/>
            </a:solidFill>
            <a:ln w="38100"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base">
                <a:spcBef>
                  <a:spcPct val="0"/>
                </a:spcBef>
                <a:spcAft>
                  <a:spcPct val="0"/>
                </a:spcAft>
                <a:defRPr/>
              </a:pPr>
              <a:r>
                <a:rPr lang="en-GB" sz="1600" b="1">
                  <a:solidFill>
                    <a:srgbClr val="EB8A20"/>
                  </a:solidFill>
                </a:rPr>
                <a:t>MI/stroke/all-cause death</a:t>
              </a:r>
            </a:p>
          </p:txBody>
        </p:sp>
        <p:graphicFrame>
          <p:nvGraphicFramePr>
            <p:cNvPr id="38922" name="Chart 17"/>
            <p:cNvGraphicFramePr>
              <a:graphicFrameLocks/>
            </p:cNvGraphicFramePr>
            <p:nvPr/>
          </p:nvGraphicFramePr>
          <p:xfrm>
            <a:off x="4918765" y="2718072"/>
            <a:ext cx="3915870" cy="2945295"/>
          </p:xfrm>
          <a:graphic>
            <a:graphicData uri="http://schemas.openxmlformats.org/presentationml/2006/ole">
              <mc:AlternateContent xmlns:mc="http://schemas.openxmlformats.org/markup-compatibility/2006">
                <mc:Choice xmlns:v="urn:schemas-microsoft-com:vml" Requires="v">
                  <p:oleObj spid="_x0000_s6151" name="Chart" r:id="rId7" imgW="3926164" imgH="2956816" progId="Excel.Chart.8">
                    <p:embed/>
                  </p:oleObj>
                </mc:Choice>
                <mc:Fallback>
                  <p:oleObj name="Chart" r:id="rId7" imgW="3926164" imgH="2956816"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8765" y="2718072"/>
                          <a:ext cx="3915870" cy="2945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23" name="Rectangle 18"/>
            <p:cNvSpPr>
              <a:spLocks noChangeArrowheads="1"/>
            </p:cNvSpPr>
            <p:nvPr/>
          </p:nvSpPr>
          <p:spPr bwMode="auto">
            <a:xfrm>
              <a:off x="4891926" y="2882560"/>
              <a:ext cx="1441421" cy="27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Clr>
                  <a:srgbClr val="FFCC00"/>
                </a:buClr>
                <a:buChar char="•"/>
                <a:defRPr sz="2400">
                  <a:solidFill>
                    <a:schemeClr val="bg1"/>
                  </a:solidFill>
                  <a:latin typeface="Arial" panose="020B0604020202020204" pitchFamily="34" charset="0"/>
                  <a:ea typeface="MS PGothic" panose="020B0600070205080204" pitchFamily="34" charset="-128"/>
                </a:defRPr>
              </a:lvl1pPr>
              <a:lvl2pPr marL="742950" indent="-285750">
                <a:spcBef>
                  <a:spcPts val="12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ts val="1200"/>
                </a:spcBef>
                <a:buChar char="•"/>
                <a:defRPr sz="1700">
                  <a:solidFill>
                    <a:schemeClr val="bg1"/>
                  </a:solidFill>
                  <a:latin typeface="Arial" panose="020B0604020202020204" pitchFamily="34" charset="0"/>
                  <a:ea typeface="MS PGothic" panose="020B0600070205080204" pitchFamily="34" charset="-128"/>
                </a:defRPr>
              </a:lvl3pPr>
              <a:lvl4pPr marL="1600200" indent="-228600">
                <a:spcBef>
                  <a:spcPts val="1200"/>
                </a:spcBef>
                <a:buChar char="–"/>
                <a:defRPr sz="1500">
                  <a:solidFill>
                    <a:schemeClr val="bg1"/>
                  </a:solidFill>
                  <a:latin typeface="Arial" panose="020B0604020202020204" pitchFamily="34" charset="0"/>
                  <a:ea typeface="MS PGothic" panose="020B0600070205080204" pitchFamily="34" charset="-128"/>
                </a:defRPr>
              </a:lvl4pPr>
              <a:lvl5pPr marL="2057400" indent="-228600">
                <a:spcBef>
                  <a:spcPts val="1200"/>
                </a:spcBef>
                <a:buChar char="»"/>
                <a:defRPr sz="13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FontTx/>
                <a:buNone/>
              </a:pPr>
              <a:r>
                <a:rPr lang="en-US" altLang="it-IT" sz="1200" b="1">
                  <a:solidFill>
                    <a:srgbClr val="000000"/>
                  </a:solidFill>
                  <a:cs typeface="Arial" panose="020B0604020202020204" pitchFamily="34" charset="0"/>
                </a:rPr>
                <a:t>Adjusted risk (%)</a:t>
              </a:r>
            </a:p>
          </p:txBody>
        </p:sp>
        <p:sp>
          <p:nvSpPr>
            <p:cNvPr id="38924" name="TextBox 19"/>
            <p:cNvSpPr txBox="1">
              <a:spLocks noChangeArrowheads="1"/>
            </p:cNvSpPr>
            <p:nvPr/>
          </p:nvSpPr>
          <p:spPr bwMode="auto">
            <a:xfrm>
              <a:off x="5636103" y="5670829"/>
              <a:ext cx="2494594" cy="20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200"/>
                </a:spcBef>
                <a:buClr>
                  <a:srgbClr val="FFCC00"/>
                </a:buClr>
                <a:buChar char="•"/>
                <a:defRPr sz="2400">
                  <a:solidFill>
                    <a:schemeClr val="bg1"/>
                  </a:solidFill>
                  <a:latin typeface="Arial" panose="020B0604020202020204" pitchFamily="34" charset="0"/>
                  <a:ea typeface="MS PGothic" panose="020B0600070205080204" pitchFamily="34" charset="-128"/>
                </a:defRPr>
              </a:lvl1pPr>
              <a:lvl2pPr marL="742950" indent="-285750">
                <a:spcBef>
                  <a:spcPts val="1200"/>
                </a:spcBef>
                <a:buChar char="–"/>
                <a:defRPr sz="2000">
                  <a:solidFill>
                    <a:schemeClr val="bg1"/>
                  </a:solidFill>
                  <a:latin typeface="Arial" panose="020B0604020202020204" pitchFamily="34" charset="0"/>
                  <a:ea typeface="MS PGothic" panose="020B0600070205080204" pitchFamily="34" charset="-128"/>
                </a:defRPr>
              </a:lvl2pPr>
              <a:lvl3pPr marL="1143000" indent="-228600">
                <a:spcBef>
                  <a:spcPts val="1200"/>
                </a:spcBef>
                <a:buChar char="•"/>
                <a:defRPr sz="1700">
                  <a:solidFill>
                    <a:schemeClr val="bg1"/>
                  </a:solidFill>
                  <a:latin typeface="Arial" panose="020B0604020202020204" pitchFamily="34" charset="0"/>
                  <a:ea typeface="MS PGothic" panose="020B0600070205080204" pitchFamily="34" charset="-128"/>
                </a:defRPr>
              </a:lvl3pPr>
              <a:lvl4pPr marL="1600200" indent="-228600">
                <a:spcBef>
                  <a:spcPts val="1200"/>
                </a:spcBef>
                <a:buChar char="–"/>
                <a:defRPr sz="1500">
                  <a:solidFill>
                    <a:schemeClr val="bg1"/>
                  </a:solidFill>
                  <a:latin typeface="Arial" panose="020B0604020202020204" pitchFamily="34" charset="0"/>
                  <a:ea typeface="MS PGothic" panose="020B0600070205080204" pitchFamily="34" charset="-128"/>
                </a:defRPr>
              </a:lvl4pPr>
              <a:lvl5pPr marL="2057400" indent="-228600">
                <a:spcBef>
                  <a:spcPts val="1200"/>
                </a:spcBef>
                <a:buChar char="»"/>
                <a:defRPr sz="1300">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ts val="1200"/>
                </a:spcBef>
                <a:spcAft>
                  <a:spcPct val="0"/>
                </a:spcAft>
                <a:buChar char="»"/>
                <a:defRPr sz="1300">
                  <a:solidFill>
                    <a:schemeClr val="bg1"/>
                  </a:solidFill>
                  <a:latin typeface="Arial" panose="020B0604020202020204" pitchFamily="34" charset="0"/>
                  <a:ea typeface="MS PGothic" panose="020B0600070205080204" pitchFamily="34" charset="-128"/>
                </a:defRPr>
              </a:lvl9pPr>
            </a:lstStyle>
            <a:p>
              <a:pPr algn="ctr" fontAlgn="base">
                <a:spcBef>
                  <a:spcPct val="0"/>
                </a:spcBef>
                <a:spcAft>
                  <a:spcPct val="0"/>
                </a:spcAft>
                <a:buClrTx/>
                <a:buFontTx/>
                <a:buNone/>
              </a:pPr>
              <a:r>
                <a:rPr lang="en-US" altLang="it-IT" sz="700" b="1">
                  <a:solidFill>
                    <a:srgbClr val="000000"/>
                  </a:solidFill>
                  <a:cs typeface="Arial" panose="020B0604020202020204" pitchFamily="34" charset="0"/>
                </a:rPr>
                <a:t>Shaded areas correspond to 95% confidence intervals</a:t>
              </a:r>
            </a:p>
          </p:txBody>
        </p:sp>
        <p:pic>
          <p:nvPicPr>
            <p:cNvPr id="38925" name="Picture 2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11800" y="3652838"/>
              <a:ext cx="29464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Line 4"/>
          <p:cNvSpPr>
            <a:spLocks noChangeShapeType="1"/>
          </p:cNvSpPr>
          <p:nvPr/>
        </p:nvSpPr>
        <p:spPr bwMode="auto">
          <a:xfrm>
            <a:off x="2424114" y="1341438"/>
            <a:ext cx="72723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it-IT">
              <a:solidFill>
                <a:srgbClr val="FFFFFF"/>
              </a:solidFill>
            </a:endParaRPr>
          </a:p>
        </p:txBody>
      </p:sp>
    </p:spTree>
    <p:extLst>
      <p:ext uri="{BB962C8B-B14F-4D97-AF65-F5344CB8AC3E}">
        <p14:creationId xmlns:p14="http://schemas.microsoft.com/office/powerpoint/2010/main" val="92462559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2016_CVD PREV2016. For web_VD-CD2001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1042" y="324852"/>
            <a:ext cx="8255947" cy="619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5056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magin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1541464"/>
            <a:ext cx="86614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olo 4"/>
          <p:cNvSpPr>
            <a:spLocks noGrp="1"/>
          </p:cNvSpPr>
          <p:nvPr>
            <p:ph type="title"/>
          </p:nvPr>
        </p:nvSpPr>
        <p:spPr/>
        <p:txBody>
          <a:bodyPr/>
          <a:lstStyle/>
          <a:p>
            <a:pPr algn="ctr"/>
            <a:r>
              <a:rPr lang="it-IT" altLang="it-IT" smtClean="0"/>
              <a:t>Patient Risk Groups: Risk Phenotypes</a:t>
            </a:r>
          </a:p>
        </p:txBody>
      </p:sp>
      <p:pic>
        <p:nvPicPr>
          <p:cNvPr id="46084" name="Immagin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1488" y="6270625"/>
            <a:ext cx="5918200"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1169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magin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4338" y="1541463"/>
            <a:ext cx="6430962"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ttangolo 3"/>
          <p:cNvSpPr>
            <a:spLocks noChangeArrowheads="1"/>
          </p:cNvSpPr>
          <p:nvPr/>
        </p:nvSpPr>
        <p:spPr bwMode="auto">
          <a:xfrm>
            <a:off x="1739901" y="193676"/>
            <a:ext cx="8570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algn="ctr" defTabSz="457200" eaLnBrk="0" fontAlgn="base" hangingPunct="0">
              <a:spcBef>
                <a:spcPct val="0"/>
              </a:spcBef>
              <a:spcAft>
                <a:spcPct val="0"/>
              </a:spcAft>
            </a:pPr>
            <a:r>
              <a:rPr lang="en-US" altLang="it-IT" sz="2400">
                <a:solidFill>
                  <a:srgbClr val="FFFFFF"/>
                </a:solidFill>
                <a:latin typeface="AdvOT2986fa51"/>
              </a:rPr>
              <a:t>The </a:t>
            </a:r>
            <a:r>
              <a:rPr lang="en-US" altLang="it-IT" sz="2400" b="1" i="1">
                <a:solidFill>
                  <a:srgbClr val="FFFF00"/>
                </a:solidFill>
                <a:latin typeface="AdvOT2986fa51"/>
              </a:rPr>
              <a:t>TIMI Risk Score for Secondary Prevention (TRS 2P) </a:t>
            </a:r>
            <a:r>
              <a:rPr lang="en-US" altLang="it-IT" sz="2400">
                <a:solidFill>
                  <a:srgbClr val="FFFFFF"/>
                </a:solidFill>
                <a:latin typeface="AdvOT2986fa51"/>
              </a:rPr>
              <a:t>is a simple 9-point risk strati</a:t>
            </a:r>
            <a:r>
              <a:rPr lang="en-US" altLang="it-IT" sz="2400">
                <a:solidFill>
                  <a:srgbClr val="FFFFFF"/>
                </a:solidFill>
                <a:latin typeface="AdvOT2986fa51+fb"/>
              </a:rPr>
              <a:t>fi</a:t>
            </a:r>
            <a:r>
              <a:rPr lang="en-US" altLang="it-IT" sz="2400">
                <a:solidFill>
                  <a:srgbClr val="FFFFFF"/>
                </a:solidFill>
                <a:latin typeface="AdvOT2986fa51"/>
              </a:rPr>
              <a:t>cation tool for post-ACS patients </a:t>
            </a:r>
            <a:endParaRPr lang="it-IT" altLang="it-IT" sz="6000">
              <a:solidFill>
                <a:srgbClr val="FFFFFF"/>
              </a:solidFill>
            </a:endParaRPr>
          </a:p>
        </p:txBody>
      </p:sp>
      <p:sp>
        <p:nvSpPr>
          <p:cNvPr id="48132" name="Rettangolo 4"/>
          <p:cNvSpPr>
            <a:spLocks noChangeArrowheads="1"/>
          </p:cNvSpPr>
          <p:nvPr/>
        </p:nvSpPr>
        <p:spPr bwMode="auto">
          <a:xfrm>
            <a:off x="5457825" y="2576514"/>
            <a:ext cx="23701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457200" eaLnBrk="0" fontAlgn="base" hangingPunct="0">
              <a:spcBef>
                <a:spcPct val="0"/>
              </a:spcBef>
              <a:spcAft>
                <a:spcPct val="0"/>
              </a:spcAft>
            </a:pPr>
            <a:r>
              <a:rPr lang="en-US" altLang="it-IT" sz="1400" b="1">
                <a:solidFill>
                  <a:srgbClr val="FF0000"/>
                </a:solidFill>
                <a:latin typeface="AdvOTe60b6cd3.B"/>
              </a:rPr>
              <a:t>Risk Strati</a:t>
            </a:r>
            <a:r>
              <a:rPr lang="en-US" altLang="it-IT" sz="1400" b="1">
                <a:solidFill>
                  <a:srgbClr val="FF0000"/>
                </a:solidFill>
                <a:latin typeface="AdvOTe60b6cd3.B+fb"/>
              </a:rPr>
              <a:t>fi</a:t>
            </a:r>
            <a:r>
              <a:rPr lang="en-US" altLang="it-IT" sz="1400" b="1">
                <a:solidFill>
                  <a:srgbClr val="FF0000"/>
                </a:solidFill>
                <a:latin typeface="AdvOTe60b6cd3.B"/>
              </a:rPr>
              <a:t>cation for CV Death, MI, or Ischemic Stroke post-ACS</a:t>
            </a:r>
            <a:endParaRPr lang="it-IT" altLang="it-IT" sz="3600" b="1">
              <a:solidFill>
                <a:srgbClr val="FF0000"/>
              </a:solidFill>
            </a:endParaRPr>
          </a:p>
        </p:txBody>
      </p:sp>
      <p:pic>
        <p:nvPicPr>
          <p:cNvPr id="48133" name="Immagin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476" y="1801814"/>
            <a:ext cx="17748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4"/>
          <p:cNvSpPr>
            <a:spLocks noChangeShapeType="1"/>
          </p:cNvSpPr>
          <p:nvPr/>
        </p:nvSpPr>
        <p:spPr bwMode="auto">
          <a:xfrm>
            <a:off x="2424114" y="1241425"/>
            <a:ext cx="72723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it-IT">
              <a:solidFill>
                <a:srgbClr val="FFFFFF"/>
              </a:solidFill>
            </a:endParaRPr>
          </a:p>
        </p:txBody>
      </p:sp>
    </p:spTree>
    <p:extLst>
      <p:ext uri="{BB962C8B-B14F-4D97-AF65-F5344CB8AC3E}">
        <p14:creationId xmlns:p14="http://schemas.microsoft.com/office/powerpoint/2010/main" val="9387946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222501" y="285751"/>
            <a:ext cx="7961313"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F49100"/>
              </a:buClr>
              <a:buFont typeface="Wingdings" pitchFamily="2" charset="2"/>
              <a:buChar char="l"/>
              <a:defRPr sz="2400">
                <a:solidFill>
                  <a:schemeClr val="tx1"/>
                </a:solidFill>
                <a:latin typeface="Verdana" pitchFamily="34" charset="0"/>
              </a:defRPr>
            </a:lvl1pPr>
            <a:lvl2pPr marL="742950" indent="-285750">
              <a:spcBef>
                <a:spcPct val="20000"/>
              </a:spcBef>
              <a:spcAft>
                <a:spcPct val="20000"/>
              </a:spcAft>
              <a:buClr>
                <a:srgbClr val="F49100"/>
              </a:buClr>
              <a:buFont typeface="Wingdings" pitchFamily="2" charset="2"/>
              <a:buChar char="u"/>
              <a:defRPr sz="2400">
                <a:solidFill>
                  <a:schemeClr val="tx1"/>
                </a:solidFill>
                <a:latin typeface="Verdana" pitchFamily="34" charset="0"/>
              </a:defRPr>
            </a:lvl2pPr>
            <a:lvl3pPr marL="1143000" indent="-228600">
              <a:spcBef>
                <a:spcPct val="20000"/>
              </a:spcBef>
              <a:spcAft>
                <a:spcPct val="20000"/>
              </a:spcAft>
              <a:buClr>
                <a:srgbClr val="F49100"/>
              </a:buClr>
              <a:buChar char="•"/>
              <a:defRPr sz="2400">
                <a:solidFill>
                  <a:schemeClr val="tx1"/>
                </a:solidFill>
                <a:latin typeface="Verdana" pitchFamily="34" charset="0"/>
              </a:defRPr>
            </a:lvl3pPr>
            <a:lvl4pPr marL="1600200" indent="-228600">
              <a:spcBef>
                <a:spcPct val="20000"/>
              </a:spcBef>
              <a:spcAft>
                <a:spcPct val="20000"/>
              </a:spcAft>
              <a:buClr>
                <a:srgbClr val="F49100"/>
              </a:buClr>
              <a:buFont typeface="Times New Roman" pitchFamily="18" charset="0"/>
              <a:buChar char="–"/>
              <a:defRPr sz="2000">
                <a:solidFill>
                  <a:schemeClr val="tx1"/>
                </a:solidFill>
                <a:latin typeface="Verdana" pitchFamily="34" charset="0"/>
              </a:defRPr>
            </a:lvl4pPr>
            <a:lvl5pPr marL="2057400" indent="-228600">
              <a:spcBef>
                <a:spcPct val="20000"/>
              </a:spcBef>
              <a:spcAft>
                <a:spcPct val="20000"/>
              </a:spcAft>
              <a:buClr>
                <a:srgbClr val="F49100"/>
              </a:buClr>
              <a:buFont typeface="Times New Roman" pitchFamily="18" charset="0"/>
              <a:buChar char="•"/>
              <a:defRPr>
                <a:solidFill>
                  <a:schemeClr val="tx1"/>
                </a:solidFill>
                <a:latin typeface="Verdana" pitchFamily="34" charset="0"/>
              </a:defRPr>
            </a:lvl5pPr>
            <a:lvl6pPr marL="25146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6pPr>
            <a:lvl7pPr marL="29718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7pPr>
            <a:lvl8pPr marL="34290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8pPr>
            <a:lvl9pPr marL="3886200" indent="-228600" eaLnBrk="0" fontAlgn="base" hangingPunct="0">
              <a:spcBef>
                <a:spcPct val="20000"/>
              </a:spcBef>
              <a:spcAft>
                <a:spcPct val="20000"/>
              </a:spcAft>
              <a:buClr>
                <a:srgbClr val="F49100"/>
              </a:buClr>
              <a:buFont typeface="Times New Roman" pitchFamily="18" charset="0"/>
              <a:buChar char="•"/>
              <a:defRPr>
                <a:solidFill>
                  <a:schemeClr val="tx1"/>
                </a:solidFill>
                <a:latin typeface="Verdana" pitchFamily="34" charset="0"/>
              </a:defRPr>
            </a:lvl9pPr>
          </a:lstStyle>
          <a:p>
            <a:pPr fontAlgn="base">
              <a:spcBef>
                <a:spcPct val="0"/>
              </a:spcBef>
              <a:spcAft>
                <a:spcPct val="0"/>
              </a:spcAft>
              <a:buClrTx/>
              <a:buFontTx/>
              <a:buNone/>
              <a:defRPr/>
            </a:pPr>
            <a:r>
              <a:rPr lang="it-IT" altLang="it-IT" sz="2800" dirty="0">
                <a:solidFill>
                  <a:srgbClr val="FFFF00"/>
                </a:solidFill>
                <a:latin typeface="Arial"/>
              </a:rPr>
              <a:t>La Gestione Clinica del </a:t>
            </a:r>
          </a:p>
          <a:p>
            <a:pPr fontAlgn="base">
              <a:spcBef>
                <a:spcPct val="0"/>
              </a:spcBef>
              <a:spcAft>
                <a:spcPct val="0"/>
              </a:spcAft>
              <a:buClrTx/>
              <a:buFontTx/>
              <a:buNone/>
              <a:defRPr/>
            </a:pPr>
            <a:r>
              <a:rPr lang="it-IT" altLang="it-IT" sz="2800" i="1" dirty="0">
                <a:solidFill>
                  <a:srgbClr val="FFC000"/>
                </a:solidFill>
                <a:latin typeface="Arial"/>
              </a:rPr>
              <a:t>«Rischio di Recidiva Ischemica»</a:t>
            </a:r>
          </a:p>
        </p:txBody>
      </p:sp>
      <p:sp>
        <p:nvSpPr>
          <p:cNvPr id="93187" name="Text Box 3"/>
          <p:cNvSpPr txBox="1">
            <a:spLocks noChangeArrowheads="1"/>
          </p:cNvSpPr>
          <p:nvPr/>
        </p:nvSpPr>
        <p:spPr bwMode="auto">
          <a:xfrm>
            <a:off x="4953000" y="6538913"/>
            <a:ext cx="563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r" fontAlgn="base">
              <a:spcBef>
                <a:spcPct val="0"/>
              </a:spcBef>
              <a:spcAft>
                <a:spcPct val="0"/>
              </a:spcAft>
              <a:buClrTx/>
              <a:buFontTx/>
              <a:buNone/>
              <a:defRPr/>
            </a:pPr>
            <a:r>
              <a:rPr lang="it-IT" altLang="it-IT" sz="1400">
                <a:solidFill>
                  <a:srgbClr val="FFFF00"/>
                </a:solidFill>
              </a:rPr>
              <a:t>A. Kumar, C.P. Cannon. Arch Med Sci 2007;3:S115-S125</a:t>
            </a: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43050"/>
            <a:ext cx="6705600" cy="48387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93189" name="Rectangle 5"/>
          <p:cNvSpPr>
            <a:spLocks noChangeArrowheads="1"/>
          </p:cNvSpPr>
          <p:nvPr/>
        </p:nvSpPr>
        <p:spPr bwMode="auto">
          <a:xfrm>
            <a:off x="6527800" y="1773239"/>
            <a:ext cx="2736850" cy="719137"/>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algn="ctr" fontAlgn="base">
              <a:spcBef>
                <a:spcPct val="30000"/>
              </a:spcBef>
              <a:spcAft>
                <a:spcPct val="0"/>
              </a:spcAft>
              <a:buClrTx/>
              <a:buFontTx/>
              <a:buNone/>
              <a:defRPr/>
            </a:pPr>
            <a:r>
              <a:rPr lang="it-IT" altLang="it-IT" sz="1200" b="1">
                <a:solidFill>
                  <a:srgbClr val="00003A"/>
                </a:solidFill>
                <a:latin typeface="Verdana" panose="020B0604030504040204" pitchFamily="34" charset="0"/>
              </a:rPr>
              <a:t>Intervento “focale” con PCI</a:t>
            </a:r>
          </a:p>
        </p:txBody>
      </p:sp>
      <p:sp>
        <p:nvSpPr>
          <p:cNvPr id="93190" name="Rectangle 6"/>
          <p:cNvSpPr>
            <a:spLocks noChangeArrowheads="1"/>
          </p:cNvSpPr>
          <p:nvPr/>
        </p:nvSpPr>
        <p:spPr bwMode="auto">
          <a:xfrm>
            <a:off x="6456364" y="2636839"/>
            <a:ext cx="2879725" cy="1152525"/>
          </a:xfrm>
          <a:prstGeom prst="rect">
            <a:avLst/>
          </a:prstGeom>
          <a:solidFill>
            <a:srgbClr val="FFFFFF"/>
          </a:solidFill>
          <a:ln w="9525">
            <a:solidFill>
              <a:srgbClr val="000000"/>
            </a:solidFill>
            <a:miter lim="800000"/>
            <a:headEnd/>
            <a:tailEnd/>
          </a:ln>
        </p:spPr>
        <p:txBody>
          <a:bodyPr wrap="none" anchor="ctr"/>
          <a:lstStyle>
            <a:lvl1pPr>
              <a:spcBef>
                <a:spcPct val="20000"/>
              </a:spcBef>
              <a:buClr>
                <a:schemeClr val="tx2"/>
              </a:buClr>
              <a:buChar char="•"/>
              <a:defRPr sz="2400">
                <a:solidFill>
                  <a:schemeClr val="tx1"/>
                </a:solidFill>
                <a:latin typeface="Arial" panose="020B0604020202020204" pitchFamily="34" charset="0"/>
              </a:defRPr>
            </a:lvl1pPr>
            <a:lvl2pPr marL="742950" indent="-285750">
              <a:spcBef>
                <a:spcPct val="20000"/>
              </a:spcBef>
              <a:buClr>
                <a:schemeClr val="tx2"/>
              </a:buClr>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ü"/>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defRPr>
            </a:lvl9pPr>
          </a:lstStyle>
          <a:p>
            <a:pPr fontAlgn="base">
              <a:spcBef>
                <a:spcPct val="30000"/>
              </a:spcBef>
              <a:spcAft>
                <a:spcPct val="0"/>
              </a:spcAft>
              <a:buClrTx/>
              <a:buFontTx/>
              <a:buNone/>
              <a:defRPr/>
            </a:pPr>
            <a:r>
              <a:rPr lang="it-IT" altLang="it-IT" sz="1200" b="1">
                <a:solidFill>
                  <a:srgbClr val="00003A"/>
                </a:solidFill>
                <a:latin typeface="Verdana" panose="020B0604030504040204" pitchFamily="34" charset="0"/>
              </a:rPr>
              <a:t>Intervento “sistemico” con </a:t>
            </a:r>
          </a:p>
          <a:p>
            <a:pPr fontAlgn="base">
              <a:spcBef>
                <a:spcPct val="30000"/>
              </a:spcBef>
              <a:spcAft>
                <a:spcPct val="0"/>
              </a:spcAft>
              <a:buClrTx/>
              <a:buFontTx/>
              <a:buNone/>
              <a:defRPr/>
            </a:pPr>
            <a:r>
              <a:rPr lang="it-IT" altLang="it-IT" sz="1200" b="1">
                <a:solidFill>
                  <a:srgbClr val="00003A"/>
                </a:solidFill>
                <a:latin typeface="Verdana" panose="020B0604030504040204" pitchFamily="34" charset="0"/>
              </a:rPr>
              <a:t>terapia medica per stabilizzare </a:t>
            </a:r>
          </a:p>
          <a:p>
            <a:pPr fontAlgn="base">
              <a:spcBef>
                <a:spcPct val="30000"/>
              </a:spcBef>
              <a:spcAft>
                <a:spcPct val="0"/>
              </a:spcAft>
              <a:buClrTx/>
              <a:buFontTx/>
              <a:buNone/>
              <a:defRPr/>
            </a:pPr>
            <a:r>
              <a:rPr lang="it-IT" altLang="it-IT" sz="1200" b="1">
                <a:solidFill>
                  <a:srgbClr val="00003A"/>
                </a:solidFill>
                <a:latin typeface="Verdana" panose="020B0604030504040204" pitchFamily="34" charset="0"/>
              </a:rPr>
              <a:t>altre lesioni potenzialmente</a:t>
            </a:r>
          </a:p>
          <a:p>
            <a:pPr fontAlgn="base">
              <a:spcBef>
                <a:spcPct val="30000"/>
              </a:spcBef>
              <a:spcAft>
                <a:spcPct val="0"/>
              </a:spcAft>
              <a:buClrTx/>
              <a:buFontTx/>
              <a:buNone/>
              <a:defRPr/>
            </a:pPr>
            <a:r>
              <a:rPr lang="it-IT" altLang="it-IT" sz="1200" b="1">
                <a:solidFill>
                  <a:srgbClr val="00003A"/>
                </a:solidFill>
                <a:latin typeface="Verdana" panose="020B0604030504040204" pitchFamily="34" charset="0"/>
              </a:rPr>
              <a:t>attive</a:t>
            </a:r>
          </a:p>
        </p:txBody>
      </p:sp>
      <p:sp>
        <p:nvSpPr>
          <p:cNvPr id="93191" name="Line 4"/>
          <p:cNvSpPr>
            <a:spLocks noChangeShapeType="1"/>
          </p:cNvSpPr>
          <p:nvPr/>
        </p:nvSpPr>
        <p:spPr bwMode="auto">
          <a:xfrm>
            <a:off x="2424114" y="1341438"/>
            <a:ext cx="72723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it-IT">
              <a:solidFill>
                <a:srgbClr val="FFFFFF"/>
              </a:solidFill>
            </a:endParaRPr>
          </a:p>
        </p:txBody>
      </p:sp>
    </p:spTree>
    <p:extLst>
      <p:ext uri="{BB962C8B-B14F-4D97-AF65-F5344CB8AC3E}">
        <p14:creationId xmlns:p14="http://schemas.microsoft.com/office/powerpoint/2010/main" val="1780636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3"/>
          <p:cNvSpPr>
            <a:spLocks noGrp="1"/>
          </p:cNvSpPr>
          <p:nvPr>
            <p:ph type="title"/>
          </p:nvPr>
        </p:nvSpPr>
        <p:spPr/>
        <p:txBody>
          <a:bodyPr/>
          <a:lstStyle/>
          <a:p>
            <a:r>
              <a:rPr lang="it-IT" altLang="it-IT" sz="2800" b="0"/>
              <a:t>Obiettivi della Prevenzione Secondaria dopo Sindrome Coronarica Acuta</a:t>
            </a:r>
          </a:p>
        </p:txBody>
      </p:sp>
      <p:sp>
        <p:nvSpPr>
          <p:cNvPr id="88067" name="Segnaposto contenuto 4"/>
          <p:cNvSpPr>
            <a:spLocks noGrp="1"/>
          </p:cNvSpPr>
          <p:nvPr>
            <p:ph idx="1"/>
          </p:nvPr>
        </p:nvSpPr>
        <p:spPr>
          <a:xfrm>
            <a:off x="1862139" y="1755775"/>
            <a:ext cx="8555037" cy="3492500"/>
          </a:xfrm>
        </p:spPr>
        <p:txBody>
          <a:bodyPr/>
          <a:lstStyle/>
          <a:p>
            <a:pPr marL="457200" indent="-457200">
              <a:lnSpc>
                <a:spcPct val="150000"/>
              </a:lnSpc>
              <a:buFontTx/>
              <a:buAutoNum type="arabicPeriod"/>
              <a:defRPr/>
            </a:pPr>
            <a:r>
              <a:rPr lang="it-IT" altLang="it-IT" sz="2000" dirty="0"/>
              <a:t>Prevenire sviluppo e progressione della </a:t>
            </a:r>
            <a:r>
              <a:rPr lang="it-IT" altLang="it-IT" sz="2000" i="1" dirty="0">
                <a:solidFill>
                  <a:srgbClr val="FFFF00"/>
                </a:solidFill>
              </a:rPr>
              <a:t>disfunzione ventricolare sinistra verso lo scompenso cardiaco</a:t>
            </a:r>
            <a:r>
              <a:rPr lang="it-IT" altLang="it-IT" sz="2000" dirty="0"/>
              <a:t>.</a:t>
            </a:r>
          </a:p>
          <a:p>
            <a:pPr marL="457200" indent="-457200">
              <a:lnSpc>
                <a:spcPct val="150000"/>
              </a:lnSpc>
              <a:buFontTx/>
              <a:buAutoNum type="arabicPeriod"/>
              <a:defRPr/>
            </a:pPr>
            <a:r>
              <a:rPr lang="it-IT" altLang="it-IT" sz="2000" dirty="0"/>
              <a:t>Ridurre il rischio di </a:t>
            </a:r>
            <a:r>
              <a:rPr lang="it-IT" altLang="it-IT" sz="2000" i="1" dirty="0">
                <a:solidFill>
                  <a:srgbClr val="FFFF00"/>
                </a:solidFill>
              </a:rPr>
              <a:t>recidive ischemiche acute </a:t>
            </a:r>
            <a:r>
              <a:rPr lang="it-IT" altLang="it-IT" sz="2000" dirty="0"/>
              <a:t>legate:</a:t>
            </a:r>
          </a:p>
          <a:p>
            <a:pPr>
              <a:lnSpc>
                <a:spcPct val="150000"/>
              </a:lnSpc>
              <a:buFont typeface="Wingdings" panose="05000000000000000000" pitchFamily="2" charset="2"/>
              <a:buChar char="ü"/>
              <a:defRPr/>
            </a:pPr>
            <a:r>
              <a:rPr lang="it-IT" altLang="it-IT" sz="2000" dirty="0"/>
              <a:t>Progressione della malattia vascolare aterosclerotica,</a:t>
            </a:r>
          </a:p>
          <a:p>
            <a:pPr>
              <a:lnSpc>
                <a:spcPct val="150000"/>
              </a:lnSpc>
              <a:buFont typeface="Wingdings" panose="05000000000000000000" pitchFamily="2" charset="2"/>
              <a:buChar char="ü"/>
              <a:defRPr/>
            </a:pPr>
            <a:r>
              <a:rPr lang="it-IT" altLang="it-IT" sz="2000" dirty="0"/>
              <a:t>Compromissione della pervietà degli </a:t>
            </a:r>
            <a:r>
              <a:rPr lang="it-IT" altLang="it-IT" sz="2000" dirty="0" err="1"/>
              <a:t>stent</a:t>
            </a:r>
            <a:r>
              <a:rPr lang="it-IT" altLang="it-IT" sz="2000" dirty="0"/>
              <a:t> o dei by-pass.</a:t>
            </a:r>
          </a:p>
          <a:p>
            <a:pPr marL="457200" indent="-457200">
              <a:lnSpc>
                <a:spcPct val="150000"/>
              </a:lnSpc>
              <a:buNone/>
              <a:defRPr/>
            </a:pPr>
            <a:r>
              <a:rPr lang="it-IT" altLang="it-IT" sz="2000" dirty="0">
                <a:solidFill>
                  <a:srgbClr val="FFFF00"/>
                </a:solidFill>
              </a:rPr>
              <a:t>3.</a:t>
            </a:r>
            <a:r>
              <a:rPr lang="it-IT" altLang="it-IT" sz="2000" dirty="0"/>
              <a:t>  Ridurre il rischio di </a:t>
            </a:r>
            <a:r>
              <a:rPr lang="it-IT" altLang="it-IT" sz="2000" i="1" dirty="0">
                <a:solidFill>
                  <a:srgbClr val="FFFF00"/>
                </a:solidFill>
              </a:rPr>
              <a:t>morte cardiaca improvvisa</a:t>
            </a:r>
            <a:r>
              <a:rPr lang="it-IT" altLang="it-IT" sz="2000" dirty="0"/>
              <a:t>.</a:t>
            </a:r>
          </a:p>
          <a:p>
            <a:pPr marL="457200" indent="-457200">
              <a:lnSpc>
                <a:spcPct val="150000"/>
              </a:lnSpc>
              <a:buNone/>
              <a:defRPr/>
            </a:pPr>
            <a:r>
              <a:rPr lang="it-IT" altLang="it-IT" sz="2000" dirty="0">
                <a:solidFill>
                  <a:srgbClr val="FFFF00"/>
                </a:solidFill>
              </a:rPr>
              <a:t>4.</a:t>
            </a:r>
            <a:r>
              <a:rPr lang="it-IT" altLang="it-IT" sz="2000" dirty="0"/>
              <a:t>  Ridurre il </a:t>
            </a:r>
            <a:r>
              <a:rPr lang="it-IT" altLang="it-IT" sz="2000" i="1" dirty="0">
                <a:solidFill>
                  <a:srgbClr val="FFFF00"/>
                </a:solidFill>
              </a:rPr>
              <a:t>carico ischemico</a:t>
            </a:r>
            <a:r>
              <a:rPr lang="it-IT" altLang="it-IT" sz="2000" dirty="0"/>
              <a:t>.</a:t>
            </a:r>
          </a:p>
        </p:txBody>
      </p:sp>
      <p:sp>
        <p:nvSpPr>
          <p:cNvPr id="50180" name="Line 4"/>
          <p:cNvSpPr>
            <a:spLocks noChangeShapeType="1"/>
          </p:cNvSpPr>
          <p:nvPr/>
        </p:nvSpPr>
        <p:spPr bwMode="auto">
          <a:xfrm>
            <a:off x="2424114" y="1412875"/>
            <a:ext cx="727233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it-IT">
              <a:solidFill>
                <a:srgbClr val="FFFFFF"/>
              </a:solidFill>
              <a:latin typeface="Calibri" panose="020F0502020204030204" pitchFamily="34" charset="0"/>
            </a:endParaRPr>
          </a:p>
        </p:txBody>
      </p:sp>
      <p:sp>
        <p:nvSpPr>
          <p:cNvPr id="5" name="Rettangolo 4"/>
          <p:cNvSpPr>
            <a:spLocks noChangeArrowheads="1"/>
          </p:cNvSpPr>
          <p:nvPr/>
        </p:nvSpPr>
        <p:spPr bwMode="auto">
          <a:xfrm>
            <a:off x="1919289" y="6189664"/>
            <a:ext cx="626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it-IT" dirty="0">
                <a:solidFill>
                  <a:srgbClr val="FFC000"/>
                </a:solidFill>
                <a:latin typeface="AdvOTb7819099"/>
              </a:rPr>
              <a:t>European Heart Journal (2013) </a:t>
            </a:r>
            <a:r>
              <a:rPr lang="en-US" altLang="it-IT" dirty="0">
                <a:solidFill>
                  <a:srgbClr val="FFC000"/>
                </a:solidFill>
                <a:latin typeface="AdvOT9069d8b3.B"/>
              </a:rPr>
              <a:t>34</a:t>
            </a:r>
            <a:r>
              <a:rPr lang="en-US" altLang="it-IT" dirty="0">
                <a:solidFill>
                  <a:srgbClr val="FFC000"/>
                </a:solidFill>
                <a:latin typeface="AdvOTb7819099"/>
              </a:rPr>
              <a:t>, 2949–3003</a:t>
            </a:r>
            <a:endParaRPr lang="it-IT" altLang="it-IT" dirty="0">
              <a:solidFill>
                <a:srgbClr val="FFC000"/>
              </a:solidFill>
            </a:endParaRPr>
          </a:p>
        </p:txBody>
      </p:sp>
      <p:sp>
        <p:nvSpPr>
          <p:cNvPr id="50182" name="Rettangolo 7"/>
          <p:cNvSpPr>
            <a:spLocks noChangeArrowheads="1"/>
          </p:cNvSpPr>
          <p:nvPr/>
        </p:nvSpPr>
        <p:spPr bwMode="auto">
          <a:xfrm>
            <a:off x="1919288" y="5907089"/>
            <a:ext cx="4572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ヒラギノ角ゴ Pro W3"/>
                <a:cs typeface="ヒラギノ角ゴ Pro W3"/>
              </a:defRPr>
            </a:lvl1pPr>
            <a:lvl2pPr marL="742950" indent="-285750">
              <a:defRPr>
                <a:solidFill>
                  <a:schemeClr val="tx1"/>
                </a:solidFill>
                <a:latin typeface="Calibri" panose="020F0502020204030204" pitchFamily="34" charset="0"/>
                <a:ea typeface="ヒラギノ角ゴ Pro W3"/>
                <a:cs typeface="ヒラギノ角ゴ Pro W3"/>
              </a:defRPr>
            </a:lvl2pPr>
            <a:lvl3pPr marL="1143000" indent="-228600">
              <a:defRPr>
                <a:solidFill>
                  <a:schemeClr val="tx1"/>
                </a:solidFill>
                <a:latin typeface="Calibri" panose="020F0502020204030204" pitchFamily="34" charset="0"/>
                <a:ea typeface="ヒラギノ角ゴ Pro W3"/>
                <a:cs typeface="ヒラギノ角ゴ Pro W3"/>
              </a:defRPr>
            </a:lvl3pPr>
            <a:lvl4pPr marL="1600200" indent="-228600">
              <a:defRPr>
                <a:solidFill>
                  <a:schemeClr val="tx1"/>
                </a:solidFill>
                <a:latin typeface="Calibri" panose="020F0502020204030204" pitchFamily="34" charset="0"/>
                <a:ea typeface="ヒラギノ角ゴ Pro W3"/>
                <a:cs typeface="ヒラギノ角ゴ Pro W3"/>
              </a:defRPr>
            </a:lvl4pPr>
            <a:lvl5pPr marL="2057400" indent="-228600">
              <a:defRPr>
                <a:solidFill>
                  <a:schemeClr val="tx1"/>
                </a:solidFill>
                <a:latin typeface="Calibri" panose="020F0502020204030204"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a:cs typeface="ヒラギノ角ゴ Pro W3"/>
              </a:defRPr>
            </a:lvl9pPr>
          </a:lstStyle>
          <a:p>
            <a:pPr defTabSz="457200" eaLnBrk="0" fontAlgn="base" hangingPunct="0">
              <a:spcBef>
                <a:spcPct val="0"/>
              </a:spcBef>
              <a:spcAft>
                <a:spcPct val="0"/>
              </a:spcAft>
            </a:pPr>
            <a:r>
              <a:rPr lang="it-IT" altLang="it-IT">
                <a:solidFill>
                  <a:srgbClr val="FFC000"/>
                </a:solidFill>
                <a:latin typeface="FranklinGothic-Book"/>
              </a:rPr>
              <a:t>JACC 2012; 60:e44–e164</a:t>
            </a:r>
            <a:endParaRPr lang="it-IT" altLang="it-IT">
              <a:solidFill>
                <a:srgbClr val="FFC000"/>
              </a:solidFill>
              <a:latin typeface="Arial" panose="020B0604020202020204" pitchFamily="34" charset="0"/>
            </a:endParaRPr>
          </a:p>
        </p:txBody>
      </p:sp>
    </p:spTree>
    <p:extLst>
      <p:ext uri="{BB962C8B-B14F-4D97-AF65-F5344CB8AC3E}">
        <p14:creationId xmlns:p14="http://schemas.microsoft.com/office/powerpoint/2010/main" val="236934172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Office Theme">
  <a:themeElements>
    <a:clrScheme name="3_Office Theme 9">
      <a:dk1>
        <a:srgbClr val="FFFFFF"/>
      </a:dk1>
      <a:lt1>
        <a:srgbClr val="FFFFFF"/>
      </a:lt1>
      <a:dk2>
        <a:srgbClr val="A7E0ED"/>
      </a:dk2>
      <a:lt2>
        <a:srgbClr val="B2B2B2"/>
      </a:lt2>
      <a:accent1>
        <a:srgbClr val="ABCEDB"/>
      </a:accent1>
      <a:accent2>
        <a:srgbClr val="006A8D"/>
      </a:accent2>
      <a:accent3>
        <a:srgbClr val="FFFFFF"/>
      </a:accent3>
      <a:accent4>
        <a:srgbClr val="DADADA"/>
      </a:accent4>
      <a:accent5>
        <a:srgbClr val="D2E3EA"/>
      </a:accent5>
      <a:accent6>
        <a:srgbClr val="005F7F"/>
      </a:accent6>
      <a:hlink>
        <a:srgbClr val="FFFF99"/>
      </a:hlink>
      <a:folHlink>
        <a:srgbClr val="AAE2CA"/>
      </a:folHlink>
    </a:clrScheme>
    <a:fontScheme name="3_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Office Theme 8">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Office Theme 9">
        <a:dk1>
          <a:srgbClr val="FFFFFF"/>
        </a:dk1>
        <a:lt1>
          <a:srgbClr val="FFFFFF"/>
        </a:lt1>
        <a:dk2>
          <a:srgbClr val="A7E0ED"/>
        </a:dk2>
        <a:lt2>
          <a:srgbClr val="B2B2B2"/>
        </a:lt2>
        <a:accent1>
          <a:srgbClr val="ABCEDB"/>
        </a:accent1>
        <a:accent2>
          <a:srgbClr val="006A8D"/>
        </a:accent2>
        <a:accent3>
          <a:srgbClr val="FFFFFF"/>
        </a:accent3>
        <a:accent4>
          <a:srgbClr val="DADADA"/>
        </a:accent4>
        <a:accent5>
          <a:srgbClr val="D2E3EA"/>
        </a:accent5>
        <a:accent6>
          <a:srgbClr val="005F7F"/>
        </a:accent6>
        <a:hlink>
          <a:srgbClr val="FFFF99"/>
        </a:hlink>
        <a:folHlink>
          <a:srgbClr val="AAE2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CA9B6A00-BB57-4744-BBAD-2015D6A055F7}" vid="{68BE1129-4BFF-4BAB-B52E-300D174D64F4}"/>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1" id="{CA9B6A00-BB57-4744-BBAD-2015D6A055F7}" vid="{68BE1129-4BFF-4BAB-B52E-300D174D64F4}"/>
    </a:ext>
  </a:extLst>
</a:theme>
</file>

<file path=ppt/theme/theme5.xml><?xml version="1.0" encoding="utf-8"?>
<a:theme xmlns:a="http://schemas.openxmlformats.org/drawingml/2006/main" name="1_Default Design">
  <a:themeElements>
    <a:clrScheme name="1_Default Design 16">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66FF"/>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rgbClr val="33CC33"/>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rgbClr val="33CC33"/>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3A"/>
        </a:dk2>
        <a:lt2>
          <a:srgbClr val="FFFF00"/>
        </a:lt2>
        <a:accent1>
          <a:srgbClr val="BBE0E3"/>
        </a:accent1>
        <a:accent2>
          <a:srgbClr val="333399"/>
        </a:accent2>
        <a:accent3>
          <a:srgbClr val="AAAAAE"/>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Default Design 14">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Default Design 15">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00FF"/>
        </a:hlink>
        <a:folHlink>
          <a:srgbClr val="99CC00"/>
        </a:folHlink>
      </a:clrScheme>
      <a:clrMap bg1="dk2" tx1="lt1" bg2="dk1" tx2="lt2" accent1="accent1" accent2="accent2" accent3="accent3" accent4="accent4" accent5="accent5" accent6="accent6" hlink="hlink" folHlink="folHlink"/>
    </a:extraClrScheme>
    <a:extraClrScheme>
      <a:clrScheme name="1_Default Design 16">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66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AstraZeneca2">
      <a:dk1>
        <a:srgbClr val="000000"/>
      </a:dk1>
      <a:lt1>
        <a:srgbClr val="FFFFFF"/>
      </a:lt1>
      <a:dk2>
        <a:srgbClr val="000000"/>
      </a:dk2>
      <a:lt2>
        <a:srgbClr val="808080"/>
      </a:lt2>
      <a:accent1>
        <a:srgbClr val="FFD765"/>
      </a:accent1>
      <a:accent2>
        <a:srgbClr val="EB8A20"/>
      </a:accent2>
      <a:accent3>
        <a:srgbClr val="FCFCFC"/>
      </a:accent3>
      <a:accent4>
        <a:srgbClr val="777777"/>
      </a:accent4>
      <a:accent5>
        <a:srgbClr val="D42313"/>
      </a:accent5>
      <a:accent6>
        <a:srgbClr val="FDC20A"/>
      </a:accent6>
      <a:hlink>
        <a:srgbClr val="55A8C5"/>
      </a:hlink>
      <a:folHlink>
        <a:srgbClr val="44DA7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Default Design 13">
        <a:dk1>
          <a:srgbClr val="000000"/>
        </a:dk1>
        <a:lt1>
          <a:srgbClr val="FFFFFF"/>
        </a:lt1>
        <a:dk2>
          <a:srgbClr val="000000"/>
        </a:dk2>
        <a:lt2>
          <a:srgbClr val="808080"/>
        </a:lt2>
        <a:accent1>
          <a:srgbClr val="FFD765"/>
        </a:accent1>
        <a:accent2>
          <a:srgbClr val="EC8B20"/>
        </a:accent2>
        <a:accent3>
          <a:srgbClr val="FFFFFF"/>
        </a:accent3>
        <a:accent4>
          <a:srgbClr val="000000"/>
        </a:accent4>
        <a:accent5>
          <a:srgbClr val="FFE8B8"/>
        </a:accent5>
        <a:accent6>
          <a:srgbClr val="D67D1C"/>
        </a:accent6>
        <a:hlink>
          <a:srgbClr val="55A8C5"/>
        </a:hlink>
        <a:folHlink>
          <a:srgbClr val="44DA7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1_Default Design 16">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66FF"/>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rgbClr val="33CC33"/>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rgbClr val="33CC33"/>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808080"/>
        </a:dk1>
        <a:lt1>
          <a:srgbClr val="FFFFFF"/>
        </a:lt1>
        <a:dk2>
          <a:srgbClr val="00003A"/>
        </a:dk2>
        <a:lt2>
          <a:srgbClr val="FFFF00"/>
        </a:lt2>
        <a:accent1>
          <a:srgbClr val="BBE0E3"/>
        </a:accent1>
        <a:accent2>
          <a:srgbClr val="333399"/>
        </a:accent2>
        <a:accent3>
          <a:srgbClr val="AAAAAE"/>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Default Design 14">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9999"/>
        </a:hlink>
        <a:folHlink>
          <a:srgbClr val="99CC00"/>
        </a:folHlink>
      </a:clrScheme>
      <a:clrMap bg1="dk2" tx1="lt1" bg2="dk1" tx2="lt2" accent1="accent1" accent2="accent2" accent3="accent3" accent4="accent4" accent5="accent5" accent6="accent6" hlink="hlink" folHlink="folHlink"/>
    </a:extraClrScheme>
    <a:extraClrScheme>
      <a:clrScheme name="1_Default Design 15">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00FF"/>
        </a:hlink>
        <a:folHlink>
          <a:srgbClr val="99CC00"/>
        </a:folHlink>
      </a:clrScheme>
      <a:clrMap bg1="dk2" tx1="lt1" bg2="dk1" tx2="lt2" accent1="accent1" accent2="accent2" accent3="accent3" accent4="accent4" accent5="accent5" accent6="accent6" hlink="hlink" folHlink="folHlink"/>
    </a:extraClrScheme>
    <a:extraClrScheme>
      <a:clrScheme name="1_Default Design 16">
        <a:dk1>
          <a:srgbClr val="808080"/>
        </a:dk1>
        <a:lt1>
          <a:srgbClr val="FFFFFF"/>
        </a:lt1>
        <a:dk2>
          <a:srgbClr val="00003A"/>
        </a:dk2>
        <a:lt2>
          <a:srgbClr val="FFFF00"/>
        </a:lt2>
        <a:accent1>
          <a:srgbClr val="BBE0E3"/>
        </a:accent1>
        <a:accent2>
          <a:srgbClr val="FFFFFF"/>
        </a:accent2>
        <a:accent3>
          <a:srgbClr val="AAAAAE"/>
        </a:accent3>
        <a:accent4>
          <a:srgbClr val="DADADA"/>
        </a:accent4>
        <a:accent5>
          <a:srgbClr val="DAEDEF"/>
        </a:accent5>
        <a:accent6>
          <a:srgbClr val="E7E7E7"/>
        </a:accent6>
        <a:hlink>
          <a:srgbClr val="0066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2553</Words>
  <Application>Microsoft Office PowerPoint</Application>
  <PresentationFormat>Widescreen</PresentationFormat>
  <Paragraphs>439</Paragraphs>
  <Slides>37</Slides>
  <Notes>13</Notes>
  <HiddenSlides>0</HiddenSlides>
  <MMClips>0</MMClips>
  <ScaleCrop>false</ScaleCrop>
  <HeadingPairs>
    <vt:vector size="8" baseType="variant">
      <vt:variant>
        <vt:lpstr>Caratteri utilizzati</vt:lpstr>
      </vt:variant>
      <vt:variant>
        <vt:i4>17</vt:i4>
      </vt:variant>
      <vt:variant>
        <vt:lpstr>Tema</vt:lpstr>
      </vt:variant>
      <vt:variant>
        <vt:i4>7</vt:i4>
      </vt:variant>
      <vt:variant>
        <vt:lpstr>Server OLE incorporati</vt:lpstr>
      </vt:variant>
      <vt:variant>
        <vt:i4>3</vt:i4>
      </vt:variant>
      <vt:variant>
        <vt:lpstr>Titoli diapositive</vt:lpstr>
      </vt:variant>
      <vt:variant>
        <vt:i4>37</vt:i4>
      </vt:variant>
    </vt:vector>
  </HeadingPairs>
  <TitlesOfParts>
    <vt:vector size="64" baseType="lpstr">
      <vt:lpstr>MS PGothic</vt:lpstr>
      <vt:lpstr>MS PGothic</vt:lpstr>
      <vt:lpstr>AdvOT2986fa51</vt:lpstr>
      <vt:lpstr>AdvOT2986fa51+fb</vt:lpstr>
      <vt:lpstr>AdvOT9069d8b3.B</vt:lpstr>
      <vt:lpstr>AdvOTb7819099</vt:lpstr>
      <vt:lpstr>AdvOTe60b6cd3.B</vt:lpstr>
      <vt:lpstr>AdvOTe60b6cd3.B+fb</vt:lpstr>
      <vt:lpstr>Arial</vt:lpstr>
      <vt:lpstr>Calibri</vt:lpstr>
      <vt:lpstr>Calibri Light</vt:lpstr>
      <vt:lpstr>FranklinGothic-Book</vt:lpstr>
      <vt:lpstr>MS Mincho</vt:lpstr>
      <vt:lpstr>Times New Roman</vt:lpstr>
      <vt:lpstr>Verdana</vt:lpstr>
      <vt:lpstr>Wingdings</vt:lpstr>
      <vt:lpstr>ヒラギノ角ゴ Pro W3</vt:lpstr>
      <vt:lpstr>3_Office Theme</vt:lpstr>
      <vt:lpstr>1_Tema di Office</vt:lpstr>
      <vt:lpstr>2_Tema di Office</vt:lpstr>
      <vt:lpstr>3_Tema di Office</vt:lpstr>
      <vt:lpstr>1_Default Design</vt:lpstr>
      <vt:lpstr>8_Default Design</vt:lpstr>
      <vt:lpstr>2_Default Design</vt:lpstr>
      <vt:lpstr>Chart</vt:lpstr>
      <vt:lpstr>Grafico</vt:lpstr>
      <vt:lpstr>Microsoft Excel Chart</vt:lpstr>
      <vt:lpstr>Prevenzione Cardiovascolare Secondaria nella Pratica Clinica Come controlliamo i principali fattori di Rischio in Italia  Furio Colivicchi Ospedale S. Filippo Neri, Roma    Presidente Eletto  </vt:lpstr>
      <vt:lpstr>30-day mortality in patients admitted for ACS Outcome evaluation project PREVALE-PNE from the Lazio region of Italy</vt:lpstr>
      <vt:lpstr>12-month mortality in patients admitted for ACS Outcome evaluation project PREVALE-PNE from the Lazio region of Italy</vt:lpstr>
      <vt:lpstr> Almost 20% of patients who are event free for the first year post-ACS, will suffer an MI, stroke or death within 3 years</vt:lpstr>
      <vt:lpstr>Presentazione standard di PowerPoint</vt:lpstr>
      <vt:lpstr>Patient Risk Groups: Risk Phenotypes</vt:lpstr>
      <vt:lpstr>Presentazione standard di PowerPoint</vt:lpstr>
      <vt:lpstr>Presentazione standard di PowerPoint</vt:lpstr>
      <vt:lpstr>Obiettivi della Prevenzione Secondaria dopo Sindrome Coronarica Acuta</vt:lpstr>
      <vt:lpstr>Presentazione standard di PowerPoint</vt:lpstr>
      <vt:lpstr>Presentazione standard di PowerPoint</vt:lpstr>
      <vt:lpstr>Presentazione standard di PowerPoint</vt:lpstr>
      <vt:lpstr>Presentazione standard di PowerPoint</vt:lpstr>
      <vt:lpstr>All therapies that lower low-density lipoprotein (LDL) act via the LDL receptor pathway to up-regulate LDL receptors and thus increase LDL clearance</vt:lpstr>
      <vt:lpstr>Statin therapy is the cornerstone of lipid-lowering treatment </vt:lpstr>
      <vt:lpstr>Presentazione standard di PowerPoint</vt:lpstr>
      <vt:lpstr>A systematic review and meta-analysis of the therapeutic equivalence of statins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Prevenzione Secondaria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Furio Colivicchi</dc:creator>
  <cp:lastModifiedBy>Furio Colivicchi</cp:lastModifiedBy>
  <cp:revision>61</cp:revision>
  <dcterms:created xsi:type="dcterms:W3CDTF">2016-06-18T07:11:30Z</dcterms:created>
  <dcterms:modified xsi:type="dcterms:W3CDTF">2018-11-20T06:26:41Z</dcterms:modified>
</cp:coreProperties>
</file>