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Lst>
  <p:notesMasterIdLst>
    <p:notesMasterId r:id="rId36"/>
  </p:notesMasterIdLst>
  <p:sldIdLst>
    <p:sldId id="256" r:id="rId10"/>
    <p:sldId id="285" r:id="rId11"/>
    <p:sldId id="271" r:id="rId12"/>
    <p:sldId id="273" r:id="rId13"/>
    <p:sldId id="291" r:id="rId14"/>
    <p:sldId id="290" r:id="rId15"/>
    <p:sldId id="268" r:id="rId16"/>
    <p:sldId id="269" r:id="rId17"/>
    <p:sldId id="267" r:id="rId18"/>
    <p:sldId id="287" r:id="rId19"/>
    <p:sldId id="257" r:id="rId20"/>
    <p:sldId id="261" r:id="rId21"/>
    <p:sldId id="262" r:id="rId22"/>
    <p:sldId id="386" r:id="rId23"/>
    <p:sldId id="384" r:id="rId24"/>
    <p:sldId id="278" r:id="rId25"/>
    <p:sldId id="286" r:id="rId26"/>
    <p:sldId id="288" r:id="rId27"/>
    <p:sldId id="281" r:id="rId28"/>
    <p:sldId id="279" r:id="rId29"/>
    <p:sldId id="280" r:id="rId30"/>
    <p:sldId id="289" r:id="rId31"/>
    <p:sldId id="284" r:id="rId32"/>
    <p:sldId id="293" r:id="rId33"/>
    <p:sldId id="277" r:id="rId34"/>
    <p:sldId id="276" r:id="rId3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sorterViewPr>
    <p:cViewPr varScale="1">
      <p:scale>
        <a:sx n="100" d="100"/>
        <a:sy n="100" d="100"/>
      </p:scale>
      <p:origin x="0" y="-110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5928125968131E-2"/>
          <c:y val="4.8024984090653623E-2"/>
          <c:w val="0.88782781751323392"/>
          <c:h val="0.6452959226934103"/>
        </c:manualLayout>
      </c:layout>
      <c:barChart>
        <c:barDir val="col"/>
        <c:grouping val="clustered"/>
        <c:varyColors val="0"/>
        <c:ser>
          <c:idx val="0"/>
          <c:order val="0"/>
          <c:tx>
            <c:strRef>
              <c:f>Sheet1!$A$2</c:f>
              <c:strCache>
                <c:ptCount val="1"/>
                <c:pt idx="0">
                  <c:v>Change in % atheroma volume (%)</c:v>
                </c:pt>
              </c:strCache>
            </c:strRef>
          </c:tx>
          <c:spPr>
            <a:solidFill>
              <a:schemeClr val="accent5"/>
            </a:solidFill>
            <a:ln>
              <a:noFill/>
            </a:ln>
            <a:effectLst/>
          </c:spPr>
          <c:invertIfNegative val="0"/>
          <c:dPt>
            <c:idx val="1"/>
            <c:invertIfNegative val="0"/>
            <c:bubble3D val="0"/>
            <c:spPr>
              <a:solidFill>
                <a:srgbClr val="FC840C"/>
              </a:solidFill>
              <a:ln>
                <a:noFill/>
              </a:ln>
              <a:effectLst/>
            </c:spPr>
            <c:extLst xmlns:c16r2="http://schemas.microsoft.com/office/drawing/2015/06/chart">
              <c:ext xmlns:c16="http://schemas.microsoft.com/office/drawing/2014/chart" uri="{C3380CC4-5D6E-409C-BE32-E72D297353CC}">
                <c16:uniqueId val="{00000004-7E58-4738-B5BA-E8766EB9C74C}"/>
              </c:ext>
            </c:extLst>
          </c:dPt>
          <c:errBars>
            <c:errBarType val="both"/>
            <c:errValType val="cust"/>
            <c:noEndCap val="0"/>
            <c:plus>
              <c:numRef>
                <c:f>(Sheet1!$I$2,Sheet1!$K$2)</c:f>
                <c:numCache>
                  <c:formatCode>General</c:formatCode>
                  <c:ptCount val="2"/>
                  <c:pt idx="0">
                    <c:v>0.37</c:v>
                  </c:pt>
                  <c:pt idx="1">
                    <c:v>0.37</c:v>
                  </c:pt>
                </c:numCache>
              </c:numRef>
            </c:plus>
            <c:minus>
              <c:numRef>
                <c:f>(Sheet1!$H$2,Sheet1!$J$2)</c:f>
                <c:numCache>
                  <c:formatCode>General</c:formatCode>
                  <c:ptCount val="2"/>
                  <c:pt idx="0">
                    <c:v>0.37</c:v>
                  </c:pt>
                  <c:pt idx="1">
                    <c:v>0.38000000000000012</c:v>
                  </c:pt>
                </c:numCache>
              </c:numRef>
            </c:minus>
            <c:spPr>
              <a:noFill/>
              <a:ln w="12700" cap="flat" cmpd="sng" algn="ctr">
                <a:solidFill>
                  <a:schemeClr val="tx1"/>
                </a:solidFill>
                <a:round/>
              </a:ln>
              <a:effectLst/>
            </c:spPr>
          </c:errBars>
          <c:cat>
            <c:strRef>
              <c:f>Sheet1!$B$1:$C$1</c:f>
              <c:strCache>
                <c:ptCount val="2"/>
                <c:pt idx="0">
                  <c:v>Statin 
Monotherapy</c:v>
                </c:pt>
                <c:pt idx="1">
                  <c:v>Statin + 
Evolocumab</c:v>
                </c:pt>
              </c:strCache>
            </c:strRef>
          </c:cat>
          <c:val>
            <c:numRef>
              <c:f>Sheet1!$B$2:$C$2</c:f>
              <c:numCache>
                <c:formatCode>General</c:formatCode>
                <c:ptCount val="2"/>
                <c:pt idx="0">
                  <c:v>0.05</c:v>
                </c:pt>
                <c:pt idx="1">
                  <c:v>-0.95</c:v>
                </c:pt>
              </c:numCache>
            </c:numRef>
          </c:val>
          <c:extLst xmlns:c16r2="http://schemas.microsoft.com/office/drawing/2015/06/chart">
            <c:ext xmlns:c16="http://schemas.microsoft.com/office/drawing/2014/chart" uri="{C3380CC4-5D6E-409C-BE32-E72D297353CC}">
              <c16:uniqueId val="{00000000-7E58-4738-B5BA-E8766EB9C74C}"/>
            </c:ext>
          </c:extLst>
        </c:ser>
        <c:dLbls>
          <c:showLegendKey val="0"/>
          <c:showVal val="0"/>
          <c:showCatName val="0"/>
          <c:showSerName val="0"/>
          <c:showPercent val="0"/>
          <c:showBubbleSize val="0"/>
        </c:dLbls>
        <c:gapWidth val="60"/>
        <c:overlap val="-10"/>
        <c:axId val="12308664"/>
        <c:axId val="12306312"/>
      </c:barChart>
      <c:catAx>
        <c:axId val="12308664"/>
        <c:scaling>
          <c:orientation val="minMax"/>
        </c:scaling>
        <c:delete val="0"/>
        <c:axPos val="b"/>
        <c:numFmt formatCode="General"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it-IT"/>
          </a:p>
        </c:txPr>
        <c:crossAx val="12306312"/>
        <c:crosses val="autoZero"/>
        <c:auto val="1"/>
        <c:lblAlgn val="ctr"/>
        <c:lblOffset val="100"/>
        <c:noMultiLvlLbl val="0"/>
      </c:catAx>
      <c:valAx>
        <c:axId val="12306312"/>
        <c:scaling>
          <c:orientation val="minMax"/>
          <c:max val="0.5"/>
          <c:min val="-1.5"/>
        </c:scaling>
        <c:delete val="0"/>
        <c:axPos val="l"/>
        <c:numFmt formatCode="#,##0.0" sourceLinked="0"/>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it-IT"/>
          </a:p>
        </c:txPr>
        <c:crossAx val="12308664"/>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it-IT"/>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32AE02-7846-4499-A98F-75D3A664EE5E}" type="datetimeFigureOut">
              <a:rPr lang="it-IT" smtClean="0"/>
              <a:t>19/11/2018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EB8345-DD29-4A6E-82C6-BDEF0F1B3CCD}" type="slidenum">
              <a:rPr lang="it-IT" smtClean="0"/>
              <a:t>‹N›</a:t>
            </a:fld>
            <a:endParaRPr lang="it-IT"/>
          </a:p>
        </p:txBody>
      </p:sp>
    </p:spTree>
    <p:extLst>
      <p:ext uri="{BB962C8B-B14F-4D97-AF65-F5344CB8AC3E}">
        <p14:creationId xmlns:p14="http://schemas.microsoft.com/office/powerpoint/2010/main" val="2815124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dirty="0"/>
          </a:p>
        </p:txBody>
      </p:sp>
      <p:sp>
        <p:nvSpPr>
          <p:cNvPr id="4" name="TextBox 3"/>
          <p:cNvSpPr txBox="1"/>
          <p:nvPr/>
        </p:nvSpPr>
        <p:spPr>
          <a:xfrm>
            <a:off x="0" y="2020303"/>
            <a:ext cx="821752" cy="731790"/>
          </a:xfrm>
          <a:prstGeom prst="rect">
            <a:avLst/>
          </a:prstGeom>
          <a:noFill/>
          <a:ln>
            <a:solidFill>
              <a:srgbClr val="FF0000"/>
            </a:solidFill>
          </a:ln>
        </p:spPr>
        <p:txBody>
          <a:bodyPr wrap="square" lIns="94702" tIns="47351" rIns="94702" bIns="47351" rtlCol="0">
            <a:spAutoFit/>
          </a:bodyPr>
          <a:lstStyle/>
          <a:p>
            <a:r>
              <a:rPr lang="en-IN" sz="800" dirty="0">
                <a:solidFill>
                  <a:prstClr val="black"/>
                </a:solidFill>
              </a:rPr>
              <a:t>Nicholls SJ, et al. </a:t>
            </a:r>
            <a:r>
              <a:rPr lang="en-IN" sz="800" i="1" dirty="0">
                <a:solidFill>
                  <a:prstClr val="black"/>
                </a:solidFill>
              </a:rPr>
              <a:t>JAMA. </a:t>
            </a:r>
            <a:r>
              <a:rPr lang="en-IN" sz="800" dirty="0">
                <a:solidFill>
                  <a:prstClr val="black"/>
                </a:solidFill>
              </a:rPr>
              <a:t>2016: </a:t>
            </a:r>
            <a:br>
              <a:rPr lang="en-IN" sz="800" dirty="0">
                <a:solidFill>
                  <a:prstClr val="black"/>
                </a:solidFill>
              </a:rPr>
            </a:br>
            <a:r>
              <a:rPr lang="en-US" sz="800" dirty="0">
                <a:solidFill>
                  <a:prstClr val="black"/>
                </a:solidFill>
              </a:rPr>
              <a:t>E7-A-1 (Table 3)</a:t>
            </a:r>
          </a:p>
        </p:txBody>
      </p:sp>
      <p:sp>
        <p:nvSpPr>
          <p:cNvPr id="5" name="Right Brace 4"/>
          <p:cNvSpPr/>
          <p:nvPr/>
        </p:nvSpPr>
        <p:spPr>
          <a:xfrm flipH="1">
            <a:off x="781326" y="1124983"/>
            <a:ext cx="348894" cy="252243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lIns="96653" tIns="48327" rIns="96653" bIns="48327" rtlCol="0" anchor="ctr"/>
          <a:lstStyle/>
          <a:p>
            <a:pPr algn="ctr"/>
            <a:endParaRPr lang="en-US" dirty="0">
              <a:solidFill>
                <a:prstClr val="black"/>
              </a:solidFill>
            </a:endParaRPr>
          </a:p>
        </p:txBody>
      </p:sp>
    </p:spTree>
    <p:extLst>
      <p:ext uri="{BB962C8B-B14F-4D97-AF65-F5344CB8AC3E}">
        <p14:creationId xmlns:p14="http://schemas.microsoft.com/office/powerpoint/2010/main" val="405350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4B886F84-0910-47DE-991C-95DB07659FDE}" type="datetimeFigureOut">
              <a:rPr lang="it-IT" smtClean="0"/>
              <a:t>19/11/2018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775BAD0-933E-4F87-B232-F6C658CEC4EB}" type="slidenum">
              <a:rPr lang="it-IT" smtClean="0"/>
              <a:t>‹N›</a:t>
            </a:fld>
            <a:endParaRPr lang="it-IT"/>
          </a:p>
        </p:txBody>
      </p:sp>
    </p:spTree>
    <p:extLst>
      <p:ext uri="{BB962C8B-B14F-4D97-AF65-F5344CB8AC3E}">
        <p14:creationId xmlns:p14="http://schemas.microsoft.com/office/powerpoint/2010/main" val="693046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B886F84-0910-47DE-991C-95DB07659FDE}" type="datetimeFigureOut">
              <a:rPr lang="it-IT" smtClean="0"/>
              <a:t>19/11/2018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775BAD0-933E-4F87-B232-F6C658CEC4EB}" type="slidenum">
              <a:rPr lang="it-IT" smtClean="0"/>
              <a:t>‹N›</a:t>
            </a:fld>
            <a:endParaRPr lang="it-IT"/>
          </a:p>
        </p:txBody>
      </p:sp>
    </p:spTree>
    <p:extLst>
      <p:ext uri="{BB962C8B-B14F-4D97-AF65-F5344CB8AC3E}">
        <p14:creationId xmlns:p14="http://schemas.microsoft.com/office/powerpoint/2010/main" val="18936742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dgm" preserve="1">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SmartArt 2"/>
          <p:cNvSpPr>
            <a:spLocks noGrp="1"/>
          </p:cNvSpPr>
          <p:nvPr>
            <p:ph type="dgm" idx="1"/>
          </p:nvPr>
        </p:nvSpPr>
        <p:spPr>
          <a:xfrm>
            <a:off x="609600" y="1600201"/>
            <a:ext cx="10972800" cy="4525963"/>
          </a:xfrm>
        </p:spPr>
        <p:txBody>
          <a:bodyPr/>
          <a:lstStyle/>
          <a:p>
            <a:pPr lvl="0"/>
            <a:endParaRPr lang="it-IT" noProof="0"/>
          </a:p>
        </p:txBody>
      </p:sp>
      <p:sp>
        <p:nvSpPr>
          <p:cNvPr id="4" name="Rectangle 4">
            <a:extLst>
              <a:ext uri="{FF2B5EF4-FFF2-40B4-BE49-F238E27FC236}">
                <a16:creationId xmlns="" xmlns:a16="http://schemas.microsoft.com/office/drawing/2014/main" id="{69E6F762-7E4C-4378-B025-5766DFF13858}"/>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 xmlns:a16="http://schemas.microsoft.com/office/drawing/2014/main" id="{17CB8B57-DC1C-4052-88FE-95348109FA84}"/>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 xmlns:a16="http://schemas.microsoft.com/office/drawing/2014/main" id="{A7793722-381E-45B8-A481-AEBB7A7F9503}"/>
              </a:ext>
            </a:extLst>
          </p:cNvPr>
          <p:cNvSpPr>
            <a:spLocks noGrp="1" noChangeArrowheads="1"/>
          </p:cNvSpPr>
          <p:nvPr>
            <p:ph type="sldNum" sz="quarter" idx="12"/>
          </p:nvPr>
        </p:nvSpPr>
        <p:spPr>
          <a:ln/>
        </p:spPr>
        <p:txBody>
          <a:bodyPr/>
          <a:lstStyle>
            <a:lvl1pPr>
              <a:defRPr/>
            </a:lvl1pPr>
          </a:lstStyle>
          <a:p>
            <a:pPr>
              <a:defRPr/>
            </a:pPr>
            <a:fld id="{CDDEBAB0-F929-4971-ABB8-B1A682B4B806}" type="slidenum">
              <a:rPr lang="it-IT" altLang="it-IT"/>
              <a:pPr>
                <a:defRPr/>
              </a:pPr>
              <a:t>‹N›</a:t>
            </a:fld>
            <a:endParaRPr lang="it-IT" altLang="it-IT"/>
          </a:p>
        </p:txBody>
      </p:sp>
    </p:spTree>
    <p:extLst>
      <p:ext uri="{BB962C8B-B14F-4D97-AF65-F5344CB8AC3E}">
        <p14:creationId xmlns:p14="http://schemas.microsoft.com/office/powerpoint/2010/main" val="27400316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grafico 2"/>
          <p:cNvSpPr>
            <a:spLocks noGrp="1"/>
          </p:cNvSpPr>
          <p:nvPr>
            <p:ph type="chart" idx="1"/>
          </p:nvPr>
        </p:nvSpPr>
        <p:spPr>
          <a:xfrm>
            <a:off x="609600" y="1600201"/>
            <a:ext cx="10972800" cy="4525963"/>
          </a:xfrm>
        </p:spPr>
        <p:txBody>
          <a:bodyPr/>
          <a:lstStyle/>
          <a:p>
            <a:pPr lvl="0"/>
            <a:endParaRPr lang="it-IT" noProof="0"/>
          </a:p>
        </p:txBody>
      </p:sp>
      <p:sp>
        <p:nvSpPr>
          <p:cNvPr id="4" name="Rectangle 4">
            <a:extLst>
              <a:ext uri="{FF2B5EF4-FFF2-40B4-BE49-F238E27FC236}">
                <a16:creationId xmlns="" xmlns:a16="http://schemas.microsoft.com/office/drawing/2014/main" id="{40539AA1-C5E3-4F88-86E6-C2DA3FA8899E}"/>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 xmlns:a16="http://schemas.microsoft.com/office/drawing/2014/main" id="{0B43D971-D961-4D4D-AB91-AC20D512ADF4}"/>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 xmlns:a16="http://schemas.microsoft.com/office/drawing/2014/main" id="{0118B2F0-0F0E-4FCC-AB79-CC9E973773B9}"/>
              </a:ext>
            </a:extLst>
          </p:cNvPr>
          <p:cNvSpPr>
            <a:spLocks noGrp="1" noChangeArrowheads="1"/>
          </p:cNvSpPr>
          <p:nvPr>
            <p:ph type="sldNum" sz="quarter" idx="12"/>
          </p:nvPr>
        </p:nvSpPr>
        <p:spPr>
          <a:ln/>
        </p:spPr>
        <p:txBody>
          <a:bodyPr/>
          <a:lstStyle>
            <a:lvl1pPr>
              <a:defRPr/>
            </a:lvl1pPr>
          </a:lstStyle>
          <a:p>
            <a:pPr>
              <a:defRPr/>
            </a:pPr>
            <a:fld id="{E5D3CBF8-1464-4E1E-9A81-9388ED337E9A}" type="slidenum">
              <a:rPr lang="it-IT" altLang="it-IT"/>
              <a:pPr>
                <a:defRPr/>
              </a:pPr>
              <a:t>‹N›</a:t>
            </a:fld>
            <a:endParaRPr lang="it-IT" altLang="it-IT"/>
          </a:p>
        </p:txBody>
      </p:sp>
    </p:spTree>
    <p:extLst>
      <p:ext uri="{BB962C8B-B14F-4D97-AF65-F5344CB8AC3E}">
        <p14:creationId xmlns:p14="http://schemas.microsoft.com/office/powerpoint/2010/main" val="3877911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 xmlns:a16="http://schemas.microsoft.com/office/drawing/2014/main" id="{977A5B2A-50D6-49FD-BDE9-C8B3B05FE233}"/>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a:extLst>
              <a:ext uri="{FF2B5EF4-FFF2-40B4-BE49-F238E27FC236}">
                <a16:creationId xmlns="" xmlns:a16="http://schemas.microsoft.com/office/drawing/2014/main" id="{CB1A54A8-6C83-4B57-B698-B18B6C1EA366}"/>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a:extLst>
              <a:ext uri="{FF2B5EF4-FFF2-40B4-BE49-F238E27FC236}">
                <a16:creationId xmlns="" xmlns:a16="http://schemas.microsoft.com/office/drawing/2014/main" id="{94DD8A6E-1C51-47BA-BCED-E7D73C0B0FB2}"/>
              </a:ext>
            </a:extLst>
          </p:cNvPr>
          <p:cNvSpPr>
            <a:spLocks noGrp="1" noChangeArrowheads="1"/>
          </p:cNvSpPr>
          <p:nvPr>
            <p:ph type="sldNum" sz="quarter" idx="12"/>
          </p:nvPr>
        </p:nvSpPr>
        <p:spPr>
          <a:ln/>
        </p:spPr>
        <p:txBody>
          <a:bodyPr/>
          <a:lstStyle>
            <a:lvl1pPr>
              <a:defRPr/>
            </a:lvl1pPr>
          </a:lstStyle>
          <a:p>
            <a:pPr>
              <a:defRPr/>
            </a:pPr>
            <a:fld id="{8CBAB27B-887D-4ABD-98EF-8649D32F3EE2}" type="slidenum">
              <a:rPr lang="it-IT" altLang="it-IT"/>
              <a:pPr>
                <a:defRPr/>
              </a:pPr>
              <a:t>‹N›</a:t>
            </a:fld>
            <a:endParaRPr lang="it-IT" altLang="it-IT"/>
          </a:p>
        </p:txBody>
      </p:sp>
    </p:spTree>
    <p:extLst>
      <p:ext uri="{BB962C8B-B14F-4D97-AF65-F5344CB8AC3E}">
        <p14:creationId xmlns:p14="http://schemas.microsoft.com/office/powerpoint/2010/main" val="2974112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B886F84-0910-47DE-991C-95DB07659FDE}" type="datetimeFigureOut">
              <a:rPr lang="it-IT" smtClean="0"/>
              <a:t>19/11/2018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775BAD0-933E-4F87-B232-F6C658CEC4EB}" type="slidenum">
              <a:rPr lang="it-IT" smtClean="0"/>
              <a:t>‹N›</a:t>
            </a:fld>
            <a:endParaRPr lang="it-IT"/>
          </a:p>
        </p:txBody>
      </p:sp>
    </p:spTree>
    <p:extLst>
      <p:ext uri="{BB962C8B-B14F-4D97-AF65-F5344CB8AC3E}">
        <p14:creationId xmlns:p14="http://schemas.microsoft.com/office/powerpoint/2010/main" val="3918442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280849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421768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813231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55411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2357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378288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124257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72838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B886F84-0910-47DE-991C-95DB07659FDE}" type="datetimeFigureOut">
              <a:rPr lang="it-IT" smtClean="0"/>
              <a:t>19/11/2018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775BAD0-933E-4F87-B232-F6C658CEC4EB}" type="slidenum">
              <a:rPr lang="it-IT" smtClean="0"/>
              <a:t>‹N›</a:t>
            </a:fld>
            <a:endParaRPr lang="it-IT"/>
          </a:p>
        </p:txBody>
      </p:sp>
    </p:spTree>
    <p:extLst>
      <p:ext uri="{BB962C8B-B14F-4D97-AF65-F5344CB8AC3E}">
        <p14:creationId xmlns:p14="http://schemas.microsoft.com/office/powerpoint/2010/main" val="1693800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962266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7389913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15068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031328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774341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3650956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368040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8975548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4303279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108203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4B886F84-0910-47DE-991C-95DB07659FDE}" type="datetimeFigureOut">
              <a:rPr lang="it-IT" smtClean="0"/>
              <a:t>19/11/2018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775BAD0-933E-4F87-B232-F6C658CEC4EB}" type="slidenum">
              <a:rPr lang="it-IT" smtClean="0"/>
              <a:t>‹N›</a:t>
            </a:fld>
            <a:endParaRPr lang="it-IT"/>
          </a:p>
        </p:txBody>
      </p:sp>
    </p:spTree>
    <p:extLst>
      <p:ext uri="{BB962C8B-B14F-4D97-AF65-F5344CB8AC3E}">
        <p14:creationId xmlns:p14="http://schemas.microsoft.com/office/powerpoint/2010/main" val="40865137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0567680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5591794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9406050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3077509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3720925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0936354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7330855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4559459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7995468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424842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B886F84-0910-47DE-991C-95DB07659FDE}" type="datetimeFigureOut">
              <a:rPr lang="it-IT" smtClean="0"/>
              <a:t>19/11/2018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775BAD0-933E-4F87-B232-F6C658CEC4EB}" type="slidenum">
              <a:rPr lang="it-IT" smtClean="0"/>
              <a:t>‹N›</a:t>
            </a:fld>
            <a:endParaRPr lang="it-IT"/>
          </a:p>
        </p:txBody>
      </p:sp>
    </p:spTree>
    <p:extLst>
      <p:ext uri="{BB962C8B-B14F-4D97-AF65-F5344CB8AC3E}">
        <p14:creationId xmlns:p14="http://schemas.microsoft.com/office/powerpoint/2010/main" val="3517212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1290584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6952537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7712198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03718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5152828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297854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6714621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8001379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557155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599321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B886F84-0910-47DE-991C-95DB07659FDE}" type="datetimeFigureOut">
              <a:rPr lang="it-IT" smtClean="0"/>
              <a:t>19/11/2018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775BAD0-933E-4F87-B232-F6C658CEC4EB}" type="slidenum">
              <a:rPr lang="it-IT" smtClean="0"/>
              <a:t>‹N›</a:t>
            </a:fld>
            <a:endParaRPr lang="it-IT"/>
          </a:p>
        </p:txBody>
      </p:sp>
    </p:spTree>
    <p:extLst>
      <p:ext uri="{BB962C8B-B14F-4D97-AF65-F5344CB8AC3E}">
        <p14:creationId xmlns:p14="http://schemas.microsoft.com/office/powerpoint/2010/main" val="25179862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8557555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4257685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5423495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4693635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7694229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0952649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1839499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7741259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3707437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42869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4B886F84-0910-47DE-991C-95DB07659FDE}" type="datetimeFigureOut">
              <a:rPr lang="it-IT" smtClean="0"/>
              <a:t>19/11/2018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775BAD0-933E-4F87-B232-F6C658CEC4EB}" type="slidenum">
              <a:rPr lang="it-IT" smtClean="0"/>
              <a:t>‹N›</a:t>
            </a:fld>
            <a:endParaRPr lang="it-IT"/>
          </a:p>
        </p:txBody>
      </p:sp>
    </p:spTree>
    <p:extLst>
      <p:ext uri="{BB962C8B-B14F-4D97-AF65-F5344CB8AC3E}">
        <p14:creationId xmlns:p14="http://schemas.microsoft.com/office/powerpoint/2010/main" val="29364734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6400928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5522248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1470623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8283270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0056150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936907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195400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9543355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4286935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899566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886F84-0910-47DE-991C-95DB07659FDE}" type="datetimeFigureOut">
              <a:rPr lang="it-IT" smtClean="0"/>
              <a:t>19/11/2018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775BAD0-933E-4F87-B232-F6C658CEC4EB}" type="slidenum">
              <a:rPr lang="it-IT" smtClean="0"/>
              <a:t>‹N›</a:t>
            </a:fld>
            <a:endParaRPr lang="it-IT"/>
          </a:p>
        </p:txBody>
      </p:sp>
    </p:spTree>
    <p:extLst>
      <p:ext uri="{BB962C8B-B14F-4D97-AF65-F5344CB8AC3E}">
        <p14:creationId xmlns:p14="http://schemas.microsoft.com/office/powerpoint/2010/main" val="9740372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7686675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5736281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2347077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9737294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2480264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460344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2798140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1262819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21202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391984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B886F84-0910-47DE-991C-95DB07659FDE}" type="datetimeFigureOut">
              <a:rPr lang="it-IT" smtClean="0"/>
              <a:t>19/11/2018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775BAD0-933E-4F87-B232-F6C658CEC4EB}" type="slidenum">
              <a:rPr lang="it-IT" smtClean="0"/>
              <a:t>‹N›</a:t>
            </a:fld>
            <a:endParaRPr lang="it-IT"/>
          </a:p>
        </p:txBody>
      </p:sp>
    </p:spTree>
    <p:extLst>
      <p:ext uri="{BB962C8B-B14F-4D97-AF65-F5344CB8AC3E}">
        <p14:creationId xmlns:p14="http://schemas.microsoft.com/office/powerpoint/2010/main" val="26836708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3977674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890961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5680166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2795617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1439340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4758999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8748654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1757196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9692246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a:extLst>
              <a:ext uri="{FF2B5EF4-FFF2-40B4-BE49-F238E27FC236}">
                <a16:creationId xmlns="" xmlns:a16="http://schemas.microsoft.com/office/drawing/2014/main" id="{690771D8-0E97-4466-BA22-2B026CD13A32}"/>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 xmlns:a16="http://schemas.microsoft.com/office/drawing/2014/main" id="{E24984BB-7E65-464B-AE82-2705F197F91E}"/>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 xmlns:a16="http://schemas.microsoft.com/office/drawing/2014/main" id="{544674F3-D093-4ACD-8A65-C72D01F060DC}"/>
              </a:ext>
            </a:extLst>
          </p:cNvPr>
          <p:cNvSpPr>
            <a:spLocks noGrp="1" noChangeArrowheads="1"/>
          </p:cNvSpPr>
          <p:nvPr>
            <p:ph type="sldNum" sz="quarter" idx="12"/>
          </p:nvPr>
        </p:nvSpPr>
        <p:spPr>
          <a:ln/>
        </p:spPr>
        <p:txBody>
          <a:bodyPr/>
          <a:lstStyle>
            <a:lvl1pPr>
              <a:defRPr/>
            </a:lvl1pPr>
          </a:lstStyle>
          <a:p>
            <a:pPr>
              <a:defRPr/>
            </a:pPr>
            <a:fld id="{9D2E208F-32FE-4BBE-B23F-2F53A9F19005}" type="slidenum">
              <a:rPr lang="it-IT" altLang="it-IT"/>
              <a:pPr>
                <a:defRPr/>
              </a:pPr>
              <a:t>‹N›</a:t>
            </a:fld>
            <a:endParaRPr lang="it-IT" altLang="it-IT"/>
          </a:p>
        </p:txBody>
      </p:sp>
    </p:spTree>
    <p:extLst>
      <p:ext uri="{BB962C8B-B14F-4D97-AF65-F5344CB8AC3E}">
        <p14:creationId xmlns:p14="http://schemas.microsoft.com/office/powerpoint/2010/main" val="2746343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B886F84-0910-47DE-991C-95DB07659FDE}" type="datetimeFigureOut">
              <a:rPr lang="it-IT" smtClean="0"/>
              <a:t>19/11/2018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775BAD0-933E-4F87-B232-F6C658CEC4EB}" type="slidenum">
              <a:rPr lang="it-IT" smtClean="0"/>
              <a:t>‹N›</a:t>
            </a:fld>
            <a:endParaRPr lang="it-IT"/>
          </a:p>
        </p:txBody>
      </p:sp>
    </p:spTree>
    <p:extLst>
      <p:ext uri="{BB962C8B-B14F-4D97-AF65-F5344CB8AC3E}">
        <p14:creationId xmlns:p14="http://schemas.microsoft.com/office/powerpoint/2010/main" val="331908067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 xmlns:a16="http://schemas.microsoft.com/office/drawing/2014/main" id="{DE7FE605-C509-4D93-A49E-F31B82F10B4E}"/>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 xmlns:a16="http://schemas.microsoft.com/office/drawing/2014/main" id="{9B5A6812-476B-4B61-AA25-074EFC6BD7F7}"/>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 xmlns:a16="http://schemas.microsoft.com/office/drawing/2014/main" id="{E2768056-0F2C-47FB-A9D1-29E3BB56F7CC}"/>
              </a:ext>
            </a:extLst>
          </p:cNvPr>
          <p:cNvSpPr>
            <a:spLocks noGrp="1" noChangeArrowheads="1"/>
          </p:cNvSpPr>
          <p:nvPr>
            <p:ph type="sldNum" sz="quarter" idx="12"/>
          </p:nvPr>
        </p:nvSpPr>
        <p:spPr>
          <a:ln/>
        </p:spPr>
        <p:txBody>
          <a:bodyPr/>
          <a:lstStyle>
            <a:lvl1pPr>
              <a:defRPr/>
            </a:lvl1pPr>
          </a:lstStyle>
          <a:p>
            <a:pPr>
              <a:defRPr/>
            </a:pPr>
            <a:fld id="{5FC47537-81FF-4324-8316-86BF0A8C213F}" type="slidenum">
              <a:rPr lang="it-IT" altLang="it-IT"/>
              <a:pPr>
                <a:defRPr/>
              </a:pPr>
              <a:t>‹N›</a:t>
            </a:fld>
            <a:endParaRPr lang="it-IT" altLang="it-IT"/>
          </a:p>
        </p:txBody>
      </p:sp>
    </p:spTree>
    <p:extLst>
      <p:ext uri="{BB962C8B-B14F-4D97-AF65-F5344CB8AC3E}">
        <p14:creationId xmlns:p14="http://schemas.microsoft.com/office/powerpoint/2010/main" val="11331220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a:extLst>
              <a:ext uri="{FF2B5EF4-FFF2-40B4-BE49-F238E27FC236}">
                <a16:creationId xmlns="" xmlns:a16="http://schemas.microsoft.com/office/drawing/2014/main" id="{BA92A7E0-F063-4264-B2F7-A0941D747FB0}"/>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 xmlns:a16="http://schemas.microsoft.com/office/drawing/2014/main" id="{85C4D290-2696-4689-9A4B-365391C9E663}"/>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 xmlns:a16="http://schemas.microsoft.com/office/drawing/2014/main" id="{106A0434-F618-4E91-8432-F770C2F14E8C}"/>
              </a:ext>
            </a:extLst>
          </p:cNvPr>
          <p:cNvSpPr>
            <a:spLocks noGrp="1" noChangeArrowheads="1"/>
          </p:cNvSpPr>
          <p:nvPr>
            <p:ph type="sldNum" sz="quarter" idx="12"/>
          </p:nvPr>
        </p:nvSpPr>
        <p:spPr>
          <a:ln/>
        </p:spPr>
        <p:txBody>
          <a:bodyPr/>
          <a:lstStyle>
            <a:lvl1pPr>
              <a:defRPr/>
            </a:lvl1pPr>
          </a:lstStyle>
          <a:p>
            <a:pPr>
              <a:defRPr/>
            </a:pPr>
            <a:fld id="{D3F25152-043C-4FD5-B303-777BE0C55EF5}" type="slidenum">
              <a:rPr lang="it-IT" altLang="it-IT"/>
              <a:pPr>
                <a:defRPr/>
              </a:pPr>
              <a:t>‹N›</a:t>
            </a:fld>
            <a:endParaRPr lang="it-IT" altLang="it-IT"/>
          </a:p>
        </p:txBody>
      </p:sp>
    </p:spTree>
    <p:extLst>
      <p:ext uri="{BB962C8B-B14F-4D97-AF65-F5344CB8AC3E}">
        <p14:creationId xmlns:p14="http://schemas.microsoft.com/office/powerpoint/2010/main" val="12158669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 xmlns:a16="http://schemas.microsoft.com/office/drawing/2014/main" id="{EB4CFD73-3F1C-4B9E-A8EC-3BB66198022A}"/>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a:extLst>
              <a:ext uri="{FF2B5EF4-FFF2-40B4-BE49-F238E27FC236}">
                <a16:creationId xmlns="" xmlns:a16="http://schemas.microsoft.com/office/drawing/2014/main" id="{F1596F14-8F4C-468B-9165-A6344AB34D74}"/>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a:extLst>
              <a:ext uri="{FF2B5EF4-FFF2-40B4-BE49-F238E27FC236}">
                <a16:creationId xmlns="" xmlns:a16="http://schemas.microsoft.com/office/drawing/2014/main" id="{8395783A-ACAF-4AD9-B7CB-49180B6D9B2B}"/>
              </a:ext>
            </a:extLst>
          </p:cNvPr>
          <p:cNvSpPr>
            <a:spLocks noGrp="1" noChangeArrowheads="1"/>
          </p:cNvSpPr>
          <p:nvPr>
            <p:ph type="sldNum" sz="quarter" idx="12"/>
          </p:nvPr>
        </p:nvSpPr>
        <p:spPr>
          <a:ln/>
        </p:spPr>
        <p:txBody>
          <a:bodyPr/>
          <a:lstStyle>
            <a:lvl1pPr>
              <a:defRPr/>
            </a:lvl1pPr>
          </a:lstStyle>
          <a:p>
            <a:pPr>
              <a:defRPr/>
            </a:pPr>
            <a:fld id="{F538537A-8393-4FDD-8442-E5E58A41F233}" type="slidenum">
              <a:rPr lang="it-IT" altLang="it-IT"/>
              <a:pPr>
                <a:defRPr/>
              </a:pPr>
              <a:t>‹N›</a:t>
            </a:fld>
            <a:endParaRPr lang="it-IT" altLang="it-IT"/>
          </a:p>
        </p:txBody>
      </p:sp>
    </p:spTree>
    <p:extLst>
      <p:ext uri="{BB962C8B-B14F-4D97-AF65-F5344CB8AC3E}">
        <p14:creationId xmlns:p14="http://schemas.microsoft.com/office/powerpoint/2010/main" val="8262326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 xmlns:a16="http://schemas.microsoft.com/office/drawing/2014/main" id="{C16DF80C-7064-46E9-87DA-09D944015B0F}"/>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5">
            <a:extLst>
              <a:ext uri="{FF2B5EF4-FFF2-40B4-BE49-F238E27FC236}">
                <a16:creationId xmlns="" xmlns:a16="http://schemas.microsoft.com/office/drawing/2014/main" id="{078D4C81-F2AF-4E90-BF9A-C4FE2B37B7CF}"/>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6">
            <a:extLst>
              <a:ext uri="{FF2B5EF4-FFF2-40B4-BE49-F238E27FC236}">
                <a16:creationId xmlns="" xmlns:a16="http://schemas.microsoft.com/office/drawing/2014/main" id="{B100970D-D74E-4242-BB0D-75750653FE2D}"/>
              </a:ext>
            </a:extLst>
          </p:cNvPr>
          <p:cNvSpPr>
            <a:spLocks noGrp="1" noChangeArrowheads="1"/>
          </p:cNvSpPr>
          <p:nvPr>
            <p:ph type="sldNum" sz="quarter" idx="12"/>
          </p:nvPr>
        </p:nvSpPr>
        <p:spPr>
          <a:ln/>
        </p:spPr>
        <p:txBody>
          <a:bodyPr/>
          <a:lstStyle>
            <a:lvl1pPr>
              <a:defRPr/>
            </a:lvl1pPr>
          </a:lstStyle>
          <a:p>
            <a:pPr>
              <a:defRPr/>
            </a:pPr>
            <a:fld id="{8ED80725-C71F-430A-A86F-FBC7F9DCE59F}" type="slidenum">
              <a:rPr lang="it-IT" altLang="it-IT"/>
              <a:pPr>
                <a:defRPr/>
              </a:pPr>
              <a:t>‹N›</a:t>
            </a:fld>
            <a:endParaRPr lang="it-IT" altLang="it-IT"/>
          </a:p>
        </p:txBody>
      </p:sp>
    </p:spTree>
    <p:extLst>
      <p:ext uri="{BB962C8B-B14F-4D97-AF65-F5344CB8AC3E}">
        <p14:creationId xmlns:p14="http://schemas.microsoft.com/office/powerpoint/2010/main" val="10985848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a:extLst>
              <a:ext uri="{FF2B5EF4-FFF2-40B4-BE49-F238E27FC236}">
                <a16:creationId xmlns="" xmlns:a16="http://schemas.microsoft.com/office/drawing/2014/main" id="{B0C6852E-A4BF-4F5B-9134-93115729C7EC}"/>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5">
            <a:extLst>
              <a:ext uri="{FF2B5EF4-FFF2-40B4-BE49-F238E27FC236}">
                <a16:creationId xmlns="" xmlns:a16="http://schemas.microsoft.com/office/drawing/2014/main" id="{CB8DD877-F929-490D-B583-E0081F17C3BC}"/>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6">
            <a:extLst>
              <a:ext uri="{FF2B5EF4-FFF2-40B4-BE49-F238E27FC236}">
                <a16:creationId xmlns="" xmlns:a16="http://schemas.microsoft.com/office/drawing/2014/main" id="{ADDA9B82-A02A-4AED-94CA-5C7599D4480A}"/>
              </a:ext>
            </a:extLst>
          </p:cNvPr>
          <p:cNvSpPr>
            <a:spLocks noGrp="1" noChangeArrowheads="1"/>
          </p:cNvSpPr>
          <p:nvPr>
            <p:ph type="sldNum" sz="quarter" idx="12"/>
          </p:nvPr>
        </p:nvSpPr>
        <p:spPr>
          <a:ln/>
        </p:spPr>
        <p:txBody>
          <a:bodyPr/>
          <a:lstStyle>
            <a:lvl1pPr>
              <a:defRPr/>
            </a:lvl1pPr>
          </a:lstStyle>
          <a:p>
            <a:pPr>
              <a:defRPr/>
            </a:pPr>
            <a:fld id="{89D927F9-F1A6-42B1-9EDB-8A1994D2CD35}" type="slidenum">
              <a:rPr lang="it-IT" altLang="it-IT"/>
              <a:pPr>
                <a:defRPr/>
              </a:pPr>
              <a:t>‹N›</a:t>
            </a:fld>
            <a:endParaRPr lang="it-IT" altLang="it-IT"/>
          </a:p>
        </p:txBody>
      </p:sp>
    </p:spTree>
    <p:extLst>
      <p:ext uri="{BB962C8B-B14F-4D97-AF65-F5344CB8AC3E}">
        <p14:creationId xmlns:p14="http://schemas.microsoft.com/office/powerpoint/2010/main" val="23024277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4DB55BD3-A5BC-4104-87AE-4822686CF1C9}"/>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5">
            <a:extLst>
              <a:ext uri="{FF2B5EF4-FFF2-40B4-BE49-F238E27FC236}">
                <a16:creationId xmlns="" xmlns:a16="http://schemas.microsoft.com/office/drawing/2014/main" id="{1BBECA05-5BE2-44F0-AAFF-F3907A209DF0}"/>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6">
            <a:extLst>
              <a:ext uri="{FF2B5EF4-FFF2-40B4-BE49-F238E27FC236}">
                <a16:creationId xmlns="" xmlns:a16="http://schemas.microsoft.com/office/drawing/2014/main" id="{3E80E061-46BD-4FF6-9D45-FB4AFE475926}"/>
              </a:ext>
            </a:extLst>
          </p:cNvPr>
          <p:cNvSpPr>
            <a:spLocks noGrp="1" noChangeArrowheads="1"/>
          </p:cNvSpPr>
          <p:nvPr>
            <p:ph type="sldNum" sz="quarter" idx="12"/>
          </p:nvPr>
        </p:nvSpPr>
        <p:spPr>
          <a:ln/>
        </p:spPr>
        <p:txBody>
          <a:bodyPr/>
          <a:lstStyle>
            <a:lvl1pPr>
              <a:defRPr/>
            </a:lvl1pPr>
          </a:lstStyle>
          <a:p>
            <a:pPr>
              <a:defRPr/>
            </a:pPr>
            <a:fld id="{1FB249F1-07F5-4833-820A-586868CF2CA0}" type="slidenum">
              <a:rPr lang="it-IT" altLang="it-IT"/>
              <a:pPr>
                <a:defRPr/>
              </a:pPr>
              <a:t>‹N›</a:t>
            </a:fld>
            <a:endParaRPr lang="it-IT" altLang="it-IT"/>
          </a:p>
        </p:txBody>
      </p:sp>
    </p:spTree>
    <p:extLst>
      <p:ext uri="{BB962C8B-B14F-4D97-AF65-F5344CB8AC3E}">
        <p14:creationId xmlns:p14="http://schemas.microsoft.com/office/powerpoint/2010/main" val="33634433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 xmlns:a16="http://schemas.microsoft.com/office/drawing/2014/main" id="{D35E1CD3-FD0F-43DD-B164-6ABF270C934F}"/>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a:extLst>
              <a:ext uri="{FF2B5EF4-FFF2-40B4-BE49-F238E27FC236}">
                <a16:creationId xmlns="" xmlns:a16="http://schemas.microsoft.com/office/drawing/2014/main" id="{472E90FE-7B0F-460B-AC5C-3A7F61916746}"/>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a:extLst>
              <a:ext uri="{FF2B5EF4-FFF2-40B4-BE49-F238E27FC236}">
                <a16:creationId xmlns="" xmlns:a16="http://schemas.microsoft.com/office/drawing/2014/main" id="{C4757AFB-7ED0-4697-AE08-D4975992E756}"/>
              </a:ext>
            </a:extLst>
          </p:cNvPr>
          <p:cNvSpPr>
            <a:spLocks noGrp="1" noChangeArrowheads="1"/>
          </p:cNvSpPr>
          <p:nvPr>
            <p:ph type="sldNum" sz="quarter" idx="12"/>
          </p:nvPr>
        </p:nvSpPr>
        <p:spPr>
          <a:ln/>
        </p:spPr>
        <p:txBody>
          <a:bodyPr/>
          <a:lstStyle>
            <a:lvl1pPr>
              <a:defRPr/>
            </a:lvl1pPr>
          </a:lstStyle>
          <a:p>
            <a:pPr>
              <a:defRPr/>
            </a:pPr>
            <a:fld id="{3F1791AB-EB8D-4732-ABC8-C71B1129AC3F}" type="slidenum">
              <a:rPr lang="it-IT" altLang="it-IT"/>
              <a:pPr>
                <a:defRPr/>
              </a:pPr>
              <a:t>‹N›</a:t>
            </a:fld>
            <a:endParaRPr lang="it-IT" altLang="it-IT"/>
          </a:p>
        </p:txBody>
      </p:sp>
    </p:spTree>
    <p:extLst>
      <p:ext uri="{BB962C8B-B14F-4D97-AF65-F5344CB8AC3E}">
        <p14:creationId xmlns:p14="http://schemas.microsoft.com/office/powerpoint/2010/main" val="22365270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 xmlns:a16="http://schemas.microsoft.com/office/drawing/2014/main" id="{33F732C6-0E89-445B-BD1B-BAE810B1BE3C}"/>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a:extLst>
              <a:ext uri="{FF2B5EF4-FFF2-40B4-BE49-F238E27FC236}">
                <a16:creationId xmlns="" xmlns:a16="http://schemas.microsoft.com/office/drawing/2014/main" id="{5DBFFC61-F0AB-4966-A3CD-D113C7AA01D6}"/>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a:extLst>
              <a:ext uri="{FF2B5EF4-FFF2-40B4-BE49-F238E27FC236}">
                <a16:creationId xmlns="" xmlns:a16="http://schemas.microsoft.com/office/drawing/2014/main" id="{22AE2950-0B22-4978-9CDF-D47C29B63BE1}"/>
              </a:ext>
            </a:extLst>
          </p:cNvPr>
          <p:cNvSpPr>
            <a:spLocks noGrp="1" noChangeArrowheads="1"/>
          </p:cNvSpPr>
          <p:nvPr>
            <p:ph type="sldNum" sz="quarter" idx="12"/>
          </p:nvPr>
        </p:nvSpPr>
        <p:spPr>
          <a:ln/>
        </p:spPr>
        <p:txBody>
          <a:bodyPr/>
          <a:lstStyle>
            <a:lvl1pPr>
              <a:defRPr/>
            </a:lvl1pPr>
          </a:lstStyle>
          <a:p>
            <a:pPr>
              <a:defRPr/>
            </a:pPr>
            <a:fld id="{4F952FA3-9C8F-4D06-A1F8-1978E6138442}" type="slidenum">
              <a:rPr lang="it-IT" altLang="it-IT"/>
              <a:pPr>
                <a:defRPr/>
              </a:pPr>
              <a:t>‹N›</a:t>
            </a:fld>
            <a:endParaRPr lang="it-IT" altLang="it-IT"/>
          </a:p>
        </p:txBody>
      </p:sp>
    </p:spTree>
    <p:extLst>
      <p:ext uri="{BB962C8B-B14F-4D97-AF65-F5344CB8AC3E}">
        <p14:creationId xmlns:p14="http://schemas.microsoft.com/office/powerpoint/2010/main" val="344205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 xmlns:a16="http://schemas.microsoft.com/office/drawing/2014/main" id="{06972610-26CE-4CAA-89C4-BB38471DD860}"/>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 xmlns:a16="http://schemas.microsoft.com/office/drawing/2014/main" id="{33960161-D679-412A-86CD-47260CCB1550}"/>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 xmlns:a16="http://schemas.microsoft.com/office/drawing/2014/main" id="{0C449C60-D555-4B17-8F7B-163E12831936}"/>
              </a:ext>
            </a:extLst>
          </p:cNvPr>
          <p:cNvSpPr>
            <a:spLocks noGrp="1" noChangeArrowheads="1"/>
          </p:cNvSpPr>
          <p:nvPr>
            <p:ph type="sldNum" sz="quarter" idx="12"/>
          </p:nvPr>
        </p:nvSpPr>
        <p:spPr>
          <a:ln/>
        </p:spPr>
        <p:txBody>
          <a:bodyPr/>
          <a:lstStyle>
            <a:lvl1pPr>
              <a:defRPr/>
            </a:lvl1pPr>
          </a:lstStyle>
          <a:p>
            <a:pPr>
              <a:defRPr/>
            </a:pPr>
            <a:fld id="{671C4AF7-C0FB-4063-A8BD-18FE63A967CE}" type="slidenum">
              <a:rPr lang="it-IT" altLang="it-IT"/>
              <a:pPr>
                <a:defRPr/>
              </a:pPr>
              <a:t>‹N›</a:t>
            </a:fld>
            <a:endParaRPr lang="it-IT" altLang="it-IT"/>
          </a:p>
        </p:txBody>
      </p:sp>
    </p:spTree>
    <p:extLst>
      <p:ext uri="{BB962C8B-B14F-4D97-AF65-F5344CB8AC3E}">
        <p14:creationId xmlns:p14="http://schemas.microsoft.com/office/powerpoint/2010/main" val="81102256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 xmlns:a16="http://schemas.microsoft.com/office/drawing/2014/main" id="{1AC55E4E-53E7-42D6-B659-7AD5118B1869}"/>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 xmlns:a16="http://schemas.microsoft.com/office/drawing/2014/main" id="{BB22A6EC-BA8F-4E37-AA3F-37B1CA87B628}"/>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 xmlns:a16="http://schemas.microsoft.com/office/drawing/2014/main" id="{9192F26F-7EF0-42C5-92CB-6C7C58B9EA5C}"/>
              </a:ext>
            </a:extLst>
          </p:cNvPr>
          <p:cNvSpPr>
            <a:spLocks noGrp="1" noChangeArrowheads="1"/>
          </p:cNvSpPr>
          <p:nvPr>
            <p:ph type="sldNum" sz="quarter" idx="12"/>
          </p:nvPr>
        </p:nvSpPr>
        <p:spPr>
          <a:ln/>
        </p:spPr>
        <p:txBody>
          <a:bodyPr/>
          <a:lstStyle>
            <a:lvl1pPr>
              <a:defRPr/>
            </a:lvl1pPr>
          </a:lstStyle>
          <a:p>
            <a:pPr>
              <a:defRPr/>
            </a:pPr>
            <a:fld id="{34C6AB29-DF52-4FFE-AD2C-BF28E414E83C}" type="slidenum">
              <a:rPr lang="it-IT" altLang="it-IT"/>
              <a:pPr>
                <a:defRPr/>
              </a:pPr>
              <a:t>‹N›</a:t>
            </a:fld>
            <a:endParaRPr lang="it-IT" altLang="it-IT"/>
          </a:p>
        </p:txBody>
      </p:sp>
    </p:spTree>
    <p:extLst>
      <p:ext uri="{BB962C8B-B14F-4D97-AF65-F5344CB8AC3E}">
        <p14:creationId xmlns:p14="http://schemas.microsoft.com/office/powerpoint/2010/main" val="1707919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theme" Target="../theme/theme9.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86F84-0910-47DE-991C-95DB07659FDE}" type="datetimeFigureOut">
              <a:rPr lang="it-IT" smtClean="0"/>
              <a:t>19/11/2018</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75BAD0-933E-4F87-B232-F6C658CEC4EB}" type="slidenum">
              <a:rPr lang="it-IT" smtClean="0"/>
              <a:t>‹N›</a:t>
            </a:fld>
            <a:endParaRPr lang="it-IT"/>
          </a:p>
        </p:txBody>
      </p:sp>
    </p:spTree>
    <p:extLst>
      <p:ext uri="{BB962C8B-B14F-4D97-AF65-F5344CB8AC3E}">
        <p14:creationId xmlns:p14="http://schemas.microsoft.com/office/powerpoint/2010/main" val="2896617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7000">
              <a:schemeClr val="accent1">
                <a:lumMod val="75000"/>
              </a:schemeClr>
            </a:gs>
            <a:gs pos="65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769612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7000">
              <a:schemeClr val="accent1">
                <a:lumMod val="75000"/>
              </a:schemeClr>
            </a:gs>
            <a:gs pos="65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7353568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7000">
              <a:schemeClr val="accent1">
                <a:lumMod val="75000"/>
              </a:schemeClr>
            </a:gs>
            <a:gs pos="65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0904074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7000">
              <a:schemeClr val="accent1">
                <a:lumMod val="75000"/>
              </a:schemeClr>
            </a:gs>
            <a:gs pos="65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3257844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7000">
              <a:schemeClr val="accent1">
                <a:lumMod val="75000"/>
              </a:schemeClr>
            </a:gs>
            <a:gs pos="65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493991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7000">
              <a:schemeClr val="accent1">
                <a:lumMod val="75000"/>
              </a:schemeClr>
            </a:gs>
            <a:gs pos="65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05402647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7000">
              <a:schemeClr val="accent1">
                <a:lumMod val="75000"/>
              </a:schemeClr>
            </a:gs>
            <a:gs pos="65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64F5FA-9733-4F6D-B797-35B248BF9945}" type="datetimeFigureOut">
              <a:rPr lang="it-IT" smtClean="0">
                <a:solidFill>
                  <a:prstClr val="black">
                    <a:tint val="75000"/>
                  </a:prstClr>
                </a:solidFill>
              </a:rPr>
              <a:pPr/>
              <a:t>19/11/2018</a:t>
            </a:fld>
            <a:endParaRPr lang="it-IT">
              <a:solidFill>
                <a:prstClr val="black">
                  <a:tint val="75000"/>
                </a:prstClr>
              </a:solidFill>
            </a:endParaRPr>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B550B-7D7C-4A8A-B312-1F3DEFE0B5A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53445644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100000">
              <a:srgbClr val="000066"/>
            </a:gs>
          </a:gsLst>
          <a:lin ang="5400000" scaled="1"/>
        </a:gra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 xmlns:a16="http://schemas.microsoft.com/office/drawing/2014/main" id="{CC5A62A6-669A-4735-B5F3-6D2F589638C7}"/>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3075" name="Rectangle 3">
            <a:extLst>
              <a:ext uri="{FF2B5EF4-FFF2-40B4-BE49-F238E27FC236}">
                <a16:creationId xmlns="" xmlns:a16="http://schemas.microsoft.com/office/drawing/2014/main" id="{7A1658A8-EB8D-49B4-80FA-19D4F9058D7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a:extLst>
              <a:ext uri="{FF2B5EF4-FFF2-40B4-BE49-F238E27FC236}">
                <a16:creationId xmlns="" xmlns:a16="http://schemas.microsoft.com/office/drawing/2014/main" id="{A7A05F6D-F6DF-4BF3-BC4D-A610BA737F12}"/>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it-IT" altLang="it-IT"/>
          </a:p>
        </p:txBody>
      </p:sp>
      <p:sp>
        <p:nvSpPr>
          <p:cNvPr id="1029" name="Rectangle 5">
            <a:extLst>
              <a:ext uri="{FF2B5EF4-FFF2-40B4-BE49-F238E27FC236}">
                <a16:creationId xmlns="" xmlns:a16="http://schemas.microsoft.com/office/drawing/2014/main" id="{BCC90506-829A-43C6-A483-00ACD6958762}"/>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it-IT" altLang="it-IT"/>
          </a:p>
        </p:txBody>
      </p:sp>
      <p:sp>
        <p:nvSpPr>
          <p:cNvPr id="1030" name="Rectangle 6">
            <a:extLst>
              <a:ext uri="{FF2B5EF4-FFF2-40B4-BE49-F238E27FC236}">
                <a16:creationId xmlns="" xmlns:a16="http://schemas.microsoft.com/office/drawing/2014/main" id="{299B6AA9-397E-41AF-BD02-63C4071928E6}"/>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4CEEF11-F27E-4001-A626-FD5A840F2819}" type="slidenum">
              <a:rPr lang="it-IT" altLang="it-IT"/>
              <a:pPr>
                <a:defRPr/>
              </a:pPr>
              <a:t>‹N›</a:t>
            </a:fld>
            <a:endParaRPr lang="it-IT" altLang="it-IT"/>
          </a:p>
        </p:txBody>
      </p:sp>
    </p:spTree>
    <p:extLst>
      <p:ext uri="{BB962C8B-B14F-4D97-AF65-F5344CB8AC3E}">
        <p14:creationId xmlns:p14="http://schemas.microsoft.com/office/powerpoint/2010/main" val="265993393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0.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57.xml"/><Relationship Id="rId4" Type="http://schemas.openxmlformats.org/officeDocument/2006/relationships/image" Target="../media/image3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9.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68.xml"/><Relationship Id="rId6" Type="http://schemas.openxmlformats.org/officeDocument/2006/relationships/image" Target="../media/image2.jpg"/><Relationship Id="rId5" Type="http://schemas.openxmlformats.org/officeDocument/2006/relationships/image" Target="../media/image9.emf"/><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 xmlns:a16="http://schemas.microsoft.com/office/drawing/2014/main" id="{260D2618-E47E-41A1-8753-C5CBA0D0F127}"/>
              </a:ext>
            </a:extLst>
          </p:cNvPr>
          <p:cNvSpPr txBox="1"/>
          <p:nvPr/>
        </p:nvSpPr>
        <p:spPr>
          <a:xfrm>
            <a:off x="1136428" y="627564"/>
            <a:ext cx="7474172"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400" kern="1200">
                <a:solidFill>
                  <a:schemeClr val="tx1"/>
                </a:solidFill>
                <a:latin typeface="+mj-lt"/>
                <a:ea typeface="+mj-ea"/>
                <a:cs typeface="+mj-cs"/>
              </a:rPr>
              <a:t>Gestione dell’Ipercolesterolemia in Prevenzione Secondaria: Stato dell’Arte</a:t>
            </a:r>
          </a:p>
        </p:txBody>
      </p:sp>
      <p:sp>
        <p:nvSpPr>
          <p:cNvPr id="3" name="Sottotitolo 2"/>
          <p:cNvSpPr>
            <a:spLocks noGrp="1"/>
          </p:cNvSpPr>
          <p:nvPr>
            <p:ph type="subTitle" idx="1"/>
          </p:nvPr>
        </p:nvSpPr>
        <p:spPr>
          <a:xfrm>
            <a:off x="1136429" y="2278173"/>
            <a:ext cx="6467867" cy="3450613"/>
          </a:xfrm>
        </p:spPr>
        <p:txBody>
          <a:bodyPr vert="horz" lIns="91440" tIns="45720" rIns="91440" bIns="45720" rtlCol="0" anchor="ctr">
            <a:normAutofit/>
          </a:bodyPr>
          <a:lstStyle/>
          <a:p>
            <a:pPr algn="l"/>
            <a:r>
              <a:rPr lang="en-US" dirty="0"/>
              <a:t>FRANCESCO ANGELICO</a:t>
            </a:r>
          </a:p>
          <a:p>
            <a:pPr algn="l"/>
            <a:r>
              <a:rPr lang="en-US" sz="2000" dirty="0"/>
              <a:t>Sapienza </a:t>
            </a:r>
            <a:r>
              <a:rPr lang="en-US" sz="2000" dirty="0" err="1"/>
              <a:t>Università</a:t>
            </a:r>
            <a:r>
              <a:rPr lang="en-US" sz="2000" dirty="0"/>
              <a:t>, Roma</a:t>
            </a:r>
          </a:p>
          <a:p>
            <a:pPr algn="l"/>
            <a:r>
              <a:rPr lang="en-US" sz="2000" dirty="0" err="1"/>
              <a:t>Società</a:t>
            </a:r>
            <a:r>
              <a:rPr lang="en-US" sz="2000" dirty="0"/>
              <a:t> </a:t>
            </a:r>
            <a:r>
              <a:rPr lang="en-US" sz="2000" dirty="0" err="1"/>
              <a:t>Italiana</a:t>
            </a:r>
            <a:r>
              <a:rPr lang="en-US" sz="2000" dirty="0"/>
              <a:t> per lo Studio </a:t>
            </a:r>
            <a:r>
              <a:rPr lang="en-US" sz="2000" dirty="0" err="1"/>
              <a:t>dell’Aterosclerosi</a:t>
            </a:r>
            <a:endParaRPr lang="en-US" sz="2000" dirty="0"/>
          </a:p>
          <a:p>
            <a:pPr algn="l"/>
            <a:endParaRPr lang="en-US" sz="1800" dirty="0" smtClean="0"/>
          </a:p>
          <a:p>
            <a:pPr algn="l"/>
            <a:r>
              <a:rPr lang="en-US" sz="1800" dirty="0" smtClean="0"/>
              <a:t>Roma</a:t>
            </a:r>
            <a:r>
              <a:rPr lang="en-US" sz="1800" dirty="0"/>
              <a:t>, 21/11/2018</a:t>
            </a:r>
          </a:p>
        </p:txBody>
      </p:sp>
      <p:sp>
        <p:nvSpPr>
          <p:cNvPr id="14" name="Rectangle 9">
            <a:extLst>
              <a:ext uri="{FF2B5EF4-FFF2-40B4-BE49-F238E27FC236}">
                <a16:creationId xmlns="" xmlns:a16="http://schemas.microsoft.com/office/drawing/2014/main" id="{59A309A7-1751-4ABE-A3C1-EEC40366AD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1">
            <a:extLst>
              <a:ext uri="{FF2B5EF4-FFF2-40B4-BE49-F238E27FC236}">
                <a16:creationId xmlns="" xmlns:a16="http://schemas.microsoft.com/office/drawing/2014/main" id="{967D8EB6-EAE1-4F9C-B398-83321E2872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a:extLst>
              <a:ext uri="{FF2B5EF4-FFF2-40B4-BE49-F238E27FC236}">
                <a16:creationId xmlns="" xmlns:a16="http://schemas.microsoft.com/office/drawing/2014/main" id="{EA083825-C5FF-4541-A721-A214F17D2CEF}"/>
              </a:ext>
            </a:extLst>
          </p:cNvPr>
          <p:cNvPicPr>
            <a:picLocks noChangeAspect="1"/>
          </p:cNvPicPr>
          <p:nvPr/>
        </p:nvPicPr>
        <p:blipFill>
          <a:blip r:embed="rId2"/>
          <a:stretch>
            <a:fillRect/>
          </a:stretch>
        </p:blipFill>
        <p:spPr>
          <a:xfrm>
            <a:off x="9254442" y="3113441"/>
            <a:ext cx="1462088" cy="631117"/>
          </a:xfrm>
          <a:prstGeom prst="rect">
            <a:avLst/>
          </a:prstGeom>
        </p:spPr>
      </p:pic>
      <p:pic>
        <p:nvPicPr>
          <p:cNvPr id="7" name="Immagine 6">
            <a:extLst>
              <a:ext uri="{FF2B5EF4-FFF2-40B4-BE49-F238E27FC236}">
                <a16:creationId xmlns="" xmlns:a16="http://schemas.microsoft.com/office/drawing/2014/main" id="{895FFAD9-4A70-4D98-A6C6-0578932DED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665" y="6158354"/>
            <a:ext cx="2041451" cy="547109"/>
          </a:xfrm>
          <a:prstGeom prst="rect">
            <a:avLst/>
          </a:prstGeom>
        </p:spPr>
      </p:pic>
    </p:spTree>
    <p:extLst>
      <p:ext uri="{BB962C8B-B14F-4D97-AF65-F5344CB8AC3E}">
        <p14:creationId xmlns:p14="http://schemas.microsoft.com/office/powerpoint/2010/main" val="2263185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72257994-BD97-4691-8B89-198A6D2BAB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918509"/>
            <a:ext cx="12192000" cy="193949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sellaDiTesto 4"/>
          <p:cNvSpPr txBox="1"/>
          <p:nvPr/>
        </p:nvSpPr>
        <p:spPr>
          <a:xfrm>
            <a:off x="1600200" y="4269282"/>
            <a:ext cx="8991600" cy="1264762"/>
          </a:xfrm>
          <a:prstGeom prst="rect">
            <a:avLst/>
          </a:prstGeom>
          <a:solidFill>
            <a:srgbClr val="FFFFFF"/>
          </a:solidFill>
          <a:ln w="38100">
            <a:solidFill>
              <a:srgbClr val="404040"/>
            </a:solidFill>
            <a:miter lim="800000"/>
          </a:ln>
        </p:spPr>
        <p:txBody>
          <a:bodyPr vert="horz" lIns="91440" tIns="45720" rIns="91440" bIns="45720" rtlCol="0" anchor="ctr">
            <a:normAutofit/>
          </a:bodyPr>
          <a:lstStyle/>
          <a:p>
            <a:pPr algn="ctr">
              <a:lnSpc>
                <a:spcPct val="90000"/>
              </a:lnSpc>
              <a:spcBef>
                <a:spcPct val="0"/>
              </a:spcBef>
              <a:spcAft>
                <a:spcPts val="600"/>
              </a:spcAft>
            </a:pPr>
            <a:r>
              <a:rPr lang="en-US" sz="4000" i="1">
                <a:solidFill>
                  <a:srgbClr val="404040"/>
                </a:solidFill>
                <a:latin typeface="+mj-lt"/>
                <a:ea typeface="+mj-ea"/>
                <a:cs typeface="+mj-cs"/>
              </a:rPr>
              <a:t>Circulation, </a:t>
            </a:r>
            <a:r>
              <a:rPr lang="en-US" sz="4000">
                <a:solidFill>
                  <a:srgbClr val="404040"/>
                </a:solidFill>
                <a:latin typeface="+mj-lt"/>
                <a:ea typeface="+mj-ea"/>
                <a:cs typeface="+mj-cs"/>
              </a:rPr>
              <a:t>2018 by the American Heart Association </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9767" y="468977"/>
            <a:ext cx="3539066" cy="3539066"/>
          </a:xfrm>
          <a:prstGeom prst="rect">
            <a:avLst/>
          </a:prstGeom>
        </p:spPr>
      </p:pic>
      <p:pic>
        <p:nvPicPr>
          <p:cNvPr id="4" name="Immagine 3"/>
          <p:cNvPicPr>
            <a:picLocks noChangeAspect="1"/>
          </p:cNvPicPr>
          <p:nvPr/>
        </p:nvPicPr>
        <p:blipFill>
          <a:blip r:embed="rId3"/>
          <a:stretch>
            <a:fillRect/>
          </a:stretch>
        </p:blipFill>
        <p:spPr>
          <a:xfrm>
            <a:off x="5344068" y="1323957"/>
            <a:ext cx="6447001" cy="2027502"/>
          </a:xfrm>
          <a:prstGeom prst="rect">
            <a:avLst/>
          </a:prstGeom>
        </p:spPr>
      </p:pic>
    </p:spTree>
    <p:extLst>
      <p:ext uri="{BB962C8B-B14F-4D97-AF65-F5344CB8AC3E}">
        <p14:creationId xmlns:p14="http://schemas.microsoft.com/office/powerpoint/2010/main" val="119991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US" sz="3200" dirty="0">
                <a:effectLst>
                  <a:outerShdw blurRad="38100" dist="38100" dir="2700000" algn="tl">
                    <a:srgbClr val="000000">
                      <a:alpha val="43137"/>
                    </a:srgbClr>
                  </a:outerShdw>
                </a:effectLst>
              </a:rPr>
              <a:t>Top 10 Take-Home Messages to Reduce Risk of Atherosclerotic Cardiovascular Disease Through Cholesterol Management </a:t>
            </a:r>
            <a:endParaRPr lang="it-IT" sz="3200"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838200" y="1693582"/>
            <a:ext cx="10515600" cy="4351338"/>
          </a:xfrm>
        </p:spPr>
        <p:txBody>
          <a:bodyPr>
            <a:normAutofit/>
          </a:bodyPr>
          <a:lstStyle/>
          <a:p>
            <a:r>
              <a:rPr lang="en-US" b="1" dirty="0"/>
              <a:t>In patients with clinical ASCVD, reduce low-density lipoprotein cholesterol (LDL-C) with high intensity statin therapy or maximally tolerated statin therapy. </a:t>
            </a:r>
            <a:r>
              <a:rPr lang="en-US" dirty="0"/>
              <a:t>The more LDL-C is reduced on statin therapy, the greater will be subsequent risk reduction.  Use a maximally tolerated statin to lower LDLC levels by ≥50%. </a:t>
            </a:r>
          </a:p>
          <a:p>
            <a:r>
              <a:rPr lang="en-US" b="1" dirty="0"/>
              <a:t>In very high-risk ASCVD, use a LDL-C threshold of 70 mg/dL  to consider addition of non-statins to statin therapy. </a:t>
            </a:r>
            <a:r>
              <a:rPr lang="en-US" dirty="0"/>
              <a:t> In patients at very high risk whose LDL-C level remains ≥70 mg/</a:t>
            </a:r>
            <a:r>
              <a:rPr lang="en-US" dirty="0" err="1"/>
              <a:t>dL</a:t>
            </a:r>
            <a:r>
              <a:rPr lang="en-US" dirty="0"/>
              <a:t> on maximally tolerated statin and ezetimibe therapy, adding a PCSK9 inhibitor is reasonable.  </a:t>
            </a:r>
            <a:endParaRPr lang="it-IT" dirty="0"/>
          </a:p>
        </p:txBody>
      </p:sp>
      <p:sp>
        <p:nvSpPr>
          <p:cNvPr id="4" name="Rettangolo 3"/>
          <p:cNvSpPr/>
          <p:nvPr/>
        </p:nvSpPr>
        <p:spPr>
          <a:xfrm>
            <a:off x="689515" y="6011455"/>
            <a:ext cx="9447262" cy="523220"/>
          </a:xfrm>
          <a:prstGeom prst="rect">
            <a:avLst/>
          </a:prstGeom>
        </p:spPr>
        <p:txBody>
          <a:bodyPr wrap="square">
            <a:spAutoFit/>
          </a:bodyPr>
          <a:lstStyle/>
          <a:p>
            <a:r>
              <a:rPr lang="it-IT" sz="1400" dirty="0" err="1"/>
              <a:t>Grundy</a:t>
            </a:r>
            <a:r>
              <a:rPr lang="it-IT" sz="1400" dirty="0"/>
              <a:t> SM, et al. 2018 </a:t>
            </a:r>
            <a:r>
              <a:rPr lang="it-IT" sz="1400" dirty="0" err="1"/>
              <a:t>Cholesterol</a:t>
            </a:r>
            <a:r>
              <a:rPr lang="it-IT" sz="1400" dirty="0"/>
              <a:t> </a:t>
            </a:r>
            <a:r>
              <a:rPr lang="it-IT" sz="1400" dirty="0" err="1"/>
              <a:t>Clinical</a:t>
            </a:r>
            <a:r>
              <a:rPr lang="it-IT" sz="1400" dirty="0"/>
              <a:t> </a:t>
            </a:r>
            <a:r>
              <a:rPr lang="it-IT" sz="1400" dirty="0" err="1"/>
              <a:t>Practice</a:t>
            </a:r>
            <a:r>
              <a:rPr lang="it-IT" sz="1400" dirty="0"/>
              <a:t> </a:t>
            </a:r>
            <a:r>
              <a:rPr lang="it-IT" sz="1400" dirty="0" err="1"/>
              <a:t>Guidelines</a:t>
            </a:r>
            <a:r>
              <a:rPr lang="it-IT" sz="1400" dirty="0"/>
              <a:t>. </a:t>
            </a:r>
          </a:p>
          <a:p>
            <a:r>
              <a:rPr lang="it-IT" sz="1400" dirty="0"/>
              <a:t>2018 AHA/ACC/AACVPR/AAPA/ABC/ACPM/ADA/AGS/</a:t>
            </a:r>
            <a:r>
              <a:rPr lang="it-IT" sz="1400" dirty="0" err="1"/>
              <a:t>APhA</a:t>
            </a:r>
            <a:r>
              <a:rPr lang="it-IT" sz="1400" dirty="0"/>
              <a:t>/ASPC/NLA/PCNA </a:t>
            </a:r>
            <a:r>
              <a:rPr lang="it-IT" sz="1400" dirty="0" err="1"/>
              <a:t>Guideline</a:t>
            </a:r>
            <a:r>
              <a:rPr lang="it-IT" sz="1400" dirty="0"/>
              <a:t> on the Management of Blood </a:t>
            </a:r>
            <a:r>
              <a:rPr lang="it-IT" sz="1400" dirty="0" err="1"/>
              <a:t>Cholesterol</a:t>
            </a:r>
            <a:r>
              <a:rPr lang="it-IT" sz="1400" dirty="0"/>
              <a:t>  </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69011"/>
            <a:ext cx="767751" cy="767751"/>
          </a:xfrm>
          <a:prstGeom prst="rect">
            <a:avLst/>
          </a:prstGeom>
        </p:spPr>
      </p:pic>
    </p:spTree>
    <p:extLst>
      <p:ext uri="{BB962C8B-B14F-4D97-AF65-F5344CB8AC3E}">
        <p14:creationId xmlns:p14="http://schemas.microsoft.com/office/powerpoint/2010/main" val="2836698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620062" y="1983833"/>
            <a:ext cx="10951876" cy="2890334"/>
          </a:xfrm>
          <a:prstGeom prst="rect">
            <a:avLst/>
          </a:prstGeom>
        </p:spPr>
      </p:pic>
      <p:pic>
        <p:nvPicPr>
          <p:cNvPr id="6" name="Immagine 5"/>
          <p:cNvPicPr>
            <a:picLocks noChangeAspect="1"/>
          </p:cNvPicPr>
          <p:nvPr/>
        </p:nvPicPr>
        <p:blipFill>
          <a:blip r:embed="rId3"/>
          <a:stretch>
            <a:fillRect/>
          </a:stretch>
        </p:blipFill>
        <p:spPr>
          <a:xfrm>
            <a:off x="2164338" y="796835"/>
            <a:ext cx="7831240" cy="292852"/>
          </a:xfrm>
          <a:prstGeom prst="rect">
            <a:avLst/>
          </a:prstGeom>
        </p:spPr>
      </p:pic>
      <p:sp>
        <p:nvSpPr>
          <p:cNvPr id="7" name="Rettangolo 6"/>
          <p:cNvSpPr/>
          <p:nvPr/>
        </p:nvSpPr>
        <p:spPr>
          <a:xfrm>
            <a:off x="689515" y="6011455"/>
            <a:ext cx="9447262" cy="523220"/>
          </a:xfrm>
          <a:prstGeom prst="rect">
            <a:avLst/>
          </a:prstGeom>
        </p:spPr>
        <p:txBody>
          <a:bodyPr wrap="square">
            <a:spAutoFit/>
          </a:bodyPr>
          <a:lstStyle/>
          <a:p>
            <a:r>
              <a:rPr lang="it-IT" sz="1400" dirty="0" err="1"/>
              <a:t>Grundy</a:t>
            </a:r>
            <a:r>
              <a:rPr lang="it-IT" sz="1400" dirty="0"/>
              <a:t> SM, et al. 2018 </a:t>
            </a:r>
            <a:r>
              <a:rPr lang="it-IT" sz="1400" dirty="0" err="1"/>
              <a:t>Cholesterol</a:t>
            </a:r>
            <a:r>
              <a:rPr lang="it-IT" sz="1400" dirty="0"/>
              <a:t> </a:t>
            </a:r>
            <a:r>
              <a:rPr lang="it-IT" sz="1400" dirty="0" err="1"/>
              <a:t>Clinical</a:t>
            </a:r>
            <a:r>
              <a:rPr lang="it-IT" sz="1400" dirty="0"/>
              <a:t> </a:t>
            </a:r>
            <a:r>
              <a:rPr lang="it-IT" sz="1400" dirty="0" err="1"/>
              <a:t>Practice</a:t>
            </a:r>
            <a:r>
              <a:rPr lang="it-IT" sz="1400" dirty="0"/>
              <a:t> </a:t>
            </a:r>
            <a:r>
              <a:rPr lang="it-IT" sz="1400" dirty="0" err="1"/>
              <a:t>Guidelines</a:t>
            </a:r>
            <a:r>
              <a:rPr lang="it-IT" sz="1400" dirty="0"/>
              <a:t>. </a:t>
            </a:r>
          </a:p>
          <a:p>
            <a:r>
              <a:rPr lang="it-IT" sz="1400" dirty="0"/>
              <a:t>2018 AHA/ACC/AACVPR/AAPA/ABC/ACPM/ADA/AGS/</a:t>
            </a:r>
            <a:r>
              <a:rPr lang="it-IT" sz="1400" dirty="0" err="1"/>
              <a:t>APhA</a:t>
            </a:r>
            <a:r>
              <a:rPr lang="it-IT" sz="1400" dirty="0"/>
              <a:t>/ASPC/NLA/PCNA </a:t>
            </a:r>
            <a:r>
              <a:rPr lang="it-IT" sz="1400" dirty="0" err="1"/>
              <a:t>Guideline</a:t>
            </a:r>
            <a:r>
              <a:rPr lang="it-IT" sz="1400" dirty="0"/>
              <a:t> on the Management of Blood </a:t>
            </a:r>
            <a:r>
              <a:rPr lang="it-IT" sz="1400" dirty="0" err="1"/>
              <a:t>Cholesterol</a:t>
            </a:r>
            <a:r>
              <a:rPr lang="it-IT" sz="1400" dirty="0"/>
              <a:t>  </a:t>
            </a: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7897" y="32163"/>
            <a:ext cx="1047750" cy="1047750"/>
          </a:xfrm>
          <a:prstGeom prst="rect">
            <a:avLst/>
          </a:prstGeom>
        </p:spPr>
      </p:pic>
    </p:spTree>
    <p:extLst>
      <p:ext uri="{BB962C8B-B14F-4D97-AF65-F5344CB8AC3E}">
        <p14:creationId xmlns:p14="http://schemas.microsoft.com/office/powerpoint/2010/main" val="695627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a:blip r:embed="rId2"/>
          <a:stretch>
            <a:fillRect/>
          </a:stretch>
        </p:blipFill>
        <p:spPr>
          <a:xfrm>
            <a:off x="664524" y="3820823"/>
            <a:ext cx="10907414" cy="1260628"/>
          </a:xfrm>
          <a:prstGeom prst="rect">
            <a:avLst/>
          </a:prstGeom>
        </p:spPr>
      </p:pic>
      <p:pic>
        <p:nvPicPr>
          <p:cNvPr id="6" name="Immagine 5"/>
          <p:cNvPicPr>
            <a:picLocks noChangeAspect="1"/>
          </p:cNvPicPr>
          <p:nvPr/>
        </p:nvPicPr>
        <p:blipFill>
          <a:blip r:embed="rId3"/>
          <a:stretch>
            <a:fillRect/>
          </a:stretch>
        </p:blipFill>
        <p:spPr>
          <a:xfrm>
            <a:off x="620062" y="2117889"/>
            <a:ext cx="10951876" cy="1275733"/>
          </a:xfrm>
          <a:prstGeom prst="rect">
            <a:avLst/>
          </a:prstGeom>
        </p:spPr>
      </p:pic>
      <p:pic>
        <p:nvPicPr>
          <p:cNvPr id="7" name="Immagine 6"/>
          <p:cNvPicPr>
            <a:picLocks noChangeAspect="1"/>
          </p:cNvPicPr>
          <p:nvPr/>
        </p:nvPicPr>
        <p:blipFill>
          <a:blip r:embed="rId4"/>
          <a:stretch>
            <a:fillRect/>
          </a:stretch>
        </p:blipFill>
        <p:spPr>
          <a:xfrm>
            <a:off x="2164338" y="796835"/>
            <a:ext cx="7831240" cy="292852"/>
          </a:xfrm>
          <a:prstGeom prst="rect">
            <a:avLst/>
          </a:prstGeom>
        </p:spPr>
      </p:pic>
      <p:sp>
        <p:nvSpPr>
          <p:cNvPr id="8" name="Rettangolo 7"/>
          <p:cNvSpPr/>
          <p:nvPr/>
        </p:nvSpPr>
        <p:spPr>
          <a:xfrm>
            <a:off x="689515" y="6011455"/>
            <a:ext cx="9447262" cy="523220"/>
          </a:xfrm>
          <a:prstGeom prst="rect">
            <a:avLst/>
          </a:prstGeom>
        </p:spPr>
        <p:txBody>
          <a:bodyPr wrap="square">
            <a:spAutoFit/>
          </a:bodyPr>
          <a:lstStyle/>
          <a:p>
            <a:r>
              <a:rPr lang="it-IT" sz="1400" dirty="0" err="1"/>
              <a:t>Grundy</a:t>
            </a:r>
            <a:r>
              <a:rPr lang="it-IT" sz="1400" dirty="0"/>
              <a:t> SM, et al. 2018 </a:t>
            </a:r>
            <a:r>
              <a:rPr lang="it-IT" sz="1400" dirty="0" err="1"/>
              <a:t>Cholesterol</a:t>
            </a:r>
            <a:r>
              <a:rPr lang="it-IT" sz="1400" dirty="0"/>
              <a:t> </a:t>
            </a:r>
            <a:r>
              <a:rPr lang="it-IT" sz="1400" dirty="0" err="1"/>
              <a:t>Clinical</a:t>
            </a:r>
            <a:r>
              <a:rPr lang="it-IT" sz="1400" dirty="0"/>
              <a:t> </a:t>
            </a:r>
            <a:r>
              <a:rPr lang="it-IT" sz="1400" dirty="0" err="1"/>
              <a:t>Practice</a:t>
            </a:r>
            <a:r>
              <a:rPr lang="it-IT" sz="1400" dirty="0"/>
              <a:t> </a:t>
            </a:r>
            <a:r>
              <a:rPr lang="it-IT" sz="1400" dirty="0" err="1"/>
              <a:t>Guidelines</a:t>
            </a:r>
            <a:r>
              <a:rPr lang="it-IT" sz="1400" dirty="0"/>
              <a:t>. </a:t>
            </a:r>
          </a:p>
          <a:p>
            <a:r>
              <a:rPr lang="it-IT" sz="1400" dirty="0"/>
              <a:t>2018 AHA/ACC/AACVPR/AAPA/ABC/ACPM/ADA/AGS/</a:t>
            </a:r>
            <a:r>
              <a:rPr lang="it-IT" sz="1400" dirty="0" err="1"/>
              <a:t>APhA</a:t>
            </a:r>
            <a:r>
              <a:rPr lang="it-IT" sz="1400" dirty="0"/>
              <a:t>/ASPC/NLA/PCNA </a:t>
            </a:r>
            <a:r>
              <a:rPr lang="it-IT" sz="1400" dirty="0" err="1"/>
              <a:t>Guideline</a:t>
            </a:r>
            <a:r>
              <a:rPr lang="it-IT" sz="1400" dirty="0"/>
              <a:t> on the Management of Blood </a:t>
            </a:r>
            <a:r>
              <a:rPr lang="it-IT" sz="1400" dirty="0" err="1"/>
              <a:t>Cholesterol</a:t>
            </a:r>
            <a:r>
              <a:rPr lang="it-IT" sz="1400" dirty="0"/>
              <a:t>  </a:t>
            </a:r>
          </a:p>
        </p:txBody>
      </p:sp>
      <p:pic>
        <p:nvPicPr>
          <p:cNvPr id="9" name="Immagin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27897" y="32163"/>
            <a:ext cx="1047750" cy="1047750"/>
          </a:xfrm>
          <a:prstGeom prst="rect">
            <a:avLst/>
          </a:prstGeom>
        </p:spPr>
      </p:pic>
    </p:spTree>
    <p:extLst>
      <p:ext uri="{BB962C8B-B14F-4D97-AF65-F5344CB8AC3E}">
        <p14:creationId xmlns:p14="http://schemas.microsoft.com/office/powerpoint/2010/main" val="4199992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9" name="Rectangle 108"/>
          <p:cNvSpPr/>
          <p:nvPr/>
        </p:nvSpPr>
        <p:spPr>
          <a:xfrm>
            <a:off x="0" y="5928836"/>
            <a:ext cx="12192000" cy="369332"/>
          </a:xfrm>
          <a:prstGeom prst="rect">
            <a:avLst/>
          </a:prstGeom>
          <a:solidFill>
            <a:srgbClr val="007CC2"/>
          </a:solidFill>
        </p:spPr>
        <p:txBody>
          <a:bodyPr wrap="square">
            <a:spAutoFit/>
          </a:bodyPr>
          <a:lstStyle/>
          <a:p>
            <a:pPr algn="ctr">
              <a:spcBef>
                <a:spcPts val="200"/>
              </a:spcBef>
            </a:pPr>
            <a:r>
              <a:rPr lang="en-US" b="1" dirty="0">
                <a:solidFill>
                  <a:srgbClr val="FFFFFF"/>
                </a:solidFill>
              </a:rPr>
              <a:t> </a:t>
            </a:r>
            <a:r>
              <a:rPr lang="en-US" b="1" dirty="0">
                <a:solidFill>
                  <a:srgbClr val="FFFFFF"/>
                </a:solidFill>
                <a:effectLst>
                  <a:outerShdw blurRad="38100" dist="38100" dir="2700000" algn="tl">
                    <a:srgbClr val="000000">
                      <a:alpha val="43137"/>
                    </a:srgbClr>
                  </a:outerShdw>
                </a:effectLst>
              </a:rPr>
              <a:t>Group differences: -1.0% (-1.8 to -0.64); </a:t>
            </a:r>
            <a:r>
              <a:rPr lang="en-US" b="1" i="1" dirty="0">
                <a:solidFill>
                  <a:srgbClr val="FFFFFF"/>
                </a:solidFill>
                <a:effectLst>
                  <a:outerShdw blurRad="38100" dist="38100" dir="2700000" algn="tl">
                    <a:srgbClr val="000000">
                      <a:alpha val="43137"/>
                    </a:srgbClr>
                  </a:outerShdw>
                </a:effectLst>
              </a:rPr>
              <a:t>P</a:t>
            </a:r>
            <a:r>
              <a:rPr lang="en-US" b="1" dirty="0">
                <a:solidFill>
                  <a:srgbClr val="FFFFFF"/>
                </a:solidFill>
                <a:effectLst>
                  <a:outerShdw blurRad="38100" dist="38100" dir="2700000" algn="tl">
                    <a:srgbClr val="000000">
                      <a:alpha val="43137"/>
                    </a:srgbClr>
                  </a:outerShdw>
                </a:effectLst>
              </a:rPr>
              <a:t> &lt; 0.001</a:t>
            </a:r>
            <a:endParaRPr lang="en-US" b="1"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38" name="Text Box 4"/>
          <p:cNvSpPr txBox="1">
            <a:spLocks noChangeArrowheads="1"/>
          </p:cNvSpPr>
          <p:nvPr/>
        </p:nvSpPr>
        <p:spPr bwMode="gray">
          <a:xfrm>
            <a:off x="152401" y="6282779"/>
            <a:ext cx="9557556" cy="384721"/>
          </a:xfrm>
          <a:prstGeom prst="rect">
            <a:avLst/>
          </a:prstGeom>
          <a:noFill/>
          <a:ln w="9525">
            <a:noFill/>
            <a:miter lim="800000"/>
            <a:headEnd/>
            <a:tailEnd/>
          </a:ln>
          <a:effectLst/>
        </p:spPr>
        <p:txBody>
          <a:bodyPr wrap="square" anchor="b">
            <a:spAutoFit/>
          </a:bodyPr>
          <a:lstStyle/>
          <a:p>
            <a:r>
              <a:rPr lang="it-IT" sz="900" dirty="0">
                <a:solidFill>
                  <a:srgbClr val="000000"/>
                </a:solidFill>
              </a:rPr>
              <a:t>  </a:t>
            </a:r>
            <a:endParaRPr lang="fr-FR" sz="900" dirty="0">
              <a:solidFill>
                <a:prstClr val="black"/>
              </a:solidFill>
            </a:endParaRPr>
          </a:p>
          <a:p>
            <a:r>
              <a:rPr lang="fr-FR" sz="1000" dirty="0" err="1">
                <a:solidFill>
                  <a:prstClr val="black"/>
                </a:solidFill>
              </a:rPr>
              <a:t>Nicholls</a:t>
            </a:r>
            <a:r>
              <a:rPr lang="fr-FR" sz="1000" dirty="0">
                <a:solidFill>
                  <a:prstClr val="black"/>
                </a:solidFill>
              </a:rPr>
              <a:t> SJ, et al. </a:t>
            </a:r>
            <a:r>
              <a:rPr lang="fr-FR" sz="1000" i="1" dirty="0">
                <a:solidFill>
                  <a:prstClr val="black"/>
                </a:solidFill>
              </a:rPr>
              <a:t>JAMA</a:t>
            </a:r>
            <a:r>
              <a:rPr lang="fr-FR" sz="1000" dirty="0">
                <a:solidFill>
                  <a:prstClr val="black"/>
                </a:solidFill>
              </a:rPr>
              <a:t>. </a:t>
            </a:r>
            <a:r>
              <a:rPr lang="en-US" sz="1000" dirty="0">
                <a:solidFill>
                  <a:prstClr val="black"/>
                </a:solidFill>
              </a:rPr>
              <a:t>[published online ahead of print November 15, 2016]. </a:t>
            </a:r>
            <a:r>
              <a:rPr lang="fr-FR" sz="1000" dirty="0" err="1">
                <a:solidFill>
                  <a:prstClr val="black"/>
                </a:solidFill>
              </a:rPr>
              <a:t>doi</a:t>
            </a:r>
            <a:r>
              <a:rPr lang="fr-FR" sz="1000" dirty="0">
                <a:solidFill>
                  <a:prstClr val="black"/>
                </a:solidFill>
              </a:rPr>
              <a:t>: 10.1001/jama.2016.16951</a:t>
            </a:r>
            <a:r>
              <a:rPr lang="it-IT" sz="1000" dirty="0">
                <a:solidFill>
                  <a:prstClr val="black"/>
                </a:solidFill>
              </a:rPr>
              <a:t>.</a:t>
            </a:r>
          </a:p>
        </p:txBody>
      </p:sp>
      <p:graphicFrame>
        <p:nvGraphicFramePr>
          <p:cNvPr id="7" name="Chart 6"/>
          <p:cNvGraphicFramePr/>
          <p:nvPr>
            <p:extLst/>
          </p:nvPr>
        </p:nvGraphicFramePr>
        <p:xfrm>
          <a:off x="2136480" y="3547319"/>
          <a:ext cx="7919040" cy="2259678"/>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rot="16200000">
            <a:off x="761961" y="4474730"/>
            <a:ext cx="2387535" cy="276999"/>
          </a:xfrm>
          <a:prstGeom prst="rect">
            <a:avLst/>
          </a:prstGeom>
        </p:spPr>
        <p:txBody>
          <a:bodyPr wrap="square">
            <a:spAutoFit/>
          </a:bodyPr>
          <a:lstStyle/>
          <a:p>
            <a:r>
              <a:rPr lang="en-US" sz="1200" b="1" dirty="0">
                <a:solidFill>
                  <a:srgbClr val="000000"/>
                </a:solidFill>
              </a:rPr>
              <a:t>Change in % atheroma volume (%)</a:t>
            </a:r>
          </a:p>
        </p:txBody>
      </p:sp>
      <p:sp>
        <p:nvSpPr>
          <p:cNvPr id="45" name="Rectangle 44"/>
          <p:cNvSpPr/>
          <p:nvPr/>
        </p:nvSpPr>
        <p:spPr>
          <a:xfrm>
            <a:off x="3726830" y="4163040"/>
            <a:ext cx="734496" cy="307777"/>
          </a:xfrm>
          <a:prstGeom prst="rect">
            <a:avLst/>
          </a:prstGeom>
        </p:spPr>
        <p:txBody>
          <a:bodyPr wrap="none">
            <a:spAutoFit/>
          </a:bodyPr>
          <a:lstStyle/>
          <a:p>
            <a:r>
              <a:rPr lang="en-US" sz="1400" i="1" dirty="0">
                <a:solidFill>
                  <a:srgbClr val="000000"/>
                </a:solidFill>
              </a:rPr>
              <a:t>P</a:t>
            </a:r>
            <a:r>
              <a:rPr lang="en-US" sz="1400" dirty="0">
                <a:solidFill>
                  <a:srgbClr val="000000"/>
                </a:solidFill>
              </a:rPr>
              <a:t> = NS*</a:t>
            </a:r>
          </a:p>
        </p:txBody>
      </p:sp>
      <p:sp>
        <p:nvSpPr>
          <p:cNvPr id="46" name="Rectangle 45"/>
          <p:cNvSpPr/>
          <p:nvPr/>
        </p:nvSpPr>
        <p:spPr>
          <a:xfrm>
            <a:off x="8556973" y="3624378"/>
            <a:ext cx="947695" cy="307777"/>
          </a:xfrm>
          <a:prstGeom prst="rect">
            <a:avLst/>
          </a:prstGeom>
        </p:spPr>
        <p:txBody>
          <a:bodyPr wrap="none">
            <a:spAutoFit/>
          </a:bodyPr>
          <a:lstStyle/>
          <a:p>
            <a:r>
              <a:rPr lang="en-US" sz="1400" i="1" dirty="0">
                <a:solidFill>
                  <a:srgbClr val="000000"/>
                </a:solidFill>
              </a:rPr>
              <a:t>P</a:t>
            </a:r>
            <a:r>
              <a:rPr lang="en-US" sz="1400" dirty="0">
                <a:solidFill>
                  <a:srgbClr val="000000"/>
                </a:solidFill>
              </a:rPr>
              <a:t> &lt; 0.001*</a:t>
            </a:r>
          </a:p>
        </p:txBody>
      </p:sp>
      <p:sp>
        <p:nvSpPr>
          <p:cNvPr id="4" name="CasellaDiTesto 3"/>
          <p:cNvSpPr txBox="1"/>
          <p:nvPr/>
        </p:nvSpPr>
        <p:spPr>
          <a:xfrm>
            <a:off x="559246" y="1509296"/>
            <a:ext cx="4512287" cy="707886"/>
          </a:xfrm>
          <a:prstGeom prst="rect">
            <a:avLst/>
          </a:prstGeom>
          <a:noFill/>
        </p:spPr>
        <p:txBody>
          <a:bodyPr wrap="square" rtlCol="0">
            <a:spAutoFit/>
          </a:bodyPr>
          <a:lstStyle/>
          <a:p>
            <a:r>
              <a:rPr lang="it-IT" sz="2000" dirty="0">
                <a:solidFill>
                  <a:srgbClr val="4472C4">
                    <a:lumMod val="75000"/>
                  </a:srgbClr>
                </a:solidFill>
                <a:effectLst>
                  <a:outerShdw blurRad="38100" dist="38100" dir="2700000" algn="tl">
                    <a:srgbClr val="000000">
                      <a:alpha val="43137"/>
                    </a:srgbClr>
                  </a:outerShdw>
                </a:effectLst>
              </a:rPr>
              <a:t>Variazione percentuale dell’ateroma coronarico dopo 78 settimane di terapia  </a:t>
            </a:r>
          </a:p>
        </p:txBody>
      </p:sp>
      <p:pic>
        <p:nvPicPr>
          <p:cNvPr id="10" name="Picture 13"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0112" y="727442"/>
            <a:ext cx="4743516" cy="2692019"/>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
          <p:cNvSpPr txBox="1">
            <a:spLocks noChangeArrowheads="1"/>
          </p:cNvSpPr>
          <p:nvPr/>
        </p:nvSpPr>
        <p:spPr bwMode="auto">
          <a:xfrm>
            <a:off x="359179" y="219442"/>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lvl="0" defTabSz="914400" fontAlgn="base">
              <a:spcBef>
                <a:spcPct val="0"/>
              </a:spcBef>
              <a:spcAft>
                <a:spcPct val="0"/>
              </a:spcAft>
            </a:pPr>
            <a:r>
              <a:rPr lang="en-US" altLang="it-IT" sz="1400" b="1" dirty="0">
                <a:solidFill>
                  <a:srgbClr val="000000"/>
                </a:solidFill>
                <a:latin typeface="Helvetica" panose="020B0604020202020204" pitchFamily="34" charset="0"/>
              </a:rPr>
              <a:t>Effect of </a:t>
            </a:r>
            <a:r>
              <a:rPr lang="en-US" altLang="it-IT" sz="1400" b="1" dirty="0" err="1">
                <a:solidFill>
                  <a:srgbClr val="000000"/>
                </a:solidFill>
                <a:latin typeface="Helvetica" panose="020B0604020202020204" pitchFamily="34" charset="0"/>
              </a:rPr>
              <a:t>Evolocumab</a:t>
            </a:r>
            <a:r>
              <a:rPr lang="en-US" altLang="it-IT" sz="1400" b="1" dirty="0">
                <a:solidFill>
                  <a:srgbClr val="000000"/>
                </a:solidFill>
                <a:latin typeface="Helvetica" panose="020B0604020202020204" pitchFamily="34" charset="0"/>
              </a:rPr>
              <a:t> on Progression of Coronary Disease in Statin-Treated Patients. The GLAGOV Randomized Clinical Trial. </a:t>
            </a:r>
            <a:r>
              <a:rPr lang="en-US" altLang="it-IT" sz="1400" dirty="0">
                <a:solidFill>
                  <a:srgbClr val="000000"/>
                </a:solidFill>
                <a:latin typeface="Helvetica" panose="020B0604020202020204" pitchFamily="34" charset="0"/>
                <a:ea typeface="ＭＳ Ｐゴシック"/>
              </a:rPr>
              <a:t>JAMA. 2016;316(22):2373-2384. doi:10.1001/jama.2016.16951</a:t>
            </a:r>
          </a:p>
          <a:p>
            <a:pPr defTabSz="914400" fontAlgn="base">
              <a:spcBef>
                <a:spcPct val="0"/>
              </a:spcBef>
              <a:spcAft>
                <a:spcPct val="0"/>
              </a:spcAft>
            </a:pPr>
            <a:endParaRPr lang="en-US" altLang="it-IT" sz="1300" b="1" dirty="0">
              <a:solidFill>
                <a:srgbClr val="000000"/>
              </a:solidFill>
              <a:latin typeface="Helvetica" panose="020B0604020202020204" pitchFamily="34" charset="0"/>
            </a:endParaRPr>
          </a:p>
        </p:txBody>
      </p:sp>
      <p:pic>
        <p:nvPicPr>
          <p:cNvPr id="12" name="Picture 1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03179" y="6298168"/>
            <a:ext cx="22860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9709957" y="414918"/>
            <a:ext cx="2079222" cy="369332"/>
          </a:xfrm>
          <a:prstGeom prst="rect">
            <a:avLst/>
          </a:prstGeom>
          <a:noFill/>
        </p:spPr>
        <p:txBody>
          <a:bodyPr wrap="square" rtlCol="0">
            <a:spAutoFit/>
          </a:bodyPr>
          <a:lstStyle/>
          <a:p>
            <a:r>
              <a:rPr lang="it-IT" dirty="0"/>
              <a:t>LDL-C = 93.0 mg/dl</a:t>
            </a:r>
          </a:p>
        </p:txBody>
      </p:sp>
      <p:sp>
        <p:nvSpPr>
          <p:cNvPr id="14" name="CasellaDiTesto 13"/>
          <p:cNvSpPr txBox="1"/>
          <p:nvPr/>
        </p:nvSpPr>
        <p:spPr>
          <a:xfrm>
            <a:off x="9709957" y="1863239"/>
            <a:ext cx="2079222" cy="369332"/>
          </a:xfrm>
          <a:prstGeom prst="rect">
            <a:avLst/>
          </a:prstGeom>
          <a:noFill/>
        </p:spPr>
        <p:txBody>
          <a:bodyPr wrap="square" rtlCol="0">
            <a:spAutoFit/>
          </a:bodyPr>
          <a:lstStyle/>
          <a:p>
            <a:r>
              <a:rPr lang="it-IT" dirty="0"/>
              <a:t>LDL-C = 36.6 mg/dl</a:t>
            </a:r>
          </a:p>
        </p:txBody>
      </p:sp>
    </p:spTree>
    <p:extLst>
      <p:ext uri="{BB962C8B-B14F-4D97-AF65-F5344CB8AC3E}">
        <p14:creationId xmlns:p14="http://schemas.microsoft.com/office/powerpoint/2010/main" val="750981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7" name="CasellaDiTesto 6">
            <a:extLst>
              <a:ext uri="{FF2B5EF4-FFF2-40B4-BE49-F238E27FC236}">
                <a16:creationId xmlns="" xmlns:a16="http://schemas.microsoft.com/office/drawing/2014/main" id="{D5E4DC2B-8CC3-4B8A-8269-D16D574A0D57}"/>
              </a:ext>
            </a:extLst>
          </p:cNvPr>
          <p:cNvSpPr txBox="1"/>
          <p:nvPr/>
        </p:nvSpPr>
        <p:spPr>
          <a:xfrm>
            <a:off x="836019" y="545188"/>
            <a:ext cx="6962862"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effectLst>
                  <a:outerShdw blurRad="38100" dist="38100" dir="2700000" algn="tl">
                    <a:srgbClr val="000000">
                      <a:alpha val="43137"/>
                    </a:srgbClr>
                  </a:outerShdw>
                </a:effectLst>
                <a:uLnTx/>
                <a:uFillTx/>
                <a:latin typeface="Calibri" panose="020F0502020204030204" pitchFamily="34" charset="0"/>
                <a:ea typeface="+mn-ea"/>
                <a:cs typeface="+mn-cs"/>
              </a:rPr>
              <a:t>Il colesterolo LDL è un fattore causale per lo sviluppo dell’arteriosclerosi</a:t>
            </a:r>
            <a:endParaRPr kumimoji="0" lang="it-IT" sz="2800" b="0" i="0" u="none" strike="noStrike" kern="1200" cap="none" spc="0" normalizeH="0" baseline="0" noProof="0" dirty="0">
              <a:ln>
                <a:noFill/>
              </a:ln>
              <a:effectLst>
                <a:outerShdw blurRad="38100" dist="38100" dir="2700000" algn="tl">
                  <a:srgbClr val="000000">
                    <a:alpha val="43137"/>
                  </a:srgbClr>
                </a:outerShdw>
              </a:effectLst>
              <a:uLnTx/>
              <a:uFillTx/>
              <a:latin typeface="Arial"/>
              <a:ea typeface="+mn-ea"/>
              <a:cs typeface="+mn-cs"/>
            </a:endParaRPr>
          </a:p>
        </p:txBody>
      </p:sp>
      <p:sp>
        <p:nvSpPr>
          <p:cNvPr id="8" name="CasellaDiTesto 7">
            <a:extLst>
              <a:ext uri="{FF2B5EF4-FFF2-40B4-BE49-F238E27FC236}">
                <a16:creationId xmlns="" xmlns:a16="http://schemas.microsoft.com/office/drawing/2014/main" id="{3952992D-F2EB-4273-938F-5942B050021E}"/>
              </a:ext>
            </a:extLst>
          </p:cNvPr>
          <p:cNvSpPr txBox="1"/>
          <p:nvPr/>
        </p:nvSpPr>
        <p:spPr>
          <a:xfrm>
            <a:off x="9269835" y="2055898"/>
            <a:ext cx="2174020" cy="1200329"/>
          </a:xfrm>
          <a:prstGeom prst="rect">
            <a:avLst/>
          </a:prstGeom>
          <a:solidFill>
            <a:schemeClr val="accent1">
              <a:lumMod val="5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Arial"/>
                <a:ea typeface="+mn-ea"/>
                <a:cs typeface="+mn-cs"/>
              </a:rPr>
              <a:t>THE LOWER,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Arial"/>
                <a:ea typeface="+mn-ea"/>
                <a:cs typeface="+mn-cs"/>
              </a:rPr>
              <a:t>THE BETTER</a:t>
            </a:r>
          </a:p>
        </p:txBody>
      </p:sp>
      <p:cxnSp>
        <p:nvCxnSpPr>
          <p:cNvPr id="10" name="Connettore 2 9">
            <a:extLst>
              <a:ext uri="{FF2B5EF4-FFF2-40B4-BE49-F238E27FC236}">
                <a16:creationId xmlns="" xmlns:a16="http://schemas.microsoft.com/office/drawing/2014/main" id="{A780C57F-3F6E-4B8F-94B1-48588A9D260F}"/>
              </a:ext>
            </a:extLst>
          </p:cNvPr>
          <p:cNvCxnSpPr/>
          <p:nvPr/>
        </p:nvCxnSpPr>
        <p:spPr>
          <a:xfrm>
            <a:off x="11711710" y="2157298"/>
            <a:ext cx="0" cy="9013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 xmlns:a16="http://schemas.microsoft.com/office/drawing/2014/main" id="{E1AD4826-18BD-4A58-B1DF-C19DE9AF0AA4}"/>
              </a:ext>
            </a:extLst>
          </p:cNvPr>
          <p:cNvSpPr txBox="1"/>
          <p:nvPr/>
        </p:nvSpPr>
        <p:spPr>
          <a:xfrm>
            <a:off x="1043709" y="6160655"/>
            <a:ext cx="10104582"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effectLst>
                  <a:outerShdw blurRad="38100" dist="38100" dir="2700000" algn="tl">
                    <a:srgbClr val="000000">
                      <a:alpha val="43137"/>
                    </a:srgbClr>
                  </a:outerShdw>
                </a:effectLst>
                <a:uLnTx/>
                <a:uFillTx/>
                <a:latin typeface="Arial"/>
                <a:ea typeface="+mn-ea"/>
                <a:cs typeface="+mn-cs"/>
              </a:rPr>
              <a:t>Effect of </a:t>
            </a:r>
            <a:r>
              <a:rPr kumimoji="0" lang="it-IT" sz="1600" b="0" i="0" u="none" strike="noStrike" kern="1200" cap="none" spc="0" normalizeH="0" baseline="0" noProof="0" dirty="0" err="1">
                <a:ln>
                  <a:noFill/>
                </a:ln>
                <a:effectLst>
                  <a:outerShdw blurRad="38100" dist="38100" dir="2700000" algn="tl">
                    <a:srgbClr val="000000">
                      <a:alpha val="43137"/>
                    </a:srgbClr>
                  </a:outerShdw>
                </a:effectLst>
                <a:uLnTx/>
                <a:uFillTx/>
                <a:latin typeface="Arial"/>
                <a:ea typeface="+mn-ea"/>
                <a:cs typeface="+mn-cs"/>
              </a:rPr>
              <a:t>Evelocumab</a:t>
            </a:r>
            <a:r>
              <a:rPr kumimoji="0" lang="it-IT" sz="1600" b="0" i="0" u="none" strike="noStrike" kern="1200" cap="none" spc="0" normalizeH="0" baseline="0" noProof="0" dirty="0">
                <a:ln>
                  <a:noFill/>
                </a:ln>
                <a:effectLst>
                  <a:outerShdw blurRad="38100" dist="38100" dir="2700000" algn="tl">
                    <a:srgbClr val="000000">
                      <a:alpha val="43137"/>
                    </a:srgbClr>
                  </a:outerShdw>
                </a:effectLst>
                <a:uLnTx/>
                <a:uFillTx/>
                <a:latin typeface="Arial"/>
                <a:ea typeface="+mn-ea"/>
                <a:cs typeface="+mn-cs"/>
              </a:rPr>
              <a:t> on </a:t>
            </a:r>
            <a:r>
              <a:rPr kumimoji="0" lang="it-IT" sz="1600" b="0" i="0" u="none" strike="noStrike" kern="1200" cap="none" spc="0" normalizeH="0" baseline="0" noProof="0" dirty="0" err="1">
                <a:ln>
                  <a:noFill/>
                </a:ln>
                <a:effectLst>
                  <a:outerShdw blurRad="38100" dist="38100" dir="2700000" algn="tl">
                    <a:srgbClr val="000000">
                      <a:alpha val="43137"/>
                    </a:srgbClr>
                  </a:outerShdw>
                </a:effectLst>
                <a:uLnTx/>
                <a:uFillTx/>
                <a:latin typeface="Arial"/>
                <a:ea typeface="+mn-ea"/>
                <a:cs typeface="+mn-cs"/>
              </a:rPr>
              <a:t>progression</a:t>
            </a:r>
            <a:r>
              <a:rPr kumimoji="0" lang="it-IT" sz="1600" b="0" i="0" u="none" strike="noStrike" kern="1200" cap="none" spc="0" normalizeH="0" baseline="0" noProof="0" dirty="0">
                <a:ln>
                  <a:noFill/>
                </a:ln>
                <a:effectLst>
                  <a:outerShdw blurRad="38100" dist="38100" dir="2700000" algn="tl">
                    <a:srgbClr val="000000">
                      <a:alpha val="43137"/>
                    </a:srgbClr>
                  </a:outerShdw>
                </a:effectLst>
                <a:uLnTx/>
                <a:uFillTx/>
                <a:latin typeface="Arial"/>
                <a:ea typeface="+mn-ea"/>
                <a:cs typeface="+mn-cs"/>
              </a:rPr>
              <a:t> of </a:t>
            </a:r>
            <a:r>
              <a:rPr kumimoji="0" lang="it-IT" sz="1600" b="0" i="0" u="none" strike="noStrike" kern="1200" cap="none" spc="0" normalizeH="0" baseline="0" noProof="0" dirty="0" err="1">
                <a:ln>
                  <a:noFill/>
                </a:ln>
                <a:effectLst>
                  <a:outerShdw blurRad="38100" dist="38100" dir="2700000" algn="tl">
                    <a:srgbClr val="000000">
                      <a:alpha val="43137"/>
                    </a:srgbClr>
                  </a:outerShdw>
                </a:effectLst>
                <a:uLnTx/>
                <a:uFillTx/>
                <a:latin typeface="Arial"/>
                <a:ea typeface="+mn-ea"/>
                <a:cs typeface="+mn-cs"/>
              </a:rPr>
              <a:t>coronary</a:t>
            </a:r>
            <a:r>
              <a:rPr kumimoji="0" lang="it-IT" sz="1600" b="0" i="0" u="none" strike="noStrike" kern="1200" cap="none" spc="0" normalizeH="0" baseline="0" noProof="0" dirty="0">
                <a:ln>
                  <a:noFill/>
                </a:ln>
                <a:effectLst>
                  <a:outerShdw blurRad="38100" dist="38100" dir="2700000" algn="tl">
                    <a:srgbClr val="000000">
                      <a:alpha val="43137"/>
                    </a:srgbClr>
                  </a:outerShdw>
                </a:effectLst>
                <a:uLnTx/>
                <a:uFillTx/>
                <a:latin typeface="Arial"/>
                <a:ea typeface="+mn-ea"/>
                <a:cs typeface="+mn-cs"/>
              </a:rPr>
              <a:t> disease in </a:t>
            </a:r>
            <a:r>
              <a:rPr kumimoji="0" lang="it-IT" sz="1600" b="0" i="0" u="none" strike="noStrike" kern="1200" cap="none" spc="0" normalizeH="0" baseline="0" noProof="0" dirty="0" err="1">
                <a:ln>
                  <a:noFill/>
                </a:ln>
                <a:effectLst>
                  <a:outerShdw blurRad="38100" dist="38100" dir="2700000" algn="tl">
                    <a:srgbClr val="000000">
                      <a:alpha val="43137"/>
                    </a:srgbClr>
                  </a:outerShdw>
                </a:effectLst>
                <a:uLnTx/>
                <a:uFillTx/>
                <a:latin typeface="Arial"/>
                <a:ea typeface="+mn-ea"/>
                <a:cs typeface="+mn-cs"/>
              </a:rPr>
              <a:t>statin-treated</a:t>
            </a:r>
            <a:r>
              <a:rPr kumimoji="0" lang="it-IT" sz="1600" b="0" i="0" u="none" strike="noStrike" kern="1200" cap="none" spc="0" normalizeH="0" baseline="0" noProof="0" dirty="0">
                <a:ln>
                  <a:noFill/>
                </a:ln>
                <a:effectLst>
                  <a:outerShdw blurRad="38100" dist="38100" dir="2700000" algn="tl">
                    <a:srgbClr val="000000">
                      <a:alpha val="43137"/>
                    </a:srgbClr>
                  </a:outerShdw>
                </a:effectLst>
                <a:uLnTx/>
                <a:uFillTx/>
                <a:latin typeface="Arial"/>
                <a:ea typeface="+mn-ea"/>
                <a:cs typeface="+mn-cs"/>
              </a:rPr>
              <a:t> </a:t>
            </a:r>
            <a:r>
              <a:rPr kumimoji="0" lang="it-IT" sz="1600" b="0" i="0" u="none" strike="noStrike" kern="1200" cap="none" spc="0" normalizeH="0" baseline="0" noProof="0" dirty="0" err="1">
                <a:ln>
                  <a:noFill/>
                </a:ln>
                <a:effectLst>
                  <a:outerShdw blurRad="38100" dist="38100" dir="2700000" algn="tl">
                    <a:srgbClr val="000000">
                      <a:alpha val="43137"/>
                    </a:srgbClr>
                  </a:outerShdw>
                </a:effectLst>
                <a:uLnTx/>
                <a:uFillTx/>
                <a:latin typeface="Arial"/>
                <a:ea typeface="+mn-ea"/>
                <a:cs typeface="+mn-cs"/>
              </a:rPr>
              <a:t>patients</a:t>
            </a:r>
            <a:r>
              <a:rPr kumimoji="0" lang="it-IT" sz="1600" b="0" i="0" u="none" strike="noStrike" kern="1200" cap="none" spc="0" normalizeH="0" baseline="0" noProof="0" dirty="0">
                <a:ln>
                  <a:noFill/>
                </a:ln>
                <a:effectLst>
                  <a:outerShdw blurRad="38100" dist="38100" dir="2700000" algn="tl">
                    <a:srgbClr val="000000">
                      <a:alpha val="43137"/>
                    </a:srgbClr>
                  </a:outerShdw>
                </a:effectLst>
                <a:uLnTx/>
                <a:uFillTx/>
                <a:latin typeface="Arial"/>
                <a:ea typeface="+mn-ea"/>
                <a:cs typeface="+mn-cs"/>
              </a:rPr>
              <a:t>. The GLAGOV </a:t>
            </a:r>
            <a:r>
              <a:rPr kumimoji="0" lang="it-IT" sz="1600" b="0" i="0" u="none" strike="noStrike" kern="1200" cap="none" spc="0" normalizeH="0" baseline="0" noProof="0" dirty="0" err="1">
                <a:ln>
                  <a:noFill/>
                </a:ln>
                <a:effectLst>
                  <a:outerShdw blurRad="38100" dist="38100" dir="2700000" algn="tl">
                    <a:srgbClr val="000000">
                      <a:alpha val="43137"/>
                    </a:srgbClr>
                  </a:outerShdw>
                </a:effectLst>
                <a:uLnTx/>
                <a:uFillTx/>
                <a:latin typeface="Arial"/>
                <a:ea typeface="+mn-ea"/>
                <a:cs typeface="+mn-cs"/>
              </a:rPr>
              <a:t>randomized</a:t>
            </a:r>
            <a:r>
              <a:rPr kumimoji="0" lang="it-IT" sz="1600" b="0" i="0" u="none" strike="noStrike" kern="1200" cap="none" spc="0" normalizeH="0" baseline="0" noProof="0" dirty="0">
                <a:ln>
                  <a:noFill/>
                </a:ln>
                <a:effectLst>
                  <a:outerShdw blurRad="38100" dist="38100" dir="2700000" algn="tl">
                    <a:srgbClr val="000000">
                      <a:alpha val="43137"/>
                    </a:srgbClr>
                  </a:outerShdw>
                </a:effectLst>
                <a:uLnTx/>
                <a:uFillTx/>
                <a:latin typeface="Arial"/>
                <a:ea typeface="+mn-ea"/>
                <a:cs typeface="+mn-cs"/>
              </a:rPr>
              <a:t> </a:t>
            </a:r>
            <a:r>
              <a:rPr kumimoji="0" lang="it-IT" sz="1600" b="0" i="0" u="none" strike="noStrike" kern="1200" cap="none" spc="0" normalizeH="0" baseline="0" noProof="0" dirty="0" err="1">
                <a:ln>
                  <a:noFill/>
                </a:ln>
                <a:effectLst>
                  <a:outerShdw blurRad="38100" dist="38100" dir="2700000" algn="tl">
                    <a:srgbClr val="000000">
                      <a:alpha val="43137"/>
                    </a:srgbClr>
                  </a:outerShdw>
                </a:effectLst>
                <a:uLnTx/>
                <a:uFillTx/>
                <a:latin typeface="Arial"/>
                <a:ea typeface="+mn-ea"/>
                <a:cs typeface="+mn-cs"/>
              </a:rPr>
              <a:t>clinical</a:t>
            </a:r>
            <a:r>
              <a:rPr kumimoji="0" lang="it-IT" sz="1600" b="0" i="0" u="none" strike="noStrike" kern="1200" cap="none" spc="0" normalizeH="0" baseline="0" noProof="0" dirty="0">
                <a:ln>
                  <a:noFill/>
                </a:ln>
                <a:effectLst>
                  <a:outerShdw blurRad="38100" dist="38100" dir="2700000" algn="tl">
                    <a:srgbClr val="000000">
                      <a:alpha val="43137"/>
                    </a:srgbClr>
                  </a:outerShdw>
                </a:effectLst>
                <a:uLnTx/>
                <a:uFillTx/>
                <a:latin typeface="Arial"/>
                <a:ea typeface="+mn-ea"/>
                <a:cs typeface="+mn-cs"/>
              </a:rPr>
              <a:t> trial. JAMA. 2016;316(22):2373-2384</a:t>
            </a:r>
          </a:p>
        </p:txBody>
      </p:sp>
      <p:grpSp>
        <p:nvGrpSpPr>
          <p:cNvPr id="9" name="Gruppo 8">
            <a:extLst>
              <a:ext uri="{FF2B5EF4-FFF2-40B4-BE49-F238E27FC236}">
                <a16:creationId xmlns="" xmlns:a16="http://schemas.microsoft.com/office/drawing/2014/main" id="{9A697642-DE7A-45A7-A504-74AAD1A99EF7}"/>
              </a:ext>
            </a:extLst>
          </p:cNvPr>
          <p:cNvGrpSpPr/>
          <p:nvPr/>
        </p:nvGrpSpPr>
        <p:grpSpPr>
          <a:xfrm>
            <a:off x="836019" y="1499295"/>
            <a:ext cx="8258175" cy="4580936"/>
            <a:chOff x="2118820" y="867364"/>
            <a:chExt cx="8844455" cy="5549462"/>
          </a:xfrm>
        </p:grpSpPr>
        <p:grpSp>
          <p:nvGrpSpPr>
            <p:cNvPr id="12" name="Gruppo 11">
              <a:extLst>
                <a:ext uri="{FF2B5EF4-FFF2-40B4-BE49-F238E27FC236}">
                  <a16:creationId xmlns="" xmlns:a16="http://schemas.microsoft.com/office/drawing/2014/main" id="{67782270-39E3-4C5B-A2BF-20410AFDCEC1}"/>
                </a:ext>
              </a:extLst>
            </p:cNvPr>
            <p:cNvGrpSpPr/>
            <p:nvPr/>
          </p:nvGrpSpPr>
          <p:grpSpPr>
            <a:xfrm>
              <a:off x="2118820" y="867364"/>
              <a:ext cx="8844455" cy="5549462"/>
              <a:chOff x="328546" y="1057505"/>
              <a:chExt cx="8485417" cy="5420990"/>
            </a:xfrm>
          </p:grpSpPr>
          <p:pic>
            <p:nvPicPr>
              <p:cNvPr id="15" name="Immagine 4">
                <a:extLst>
                  <a:ext uri="{FF2B5EF4-FFF2-40B4-BE49-F238E27FC236}">
                    <a16:creationId xmlns="" xmlns:a16="http://schemas.microsoft.com/office/drawing/2014/main" id="{34828595-787B-4DF9-A908-F0E7E0A59EAB}"/>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8546" y="1057505"/>
                <a:ext cx="8485417" cy="5420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Connettore 1 3">
                <a:extLst>
                  <a:ext uri="{FF2B5EF4-FFF2-40B4-BE49-F238E27FC236}">
                    <a16:creationId xmlns="" xmlns:a16="http://schemas.microsoft.com/office/drawing/2014/main" id="{0A0FEEE4-60BA-4DD2-B227-400A5A1CE39F}"/>
                  </a:ext>
                </a:extLst>
              </p:cNvPr>
              <p:cNvCxnSpPr/>
              <p:nvPr/>
            </p:nvCxnSpPr>
            <p:spPr>
              <a:xfrm flipV="1">
                <a:off x="5646821" y="2141621"/>
                <a:ext cx="32084" cy="3601453"/>
              </a:xfrm>
              <a:prstGeom prst="line">
                <a:avLst/>
              </a:prstGeom>
              <a:noFill/>
              <a:ln w="47625" cap="flat" cmpd="sng" algn="ctr">
                <a:solidFill>
                  <a:srgbClr val="FFC000"/>
                </a:solidFill>
                <a:prstDash val="solid"/>
                <a:miter lim="800000"/>
              </a:ln>
              <a:effectLst/>
            </p:spPr>
          </p:cxnSp>
        </p:grpSp>
        <p:cxnSp>
          <p:nvCxnSpPr>
            <p:cNvPr id="13" name="Connettore 1 5">
              <a:extLst>
                <a:ext uri="{FF2B5EF4-FFF2-40B4-BE49-F238E27FC236}">
                  <a16:creationId xmlns="" xmlns:a16="http://schemas.microsoft.com/office/drawing/2014/main" id="{09778DCE-7605-494F-95C3-FFE04A06E453}"/>
                </a:ext>
              </a:extLst>
            </p:cNvPr>
            <p:cNvCxnSpPr/>
            <p:nvPr/>
          </p:nvCxnSpPr>
          <p:spPr>
            <a:xfrm flipV="1">
              <a:off x="9235440" y="2024208"/>
              <a:ext cx="0" cy="3686804"/>
            </a:xfrm>
            <a:prstGeom prst="line">
              <a:avLst/>
            </a:prstGeom>
            <a:noFill/>
            <a:ln w="38100" cap="flat" cmpd="sng" algn="ctr">
              <a:solidFill>
                <a:srgbClr val="FF0000"/>
              </a:solidFill>
              <a:prstDash val="solid"/>
              <a:miter lim="800000"/>
            </a:ln>
            <a:effectLst/>
          </p:spPr>
        </p:cxnSp>
        <p:cxnSp>
          <p:nvCxnSpPr>
            <p:cNvPr id="14" name="Connettore 1 7">
              <a:extLst>
                <a:ext uri="{FF2B5EF4-FFF2-40B4-BE49-F238E27FC236}">
                  <a16:creationId xmlns="" xmlns:a16="http://schemas.microsoft.com/office/drawing/2014/main" id="{99D5E1F4-DFFA-4175-96A7-0E21F8ED57AB}"/>
                </a:ext>
              </a:extLst>
            </p:cNvPr>
            <p:cNvCxnSpPr/>
            <p:nvPr/>
          </p:nvCxnSpPr>
          <p:spPr>
            <a:xfrm flipV="1">
              <a:off x="4953000" y="2024208"/>
              <a:ext cx="60960" cy="3686804"/>
            </a:xfrm>
            <a:prstGeom prst="line">
              <a:avLst/>
            </a:prstGeom>
            <a:noFill/>
            <a:ln w="38100" cap="flat" cmpd="sng" algn="ctr">
              <a:solidFill>
                <a:srgbClr val="00B050"/>
              </a:solidFill>
              <a:prstDash val="solid"/>
              <a:miter lim="800000"/>
            </a:ln>
            <a:effectLst/>
          </p:spPr>
        </p:cxnSp>
      </p:grpSp>
    </p:spTree>
    <p:extLst>
      <p:ext uri="{BB962C8B-B14F-4D97-AF65-F5344CB8AC3E}">
        <p14:creationId xmlns:p14="http://schemas.microsoft.com/office/powerpoint/2010/main" val="3772049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720529" y="200894"/>
            <a:ext cx="9000451" cy="4634500"/>
          </a:xfrm>
          <a:prstGeom prst="rect">
            <a:avLst/>
          </a:prstGeom>
        </p:spPr>
      </p:pic>
      <p:pic>
        <p:nvPicPr>
          <p:cNvPr id="3" name="Immagine 2"/>
          <p:cNvPicPr>
            <a:picLocks noChangeAspect="1"/>
          </p:cNvPicPr>
          <p:nvPr/>
        </p:nvPicPr>
        <p:blipFill>
          <a:blip r:embed="rId3"/>
          <a:stretch>
            <a:fillRect/>
          </a:stretch>
        </p:blipFill>
        <p:spPr>
          <a:xfrm>
            <a:off x="6294012" y="1186153"/>
            <a:ext cx="3464775" cy="259133"/>
          </a:xfrm>
          <a:prstGeom prst="rect">
            <a:avLst/>
          </a:prstGeom>
        </p:spPr>
      </p:pic>
      <p:sp>
        <p:nvSpPr>
          <p:cNvPr id="6" name="CasellaDiTesto 5"/>
          <p:cNvSpPr txBox="1"/>
          <p:nvPr/>
        </p:nvSpPr>
        <p:spPr>
          <a:xfrm>
            <a:off x="1720530" y="5053954"/>
            <a:ext cx="9000450" cy="830997"/>
          </a:xfrm>
          <a:prstGeom prst="rect">
            <a:avLst/>
          </a:prstGeom>
          <a:noFill/>
        </p:spPr>
        <p:txBody>
          <a:bodyPr wrap="square" rtlCol="0">
            <a:spAutoFit/>
          </a:bodyPr>
          <a:lstStyle/>
          <a:p>
            <a:r>
              <a:rPr lang="it-IT" sz="2400" b="1" dirty="0">
                <a:solidFill>
                  <a:schemeClr val="bg1"/>
                </a:solidFill>
              </a:rPr>
              <a:t>Prevenzione primaria</a:t>
            </a:r>
            <a:r>
              <a:rPr lang="it-IT" sz="2400" dirty="0">
                <a:solidFill>
                  <a:schemeClr val="bg1"/>
                </a:solidFill>
              </a:rPr>
              <a:t>:  50% di sospensione della terapia a 120 giorni</a:t>
            </a:r>
          </a:p>
          <a:p>
            <a:r>
              <a:rPr lang="it-IT" sz="2400" b="1" dirty="0">
                <a:solidFill>
                  <a:srgbClr val="FFFF00"/>
                </a:solidFill>
              </a:rPr>
              <a:t>Prevenzione secondaria</a:t>
            </a:r>
            <a:r>
              <a:rPr lang="it-IT" sz="2400" dirty="0">
                <a:solidFill>
                  <a:srgbClr val="FFFF00"/>
                </a:solidFill>
              </a:rPr>
              <a:t>: 50 % di sospensione della terapia a 210 giorni</a:t>
            </a:r>
          </a:p>
        </p:txBody>
      </p:sp>
      <p:sp>
        <p:nvSpPr>
          <p:cNvPr id="7" name="CasellaDiTesto 6"/>
          <p:cNvSpPr txBox="1"/>
          <p:nvPr/>
        </p:nvSpPr>
        <p:spPr>
          <a:xfrm>
            <a:off x="248802" y="5980400"/>
            <a:ext cx="10881360" cy="461665"/>
          </a:xfrm>
          <a:prstGeom prst="rect">
            <a:avLst/>
          </a:prstGeom>
          <a:noFill/>
        </p:spPr>
        <p:txBody>
          <a:bodyPr wrap="square" rtlCol="0">
            <a:spAutoFit/>
          </a:bodyPr>
          <a:lstStyle/>
          <a:p>
            <a:r>
              <a:rPr lang="it-IT" sz="1200" b="1" dirty="0">
                <a:solidFill>
                  <a:schemeClr val="bg1"/>
                </a:solidFill>
              </a:rPr>
              <a:t>Aderenza e persistenza alla terapia con ipolipemizzanti in relazione agli esiti clinici in una popolazione in prevenzione cardiovascolare nella Regione Friuli Venezia Giulia. </a:t>
            </a:r>
            <a:r>
              <a:rPr lang="en-US" sz="1200" dirty="0">
                <a:solidFill>
                  <a:schemeClr val="bg1"/>
                </a:solidFill>
              </a:rPr>
              <a:t>G Ital </a:t>
            </a:r>
            <a:r>
              <a:rPr lang="en-US" sz="1200" dirty="0" err="1">
                <a:solidFill>
                  <a:schemeClr val="bg1"/>
                </a:solidFill>
              </a:rPr>
              <a:t>Cardiol</a:t>
            </a:r>
            <a:r>
              <a:rPr lang="en-US" sz="1200" dirty="0">
                <a:solidFill>
                  <a:schemeClr val="bg1"/>
                </a:solidFill>
              </a:rPr>
              <a:t> 2010; 11 (2 </a:t>
            </a:r>
            <a:r>
              <a:rPr lang="en-US" sz="1200" dirty="0" err="1">
                <a:solidFill>
                  <a:schemeClr val="bg1"/>
                </a:solidFill>
              </a:rPr>
              <a:t>Suppl</a:t>
            </a:r>
            <a:r>
              <a:rPr lang="en-US" sz="1200" dirty="0">
                <a:solidFill>
                  <a:schemeClr val="bg1"/>
                </a:solidFill>
              </a:rPr>
              <a:t> 2): 85S-91S</a:t>
            </a:r>
            <a:endParaRPr lang="it-IT" sz="1200" dirty="0">
              <a:solidFill>
                <a:schemeClr val="bg1"/>
              </a:solidFill>
            </a:endParaRPr>
          </a:p>
        </p:txBody>
      </p:sp>
    </p:spTree>
    <p:extLst>
      <p:ext uri="{BB962C8B-B14F-4D97-AF65-F5344CB8AC3E}">
        <p14:creationId xmlns:p14="http://schemas.microsoft.com/office/powerpoint/2010/main" val="3416723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010093" y="2272418"/>
            <a:ext cx="10473069" cy="430887"/>
          </a:xfrm>
          <a:prstGeom prst="rect">
            <a:avLst/>
          </a:prstGeom>
          <a:noFill/>
        </p:spPr>
        <p:txBody>
          <a:bodyPr wrap="square" rtlCol="0">
            <a:spAutoFit/>
          </a:bodyPr>
          <a:lstStyle/>
          <a:p>
            <a:r>
              <a:rPr lang="it-IT" sz="2200" dirty="0">
                <a:solidFill>
                  <a:schemeClr val="bg1"/>
                </a:solidFill>
              </a:rPr>
              <a:t>Studio su 3.369 pazienti ricoverati per IMA in 10 ospedali Italiani </a:t>
            </a:r>
            <a:r>
              <a:rPr lang="it-IT" sz="2200" dirty="0" smtClean="0">
                <a:solidFill>
                  <a:schemeClr val="bg1"/>
                </a:solidFill>
              </a:rPr>
              <a:t> </a:t>
            </a:r>
            <a:endParaRPr lang="it-IT" sz="2200" dirty="0">
              <a:solidFill>
                <a:schemeClr val="bg1"/>
              </a:solidFill>
            </a:endParaRPr>
          </a:p>
        </p:txBody>
      </p:sp>
      <p:sp>
        <p:nvSpPr>
          <p:cNvPr id="5" name="CasellaDiTesto 4"/>
          <p:cNvSpPr txBox="1"/>
          <p:nvPr/>
        </p:nvSpPr>
        <p:spPr>
          <a:xfrm>
            <a:off x="1894600" y="3153863"/>
            <a:ext cx="8704053" cy="2677656"/>
          </a:xfrm>
          <a:prstGeom prst="rect">
            <a:avLst/>
          </a:prstGeom>
          <a:solidFill>
            <a:schemeClr val="accent3">
              <a:lumMod val="50000"/>
            </a:schemeClr>
          </a:solidFill>
        </p:spPr>
        <p:txBody>
          <a:bodyPr wrap="square" rtlCol="0">
            <a:spAutoFit/>
          </a:bodyPr>
          <a:lstStyle/>
          <a:p>
            <a:pPr marL="285750" indent="-285750">
              <a:buFont typeface="Arial" panose="020B0604020202020204" pitchFamily="34" charset="0"/>
              <a:buChar char="•"/>
            </a:pPr>
            <a:r>
              <a:rPr lang="it-IT" sz="2400" dirty="0">
                <a:solidFill>
                  <a:schemeClr val="bg1"/>
                </a:solidFill>
              </a:rPr>
              <a:t>28,5% non erano stati trattati adeguatamente con statine durante il ricovero</a:t>
            </a:r>
          </a:p>
          <a:p>
            <a:pPr marL="285750" indent="-285750">
              <a:buFont typeface="Arial" panose="020B0604020202020204" pitchFamily="34" charset="0"/>
              <a:buChar char="•"/>
            </a:pPr>
            <a:endParaRPr lang="it-IT" sz="2400" dirty="0">
              <a:solidFill>
                <a:schemeClr val="bg1"/>
              </a:solidFill>
            </a:endParaRPr>
          </a:p>
          <a:p>
            <a:pPr marL="285750" indent="-285750">
              <a:buFont typeface="Arial" panose="020B0604020202020204" pitchFamily="34" charset="0"/>
              <a:buChar char="•"/>
            </a:pPr>
            <a:r>
              <a:rPr lang="it-IT" sz="2400" dirty="0">
                <a:solidFill>
                  <a:schemeClr val="bg1"/>
                </a:solidFill>
              </a:rPr>
              <a:t>36,2% non avevano ricevuto una prescrizione di statine alla dimissione</a:t>
            </a:r>
          </a:p>
          <a:p>
            <a:pPr marL="285750" indent="-285750">
              <a:buFont typeface="Arial" panose="020B0604020202020204" pitchFamily="34" charset="0"/>
              <a:buChar char="•"/>
            </a:pPr>
            <a:endParaRPr lang="it-IT" sz="2400" dirty="0">
              <a:solidFill>
                <a:schemeClr val="bg1"/>
              </a:solidFill>
            </a:endParaRPr>
          </a:p>
          <a:p>
            <a:pPr marL="285750" indent="-285750">
              <a:buFont typeface="Arial" panose="020B0604020202020204" pitchFamily="34" charset="0"/>
              <a:buChar char="•"/>
            </a:pPr>
            <a:r>
              <a:rPr lang="it-IT" sz="2400" dirty="0">
                <a:solidFill>
                  <a:schemeClr val="bg1"/>
                </a:solidFill>
              </a:rPr>
              <a:t>57.6% non era trattato con statine a due anni dalla dimissione</a:t>
            </a:r>
          </a:p>
        </p:txBody>
      </p:sp>
      <p:pic>
        <p:nvPicPr>
          <p:cNvPr id="6" name="Immagine 5"/>
          <p:cNvPicPr>
            <a:picLocks noChangeAspect="1"/>
          </p:cNvPicPr>
          <p:nvPr/>
        </p:nvPicPr>
        <p:blipFill>
          <a:blip r:embed="rId2"/>
          <a:stretch>
            <a:fillRect/>
          </a:stretch>
        </p:blipFill>
        <p:spPr>
          <a:xfrm>
            <a:off x="8821526" y="6282077"/>
            <a:ext cx="3106350" cy="418600"/>
          </a:xfrm>
          <a:prstGeom prst="rect">
            <a:avLst/>
          </a:prstGeom>
        </p:spPr>
      </p:pic>
      <p:pic>
        <p:nvPicPr>
          <p:cNvPr id="7" name="Immagine 6"/>
          <p:cNvPicPr>
            <a:picLocks noChangeAspect="1"/>
          </p:cNvPicPr>
          <p:nvPr/>
        </p:nvPicPr>
        <p:blipFill>
          <a:blip r:embed="rId3"/>
          <a:stretch>
            <a:fillRect/>
          </a:stretch>
        </p:blipFill>
        <p:spPr>
          <a:xfrm>
            <a:off x="2955850" y="157323"/>
            <a:ext cx="6851267" cy="1939004"/>
          </a:xfrm>
          <a:prstGeom prst="rect">
            <a:avLst/>
          </a:prstGeom>
        </p:spPr>
      </p:pic>
    </p:spTree>
    <p:extLst>
      <p:ext uri="{BB962C8B-B14F-4D97-AF65-F5344CB8AC3E}">
        <p14:creationId xmlns:p14="http://schemas.microsoft.com/office/powerpoint/2010/main" val="3899197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2207569" y="260649"/>
            <a:ext cx="7754471" cy="5840871"/>
          </a:xfrm>
          <a:prstGeom prst="rect">
            <a:avLst/>
          </a:prstGeom>
        </p:spPr>
      </p:pic>
      <p:pic>
        <p:nvPicPr>
          <p:cNvPr id="5" name="Immagine 4"/>
          <p:cNvPicPr>
            <a:picLocks noChangeAspect="1"/>
          </p:cNvPicPr>
          <p:nvPr/>
        </p:nvPicPr>
        <p:blipFill>
          <a:blip r:embed="rId3"/>
          <a:stretch>
            <a:fillRect/>
          </a:stretch>
        </p:blipFill>
        <p:spPr>
          <a:xfrm>
            <a:off x="6377789" y="6237313"/>
            <a:ext cx="3584250" cy="279067"/>
          </a:xfrm>
          <a:prstGeom prst="rect">
            <a:avLst/>
          </a:prstGeom>
        </p:spPr>
      </p:pic>
    </p:spTree>
    <p:extLst>
      <p:ext uri="{BB962C8B-B14F-4D97-AF65-F5344CB8AC3E}">
        <p14:creationId xmlns:p14="http://schemas.microsoft.com/office/powerpoint/2010/main" val="3584508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magine 3">
            <a:extLst>
              <a:ext uri="{FF2B5EF4-FFF2-40B4-BE49-F238E27FC236}">
                <a16:creationId xmlns="" xmlns:a16="http://schemas.microsoft.com/office/drawing/2014/main" id="{ABC703C6-44A5-44ED-882E-F8FD3D45735C}"/>
              </a:ext>
            </a:extLst>
          </p:cNvPr>
          <p:cNvPicPr>
            <a:picLocks noGrp="1" noChangeAspect="1"/>
          </p:cNvPicPr>
          <p:nvPr>
            <p:ph idx="1"/>
          </p:nvPr>
        </p:nvPicPr>
        <p:blipFill>
          <a:blip r:embed="rId2"/>
          <a:stretch>
            <a:fillRect/>
          </a:stretch>
        </p:blipFill>
        <p:spPr>
          <a:xfrm>
            <a:off x="2323108" y="764704"/>
            <a:ext cx="7545784" cy="4846214"/>
          </a:xfrm>
          <a:prstGeom prst="rect">
            <a:avLst/>
          </a:prstGeom>
        </p:spPr>
      </p:pic>
      <p:pic>
        <p:nvPicPr>
          <p:cNvPr id="5" name="Immagine 4">
            <a:extLst>
              <a:ext uri="{FF2B5EF4-FFF2-40B4-BE49-F238E27FC236}">
                <a16:creationId xmlns="" xmlns:a16="http://schemas.microsoft.com/office/drawing/2014/main" id="{F01366EC-985F-4955-9345-147F766EC657}"/>
              </a:ext>
            </a:extLst>
          </p:cNvPr>
          <p:cNvPicPr>
            <a:picLocks noChangeAspect="1"/>
          </p:cNvPicPr>
          <p:nvPr/>
        </p:nvPicPr>
        <p:blipFill>
          <a:blip r:embed="rId3"/>
          <a:stretch>
            <a:fillRect/>
          </a:stretch>
        </p:blipFill>
        <p:spPr>
          <a:xfrm>
            <a:off x="4659234" y="5727144"/>
            <a:ext cx="5195812" cy="490776"/>
          </a:xfrm>
          <a:prstGeom prst="rect">
            <a:avLst/>
          </a:prstGeom>
        </p:spPr>
      </p:pic>
      <p:pic>
        <p:nvPicPr>
          <p:cNvPr id="9" name="Immagine 8">
            <a:extLst>
              <a:ext uri="{FF2B5EF4-FFF2-40B4-BE49-F238E27FC236}">
                <a16:creationId xmlns="" xmlns:a16="http://schemas.microsoft.com/office/drawing/2014/main" id="{050E4E98-F6E3-47D1-BD4E-58A362D4C4D8}"/>
              </a:ext>
            </a:extLst>
          </p:cNvPr>
          <p:cNvPicPr>
            <a:picLocks noChangeAspect="1"/>
          </p:cNvPicPr>
          <p:nvPr/>
        </p:nvPicPr>
        <p:blipFill>
          <a:blip r:embed="rId4"/>
          <a:stretch>
            <a:fillRect/>
          </a:stretch>
        </p:blipFill>
        <p:spPr>
          <a:xfrm>
            <a:off x="4659234" y="6238345"/>
            <a:ext cx="3216760" cy="191602"/>
          </a:xfrm>
          <a:prstGeom prst="rect">
            <a:avLst/>
          </a:prstGeom>
        </p:spPr>
      </p:pic>
    </p:spTree>
    <p:extLst>
      <p:ext uri="{BB962C8B-B14F-4D97-AF65-F5344CB8AC3E}">
        <p14:creationId xmlns:p14="http://schemas.microsoft.com/office/powerpoint/2010/main" val="732122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70B4AE59-1CD2-4D40-9732-22058B1208CE}"/>
              </a:ext>
            </a:extLst>
          </p:cNvPr>
          <p:cNvSpPr>
            <a:spLocks noGrp="1"/>
          </p:cNvSpPr>
          <p:nvPr>
            <p:ph type="title"/>
          </p:nvPr>
        </p:nvSpPr>
        <p:spPr>
          <a:xfrm>
            <a:off x="838200" y="963877"/>
            <a:ext cx="3494362" cy="4930246"/>
          </a:xfrm>
        </p:spPr>
        <p:txBody>
          <a:bodyPr>
            <a:normAutofit/>
          </a:bodyPr>
          <a:lstStyle/>
          <a:p>
            <a:pPr algn="r">
              <a:defRPr/>
            </a:pPr>
            <a:r>
              <a:rPr lang="it-IT" sz="2800">
                <a:solidFill>
                  <a:schemeClr val="accent1"/>
                </a:solidFill>
                <a:latin typeface="News Gothic MT"/>
              </a:rPr>
              <a:t>L’ipotesi LDL dell’arteriosclerosi</a:t>
            </a:r>
            <a:endParaRPr lang="it-IT" sz="2800">
              <a:solidFill>
                <a:schemeClr val="accent1"/>
              </a:solidFill>
            </a:endParaRPr>
          </a:p>
        </p:txBody>
      </p:sp>
      <p:cxnSp>
        <p:nvCxnSpPr>
          <p:cNvPr id="10" name="Straight Connector 9">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 xmlns:a16="http://schemas.microsoft.com/office/drawing/2014/main" id="{0AB2212E-CC29-4CC4-8567-601CA7DEDF88}"/>
              </a:ext>
            </a:extLst>
          </p:cNvPr>
          <p:cNvSpPr>
            <a:spLocks noGrp="1"/>
          </p:cNvSpPr>
          <p:nvPr>
            <p:ph idx="1"/>
          </p:nvPr>
        </p:nvSpPr>
        <p:spPr>
          <a:xfrm>
            <a:off x="5073482" y="519932"/>
            <a:ext cx="6377769" cy="6018028"/>
          </a:xfrm>
        </p:spPr>
        <p:txBody>
          <a:bodyPr anchor="ctr">
            <a:normAutofit/>
          </a:bodyPr>
          <a:lstStyle/>
          <a:p>
            <a:pPr>
              <a:defRPr/>
            </a:pPr>
            <a:r>
              <a:rPr lang="it-IT" sz="2000" dirty="0">
                <a:ea typeface="Times New Roman" panose="02020603050405020304" pitchFamily="18" charset="0"/>
              </a:rPr>
              <a:t>Il colesterolo LDL è un importante fattore causale per lo sviluppo dell’arteriosclerosi.</a:t>
            </a:r>
            <a:endParaRPr lang="it-IT" sz="2000" dirty="0"/>
          </a:p>
          <a:p>
            <a:pPr>
              <a:defRPr/>
            </a:pPr>
            <a:r>
              <a:rPr lang="it-IT" sz="2000" dirty="0">
                <a:latin typeface="Calibri" panose="020F0502020204030204" pitchFamily="34" charset="0"/>
              </a:rPr>
              <a:t>La prevenzione primaria e soprattutto secondaria degli eventi coronarici ottenute attraverso la riduzione del C-LDL rappresenta uno dei più importanti progressi della medicina nel corso degli ultimi 50 anni.</a:t>
            </a:r>
          </a:p>
          <a:p>
            <a:pPr>
              <a:defRPr/>
            </a:pPr>
            <a:r>
              <a:rPr lang="it-IT" sz="2000" dirty="0">
                <a:latin typeface="Calibri" panose="020F0502020204030204" pitchFamily="34" charset="0"/>
              </a:rPr>
              <a:t>I risultati dei grandi trials con statine hanno dimostrato in modo convincente che i livelli del C-LDL sono legati al rischio cardiovascolare in modo dose-dipendente (</a:t>
            </a:r>
            <a:r>
              <a:rPr lang="it-IT" sz="2000" i="1" dirty="0">
                <a:latin typeface="Calibri" panose="020F0502020204030204" pitchFamily="34" charset="0"/>
              </a:rPr>
              <a:t>the lower, the better</a:t>
            </a:r>
            <a:r>
              <a:rPr lang="it-IT" sz="2000" dirty="0">
                <a:latin typeface="Calibri" panose="020F0502020204030204" pitchFamily="34" charset="0"/>
              </a:rPr>
              <a:t>).</a:t>
            </a:r>
          </a:p>
          <a:p>
            <a:pPr>
              <a:defRPr/>
            </a:pPr>
            <a:r>
              <a:rPr lang="it-IT" sz="2000" dirty="0">
                <a:latin typeface="Calibri" panose="020F0502020204030204" pitchFamily="34" charset="0"/>
              </a:rPr>
              <a:t>La riduzione del C-LDL di 39 mg/</a:t>
            </a:r>
            <a:r>
              <a:rPr lang="it-IT" sz="2000" dirty="0" err="1">
                <a:latin typeface="Calibri" panose="020F0502020204030204" pitchFamily="34" charset="0"/>
              </a:rPr>
              <a:t>dL</a:t>
            </a:r>
            <a:r>
              <a:rPr lang="it-IT" sz="2000" dirty="0">
                <a:latin typeface="Calibri" panose="020F0502020204030204" pitchFamily="34" charset="0"/>
              </a:rPr>
              <a:t> (1 </a:t>
            </a:r>
            <a:r>
              <a:rPr lang="it-IT" sz="2000" dirty="0" err="1">
                <a:latin typeface="Calibri" panose="020F0502020204030204" pitchFamily="34" charset="0"/>
              </a:rPr>
              <a:t>mmol</a:t>
            </a:r>
            <a:r>
              <a:rPr lang="it-IT" sz="2000" dirty="0">
                <a:latin typeface="Calibri" panose="020F0502020204030204" pitchFamily="34" charset="0"/>
              </a:rPr>
              <a:t>/L) corrisponde ad un calo del rischio relativo di eventi cardiovascolari del 10% al primo anno, del 16% al secondo anno e del 20% dopo tre anni di trattamento.</a:t>
            </a:r>
          </a:p>
          <a:p>
            <a:pPr>
              <a:defRPr/>
            </a:pPr>
            <a:r>
              <a:rPr lang="it-IT" sz="2000" dirty="0">
                <a:latin typeface="Calibri" panose="020F0502020204030204" pitchFamily="34" charset="0"/>
              </a:rPr>
              <a:t>Le Linee-guida indicano che la riduzione del colesterolo-LDL deve costituire il primo obiettivo delle strategie di prevenzione cardiovascolare primaria e secondaria.</a:t>
            </a:r>
          </a:p>
          <a:p>
            <a:pPr>
              <a:defRPr/>
            </a:pPr>
            <a:r>
              <a:rPr lang="it-IT" sz="2000" dirty="0">
                <a:latin typeface="Calibri" panose="020F0502020204030204" pitchFamily="34" charset="0"/>
              </a:rPr>
              <a:t>Disponiamo di terapie molto efficaci per ridurre il C-LDL (statine, </a:t>
            </a:r>
            <a:r>
              <a:rPr lang="it-IT" sz="2000" dirty="0" err="1">
                <a:latin typeface="Calibri" panose="020F0502020204030204" pitchFamily="34" charset="0"/>
              </a:rPr>
              <a:t>ezetimibe</a:t>
            </a:r>
            <a:r>
              <a:rPr lang="it-IT" sz="2000" dirty="0">
                <a:latin typeface="Calibri" panose="020F0502020204030204" pitchFamily="34" charset="0"/>
              </a:rPr>
              <a:t>, inibitori PCSK9).</a:t>
            </a:r>
          </a:p>
          <a:p>
            <a:pPr marL="0" indent="0">
              <a:defRPr/>
            </a:pPr>
            <a:endParaRPr lang="it-IT" sz="1700" dirty="0">
              <a:ea typeface="+mn-ea"/>
            </a:endParaRPr>
          </a:p>
        </p:txBody>
      </p:sp>
    </p:spTree>
    <p:extLst>
      <p:ext uri="{BB962C8B-B14F-4D97-AF65-F5344CB8AC3E}">
        <p14:creationId xmlns:p14="http://schemas.microsoft.com/office/powerpoint/2010/main" val="383132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2495601" y="116632"/>
            <a:ext cx="7229973" cy="5653200"/>
          </a:xfrm>
          <a:prstGeom prst="rect">
            <a:avLst/>
          </a:prstGeom>
        </p:spPr>
      </p:pic>
      <p:sp>
        <p:nvSpPr>
          <p:cNvPr id="6" name="CasellaDiTesto 5"/>
          <p:cNvSpPr txBox="1"/>
          <p:nvPr/>
        </p:nvSpPr>
        <p:spPr>
          <a:xfrm>
            <a:off x="2495601" y="6093297"/>
            <a:ext cx="7229972" cy="584775"/>
          </a:xfrm>
          <a:prstGeom prst="rect">
            <a:avLst/>
          </a:prstGeom>
          <a:noFill/>
        </p:spPr>
        <p:txBody>
          <a:bodyPr wrap="square" rtlCol="0">
            <a:spAutoFit/>
          </a:bodyPr>
          <a:lstStyle/>
          <a:p>
            <a:r>
              <a:rPr lang="it-IT" sz="1600" dirty="0" err="1">
                <a:solidFill>
                  <a:prstClr val="white"/>
                </a:solidFill>
              </a:rPr>
              <a:t>Jackevicious</a:t>
            </a:r>
            <a:r>
              <a:rPr lang="it-IT" sz="1600" dirty="0">
                <a:solidFill>
                  <a:prstClr val="white"/>
                </a:solidFill>
              </a:rPr>
              <a:t> D.  et al. al. </a:t>
            </a:r>
            <a:r>
              <a:rPr lang="en-US" sz="1600" dirty="0">
                <a:solidFill>
                  <a:prstClr val="white"/>
                </a:solidFill>
              </a:rPr>
              <a:t>Adherence with statin therapy in elderly patients with and without acute coronary syndromes. JAMA 2002</a:t>
            </a:r>
          </a:p>
        </p:txBody>
      </p:sp>
    </p:spTree>
    <p:extLst>
      <p:ext uri="{BB962C8B-B14F-4D97-AF65-F5344CB8AC3E}">
        <p14:creationId xmlns:p14="http://schemas.microsoft.com/office/powerpoint/2010/main" val="2477250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 xmlns:a16="http://schemas.microsoft.com/office/drawing/2014/main"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asellaDiTesto 3">
            <a:extLst>
              <a:ext uri="{FF2B5EF4-FFF2-40B4-BE49-F238E27FC236}">
                <a16:creationId xmlns="" xmlns:a16="http://schemas.microsoft.com/office/drawing/2014/main" id="{A094B5EA-F3DA-4048-9F6C-3C9839F0FD73}"/>
              </a:ext>
            </a:extLst>
          </p:cNvPr>
          <p:cNvSpPr txBox="1"/>
          <p:nvPr/>
        </p:nvSpPr>
        <p:spPr>
          <a:xfrm>
            <a:off x="643468" y="2638044"/>
            <a:ext cx="3363974" cy="341562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b="1" dirty="0">
                <a:solidFill>
                  <a:schemeClr val="bg1"/>
                </a:solidFill>
                <a:effectLst>
                  <a:outerShdw blurRad="38100" dist="38100" dir="2700000" algn="tl">
                    <a:srgbClr val="000000">
                      <a:alpha val="43137"/>
                    </a:srgbClr>
                  </a:outerShdw>
                </a:effectLst>
              </a:rPr>
              <a:t>Adherence to High-Intensity Statins Following a Myocardial Infarction Hospitalization Among Medicare Beneficiaries</a:t>
            </a:r>
          </a:p>
          <a:p>
            <a:pPr indent="-228600">
              <a:lnSpc>
                <a:spcPct val="90000"/>
              </a:lnSpc>
              <a:spcAft>
                <a:spcPts val="600"/>
              </a:spcAft>
              <a:buFont typeface="Arial" panose="020B0604020202020204" pitchFamily="34" charset="0"/>
              <a:buChar char="•"/>
            </a:pPr>
            <a:r>
              <a:rPr lang="en-US" sz="2000" dirty="0">
                <a:solidFill>
                  <a:schemeClr val="bg1"/>
                </a:solidFill>
                <a:effectLst>
                  <a:outerShdw blurRad="38100" dist="38100" dir="2700000" algn="tl">
                    <a:srgbClr val="000000">
                      <a:alpha val="43137"/>
                    </a:srgbClr>
                  </a:outerShdw>
                </a:effectLst>
              </a:rPr>
              <a:t>JAMA </a:t>
            </a:r>
            <a:r>
              <a:rPr lang="en-US" sz="2000" dirty="0" err="1" smtClean="0">
                <a:solidFill>
                  <a:schemeClr val="bg1"/>
                </a:solidFill>
                <a:effectLst>
                  <a:outerShdw blurRad="38100" dist="38100" dir="2700000" algn="tl">
                    <a:srgbClr val="000000">
                      <a:alpha val="43137"/>
                    </a:srgbClr>
                  </a:outerShdw>
                </a:effectLst>
              </a:rPr>
              <a:t>Cardiol</a:t>
            </a:r>
            <a:r>
              <a:rPr lang="en-US" sz="2000" dirty="0" smtClean="0">
                <a:solidFill>
                  <a:schemeClr val="bg1"/>
                </a:solidFill>
                <a:effectLst>
                  <a:outerShdw blurRad="38100" dist="38100" dir="2700000" algn="tl">
                    <a:srgbClr val="000000">
                      <a:alpha val="43137"/>
                    </a:srgbClr>
                  </a:outerShdw>
                </a:effectLst>
              </a:rPr>
              <a:t>. 2017 </a:t>
            </a:r>
            <a:r>
              <a:rPr lang="en-US" sz="2000" dirty="0">
                <a:solidFill>
                  <a:schemeClr val="bg1"/>
                </a:solidFill>
                <a:effectLst>
                  <a:outerShdw blurRad="38100" dist="38100" dir="2700000" algn="tl">
                    <a:srgbClr val="000000">
                      <a:alpha val="43137"/>
                    </a:srgbClr>
                  </a:outerShdw>
                </a:effectLst>
              </a:rPr>
              <a:t>Aug; 2(8): 890–895</a:t>
            </a:r>
            <a:endParaRPr lang="en-US" sz="2000" b="1" dirty="0">
              <a:solidFill>
                <a:schemeClr val="bg1"/>
              </a:solidFill>
              <a:effectLst>
                <a:outerShdw blurRad="38100" dist="38100" dir="2700000" algn="tl">
                  <a:srgbClr val="000000">
                    <a:alpha val="43137"/>
                  </a:srgbClr>
                </a:outerShdw>
              </a:effectLst>
            </a:endParaRPr>
          </a:p>
        </p:txBody>
      </p:sp>
      <p:grpSp>
        <p:nvGrpSpPr>
          <p:cNvPr id="5" name="Gruppo 4"/>
          <p:cNvGrpSpPr/>
          <p:nvPr/>
        </p:nvGrpSpPr>
        <p:grpSpPr>
          <a:xfrm>
            <a:off x="5755794" y="643467"/>
            <a:ext cx="5334707" cy="5410199"/>
            <a:chOff x="5755794" y="643467"/>
            <a:chExt cx="5334707" cy="5410199"/>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5794" y="643467"/>
              <a:ext cx="5334707" cy="541019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Connettore 2 2"/>
            <p:cNvCxnSpPr/>
            <p:nvPr/>
          </p:nvCxnSpPr>
          <p:spPr>
            <a:xfrm>
              <a:off x="6268720" y="3403600"/>
              <a:ext cx="4643120" cy="74168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83856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 xmlns:a16="http://schemas.microsoft.com/office/drawing/2014/main" id="{6FE575A8-5EC5-4ADB-AAF6-85BF88AEEAB7}"/>
              </a:ext>
            </a:extLst>
          </p:cNvPr>
          <p:cNvSpPr/>
          <p:nvPr/>
        </p:nvSpPr>
        <p:spPr>
          <a:xfrm>
            <a:off x="2999656" y="1844825"/>
            <a:ext cx="6624736" cy="3539430"/>
          </a:xfrm>
          <a:prstGeom prst="rect">
            <a:avLst/>
          </a:prstGeom>
        </p:spPr>
        <p:txBody>
          <a:bodyPr wrap="square">
            <a:spAutoFit/>
          </a:bodyPr>
          <a:lstStyle/>
          <a:p>
            <a:r>
              <a:rPr lang="en-US" sz="2800" dirty="0">
                <a:solidFill>
                  <a:prstClr val="white"/>
                </a:solidFill>
                <a:latin typeface="Times New Roman" panose="02020603050405020304" pitchFamily="18" charset="0"/>
              </a:rPr>
              <a:t> </a:t>
            </a:r>
          </a:p>
          <a:p>
            <a:r>
              <a:rPr lang="en-US" sz="2800" dirty="0">
                <a:solidFill>
                  <a:prstClr val="white"/>
                </a:solidFill>
                <a:latin typeface="Times New Roman" panose="02020603050405020304" pitchFamily="18" charset="0"/>
              </a:rPr>
              <a:t>Le cause di non-</a:t>
            </a:r>
            <a:r>
              <a:rPr lang="en-US" sz="2800" dirty="0" err="1">
                <a:solidFill>
                  <a:prstClr val="white"/>
                </a:solidFill>
                <a:latin typeface="Times New Roman" panose="02020603050405020304" pitchFamily="18" charset="0"/>
              </a:rPr>
              <a:t>aderenza</a:t>
            </a:r>
            <a:r>
              <a:rPr lang="en-US" sz="2800" dirty="0">
                <a:solidFill>
                  <a:prstClr val="white"/>
                </a:solidFill>
                <a:latin typeface="Times New Roman" panose="02020603050405020304" pitchFamily="18" charset="0"/>
              </a:rPr>
              <a:t> </a:t>
            </a:r>
            <a:r>
              <a:rPr lang="en-US" sz="2800" dirty="0" err="1">
                <a:solidFill>
                  <a:prstClr val="white"/>
                </a:solidFill>
                <a:latin typeface="Times New Roman" panose="02020603050405020304" pitchFamily="18" charset="0"/>
              </a:rPr>
              <a:t>alla</a:t>
            </a:r>
            <a:r>
              <a:rPr lang="en-US" sz="2800" dirty="0">
                <a:solidFill>
                  <a:prstClr val="white"/>
                </a:solidFill>
                <a:latin typeface="Times New Roman" panose="02020603050405020304" pitchFamily="18" charset="0"/>
              </a:rPr>
              <a:t> </a:t>
            </a:r>
            <a:r>
              <a:rPr lang="en-US" sz="2800" dirty="0" err="1">
                <a:solidFill>
                  <a:prstClr val="white"/>
                </a:solidFill>
                <a:latin typeface="Times New Roman" panose="02020603050405020304" pitchFamily="18" charset="0"/>
              </a:rPr>
              <a:t>terapia</a:t>
            </a:r>
            <a:r>
              <a:rPr lang="en-US" sz="2800" dirty="0">
                <a:solidFill>
                  <a:prstClr val="white"/>
                </a:solidFill>
                <a:latin typeface="Times New Roman" panose="02020603050405020304" pitchFamily="18" charset="0"/>
              </a:rPr>
              <a:t>  </a:t>
            </a:r>
            <a:r>
              <a:rPr lang="en-US" sz="2800" dirty="0" err="1">
                <a:solidFill>
                  <a:prstClr val="white"/>
                </a:solidFill>
                <a:latin typeface="Times New Roman" panose="02020603050405020304" pitchFamily="18" charset="0"/>
              </a:rPr>
              <a:t>della</a:t>
            </a:r>
            <a:r>
              <a:rPr lang="en-US" sz="2800" dirty="0">
                <a:solidFill>
                  <a:prstClr val="white"/>
                </a:solidFill>
                <a:latin typeface="Times New Roman" panose="02020603050405020304" pitchFamily="18" charset="0"/>
              </a:rPr>
              <a:t> </a:t>
            </a:r>
            <a:r>
              <a:rPr lang="en-US" sz="2800" dirty="0" err="1">
                <a:solidFill>
                  <a:prstClr val="white"/>
                </a:solidFill>
                <a:latin typeface="Times New Roman" panose="02020603050405020304" pitchFamily="18" charset="0"/>
              </a:rPr>
              <a:t>ipercolesterolemia</a:t>
            </a:r>
            <a:r>
              <a:rPr lang="en-US" sz="2800" dirty="0">
                <a:solidFill>
                  <a:prstClr val="white"/>
                </a:solidFill>
                <a:latin typeface="Times New Roman" panose="02020603050405020304" pitchFamily="18" charset="0"/>
              </a:rPr>
              <a:t> </a:t>
            </a:r>
            <a:r>
              <a:rPr lang="en-US" sz="2800" dirty="0" err="1">
                <a:solidFill>
                  <a:prstClr val="white"/>
                </a:solidFill>
                <a:latin typeface="Times New Roman" panose="02020603050405020304" pitchFamily="18" charset="0"/>
              </a:rPr>
              <a:t>sono</a:t>
            </a:r>
            <a:r>
              <a:rPr lang="en-US" sz="2800" dirty="0">
                <a:solidFill>
                  <a:prstClr val="white"/>
                </a:solidFill>
                <a:latin typeface="Times New Roman" panose="02020603050405020304" pitchFamily="18" charset="0"/>
              </a:rPr>
              <a:t> </a:t>
            </a:r>
            <a:r>
              <a:rPr lang="en-US" sz="2800" dirty="0" err="1">
                <a:solidFill>
                  <a:prstClr val="white"/>
                </a:solidFill>
                <a:latin typeface="Times New Roman" panose="02020603050405020304" pitchFamily="18" charset="0"/>
              </a:rPr>
              <a:t>complesse</a:t>
            </a:r>
            <a:r>
              <a:rPr lang="en-US" sz="2800" dirty="0">
                <a:solidFill>
                  <a:prstClr val="white"/>
                </a:solidFill>
                <a:latin typeface="Times New Roman" panose="02020603050405020304" pitchFamily="18" charset="0"/>
              </a:rPr>
              <a:t> e </a:t>
            </a:r>
            <a:r>
              <a:rPr lang="en-US" sz="2800" dirty="0" err="1">
                <a:solidFill>
                  <a:prstClr val="white"/>
                </a:solidFill>
                <a:latin typeface="Times New Roman" panose="02020603050405020304" pitchFamily="18" charset="0"/>
              </a:rPr>
              <a:t>possono</a:t>
            </a:r>
            <a:r>
              <a:rPr lang="en-US" sz="2800" dirty="0">
                <a:solidFill>
                  <a:prstClr val="white"/>
                </a:solidFill>
                <a:latin typeface="Times New Roman" panose="02020603050405020304" pitchFamily="18" charset="0"/>
              </a:rPr>
              <a:t> </a:t>
            </a:r>
            <a:r>
              <a:rPr lang="en-US" sz="2800" dirty="0" err="1">
                <a:solidFill>
                  <a:prstClr val="white"/>
                </a:solidFill>
                <a:latin typeface="Times New Roman" panose="02020603050405020304" pitchFamily="18" charset="0"/>
              </a:rPr>
              <a:t>dipendere</a:t>
            </a:r>
            <a:endParaRPr lang="en-US" sz="2800" dirty="0">
              <a:solidFill>
                <a:prstClr val="white"/>
              </a:solidFill>
              <a:latin typeface="Times New Roman" panose="02020603050405020304" pitchFamily="18" charset="0"/>
            </a:endParaRPr>
          </a:p>
          <a:p>
            <a:endParaRPr lang="en-US" sz="2800" dirty="0">
              <a:solidFill>
                <a:prstClr val="white"/>
              </a:solidFill>
              <a:latin typeface="Times New Roman" panose="02020603050405020304" pitchFamily="18" charset="0"/>
            </a:endParaRPr>
          </a:p>
          <a:p>
            <a:pPr marL="285750" indent="-285750">
              <a:buFont typeface="Wingdings" panose="05000000000000000000" pitchFamily="2" charset="2"/>
              <a:buChar char="ü"/>
            </a:pPr>
            <a:r>
              <a:rPr lang="en-US" sz="2800" dirty="0">
                <a:solidFill>
                  <a:prstClr val="white"/>
                </a:solidFill>
                <a:latin typeface="Times New Roman" panose="02020603050405020304" pitchFamily="18" charset="0"/>
              </a:rPr>
              <a:t> dal </a:t>
            </a:r>
            <a:r>
              <a:rPr lang="en-US" sz="2800" dirty="0" err="1">
                <a:solidFill>
                  <a:prstClr val="white"/>
                </a:solidFill>
                <a:latin typeface="Times New Roman" panose="02020603050405020304" pitchFamily="18" charset="0"/>
              </a:rPr>
              <a:t>paziente</a:t>
            </a:r>
            <a:r>
              <a:rPr lang="en-US" sz="2800" dirty="0">
                <a:solidFill>
                  <a:prstClr val="white"/>
                </a:solidFill>
                <a:latin typeface="Times New Roman" panose="02020603050405020304" pitchFamily="18" charset="0"/>
              </a:rPr>
              <a:t>   </a:t>
            </a:r>
          </a:p>
          <a:p>
            <a:pPr marL="285750" indent="-285750">
              <a:buFont typeface="Wingdings" panose="05000000000000000000" pitchFamily="2" charset="2"/>
              <a:buChar char="ü"/>
            </a:pPr>
            <a:r>
              <a:rPr lang="en-US" sz="2800" dirty="0">
                <a:solidFill>
                  <a:prstClr val="white"/>
                </a:solidFill>
                <a:latin typeface="Times New Roman" panose="02020603050405020304" pitchFamily="18" charset="0"/>
              </a:rPr>
              <a:t> dal medico  </a:t>
            </a:r>
          </a:p>
          <a:p>
            <a:pPr marL="285750" indent="-285750">
              <a:buFont typeface="Wingdings" panose="05000000000000000000" pitchFamily="2" charset="2"/>
              <a:buChar char="ü"/>
            </a:pPr>
            <a:r>
              <a:rPr lang="en-US" sz="2800" dirty="0">
                <a:solidFill>
                  <a:prstClr val="white"/>
                </a:solidFill>
                <a:latin typeface="Times New Roman" panose="02020603050405020304" pitchFamily="18" charset="0"/>
              </a:rPr>
              <a:t> dal Sistema </a:t>
            </a:r>
            <a:r>
              <a:rPr lang="en-US" sz="2800" dirty="0" err="1">
                <a:solidFill>
                  <a:prstClr val="white"/>
                </a:solidFill>
                <a:latin typeface="Times New Roman" panose="02020603050405020304" pitchFamily="18" charset="0"/>
              </a:rPr>
              <a:t>sanitario</a:t>
            </a:r>
            <a:r>
              <a:rPr lang="en-US" sz="2800" dirty="0">
                <a:solidFill>
                  <a:prstClr val="white"/>
                </a:solidFill>
                <a:latin typeface="Times New Roman" panose="02020603050405020304" pitchFamily="18" charset="0"/>
              </a:rPr>
              <a:t> </a:t>
            </a:r>
            <a:r>
              <a:rPr lang="it-IT" sz="2800" dirty="0">
                <a:solidFill>
                  <a:prstClr val="white"/>
                </a:solidFill>
                <a:latin typeface="Times New Roman" panose="02020603050405020304" pitchFamily="18" charset="0"/>
              </a:rPr>
              <a:t> </a:t>
            </a:r>
            <a:endParaRPr lang="it-IT" sz="2800" dirty="0">
              <a:solidFill>
                <a:prstClr val="white"/>
              </a:solidFill>
            </a:endParaRPr>
          </a:p>
        </p:txBody>
      </p:sp>
    </p:spTree>
    <p:extLst>
      <p:ext uri="{BB962C8B-B14F-4D97-AF65-F5344CB8AC3E}">
        <p14:creationId xmlns:p14="http://schemas.microsoft.com/office/powerpoint/2010/main" val="2043015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685800" y="111207"/>
            <a:ext cx="10897816" cy="6060677"/>
          </a:xfrm>
          <a:prstGeom prst="rect">
            <a:avLst/>
          </a:prstGeom>
        </p:spPr>
      </p:pic>
      <p:sp>
        <p:nvSpPr>
          <p:cNvPr id="5" name="CasellaDiTesto 4"/>
          <p:cNvSpPr txBox="1"/>
          <p:nvPr/>
        </p:nvSpPr>
        <p:spPr>
          <a:xfrm>
            <a:off x="685800" y="6171884"/>
            <a:ext cx="10683240" cy="276999"/>
          </a:xfrm>
          <a:prstGeom prst="rect">
            <a:avLst/>
          </a:prstGeom>
          <a:noFill/>
        </p:spPr>
        <p:txBody>
          <a:bodyPr wrap="square" rtlCol="0">
            <a:spAutoFit/>
          </a:bodyPr>
          <a:lstStyle/>
          <a:p>
            <a:r>
              <a:rPr lang="it-IT" sz="1200" dirty="0" err="1">
                <a:solidFill>
                  <a:schemeClr val="bg1"/>
                </a:solidFill>
              </a:rPr>
              <a:t>Lansberg</a:t>
            </a:r>
            <a:r>
              <a:rPr lang="it-IT" sz="1200" dirty="0">
                <a:solidFill>
                  <a:schemeClr val="bg1"/>
                </a:solidFill>
              </a:rPr>
              <a:t> P et al. </a:t>
            </a:r>
            <a:r>
              <a:rPr lang="it-IT" sz="1200" dirty="0" err="1">
                <a:solidFill>
                  <a:schemeClr val="bg1"/>
                </a:solidFill>
              </a:rPr>
              <a:t>Nonadherence</a:t>
            </a:r>
            <a:r>
              <a:rPr lang="it-IT" sz="1200" dirty="0">
                <a:solidFill>
                  <a:schemeClr val="bg1"/>
                </a:solidFill>
              </a:rPr>
              <a:t> to </a:t>
            </a:r>
            <a:r>
              <a:rPr lang="it-IT" sz="1200" dirty="0" err="1">
                <a:solidFill>
                  <a:schemeClr val="bg1"/>
                </a:solidFill>
              </a:rPr>
              <a:t>statins</a:t>
            </a:r>
            <a:r>
              <a:rPr lang="it-IT" sz="1200" dirty="0">
                <a:solidFill>
                  <a:schemeClr val="bg1"/>
                </a:solidFill>
              </a:rPr>
              <a:t>: </a:t>
            </a:r>
            <a:r>
              <a:rPr lang="it-IT" sz="1200" dirty="0" err="1">
                <a:solidFill>
                  <a:schemeClr val="bg1"/>
                </a:solidFill>
              </a:rPr>
              <a:t>individualized</a:t>
            </a:r>
            <a:r>
              <a:rPr lang="it-IT" sz="1200" dirty="0">
                <a:solidFill>
                  <a:schemeClr val="bg1"/>
                </a:solidFill>
              </a:rPr>
              <a:t> </a:t>
            </a:r>
            <a:r>
              <a:rPr lang="en-US" sz="1200" dirty="0">
                <a:solidFill>
                  <a:schemeClr val="bg1"/>
                </a:solidFill>
              </a:rPr>
              <a:t>intervention strategies outside the pill box. Vascular Health and Risk Management 2018:14 91–102.</a:t>
            </a:r>
            <a:endParaRPr lang="it-IT" sz="1200" dirty="0">
              <a:solidFill>
                <a:schemeClr val="bg1"/>
              </a:solidFill>
            </a:endParaRPr>
          </a:p>
        </p:txBody>
      </p:sp>
    </p:spTree>
    <p:extLst>
      <p:ext uri="{BB962C8B-B14F-4D97-AF65-F5344CB8AC3E}">
        <p14:creationId xmlns:p14="http://schemas.microsoft.com/office/powerpoint/2010/main" val="3905290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 xmlns:a16="http://schemas.microsoft.com/office/drawing/2014/main" id="{D724B98D-A3CD-4888-B474-5948AC866377}"/>
              </a:ext>
            </a:extLst>
          </p:cNvPr>
          <p:cNvSpPr/>
          <p:nvPr/>
        </p:nvSpPr>
        <p:spPr>
          <a:xfrm>
            <a:off x="3007360" y="2077204"/>
            <a:ext cx="6096000" cy="3970318"/>
          </a:xfrm>
          <a:prstGeom prst="rect">
            <a:avLst/>
          </a:prstGeom>
          <a:ln w="12700">
            <a:solidFill>
              <a:srgbClr val="FF0000"/>
            </a:solidFill>
          </a:ln>
        </p:spPr>
        <p:txBody>
          <a:bodyPr>
            <a:spAutoFit/>
          </a:bodyPr>
          <a:lstStyle/>
          <a:p>
            <a:endParaRPr lang="en-US" dirty="0">
              <a:solidFill>
                <a:schemeClr val="bg1"/>
              </a:solidFill>
              <a:latin typeface="Optima"/>
            </a:endParaRPr>
          </a:p>
          <a:p>
            <a:endParaRPr lang="en-US" dirty="0" smtClean="0">
              <a:solidFill>
                <a:schemeClr val="bg1"/>
              </a:solidFill>
              <a:latin typeface="Optima"/>
            </a:endParaRPr>
          </a:p>
          <a:p>
            <a:pPr marL="285750" indent="-285750">
              <a:buFont typeface="Wingdings" panose="05000000000000000000" pitchFamily="2" charset="2"/>
              <a:buChar char="ü"/>
            </a:pPr>
            <a:r>
              <a:rPr lang="en-US" dirty="0" err="1" smtClean="0">
                <a:solidFill>
                  <a:schemeClr val="bg1"/>
                </a:solidFill>
                <a:latin typeface="Optima"/>
              </a:rPr>
              <a:t>Dedicare</a:t>
            </a:r>
            <a:r>
              <a:rPr lang="en-US" dirty="0" smtClean="0">
                <a:solidFill>
                  <a:schemeClr val="bg1"/>
                </a:solidFill>
                <a:latin typeface="Optima"/>
              </a:rPr>
              <a:t> </a:t>
            </a:r>
            <a:r>
              <a:rPr lang="en-US" dirty="0" err="1">
                <a:solidFill>
                  <a:schemeClr val="bg1"/>
                </a:solidFill>
                <a:latin typeface="Optima"/>
              </a:rPr>
              <a:t>più</a:t>
            </a:r>
            <a:r>
              <a:rPr lang="en-US" dirty="0">
                <a:solidFill>
                  <a:schemeClr val="bg1"/>
                </a:solidFill>
                <a:latin typeface="Optima"/>
              </a:rPr>
              <a:t> tempo </a:t>
            </a:r>
            <a:r>
              <a:rPr lang="en-US" dirty="0" err="1">
                <a:solidFill>
                  <a:schemeClr val="bg1"/>
                </a:solidFill>
                <a:latin typeface="Optima"/>
              </a:rPr>
              <a:t>alla</a:t>
            </a:r>
            <a:r>
              <a:rPr lang="en-US" dirty="0">
                <a:solidFill>
                  <a:schemeClr val="bg1"/>
                </a:solidFill>
                <a:latin typeface="Optima"/>
              </a:rPr>
              <a:t> </a:t>
            </a:r>
            <a:r>
              <a:rPr lang="en-US" dirty="0" err="1">
                <a:solidFill>
                  <a:schemeClr val="bg1"/>
                </a:solidFill>
                <a:latin typeface="Optima"/>
              </a:rPr>
              <a:t>discussione</a:t>
            </a:r>
            <a:r>
              <a:rPr lang="en-US" dirty="0">
                <a:solidFill>
                  <a:schemeClr val="bg1"/>
                </a:solidFill>
                <a:latin typeface="Optima"/>
              </a:rPr>
              <a:t> </a:t>
            </a:r>
            <a:r>
              <a:rPr lang="en-US" dirty="0" err="1" smtClean="0">
                <a:solidFill>
                  <a:schemeClr val="bg1"/>
                </a:solidFill>
                <a:latin typeface="Optima"/>
              </a:rPr>
              <a:t>dei</a:t>
            </a:r>
            <a:r>
              <a:rPr lang="en-US" dirty="0" smtClean="0">
                <a:solidFill>
                  <a:schemeClr val="bg1"/>
                </a:solidFill>
                <a:latin typeface="Optima"/>
              </a:rPr>
              <a:t> </a:t>
            </a:r>
            <a:r>
              <a:rPr lang="en-US" dirty="0" err="1" smtClean="0">
                <a:solidFill>
                  <a:schemeClr val="bg1"/>
                </a:solidFill>
                <a:latin typeface="Optima"/>
              </a:rPr>
              <a:t>benefici</a:t>
            </a:r>
            <a:r>
              <a:rPr lang="en-US" dirty="0" smtClean="0">
                <a:solidFill>
                  <a:schemeClr val="bg1"/>
                </a:solidFill>
                <a:latin typeface="Optima"/>
              </a:rPr>
              <a:t> </a:t>
            </a:r>
            <a:r>
              <a:rPr lang="en-US" dirty="0" err="1" smtClean="0">
                <a:solidFill>
                  <a:schemeClr val="bg1"/>
                </a:solidFill>
                <a:latin typeface="Optima"/>
              </a:rPr>
              <a:t>della</a:t>
            </a:r>
            <a:r>
              <a:rPr lang="en-US" dirty="0" smtClean="0">
                <a:solidFill>
                  <a:schemeClr val="bg1"/>
                </a:solidFill>
                <a:latin typeface="Optima"/>
              </a:rPr>
              <a:t> </a:t>
            </a:r>
            <a:r>
              <a:rPr lang="en-US" dirty="0" err="1" smtClean="0">
                <a:solidFill>
                  <a:schemeClr val="bg1"/>
                </a:solidFill>
                <a:latin typeface="Optima"/>
              </a:rPr>
              <a:t>terapia</a:t>
            </a:r>
            <a:r>
              <a:rPr lang="en-US" dirty="0">
                <a:solidFill>
                  <a:schemeClr val="bg1"/>
                </a:solidFill>
                <a:latin typeface="Optima"/>
              </a:rPr>
              <a:t> </a:t>
            </a:r>
            <a:endParaRPr lang="it-IT" dirty="0">
              <a:solidFill>
                <a:schemeClr val="bg1"/>
              </a:solidFill>
              <a:latin typeface="Optima"/>
            </a:endParaRPr>
          </a:p>
          <a:p>
            <a:endParaRPr lang="it-IT" dirty="0" smtClean="0">
              <a:solidFill>
                <a:schemeClr val="bg1"/>
              </a:solidFill>
              <a:latin typeface="Optima"/>
            </a:endParaRPr>
          </a:p>
          <a:p>
            <a:pPr marL="285750" indent="-285750">
              <a:buFont typeface="Wingdings" panose="05000000000000000000" pitchFamily="2" charset="2"/>
              <a:buChar char="ü"/>
            </a:pPr>
            <a:r>
              <a:rPr lang="it-IT" dirty="0" smtClean="0">
                <a:solidFill>
                  <a:schemeClr val="bg1"/>
                </a:solidFill>
                <a:latin typeface="Optima"/>
              </a:rPr>
              <a:t>Fornire </a:t>
            </a:r>
            <a:r>
              <a:rPr lang="it-IT" dirty="0">
                <a:solidFill>
                  <a:schemeClr val="bg1"/>
                </a:solidFill>
                <a:latin typeface="Optima"/>
              </a:rPr>
              <a:t>più dettagliate informazioni sui motivi dell’importanza della terapia </a:t>
            </a:r>
            <a:r>
              <a:rPr lang="it-IT" dirty="0" smtClean="0">
                <a:solidFill>
                  <a:schemeClr val="bg1"/>
                </a:solidFill>
                <a:latin typeface="Optima"/>
              </a:rPr>
              <a:t>continuativa</a:t>
            </a:r>
          </a:p>
          <a:p>
            <a:pPr marL="285750" indent="-285750">
              <a:buFont typeface="Wingdings" panose="05000000000000000000" pitchFamily="2" charset="2"/>
              <a:buChar char="ü"/>
            </a:pPr>
            <a:endParaRPr lang="it-IT" dirty="0">
              <a:solidFill>
                <a:schemeClr val="bg1"/>
              </a:solidFill>
              <a:latin typeface="Optima"/>
            </a:endParaRPr>
          </a:p>
          <a:p>
            <a:pPr marL="285750" indent="-285750">
              <a:buFont typeface="Wingdings" panose="05000000000000000000" pitchFamily="2" charset="2"/>
              <a:buChar char="ü"/>
            </a:pPr>
            <a:r>
              <a:rPr lang="it-IT" dirty="0" smtClean="0">
                <a:solidFill>
                  <a:schemeClr val="bg1"/>
                </a:solidFill>
                <a:latin typeface="Optima"/>
              </a:rPr>
              <a:t>Spiegare i rischi della sospensione della terapia</a:t>
            </a:r>
            <a:endParaRPr lang="it-IT" dirty="0">
              <a:solidFill>
                <a:schemeClr val="bg1"/>
              </a:solidFill>
              <a:latin typeface="Optima"/>
            </a:endParaRPr>
          </a:p>
          <a:p>
            <a:endParaRPr lang="it-IT" dirty="0" smtClean="0">
              <a:solidFill>
                <a:schemeClr val="bg1"/>
              </a:solidFill>
              <a:latin typeface="Optima"/>
            </a:endParaRPr>
          </a:p>
          <a:p>
            <a:pPr marL="285750" indent="-285750">
              <a:buFont typeface="Wingdings" panose="05000000000000000000" pitchFamily="2" charset="2"/>
              <a:buChar char="ü"/>
            </a:pPr>
            <a:r>
              <a:rPr lang="it-IT" dirty="0" smtClean="0">
                <a:solidFill>
                  <a:schemeClr val="bg1"/>
                </a:solidFill>
                <a:latin typeface="Optima"/>
              </a:rPr>
              <a:t>Rassicurare </a:t>
            </a:r>
            <a:r>
              <a:rPr lang="it-IT" dirty="0">
                <a:solidFill>
                  <a:schemeClr val="bg1"/>
                </a:solidFill>
                <a:latin typeface="Optima"/>
              </a:rPr>
              <a:t>in relazione alla possibile comparsa di effetti collaterali</a:t>
            </a:r>
          </a:p>
          <a:p>
            <a:r>
              <a:rPr lang="it-IT" dirty="0">
                <a:solidFill>
                  <a:schemeClr val="bg1"/>
                </a:solidFill>
                <a:latin typeface="Optima"/>
              </a:rPr>
              <a:t> </a:t>
            </a:r>
          </a:p>
          <a:p>
            <a:r>
              <a:rPr lang="it-IT" dirty="0">
                <a:solidFill>
                  <a:schemeClr val="bg1"/>
                </a:solidFill>
                <a:latin typeface="Optima"/>
              </a:rPr>
              <a:t> </a:t>
            </a:r>
          </a:p>
        </p:txBody>
      </p:sp>
      <p:sp>
        <p:nvSpPr>
          <p:cNvPr id="3" name="CasellaDiTesto 2">
            <a:extLst>
              <a:ext uri="{FF2B5EF4-FFF2-40B4-BE49-F238E27FC236}">
                <a16:creationId xmlns="" xmlns:a16="http://schemas.microsoft.com/office/drawing/2014/main" id="{4ABC8059-DFAA-4C99-9AA4-4EE6400BD127}"/>
              </a:ext>
            </a:extLst>
          </p:cNvPr>
          <p:cNvSpPr txBox="1"/>
          <p:nvPr/>
        </p:nvSpPr>
        <p:spPr>
          <a:xfrm>
            <a:off x="2384057" y="870925"/>
            <a:ext cx="7836904" cy="954107"/>
          </a:xfrm>
          <a:prstGeom prst="rect">
            <a:avLst/>
          </a:prstGeom>
          <a:noFill/>
        </p:spPr>
        <p:txBody>
          <a:bodyPr wrap="square" rtlCol="0">
            <a:spAutoFit/>
          </a:bodyPr>
          <a:lstStyle/>
          <a:p>
            <a:r>
              <a:rPr lang="it-IT" sz="2800" dirty="0" smtClean="0">
                <a:solidFill>
                  <a:schemeClr val="bg1"/>
                </a:solidFill>
              </a:rPr>
              <a:t>Come aumentare </a:t>
            </a:r>
            <a:r>
              <a:rPr lang="it-IT" sz="2800" dirty="0">
                <a:solidFill>
                  <a:schemeClr val="bg1"/>
                </a:solidFill>
              </a:rPr>
              <a:t>l’aderenza del paziente alla terapia </a:t>
            </a:r>
            <a:r>
              <a:rPr lang="it-IT" sz="2800" dirty="0" smtClean="0">
                <a:solidFill>
                  <a:schemeClr val="bg1"/>
                </a:solidFill>
              </a:rPr>
              <a:t>dell’ipercolesterolemia in prevenzione secondaria?</a:t>
            </a:r>
            <a:endParaRPr lang="it-IT" sz="2800" dirty="0">
              <a:solidFill>
                <a:schemeClr val="bg1"/>
              </a:solidFill>
            </a:endParaRPr>
          </a:p>
        </p:txBody>
      </p:sp>
    </p:spTree>
    <p:extLst>
      <p:ext uri="{BB962C8B-B14F-4D97-AF65-F5344CB8AC3E}">
        <p14:creationId xmlns:p14="http://schemas.microsoft.com/office/powerpoint/2010/main" val="1811893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Placeholder 2">
            <a:extLst/>
          </p:cNvPr>
          <p:cNvSpPr txBox="1">
            <a:spLocks/>
          </p:cNvSpPr>
          <p:nvPr/>
        </p:nvSpPr>
        <p:spPr bwMode="auto">
          <a:xfrm>
            <a:off x="1508125" y="6183512"/>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0"/>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defTabSz="457200">
              <a:spcBef>
                <a:spcPct val="0"/>
              </a:spcBef>
              <a:buNone/>
              <a:defRPr/>
            </a:pPr>
            <a:r>
              <a:rPr lang="en-US" altLang="it-IT" sz="1300" dirty="0">
                <a:solidFill>
                  <a:srgbClr val="FCB11C">
                    <a:lumMod val="60000"/>
                    <a:lumOff val="40000"/>
                  </a:srgbClr>
                </a:solidFill>
                <a:latin typeface="Helvetica" panose="020B0604020202020204" pitchFamily="34" charset="0"/>
              </a:rPr>
              <a:t> From: </a:t>
            </a:r>
            <a:r>
              <a:rPr lang="en-US" altLang="it-IT" sz="1300" b="1" dirty="0">
                <a:solidFill>
                  <a:srgbClr val="FCB11C">
                    <a:lumMod val="60000"/>
                    <a:lumOff val="40000"/>
                  </a:srgbClr>
                </a:solidFill>
                <a:latin typeface="Helvetica" panose="020B0604020202020204" pitchFamily="34" charset="0"/>
              </a:rPr>
              <a:t>Treatment of Cholesterol in 2017</a:t>
            </a:r>
          </a:p>
        </p:txBody>
      </p:sp>
      <p:sp>
        <p:nvSpPr>
          <p:cNvPr id="38915" name="Text Placeholder 2"/>
          <p:cNvSpPr txBox="1">
            <a:spLocks/>
          </p:cNvSpPr>
          <p:nvPr/>
        </p:nvSpPr>
        <p:spPr bwMode="auto">
          <a:xfrm>
            <a:off x="1524000" y="5575300"/>
            <a:ext cx="9144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a:lnSpc>
                <a:spcPct val="90000"/>
              </a:lnSpc>
              <a:spcBef>
                <a:spcPts val="750"/>
              </a:spcBef>
              <a:buFont typeface="Arial" panose="020B0604020202020204" pitchFamily="34" charset="0"/>
              <a:buChar char="•"/>
              <a:defRPr sz="2400">
                <a:solidFill>
                  <a:schemeClr val="tx1"/>
                </a:solidFill>
                <a:latin typeface="Corbel" panose="020B0503020204020204" pitchFamily="34" charset="0"/>
              </a:defRPr>
            </a:lvl1pPr>
            <a:lvl2pPr marL="742950" indent="-285750">
              <a:lnSpc>
                <a:spcPct val="90000"/>
              </a:lnSpc>
              <a:spcBef>
                <a:spcPts val="375"/>
              </a:spcBef>
              <a:buFont typeface="Arial" panose="020B0604020202020204" pitchFamily="34" charset="0"/>
              <a:buChar char="•"/>
              <a:defRPr sz="2000">
                <a:solidFill>
                  <a:schemeClr val="tx1"/>
                </a:solidFill>
                <a:latin typeface="Corbel" panose="020B0503020204020204" pitchFamily="34" charset="0"/>
              </a:defRPr>
            </a:lvl2pPr>
            <a:lvl3pPr marL="1143000" indent="-228600">
              <a:lnSpc>
                <a:spcPct val="90000"/>
              </a:lnSpc>
              <a:spcBef>
                <a:spcPts val="375"/>
              </a:spcBef>
              <a:buFont typeface="Arial" panose="020B0604020202020204" pitchFamily="34" charset="0"/>
              <a:buChar char="•"/>
              <a:defRPr sz="1600">
                <a:solidFill>
                  <a:schemeClr val="tx1"/>
                </a:solidFill>
                <a:latin typeface="Corbel" panose="020B0503020204020204" pitchFamily="34" charset="0"/>
              </a:defRPr>
            </a:lvl3pPr>
            <a:lvl4pPr marL="1600200" indent="-228600">
              <a:lnSpc>
                <a:spcPct val="90000"/>
              </a:lnSpc>
              <a:spcBef>
                <a:spcPts val="375"/>
              </a:spcBef>
              <a:buFont typeface="Arial" panose="020B0604020202020204" pitchFamily="34" charset="0"/>
              <a:buChar char="•"/>
              <a:defRPr sz="1400">
                <a:solidFill>
                  <a:schemeClr val="tx1"/>
                </a:solidFill>
                <a:latin typeface="Corbel" panose="020B0503020204020204" pitchFamily="34" charset="0"/>
              </a:defRPr>
            </a:lvl4pPr>
            <a:lvl5pPr marL="2057400" indent="-228600">
              <a:lnSpc>
                <a:spcPct val="90000"/>
              </a:lnSpc>
              <a:spcBef>
                <a:spcPts val="375"/>
              </a:spcBef>
              <a:buFont typeface="Arial" panose="020B0604020202020204" pitchFamily="34" charset="0"/>
              <a:buChar char="•"/>
              <a:defRPr sz="1400">
                <a:solidFill>
                  <a:schemeClr val="tx1"/>
                </a:solidFill>
                <a:latin typeface="Corbel" panose="020B050302020402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9pPr>
          </a:lstStyle>
          <a:p>
            <a:pPr defTabSz="457200" fontAlgn="base">
              <a:lnSpc>
                <a:spcPct val="100000"/>
              </a:lnSpc>
              <a:spcBef>
                <a:spcPct val="20000"/>
              </a:spcBef>
              <a:spcAft>
                <a:spcPct val="0"/>
              </a:spcAft>
              <a:buNone/>
            </a:pPr>
            <a:r>
              <a:rPr lang="en-US" altLang="it-IT" sz="1200">
                <a:solidFill>
                  <a:prstClr val="white"/>
                </a:solidFill>
                <a:latin typeface="Helvetica" panose="020B0604020202020204" pitchFamily="34" charset="0"/>
                <a:ea typeface="ＭＳ Ｐゴシック" panose="020B0600070205080204" pitchFamily="34" charset="-128"/>
              </a:rPr>
              <a:t> </a:t>
            </a:r>
          </a:p>
        </p:txBody>
      </p:sp>
      <p:sp>
        <p:nvSpPr>
          <p:cNvPr id="13" name="Text Placeholder 2">
            <a:extLst/>
          </p:cNvPr>
          <p:cNvSpPr txBox="1">
            <a:spLocks/>
          </p:cNvSpPr>
          <p:nvPr/>
        </p:nvSpPr>
        <p:spPr bwMode="auto">
          <a:xfrm>
            <a:off x="1524000" y="6530431"/>
            <a:ext cx="91440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127000" bIns="63500"/>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defTabSz="457200">
              <a:spcBef>
                <a:spcPct val="0"/>
              </a:spcBef>
              <a:buNone/>
              <a:defRPr/>
            </a:pPr>
            <a:r>
              <a:rPr lang="en-US" altLang="it-IT" sz="1200" dirty="0">
                <a:solidFill>
                  <a:srgbClr val="FCB11C">
                    <a:lumMod val="60000"/>
                    <a:lumOff val="40000"/>
                  </a:srgbClr>
                </a:solidFill>
                <a:latin typeface="Helvetica" panose="020B0604020202020204" pitchFamily="34" charset="0"/>
              </a:rPr>
              <a:t>JAMA. Published online  July 24, 2017. doi:10.1001/jama.2017.6753</a:t>
            </a:r>
          </a:p>
        </p:txBody>
      </p:sp>
      <p:pic>
        <p:nvPicPr>
          <p:cNvPr id="38919" name="Immagin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3563" y="6461126"/>
            <a:ext cx="11985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uppo 3"/>
          <p:cNvGrpSpPr/>
          <p:nvPr/>
        </p:nvGrpSpPr>
        <p:grpSpPr>
          <a:xfrm>
            <a:off x="2758360" y="116633"/>
            <a:ext cx="7471491" cy="5997575"/>
            <a:chOff x="1234359" y="116632"/>
            <a:chExt cx="7471491" cy="5997575"/>
          </a:xfrm>
        </p:grpSpPr>
        <p:pic>
          <p:nvPicPr>
            <p:cNvPr id="3891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72313" y="315913"/>
              <a:ext cx="163353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13"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5603" y="116632"/>
              <a:ext cx="4686300" cy="599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Connettore 2 2"/>
            <p:cNvCxnSpPr/>
            <p:nvPr/>
          </p:nvCxnSpPr>
          <p:spPr>
            <a:xfrm flipV="1">
              <a:off x="1352866" y="1532230"/>
              <a:ext cx="1080120" cy="36004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flipV="1">
              <a:off x="1352866" y="3717032"/>
              <a:ext cx="1080120" cy="36004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flipV="1">
              <a:off x="1234359" y="5285077"/>
              <a:ext cx="1080120" cy="36004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2" name="Connettore 2 11"/>
          <p:cNvCxnSpPr/>
          <p:nvPr/>
        </p:nvCxnSpPr>
        <p:spPr>
          <a:xfrm flipV="1">
            <a:off x="2651097" y="2250645"/>
            <a:ext cx="1080120" cy="36004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nettore 2 4"/>
          <p:cNvCxnSpPr/>
          <p:nvPr/>
        </p:nvCxnSpPr>
        <p:spPr>
          <a:xfrm flipH="1">
            <a:off x="8514080" y="5781040"/>
            <a:ext cx="1056640"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13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423592" y="1922819"/>
            <a:ext cx="7416824" cy="3490186"/>
          </a:xfrm>
          <a:prstGeom prst="rect">
            <a:avLst/>
          </a:prstGeom>
        </p:spPr>
        <p:txBody>
          <a:bodyPr wrap="square">
            <a:spAutoFit/>
          </a:bodyPr>
          <a:lstStyle/>
          <a:p>
            <a:pPr>
              <a:lnSpc>
                <a:spcPct val="115000"/>
              </a:lnSpc>
            </a:pPr>
            <a:r>
              <a:rPr lang="it-IT" sz="2400" dirty="0">
                <a:solidFill>
                  <a:srgbClr val="F79646"/>
                </a:solidFill>
                <a:effectLst>
                  <a:outerShdw blurRad="38100" dist="38100" dir="2700000" algn="tl">
                    <a:srgbClr val="000000">
                      <a:alpha val="43137"/>
                    </a:srgbClr>
                  </a:outerShdw>
                </a:effectLst>
                <a:latin typeface="News Gothic MT"/>
                <a:ea typeface="Times New Roman" panose="02020603050405020304" pitchFamily="18" charset="0"/>
                <a:cs typeface="Times New Roman" panose="02020603050405020304" pitchFamily="18" charset="0"/>
              </a:rPr>
              <a:t>L’Organizzazione Mondiale della Sanità afferma: </a:t>
            </a:r>
            <a:endParaRPr lang="it-IT" sz="2400" dirty="0">
              <a:solidFill>
                <a:srgbClr val="F79646"/>
              </a:solidFill>
              <a:effectLst>
                <a:outerShdw blurRad="38100" dist="38100" dir="2700000" algn="tl">
                  <a:srgbClr val="000000">
                    <a:alpha val="43137"/>
                  </a:srgbClr>
                </a:outerShdw>
              </a:effectLst>
              <a:latin typeface="News Gothic MT"/>
              <a:ea typeface="Calibri" panose="020F0502020204030204" pitchFamily="34" charset="0"/>
              <a:cs typeface="Times New Roman" panose="02020603050405020304" pitchFamily="18" charset="0"/>
            </a:endParaRPr>
          </a:p>
          <a:p>
            <a:pPr>
              <a:lnSpc>
                <a:spcPct val="115000"/>
              </a:lnSpc>
            </a:pPr>
            <a:endParaRPr lang="it-IT" sz="2400" dirty="0">
              <a:solidFill>
                <a:prstClr val="black"/>
              </a:solidFill>
              <a:latin typeface="News Gothic MT"/>
              <a:ea typeface="Times New Roman" panose="02020603050405020304" pitchFamily="18" charset="0"/>
              <a:cs typeface="Times New Roman" panose="02020603050405020304" pitchFamily="18" charset="0"/>
            </a:endParaRPr>
          </a:p>
          <a:p>
            <a:pPr>
              <a:lnSpc>
                <a:spcPct val="115000"/>
              </a:lnSpc>
            </a:pPr>
            <a:r>
              <a:rPr lang="it-IT" dirty="0">
                <a:solidFill>
                  <a:prstClr val="whit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La scarsa aderenza alle terapie croniche compromette gravemente l’efficacia del trattamento caratterizzandosi come un elemento critico per la salute della popolazione sia dal punto di vista della qualità di vita che dell’economia sanitaria. </a:t>
            </a:r>
          </a:p>
          <a:p>
            <a:pPr>
              <a:lnSpc>
                <a:spcPct val="115000"/>
              </a:lnSpc>
            </a:pPr>
            <a:endParaRPr lang="it-IT" dirty="0">
              <a:solidFill>
                <a:prstClr val="whit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pPr>
            <a:r>
              <a:rPr lang="it-IT" dirty="0">
                <a:solidFill>
                  <a:prstClr val="whit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Aumentare l’aderenza terapeutica può avere un impatto sulla salute della popolazione molto maggiore di ogni miglioramento di specifici trattamenti terapeutici</a:t>
            </a:r>
            <a:endParaRPr lang="it-IT" dirty="0">
              <a:solidFill>
                <a:prstClr val="white"/>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6699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3056909" y="0"/>
            <a:ext cx="6078182" cy="6858000"/>
          </a:xfrm>
          <a:prstGeom prst="rect">
            <a:avLst/>
          </a:prstGeom>
        </p:spPr>
      </p:pic>
      <p:pic>
        <p:nvPicPr>
          <p:cNvPr id="5" name="Immagine 4"/>
          <p:cNvPicPr>
            <a:picLocks noChangeAspect="1"/>
          </p:cNvPicPr>
          <p:nvPr/>
        </p:nvPicPr>
        <p:blipFill>
          <a:blip r:embed="rId3"/>
          <a:stretch>
            <a:fillRect/>
          </a:stretch>
        </p:blipFill>
        <p:spPr>
          <a:xfrm>
            <a:off x="263617" y="6524460"/>
            <a:ext cx="2429325" cy="179400"/>
          </a:xfrm>
          <a:prstGeom prst="rect">
            <a:avLst/>
          </a:prstGeom>
        </p:spPr>
      </p:pic>
      <p:pic>
        <p:nvPicPr>
          <p:cNvPr id="2" name="Immagin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6475" y="3200400"/>
            <a:ext cx="19050" cy="457200"/>
          </a:xfrm>
          <a:prstGeom prst="rect">
            <a:avLst/>
          </a:prstGeom>
        </p:spPr>
      </p:pic>
    </p:spTree>
    <p:extLst>
      <p:ext uri="{BB962C8B-B14F-4D97-AF65-F5344CB8AC3E}">
        <p14:creationId xmlns:p14="http://schemas.microsoft.com/office/powerpoint/2010/main" val="1809325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i="1" dirty="0"/>
              <a:t>Questioni cliniche pratiche nella gestione della dislipidemia in prevenzione secondaria</a:t>
            </a:r>
            <a:endParaRPr lang="it-IT" sz="2800" dirty="0"/>
          </a:p>
        </p:txBody>
      </p:sp>
      <p:sp>
        <p:nvSpPr>
          <p:cNvPr id="3" name="Segnaposto contenuto 2"/>
          <p:cNvSpPr>
            <a:spLocks noGrp="1"/>
          </p:cNvSpPr>
          <p:nvPr>
            <p:ph idx="1"/>
          </p:nvPr>
        </p:nvSpPr>
        <p:spPr/>
        <p:txBody>
          <a:bodyPr>
            <a:normAutofit fontScale="85000" lnSpcReduction="20000"/>
          </a:bodyPr>
          <a:lstStyle/>
          <a:p>
            <a:r>
              <a:rPr lang="it-IT" dirty="0"/>
              <a:t>E’ utile misurare anche HDL-C, TG, non-HDL-C e </a:t>
            </a:r>
            <a:r>
              <a:rPr lang="it-IT" dirty="0" err="1"/>
              <a:t>apoB</a:t>
            </a:r>
            <a:r>
              <a:rPr lang="it-IT" dirty="0"/>
              <a:t> in aggiunta al colesterolo totale e LDL-C?</a:t>
            </a:r>
          </a:p>
          <a:p>
            <a:r>
              <a:rPr lang="it-IT" dirty="0"/>
              <a:t>Quando è opportuno misurare il profilo lipidico in paziente con sindrome coronarica acuta?</a:t>
            </a:r>
          </a:p>
          <a:p>
            <a:r>
              <a:rPr lang="it-IT" dirty="0">
                <a:solidFill>
                  <a:srgbClr val="FF0000"/>
                </a:solidFill>
              </a:rPr>
              <a:t>E’ utile fare una diagnosi accurata della dislipidemia?</a:t>
            </a:r>
          </a:p>
          <a:p>
            <a:r>
              <a:rPr lang="it-IT" dirty="0"/>
              <a:t>Quali criteri occorre seguire per la scelta delle statine?</a:t>
            </a:r>
          </a:p>
          <a:p>
            <a:r>
              <a:rPr lang="it-IT" dirty="0"/>
              <a:t>Quando ed in quali pazienti pensare ad una terapia ipolipemizzante di associazione?</a:t>
            </a:r>
          </a:p>
          <a:p>
            <a:r>
              <a:rPr lang="it-IT" dirty="0"/>
              <a:t>Come occorre eseguire il monitoraggio della terapia</a:t>
            </a:r>
          </a:p>
          <a:p>
            <a:r>
              <a:rPr lang="it-IT" dirty="0"/>
              <a:t>Come trattare i pazienti che mostrano intolleranza alle statine per la presenza di miopatia?</a:t>
            </a:r>
          </a:p>
          <a:p>
            <a:r>
              <a:rPr lang="it-IT" dirty="0"/>
              <a:t>È opportuno utilizzare le statine in pazienti che presentano </a:t>
            </a:r>
            <a:r>
              <a:rPr lang="it-IT" dirty="0" err="1"/>
              <a:t>comorbilità</a:t>
            </a:r>
            <a:endParaRPr lang="it-IT" dirty="0"/>
          </a:p>
          <a:p>
            <a:endParaRPr lang="it-IT" dirty="0"/>
          </a:p>
        </p:txBody>
      </p:sp>
      <p:sp>
        <p:nvSpPr>
          <p:cNvPr id="5" name="Rettangolo 4"/>
          <p:cNvSpPr/>
          <p:nvPr/>
        </p:nvSpPr>
        <p:spPr>
          <a:xfrm>
            <a:off x="152400" y="6088559"/>
            <a:ext cx="11201400" cy="600164"/>
          </a:xfrm>
          <a:prstGeom prst="rect">
            <a:avLst/>
          </a:prstGeom>
        </p:spPr>
        <p:txBody>
          <a:bodyPr wrap="square">
            <a:spAutoFit/>
          </a:bodyPr>
          <a:lstStyle/>
          <a:p>
            <a:r>
              <a:rPr lang="it-IT" sz="1100" b="1" dirty="0">
                <a:latin typeface="Helvetica-Condensed-Black"/>
              </a:rPr>
              <a:t>Prevenzione cardiovascolare secondaria dopo sindrome coronarica acuta nella pratica clinica</a:t>
            </a:r>
          </a:p>
          <a:p>
            <a:r>
              <a:rPr lang="it-IT" sz="1100" b="1" dirty="0">
                <a:latin typeface="Helvetica-Condensed-Black"/>
              </a:rPr>
              <a:t>Documento di Consenso delle Società Scientifiche di Medicina Cardiovascolare e Medicina Interna della Regione Lazio</a:t>
            </a:r>
          </a:p>
          <a:p>
            <a:r>
              <a:rPr lang="it-IT" sz="1100" i="1" dirty="0">
                <a:latin typeface="Frutiger-Italic"/>
              </a:rPr>
              <a:t>F. </a:t>
            </a:r>
            <a:r>
              <a:rPr lang="it-IT" sz="1100" i="1" dirty="0" err="1">
                <a:latin typeface="Frutiger-Italic"/>
              </a:rPr>
              <a:t>Colivicchi</a:t>
            </a:r>
            <a:r>
              <a:rPr lang="it-IT" sz="1100" i="1" dirty="0">
                <a:latin typeface="Frutiger-Italic"/>
              </a:rPr>
              <a:t> et al. G </a:t>
            </a:r>
            <a:r>
              <a:rPr lang="it-IT" sz="1100" i="1" dirty="0" err="1">
                <a:latin typeface="Frutiger-Italic"/>
              </a:rPr>
              <a:t>Ital</a:t>
            </a:r>
            <a:r>
              <a:rPr lang="it-IT" sz="1100" i="1" dirty="0">
                <a:latin typeface="Frutiger-Italic"/>
              </a:rPr>
              <a:t> </a:t>
            </a:r>
            <a:r>
              <a:rPr lang="it-IT" sz="1100" i="1" dirty="0" err="1">
                <a:latin typeface="Frutiger-Italic"/>
              </a:rPr>
              <a:t>Cardiol</a:t>
            </a:r>
            <a:r>
              <a:rPr lang="it-IT" sz="1100" i="1" dirty="0">
                <a:latin typeface="Frutiger-Italic"/>
              </a:rPr>
              <a:t> </a:t>
            </a:r>
            <a:r>
              <a:rPr lang="it-IT" sz="1100" i="1" dirty="0" err="1">
                <a:latin typeface="Frutiger-Italic"/>
              </a:rPr>
              <a:t>Vol</a:t>
            </a:r>
            <a:r>
              <a:rPr lang="it-IT" sz="1100" i="1" dirty="0">
                <a:latin typeface="Frutiger-Italic"/>
              </a:rPr>
              <a:t> 11 </a:t>
            </a:r>
            <a:r>
              <a:rPr lang="it-IT" sz="1100" i="1" dirty="0" err="1">
                <a:latin typeface="Frutiger-Italic"/>
              </a:rPr>
              <a:t>Suppl</a:t>
            </a:r>
            <a:r>
              <a:rPr lang="it-IT" sz="1100" i="1" dirty="0">
                <a:latin typeface="Frutiger-Italic"/>
              </a:rPr>
              <a:t> 4 al n 5 2010</a:t>
            </a:r>
            <a:endParaRPr lang="it-IT" sz="1100" dirty="0"/>
          </a:p>
        </p:txBody>
      </p:sp>
    </p:spTree>
    <p:extLst>
      <p:ext uri="{BB962C8B-B14F-4D97-AF65-F5344CB8AC3E}">
        <p14:creationId xmlns:p14="http://schemas.microsoft.com/office/powerpoint/2010/main" val="2190639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 xmlns:a16="http://schemas.microsoft.com/office/drawing/2014/main" id="{D1448C77-4F8D-4F69-856E-6D098325259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2041451" cy="1763433"/>
          </a:xfrm>
        </p:spPr>
      </p:pic>
      <p:pic>
        <p:nvPicPr>
          <p:cNvPr id="6" name="Immagine 5">
            <a:extLst>
              <a:ext uri="{FF2B5EF4-FFF2-40B4-BE49-F238E27FC236}">
                <a16:creationId xmlns="" xmlns:a16="http://schemas.microsoft.com/office/drawing/2014/main" id="{F8738911-56FF-47FE-AA5E-F85ACADF8E3D}"/>
              </a:ext>
            </a:extLst>
          </p:cNvPr>
          <p:cNvPicPr>
            <a:picLocks noChangeAspect="1"/>
          </p:cNvPicPr>
          <p:nvPr/>
        </p:nvPicPr>
        <p:blipFill>
          <a:blip r:embed="rId3"/>
          <a:stretch>
            <a:fillRect/>
          </a:stretch>
        </p:blipFill>
        <p:spPr>
          <a:xfrm>
            <a:off x="6489142" y="1936928"/>
            <a:ext cx="5493751" cy="4763394"/>
          </a:xfrm>
          <a:prstGeom prst="rect">
            <a:avLst/>
          </a:prstGeom>
        </p:spPr>
      </p:pic>
      <p:pic>
        <p:nvPicPr>
          <p:cNvPr id="8" name="Immagine 7">
            <a:extLst>
              <a:ext uri="{FF2B5EF4-FFF2-40B4-BE49-F238E27FC236}">
                <a16:creationId xmlns="" xmlns:a16="http://schemas.microsoft.com/office/drawing/2014/main" id="{BA9BA779-61B4-42A2-8468-690154CC6DAF}"/>
              </a:ext>
            </a:extLst>
          </p:cNvPr>
          <p:cNvPicPr>
            <a:picLocks noChangeAspect="1"/>
          </p:cNvPicPr>
          <p:nvPr/>
        </p:nvPicPr>
        <p:blipFill>
          <a:blip r:embed="rId4"/>
          <a:stretch>
            <a:fillRect/>
          </a:stretch>
        </p:blipFill>
        <p:spPr>
          <a:xfrm>
            <a:off x="6489142" y="390980"/>
            <a:ext cx="5493751" cy="1100000"/>
          </a:xfrm>
          <a:prstGeom prst="rect">
            <a:avLst/>
          </a:prstGeom>
        </p:spPr>
      </p:pic>
      <p:pic>
        <p:nvPicPr>
          <p:cNvPr id="9" name="Immagine 8">
            <a:extLst>
              <a:ext uri="{FF2B5EF4-FFF2-40B4-BE49-F238E27FC236}">
                <a16:creationId xmlns="" xmlns:a16="http://schemas.microsoft.com/office/drawing/2014/main" id="{7B762A37-5594-462E-835D-FD6BBAF1DD40}"/>
              </a:ext>
            </a:extLst>
          </p:cNvPr>
          <p:cNvPicPr>
            <a:picLocks noChangeAspect="1"/>
          </p:cNvPicPr>
          <p:nvPr/>
        </p:nvPicPr>
        <p:blipFill>
          <a:blip r:embed="rId5"/>
          <a:stretch>
            <a:fillRect/>
          </a:stretch>
        </p:blipFill>
        <p:spPr>
          <a:xfrm>
            <a:off x="3097675" y="390980"/>
            <a:ext cx="3271227" cy="2605073"/>
          </a:xfrm>
          <a:prstGeom prst="rect">
            <a:avLst/>
          </a:prstGeom>
        </p:spPr>
      </p:pic>
      <p:sp>
        <p:nvSpPr>
          <p:cNvPr id="10" name="CasellaDiTesto 9">
            <a:extLst>
              <a:ext uri="{FF2B5EF4-FFF2-40B4-BE49-F238E27FC236}">
                <a16:creationId xmlns="" xmlns:a16="http://schemas.microsoft.com/office/drawing/2014/main" id="{44393A35-A05F-4CC5-94EB-111E6E9498B0}"/>
              </a:ext>
            </a:extLst>
          </p:cNvPr>
          <p:cNvSpPr txBox="1"/>
          <p:nvPr/>
        </p:nvSpPr>
        <p:spPr>
          <a:xfrm>
            <a:off x="776177" y="3429000"/>
            <a:ext cx="5199321" cy="2862322"/>
          </a:xfrm>
          <a:prstGeom prst="rect">
            <a:avLst/>
          </a:prstGeom>
          <a:noFill/>
        </p:spPr>
        <p:txBody>
          <a:bodyPr wrap="square" rtlCol="0">
            <a:spAutoFit/>
          </a:bodyPr>
          <a:lstStyle/>
          <a:p>
            <a:r>
              <a:rPr lang="it-IT" sz="2000" dirty="0">
                <a:solidFill>
                  <a:schemeClr val="bg1"/>
                </a:solidFill>
              </a:rPr>
              <a:t>L’</a:t>
            </a:r>
            <a:r>
              <a:rPr lang="it-IT" sz="2000" b="1" dirty="0">
                <a:solidFill>
                  <a:schemeClr val="bg1"/>
                </a:solidFill>
              </a:rPr>
              <a:t>ipercolesterolemia familiare</a:t>
            </a:r>
            <a:r>
              <a:rPr lang="it-IT" sz="2000" dirty="0">
                <a:solidFill>
                  <a:schemeClr val="bg1"/>
                </a:solidFill>
              </a:rPr>
              <a:t> è la dislipidemia con la più alta mortalità cardiovascolare. La presenza della patologia incrementa di almeno 10 volte il rischio di infarto miocardico. In assenza di trattamento, il 15-20% degli uomini ha un infarto entro i 40 anni e questa percentuale raggiunge l'80-85% a 65 anni; per le donne la situazione è analoga, solo con un ritardo di circa 10 anni.</a:t>
            </a:r>
          </a:p>
        </p:txBody>
      </p:sp>
      <p:pic>
        <p:nvPicPr>
          <p:cNvPr id="12" name="Immagine 11">
            <a:extLst>
              <a:ext uri="{FF2B5EF4-FFF2-40B4-BE49-F238E27FC236}">
                <a16:creationId xmlns="" xmlns:a16="http://schemas.microsoft.com/office/drawing/2014/main" id="{895FFAD9-4A70-4D98-A6C6-0578932DED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21" y="1146407"/>
            <a:ext cx="2041451" cy="547109"/>
          </a:xfrm>
          <a:prstGeom prst="rect">
            <a:avLst/>
          </a:prstGeom>
        </p:spPr>
      </p:pic>
    </p:spTree>
    <p:extLst>
      <p:ext uri="{BB962C8B-B14F-4D97-AF65-F5344CB8AC3E}">
        <p14:creationId xmlns:p14="http://schemas.microsoft.com/office/powerpoint/2010/main" val="203025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 xmlns:a16="http://schemas.microsoft.com/office/drawing/2014/main" id="{9E402057-B917-4CF5-A044-07CFDDCFAAB6}"/>
              </a:ext>
            </a:extLst>
          </p:cNvPr>
          <p:cNvPicPr>
            <a:picLocks noChangeAspect="1"/>
          </p:cNvPicPr>
          <p:nvPr/>
        </p:nvPicPr>
        <p:blipFill>
          <a:blip r:embed="rId2"/>
          <a:stretch>
            <a:fillRect/>
          </a:stretch>
        </p:blipFill>
        <p:spPr>
          <a:xfrm>
            <a:off x="2063587" y="1842250"/>
            <a:ext cx="8064826" cy="3173500"/>
          </a:xfrm>
          <a:prstGeom prst="rect">
            <a:avLst/>
          </a:prstGeom>
        </p:spPr>
      </p:pic>
    </p:spTree>
    <p:extLst>
      <p:ext uri="{BB962C8B-B14F-4D97-AF65-F5344CB8AC3E}">
        <p14:creationId xmlns:p14="http://schemas.microsoft.com/office/powerpoint/2010/main" val="3355987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43" y="5981134"/>
            <a:ext cx="1639117" cy="655647"/>
          </a:xfrm>
          <a:prstGeom prst="rect">
            <a:avLst/>
          </a:prstGeom>
        </p:spPr>
      </p:pic>
      <p:grpSp>
        <p:nvGrpSpPr>
          <p:cNvPr id="6" name="Gruppo 5"/>
          <p:cNvGrpSpPr/>
          <p:nvPr/>
        </p:nvGrpSpPr>
        <p:grpSpPr>
          <a:xfrm>
            <a:off x="1889185" y="643467"/>
            <a:ext cx="7434028" cy="5571066"/>
            <a:chOff x="1889185" y="643467"/>
            <a:chExt cx="7434028" cy="5571066"/>
          </a:xfrm>
        </p:grpSpPr>
        <p:pic>
          <p:nvPicPr>
            <p:cNvPr id="4" name="Immagine 3"/>
            <p:cNvPicPr>
              <a:picLocks noChangeAspect="1"/>
            </p:cNvPicPr>
            <p:nvPr/>
          </p:nvPicPr>
          <p:blipFill>
            <a:blip r:embed="rId3"/>
            <a:stretch>
              <a:fillRect/>
            </a:stretch>
          </p:blipFill>
          <p:spPr>
            <a:xfrm>
              <a:off x="2868786" y="643467"/>
              <a:ext cx="6454427" cy="5571066"/>
            </a:xfrm>
            <a:prstGeom prst="rect">
              <a:avLst/>
            </a:prstGeom>
          </p:spPr>
        </p:pic>
        <p:cxnSp>
          <p:nvCxnSpPr>
            <p:cNvPr id="5" name="Connettore 2 4"/>
            <p:cNvCxnSpPr/>
            <p:nvPr/>
          </p:nvCxnSpPr>
          <p:spPr>
            <a:xfrm>
              <a:off x="1889185" y="2751826"/>
              <a:ext cx="1095555" cy="86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56266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3481628" y="1126699"/>
            <a:ext cx="5144212" cy="5407073"/>
          </a:xfrm>
          <a:prstGeom prst="rect">
            <a:avLst/>
          </a:prstGeom>
        </p:spPr>
      </p:pic>
      <p:sp>
        <p:nvSpPr>
          <p:cNvPr id="5" name="CasellaDiTesto 4"/>
          <p:cNvSpPr txBox="1"/>
          <p:nvPr/>
        </p:nvSpPr>
        <p:spPr>
          <a:xfrm>
            <a:off x="1737360" y="274320"/>
            <a:ext cx="9174480" cy="523220"/>
          </a:xfrm>
          <a:prstGeom prst="rect">
            <a:avLst/>
          </a:prstGeom>
          <a:noFill/>
        </p:spPr>
        <p:txBody>
          <a:bodyPr wrap="square" rtlCol="0">
            <a:spAutoFit/>
          </a:bodyPr>
          <a:lstStyle/>
          <a:p>
            <a:pPr algn="ctr"/>
            <a:r>
              <a:rPr lang="en-US" sz="2800" dirty="0"/>
              <a:t>Recommendations for treatment goals for </a:t>
            </a:r>
            <a:r>
              <a:rPr lang="it-IT" sz="2800" dirty="0"/>
              <a:t>LDL-</a:t>
            </a:r>
            <a:r>
              <a:rPr lang="it-IT" sz="2800" dirty="0" err="1"/>
              <a:t>cholesterol</a:t>
            </a:r>
            <a:endParaRPr lang="it-IT" sz="2800" dirty="0"/>
          </a:p>
        </p:txBody>
      </p:sp>
      <p:sp>
        <p:nvSpPr>
          <p:cNvPr id="6" name="CasellaDiTesto 5"/>
          <p:cNvSpPr txBox="1"/>
          <p:nvPr/>
        </p:nvSpPr>
        <p:spPr>
          <a:xfrm>
            <a:off x="9113520" y="2346960"/>
            <a:ext cx="1798320" cy="369332"/>
          </a:xfrm>
          <a:prstGeom prst="rect">
            <a:avLst/>
          </a:prstGeom>
          <a:noFill/>
        </p:spPr>
        <p:txBody>
          <a:bodyPr wrap="square" rtlCol="0">
            <a:spAutoFit/>
          </a:bodyPr>
          <a:lstStyle/>
          <a:p>
            <a:r>
              <a:rPr lang="it-IT" dirty="0"/>
              <a:t>70 mg/dl</a:t>
            </a:r>
          </a:p>
        </p:txBody>
      </p:sp>
      <p:sp>
        <p:nvSpPr>
          <p:cNvPr id="7" name="CasellaDiTesto 6"/>
          <p:cNvSpPr txBox="1"/>
          <p:nvPr/>
        </p:nvSpPr>
        <p:spPr>
          <a:xfrm>
            <a:off x="9113520" y="4265712"/>
            <a:ext cx="1798320" cy="369332"/>
          </a:xfrm>
          <a:prstGeom prst="rect">
            <a:avLst/>
          </a:prstGeom>
          <a:noFill/>
        </p:spPr>
        <p:txBody>
          <a:bodyPr wrap="square" rtlCol="0">
            <a:spAutoFit/>
          </a:bodyPr>
          <a:lstStyle/>
          <a:p>
            <a:r>
              <a:rPr lang="it-IT" dirty="0"/>
              <a:t>100 mg/dl</a:t>
            </a:r>
          </a:p>
        </p:txBody>
      </p:sp>
      <p:sp>
        <p:nvSpPr>
          <p:cNvPr id="8" name="CasellaDiTesto 7"/>
          <p:cNvSpPr txBox="1"/>
          <p:nvPr/>
        </p:nvSpPr>
        <p:spPr>
          <a:xfrm>
            <a:off x="9113520" y="5791200"/>
            <a:ext cx="1798320" cy="369332"/>
          </a:xfrm>
          <a:prstGeom prst="rect">
            <a:avLst/>
          </a:prstGeom>
          <a:noFill/>
        </p:spPr>
        <p:txBody>
          <a:bodyPr wrap="square" rtlCol="0">
            <a:spAutoFit/>
          </a:bodyPr>
          <a:lstStyle/>
          <a:p>
            <a:r>
              <a:rPr lang="it-IT" dirty="0"/>
              <a:t>130 mg/dl</a:t>
            </a: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43" y="5981134"/>
            <a:ext cx="1639117" cy="655647"/>
          </a:xfrm>
          <a:prstGeom prst="rect">
            <a:avLst/>
          </a:prstGeom>
        </p:spPr>
      </p:pic>
    </p:spTree>
    <p:extLst>
      <p:ext uri="{BB962C8B-B14F-4D97-AF65-F5344CB8AC3E}">
        <p14:creationId xmlns:p14="http://schemas.microsoft.com/office/powerpoint/2010/main" val="485142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643467" y="1266290"/>
            <a:ext cx="10905066" cy="4325419"/>
          </a:xfrm>
          <a:prstGeom prst="rect">
            <a:avLst/>
          </a:prstGeo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43" y="5981134"/>
            <a:ext cx="1639117" cy="655647"/>
          </a:xfrm>
          <a:prstGeom prst="rect">
            <a:avLst/>
          </a:prstGeom>
        </p:spPr>
      </p:pic>
      <p:cxnSp>
        <p:nvCxnSpPr>
          <p:cNvPr id="5" name="Connettore 2 4">
            <a:extLst>
              <a:ext uri="{FF2B5EF4-FFF2-40B4-BE49-F238E27FC236}">
                <a16:creationId xmlns="" xmlns:a16="http://schemas.microsoft.com/office/drawing/2014/main" id="{4C5DD06F-7889-4CFC-B3EF-D2329FC42856}"/>
              </a:ext>
            </a:extLst>
          </p:cNvPr>
          <p:cNvCxnSpPr/>
          <p:nvPr/>
        </p:nvCxnSpPr>
        <p:spPr>
          <a:xfrm>
            <a:off x="233916" y="4582633"/>
            <a:ext cx="680484"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994569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301</TotalTime>
  <Words>1079</Words>
  <Application>Microsoft Office PowerPoint</Application>
  <PresentationFormat>Widescreen</PresentationFormat>
  <Paragraphs>95</Paragraphs>
  <Slides>26</Slides>
  <Notes>1</Notes>
  <HiddenSlides>0</HiddenSlides>
  <MMClips>0</MMClips>
  <ScaleCrop>false</ScaleCrop>
  <HeadingPairs>
    <vt:vector size="6" baseType="variant">
      <vt:variant>
        <vt:lpstr>Caratteri utilizzati</vt:lpstr>
      </vt:variant>
      <vt:variant>
        <vt:i4>11</vt:i4>
      </vt:variant>
      <vt:variant>
        <vt:lpstr>Tema</vt:lpstr>
      </vt:variant>
      <vt:variant>
        <vt:i4>9</vt:i4>
      </vt:variant>
      <vt:variant>
        <vt:lpstr>Titoli diapositive</vt:lpstr>
      </vt:variant>
      <vt:variant>
        <vt:i4>26</vt:i4>
      </vt:variant>
    </vt:vector>
  </HeadingPairs>
  <TitlesOfParts>
    <vt:vector size="46" baseType="lpstr">
      <vt:lpstr>ＭＳ Ｐゴシック</vt:lpstr>
      <vt:lpstr>Arial</vt:lpstr>
      <vt:lpstr>Calibri</vt:lpstr>
      <vt:lpstr>Calibri Light</vt:lpstr>
      <vt:lpstr>Frutiger-Italic</vt:lpstr>
      <vt:lpstr>Helvetica</vt:lpstr>
      <vt:lpstr>Helvetica-Condensed-Black</vt:lpstr>
      <vt:lpstr>News Gothic MT</vt:lpstr>
      <vt:lpstr>Optima</vt:lpstr>
      <vt:lpstr>Times New Roman</vt:lpstr>
      <vt:lpstr>Wingdings</vt:lpstr>
      <vt:lpstr>Tema di Office</vt:lpstr>
      <vt:lpstr>1_Tema di Office</vt:lpstr>
      <vt:lpstr>2_Tema di Office</vt:lpstr>
      <vt:lpstr>3_Tema di Office</vt:lpstr>
      <vt:lpstr>4_Tema di Office</vt:lpstr>
      <vt:lpstr>5_Tema di Office</vt:lpstr>
      <vt:lpstr>6_Tema di Office</vt:lpstr>
      <vt:lpstr>7_Tema di Office</vt:lpstr>
      <vt:lpstr>Struttura predefinita</vt:lpstr>
      <vt:lpstr>Presentazione standard di PowerPoint</vt:lpstr>
      <vt:lpstr>L’ipotesi LDL dell’arteriosclerosi</vt:lpstr>
      <vt:lpstr>Presentazione standard di PowerPoint</vt:lpstr>
      <vt:lpstr>Questioni cliniche pratiche nella gestione della dislipidemia in prevenzione secondaria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Top 10 Take-Home Messages to Reduce Risk of Atherosclerotic Cardiovascular Disease Through Cholesterol Management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maria del ben</dc:creator>
  <cp:lastModifiedBy>francesco.angelico@gmail.com</cp:lastModifiedBy>
  <cp:revision>26</cp:revision>
  <dcterms:created xsi:type="dcterms:W3CDTF">2018-11-18T15:45:07Z</dcterms:created>
  <dcterms:modified xsi:type="dcterms:W3CDTF">2018-11-19T19:43:47Z</dcterms:modified>
</cp:coreProperties>
</file>