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71" r:id="rId3"/>
    <p:sldId id="273" r:id="rId4"/>
    <p:sldId id="274" r:id="rId5"/>
    <p:sldId id="275" r:id="rId6"/>
    <p:sldId id="276" r:id="rId7"/>
    <p:sldId id="272" r:id="rId8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80" userDrawn="1">
          <p15:clr>
            <a:srgbClr val="A4A3A4"/>
          </p15:clr>
        </p15:guide>
        <p15:guide id="4" pos="74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6196" autoAdjust="0"/>
  </p:normalViewPr>
  <p:slideViewPr>
    <p:cSldViewPr snapToGrid="0" showGuides="1">
      <p:cViewPr>
        <p:scale>
          <a:sx n="93" d="100"/>
          <a:sy n="93" d="100"/>
        </p:scale>
        <p:origin x="-149" y="245"/>
      </p:cViewPr>
      <p:guideLst>
        <p:guide orient="horz" pos="2160"/>
        <p:guide orient="horz" pos="1480"/>
        <p:guide pos="3840"/>
        <p:guide pos="74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35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083B0967-EC55-4124-8BCB-33406AF488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9E37B211-F02A-4B65-816B-AB5F34F3B9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BA9A0-1404-46FF-8FF7-2FD63BDE2CEE}" type="datetimeFigureOut">
              <a:rPr lang="it-IT" smtClean="0"/>
              <a:t>08/11/2018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5843F431-4BB2-4E15-A10A-3D0B4EF76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BDC2DEFF-E635-49D3-B744-CABD3B023E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6DC04-0294-42F0-931F-D6A7DD2BE4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8877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29CC1-FDA7-4990-B742-DDC874DC9B43}" type="datetimeFigureOut">
              <a:rPr lang="it-IT" smtClean="0"/>
              <a:t>08/11/2018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F1063-F3CB-4F65-84E9-43826403DC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50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Raffronto percentuale delle apparecchiature in Italia stimate sopra la soglia (in blu) e sotto la soglia di adeguatezza tecnologica (in verde) a fine 2017.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La pubblicazione sarà pronta per fine mese, assieme alle altre due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F1063-F3CB-4F65-84E9-43826403DC1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44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Raffronto percentuale delle apparecchiature in Italia stimate sopra la soglia (in blu) e sotto la soglia di adeguatezza tecnologica (in verde) a fine 2017.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La pubblicazione sarà pronta per fine mese, assieme alle altre due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F1063-F3CB-4F65-84E9-43826403DC1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19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Raffronto percentuale delle apparecchiature in Italia stimate sopra la soglia (in blu) e sotto la soglia di adeguatezza tecnologica (in verde) a fine 2017.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La pubblicazione sarà pronta per fine mese, assieme alle altre due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F1063-F3CB-4F65-84E9-43826403DC1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2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F544636-512B-4854-9110-25A59BBD5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1167400-9C13-44A7-87D6-791BCB832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8E30240-07AA-4B74-BB0D-EEDABACF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87ED99-BA39-4230-99E9-A4A91816875B}" type="datetimeFigureOut">
              <a:rPr lang="it-IT" smtClean="0"/>
              <a:t>08/11/2018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6F731E3-1A0A-412F-B5B6-8192632A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EBF2604-A6CC-4714-838C-5F4DDD3AE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871" y="6440493"/>
            <a:ext cx="541865" cy="407986"/>
          </a:xfrm>
          <a:prstGeom prst="rect">
            <a:avLst/>
          </a:prstGeom>
        </p:spPr>
        <p:txBody>
          <a:bodyPr/>
          <a:lstStyle/>
          <a:p>
            <a:fld id="{775939A5-F568-4914-9493-99651B1BD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49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4D893DE-B6B5-42C8-A314-165BCBA1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532" y="1709738"/>
            <a:ext cx="1080346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1596746-6094-44AC-899D-B0E4DE6F8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8532" y="4589463"/>
            <a:ext cx="1080346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01AAE23-6CA5-4935-93FE-180E9B4E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87ED99-BA39-4230-99E9-A4A91816875B}" type="datetimeFigureOut">
              <a:rPr lang="it-IT" smtClean="0"/>
              <a:t>08/11/2018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A10B56F-6AB9-479D-A016-F4D8747E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DCEA493-42E9-479B-9919-95C4917B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871" y="6440493"/>
            <a:ext cx="541865" cy="407986"/>
          </a:xfrm>
          <a:prstGeom prst="rect">
            <a:avLst/>
          </a:prstGeom>
        </p:spPr>
        <p:txBody>
          <a:bodyPr/>
          <a:lstStyle/>
          <a:p>
            <a:fld id="{775939A5-F568-4914-9493-99651B1BD7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9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F8F1973-C978-405C-85CD-8FC3B9B109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6734" y="950403"/>
            <a:ext cx="11133663" cy="124947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xmlns="" id="{D4CB8003-7318-4B1F-9E36-886DBE54CD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32000" cy="5012267"/>
          </a:xfrm>
        </p:spPr>
        <p:txBody>
          <a:bodyPr vert="vert270" lIns="0" rIns="0" anchor="b">
            <a:normAutofit/>
          </a:bodyPr>
          <a:lstStyle>
            <a:lvl1pPr marL="0" indent="0" algn="r">
              <a:buNone/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diapostiva</a:t>
            </a:r>
            <a:endParaRPr lang="it-IT" dirty="0"/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xmlns="" id="{09E93CCD-4CE1-4CDD-B0C8-AD2F97F95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060" y="0"/>
            <a:ext cx="432000" cy="5029200"/>
          </a:xfrm>
        </p:spPr>
        <p:txBody>
          <a:bodyPr vert="vert270" lIns="0" rIns="0" anchor="t">
            <a:normAutofit/>
          </a:bodyPr>
          <a:lstStyle>
            <a:lvl1pPr marL="0" indent="0" algn="r">
              <a:buNone/>
              <a:defRPr sz="22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0BFEC91-05BC-4674-B46B-13CD0BDD3A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7263" y="0"/>
            <a:ext cx="11133137" cy="61753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1400" b="0" kern="1200" dirty="0">
                <a:solidFill>
                  <a:srgbClr val="01438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411926501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1953345C-32D0-4135-9117-446B64931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37" y="136526"/>
            <a:ext cx="10653995" cy="769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10BD662-C895-417C-87EC-BA8BF1EF8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537" y="1042460"/>
            <a:ext cx="10653995" cy="513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F741A542-E4D2-4F2E-B4C8-D4930AEEE6F1}"/>
              </a:ext>
            </a:extLst>
          </p:cNvPr>
          <p:cNvSpPr/>
          <p:nvPr userDrawn="1"/>
        </p:nvSpPr>
        <p:spPr>
          <a:xfrm>
            <a:off x="0" y="0"/>
            <a:ext cx="880533" cy="6858000"/>
          </a:xfrm>
          <a:prstGeom prst="rect">
            <a:avLst/>
          </a:prstGeom>
          <a:gradFill flip="none" rotWithShape="1">
            <a:gsLst>
              <a:gs pos="39000">
                <a:srgbClr val="01438A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D561777D-0A43-4311-8903-8D585C1870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6" y="6355916"/>
            <a:ext cx="828000" cy="40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9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1438A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438A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438A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438A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438A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438A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D3F9FB-D730-41D2-A68B-28935D085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Associazione Elettromedicali-Assobiomedica</a:t>
            </a:r>
            <a:br>
              <a:rPr lang="it-IT" sz="4000" dirty="0"/>
            </a:br>
            <a:r>
              <a:rPr lang="it-IT" sz="3600" b="1" dirty="0"/>
              <a:t>L’impegno per il rinnovo del parco installato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2A7091B-9889-4FAD-A11B-05F164C93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/>
              <a:t>Andrea Celli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/>
              <a:t>Presidente Elettromedicali-Assobiomedica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/>
              <a:t>Associazione Dossetti, Roma 9 novembre 2018</a:t>
            </a:r>
          </a:p>
        </p:txBody>
      </p:sp>
    </p:spTree>
    <p:extLst>
      <p:ext uri="{BB962C8B-B14F-4D97-AF65-F5344CB8AC3E}">
        <p14:creationId xmlns:p14="http://schemas.microsoft.com/office/powerpoint/2010/main" val="383165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xmlns="" id="{5F41F6B8-2D75-4905-AF36-B64C05B5D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737" y="1244387"/>
            <a:ext cx="11133663" cy="1249473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800" spc="-30" dirty="0"/>
              <a:t>Le tecnologie elettromedicali di Healthcare-IT per la gestione delle </a:t>
            </a:r>
            <a:r>
              <a:rPr lang="it-IT" sz="1800" spc="-30" dirty="0" err="1"/>
              <a:t>bioimmagini</a:t>
            </a:r>
            <a:r>
              <a:rPr lang="it-IT" sz="1800" spc="-30" dirty="0"/>
              <a:t> - </a:t>
            </a:r>
            <a:r>
              <a:rPr lang="it-IT" sz="1800" i="1" spc="-30" dirty="0"/>
              <a:t>Dicembre 2017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800" spc="-30" dirty="0"/>
              <a:t>Le apparecchiature di diagnostica per immagini in Italia - Edizione 2017 - </a:t>
            </a:r>
            <a:r>
              <a:rPr lang="it-IT" sz="1800" i="1" spc="-30" dirty="0"/>
              <a:t>Novembre 2017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800" spc="-30" dirty="0"/>
              <a:t>Le apparecchiature elettromedicali di ventilazione e di monitoraggio in Italia - Primo aggiornamento - </a:t>
            </a:r>
            <a:r>
              <a:rPr lang="it-IT" sz="1800" i="1" spc="-30" dirty="0"/>
              <a:t>Novembre 2017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3FE7D40-1D51-4BA3-AD7A-4F861BC02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32000" cy="6167044"/>
          </a:xfrm>
        </p:spPr>
        <p:txBody>
          <a:bodyPr>
            <a:normAutofit/>
          </a:bodyPr>
          <a:lstStyle/>
          <a:p>
            <a:r>
              <a:rPr lang="it-IT" dirty="0"/>
              <a:t>OPI – L’osservatorio sul parco installato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D50A39F-0738-4C8C-BCE9-7F5339F3B9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xmlns="" id="{FD2C866B-F372-4D0B-AB10-733E53DA92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anchor="ctr">
            <a:normAutofit/>
          </a:bodyPr>
          <a:lstStyle/>
          <a:p>
            <a:r>
              <a:rPr lang="it-IT" sz="1800" dirty="0"/>
              <a:t>Dal 2015 Assobiomedica rileva e monitora lo stato di obsolescenza del parco installato elettromedicale in Italia</a:t>
            </a:r>
          </a:p>
        </p:txBody>
      </p:sp>
      <p:sp>
        <p:nvSpPr>
          <p:cNvPr id="16" name="Segnaposto testo 7">
            <a:extLst>
              <a:ext uri="{FF2B5EF4-FFF2-40B4-BE49-F238E27FC236}">
                <a16:creationId xmlns:a16="http://schemas.microsoft.com/office/drawing/2014/main" xmlns="" id="{6194A9D0-FE8D-4D99-B634-A666FCBE72EC}"/>
              </a:ext>
            </a:extLst>
          </p:cNvPr>
          <p:cNvSpPr txBox="1">
            <a:spLocks/>
          </p:cNvSpPr>
          <p:nvPr/>
        </p:nvSpPr>
        <p:spPr>
          <a:xfrm>
            <a:off x="956737" y="770469"/>
            <a:ext cx="11133137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1438A"/>
              </a:buClr>
              <a:buFont typeface="Arial" panose="020B0604020202020204" pitchFamily="34" charset="0"/>
              <a:buNone/>
              <a:defRPr lang="it-IT" sz="1400" b="0" kern="1200" dirty="0">
                <a:solidFill>
                  <a:srgbClr val="01438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Tre pubblicazioni annuali</a:t>
            </a:r>
          </a:p>
        </p:txBody>
      </p:sp>
      <p:sp>
        <p:nvSpPr>
          <p:cNvPr id="17" name="Segnaposto contenuto 1">
            <a:extLst>
              <a:ext uri="{FF2B5EF4-FFF2-40B4-BE49-F238E27FC236}">
                <a16:creationId xmlns:a16="http://schemas.microsoft.com/office/drawing/2014/main" xmlns="" id="{ED31DEB7-9212-4853-80F7-C365C7AF13FB}"/>
              </a:ext>
            </a:extLst>
          </p:cNvPr>
          <p:cNvSpPr txBox="1">
            <a:spLocks/>
          </p:cNvSpPr>
          <p:nvPr/>
        </p:nvSpPr>
        <p:spPr>
          <a:xfrm>
            <a:off x="956473" y="2910826"/>
            <a:ext cx="11133663" cy="493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1438A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spc="-30" dirty="0"/>
              <a:t>Fornire una fotografia aggiornata in termini di obsolescenza del parco installato di diagnostica per immagini in Italia </a:t>
            </a:r>
            <a:endParaRPr lang="it-IT" sz="1800" i="1" spc="-30" dirty="0">
              <a:solidFill>
                <a:srgbClr val="FF0000"/>
              </a:solidFill>
            </a:endParaRP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xmlns="" id="{5EDA4074-3B84-4FC1-8212-BCBD59BBADCD}"/>
              </a:ext>
            </a:extLst>
          </p:cNvPr>
          <p:cNvSpPr txBox="1">
            <a:spLocks/>
          </p:cNvSpPr>
          <p:nvPr/>
        </p:nvSpPr>
        <p:spPr>
          <a:xfrm>
            <a:off x="956737" y="2468778"/>
            <a:ext cx="11133137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1438A"/>
              </a:buClr>
              <a:buFont typeface="Arial" panose="020B0604020202020204" pitchFamily="34" charset="0"/>
              <a:buNone/>
              <a:defRPr lang="it-IT" sz="1400" b="0" kern="1200" dirty="0">
                <a:solidFill>
                  <a:srgbClr val="01438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Obiettivo</a:t>
            </a:r>
          </a:p>
        </p:txBody>
      </p:sp>
      <p:sp>
        <p:nvSpPr>
          <p:cNvPr id="19" name="Segnaposto contenuto 1">
            <a:extLst>
              <a:ext uri="{FF2B5EF4-FFF2-40B4-BE49-F238E27FC236}">
                <a16:creationId xmlns:a16="http://schemas.microsoft.com/office/drawing/2014/main" xmlns="" id="{3C3F7F4F-206A-4286-9F24-2A1F640A208B}"/>
              </a:ext>
            </a:extLst>
          </p:cNvPr>
          <p:cNvSpPr txBox="1">
            <a:spLocks/>
          </p:cNvSpPr>
          <p:nvPr/>
        </p:nvSpPr>
        <p:spPr>
          <a:xfrm>
            <a:off x="956737" y="3885484"/>
            <a:ext cx="11133663" cy="7851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1438A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it-IT" sz="1800" spc="-30" dirty="0"/>
              <a:t> </a:t>
            </a:r>
            <a:r>
              <a:rPr lang="it-IT" sz="1800" b="1" spc="-30" dirty="0"/>
              <a:t>Sensibilizzazione</a:t>
            </a:r>
            <a:r>
              <a:rPr lang="it-IT" sz="1800" spc="-30" dirty="0"/>
              <a:t>: ampia visibilità e interesse (60+ articoli/interviste; ampio spazio in convegni)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800" spc="-30" dirty="0"/>
              <a:t> </a:t>
            </a:r>
            <a:r>
              <a:rPr lang="it-IT" sz="1800" b="1" spc="-30" dirty="0"/>
              <a:t>Credibilità e attenzione</a:t>
            </a:r>
            <a:r>
              <a:rPr lang="it-IT" sz="1800" spc="-30" dirty="0"/>
              <a:t>: 2 audizioni a tavoli istituzionali </a:t>
            </a:r>
            <a:r>
              <a:rPr lang="it-IT" sz="1800" spc="-30" dirty="0" err="1"/>
              <a:t>MinSal</a:t>
            </a:r>
            <a:r>
              <a:rPr lang="it-IT" sz="1800" spc="-30" dirty="0"/>
              <a:t> e dialogo con Mise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xmlns="" id="{8ABA3E63-C809-401D-9F77-5305DEEA0224}"/>
              </a:ext>
            </a:extLst>
          </p:cNvPr>
          <p:cNvSpPr txBox="1">
            <a:spLocks/>
          </p:cNvSpPr>
          <p:nvPr/>
        </p:nvSpPr>
        <p:spPr>
          <a:xfrm>
            <a:off x="956737" y="3411566"/>
            <a:ext cx="11133137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1438A"/>
              </a:buClr>
              <a:buFont typeface="Arial" panose="020B0604020202020204" pitchFamily="34" charset="0"/>
              <a:buNone/>
              <a:defRPr lang="it-IT" sz="1400" b="0" kern="1200" dirty="0">
                <a:solidFill>
                  <a:srgbClr val="01438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Risultati</a:t>
            </a:r>
          </a:p>
        </p:txBody>
      </p:sp>
      <p:sp>
        <p:nvSpPr>
          <p:cNvPr id="21" name="Segnaposto contenuto 1">
            <a:extLst>
              <a:ext uri="{FF2B5EF4-FFF2-40B4-BE49-F238E27FC236}">
                <a16:creationId xmlns:a16="http://schemas.microsoft.com/office/drawing/2014/main" xmlns="" id="{D9570A32-F83F-4DAB-8758-E1EA3A9931EE}"/>
              </a:ext>
            </a:extLst>
          </p:cNvPr>
          <p:cNvSpPr txBox="1">
            <a:spLocks/>
          </p:cNvSpPr>
          <p:nvPr/>
        </p:nvSpPr>
        <p:spPr>
          <a:xfrm>
            <a:off x="956737" y="5119449"/>
            <a:ext cx="11133663" cy="493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1438A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spc="-30" dirty="0"/>
              <a:t>Proposta alle istituzioni di una soluzione sostenibile &gt;&gt; i progetti 2018/2019</a:t>
            </a:r>
          </a:p>
        </p:txBody>
      </p:sp>
      <p:sp>
        <p:nvSpPr>
          <p:cNvPr id="22" name="Segnaposto testo 7">
            <a:extLst>
              <a:ext uri="{FF2B5EF4-FFF2-40B4-BE49-F238E27FC236}">
                <a16:creationId xmlns:a16="http://schemas.microsoft.com/office/drawing/2014/main" xmlns="" id="{23A40F86-BE49-40C6-BC2F-2AD3E3054F31}"/>
              </a:ext>
            </a:extLst>
          </p:cNvPr>
          <p:cNvSpPr txBox="1">
            <a:spLocks/>
          </p:cNvSpPr>
          <p:nvPr/>
        </p:nvSpPr>
        <p:spPr>
          <a:xfrm>
            <a:off x="956737" y="4645528"/>
            <a:ext cx="11133137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1438A"/>
              </a:buClr>
              <a:buFont typeface="Arial" panose="020B0604020202020204" pitchFamily="34" charset="0"/>
              <a:buNone/>
              <a:defRPr lang="it-IT" sz="1400" b="0" kern="1200" dirty="0">
                <a:solidFill>
                  <a:srgbClr val="01438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Prospettiva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xmlns="" id="{ACA098CE-1765-4D07-A573-95738CA98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681" y="4370283"/>
            <a:ext cx="1762412" cy="252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xmlns="" id="{B416F054-09FF-43D3-86BB-EFCAAB25A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4830">
            <a:off x="8761823" y="5280541"/>
            <a:ext cx="1780555" cy="252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164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3FE7D40-1D51-4BA3-AD7A-4F861BC02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-1"/>
            <a:ext cx="432000" cy="6700603"/>
          </a:xfrm>
        </p:spPr>
        <p:txBody>
          <a:bodyPr>
            <a:normAutofit/>
          </a:bodyPr>
          <a:lstStyle/>
          <a:p>
            <a:r>
              <a:rPr lang="it-IT" dirty="0"/>
              <a:t>In anteprima: i nuovi dati sull’</a:t>
            </a:r>
            <a:r>
              <a:rPr lang="it-IT" dirty="0" err="1"/>
              <a:t>elettromedicina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D50A39F-0738-4C8C-BCE9-7F5339F3B9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xmlns="" id="{FD2C866B-F372-4D0B-AB10-733E53DA92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7263" y="103129"/>
            <a:ext cx="4205615" cy="1457540"/>
          </a:xfrm>
        </p:spPr>
        <p:txBody>
          <a:bodyPr anchor="ctr">
            <a:normAutofit/>
          </a:bodyPr>
          <a:lstStyle/>
          <a:p>
            <a:r>
              <a:rPr lang="it-IT" sz="1800" dirty="0"/>
              <a:t>Analisi di vetustà</a:t>
            </a:r>
          </a:p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Indagine campionaria su un panel significativo di imprese del Settore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xmlns="" id="{F760C54A-FAAE-4FFC-AFD2-7D7FF15F686E}"/>
              </a:ext>
            </a:extLst>
          </p:cNvPr>
          <p:cNvSpPr txBox="1">
            <a:spLocks/>
          </p:cNvSpPr>
          <p:nvPr/>
        </p:nvSpPr>
        <p:spPr>
          <a:xfrm>
            <a:off x="957263" y="3500618"/>
            <a:ext cx="4205615" cy="1457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1438A"/>
              </a:buClr>
              <a:buFont typeface="Arial" panose="020B0604020202020204" pitchFamily="34" charset="0"/>
              <a:buNone/>
              <a:defRPr lang="it-IT" sz="1400" b="0" kern="1200" dirty="0">
                <a:solidFill>
                  <a:srgbClr val="01438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Adeguatezza tecnologica del parco installato</a:t>
            </a:r>
          </a:p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Indagine campionaria su un panel significativo di imprese del Settore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741EE347-911E-4088-A7AE-8444325240BC}"/>
              </a:ext>
            </a:extLst>
          </p:cNvPr>
          <p:cNvSpPr txBox="1"/>
          <p:nvPr/>
        </p:nvSpPr>
        <p:spPr>
          <a:xfrm>
            <a:off x="5162875" y="3198287"/>
            <a:ext cx="4062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Fonte: Centro Studi Assobiomedica (2018) su dati fine 2017 (</a:t>
            </a:r>
            <a:r>
              <a:rPr lang="it-IT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pubblico+privato</a:t>
            </a:r>
            <a:r>
              <a:rPr lang="it-IT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01AEDC24-ECDB-4567-9D97-6BBD657C6AF7}"/>
              </a:ext>
            </a:extLst>
          </p:cNvPr>
          <p:cNvSpPr txBox="1"/>
          <p:nvPr/>
        </p:nvSpPr>
        <p:spPr>
          <a:xfrm>
            <a:off x="5162875" y="6604920"/>
            <a:ext cx="4062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Fonte: Centro Studi Assobiomedica (2018) su dati fine 2017 (</a:t>
            </a:r>
            <a:r>
              <a:rPr lang="it-IT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pubblico+privato</a:t>
            </a:r>
            <a:r>
              <a:rPr lang="it-IT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F385844A-F49E-484F-AD04-438511DD9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339" y="93985"/>
            <a:ext cx="4738712" cy="3096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FC9E5032-334A-47E8-8D01-401712C04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969" y="3508920"/>
            <a:ext cx="4733784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3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3FE7D40-1D51-4BA3-AD7A-4F861BC02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-1"/>
            <a:ext cx="432000" cy="6700603"/>
          </a:xfrm>
        </p:spPr>
        <p:txBody>
          <a:bodyPr>
            <a:normAutofit/>
          </a:bodyPr>
          <a:lstStyle/>
          <a:p>
            <a:r>
              <a:rPr lang="it-IT" dirty="0"/>
              <a:t>Dati dalla diagnostica per immagini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D50A39F-0738-4C8C-BCE9-7F5339F3B9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xmlns="" id="{FD2C866B-F372-4D0B-AB10-733E53DA92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7263" y="103129"/>
            <a:ext cx="4205615" cy="1457540"/>
          </a:xfrm>
        </p:spPr>
        <p:txBody>
          <a:bodyPr anchor="ctr">
            <a:normAutofit/>
          </a:bodyPr>
          <a:lstStyle/>
          <a:p>
            <a:r>
              <a:rPr lang="it-IT" sz="1800" dirty="0"/>
              <a:t>Analisi di vetustà</a:t>
            </a:r>
          </a:p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Indagine campionaria su un panel significativo di imprese del Settore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xmlns="" id="{F760C54A-FAAE-4FFC-AFD2-7D7FF15F686E}"/>
              </a:ext>
            </a:extLst>
          </p:cNvPr>
          <p:cNvSpPr txBox="1">
            <a:spLocks/>
          </p:cNvSpPr>
          <p:nvPr/>
        </p:nvSpPr>
        <p:spPr>
          <a:xfrm>
            <a:off x="957263" y="3500618"/>
            <a:ext cx="4205615" cy="1457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1438A"/>
              </a:buClr>
              <a:buFont typeface="Arial" panose="020B0604020202020204" pitchFamily="34" charset="0"/>
              <a:buNone/>
              <a:defRPr lang="it-IT" sz="1400" b="0" kern="1200" dirty="0">
                <a:solidFill>
                  <a:srgbClr val="01438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Adeguatezza tecnologica del parco installato</a:t>
            </a:r>
          </a:p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Indagine campionaria su un panel significativo di imprese del Settore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741EE347-911E-4088-A7AE-8444325240BC}"/>
              </a:ext>
            </a:extLst>
          </p:cNvPr>
          <p:cNvSpPr txBox="1"/>
          <p:nvPr/>
        </p:nvSpPr>
        <p:spPr>
          <a:xfrm>
            <a:off x="5162875" y="3198149"/>
            <a:ext cx="4062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Fonte: Centro Studi Assobiomedica (2017) su dati fine 2016 (</a:t>
            </a:r>
            <a:r>
              <a:rPr lang="it-IT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pubblico+privato</a:t>
            </a:r>
            <a:r>
              <a:rPr lang="it-IT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01AEDC24-ECDB-4567-9D97-6BBD657C6AF7}"/>
              </a:ext>
            </a:extLst>
          </p:cNvPr>
          <p:cNvSpPr txBox="1"/>
          <p:nvPr/>
        </p:nvSpPr>
        <p:spPr>
          <a:xfrm>
            <a:off x="5162875" y="6604920"/>
            <a:ext cx="4062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Fonte: Centro Studi Assobiomedica (2017) su dati fine 2016 (</a:t>
            </a:r>
            <a:r>
              <a:rPr lang="it-IT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pubblico+privato</a:t>
            </a:r>
            <a:r>
              <a:rPr lang="it-IT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5BB345F-FE7D-4CD7-8FCF-94A83DA2F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875" y="103129"/>
            <a:ext cx="4738712" cy="3096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ADD14E87-5899-46C0-8B31-0ED3EC50D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875" y="3503073"/>
            <a:ext cx="4733784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1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3FE7D40-1D51-4BA3-AD7A-4F861BC02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-1"/>
            <a:ext cx="432000" cy="6700603"/>
          </a:xfrm>
        </p:spPr>
        <p:txBody>
          <a:bodyPr>
            <a:normAutofit/>
          </a:bodyPr>
          <a:lstStyle/>
          <a:p>
            <a:r>
              <a:rPr lang="it-IT" dirty="0"/>
              <a:t>Evoluzione dell’obsolescenza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D50A39F-0738-4C8C-BCE9-7F5339F3B9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xmlns="" id="{FD2C866B-F372-4D0B-AB10-733E53DA92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7263" y="103129"/>
            <a:ext cx="4205615" cy="628391"/>
          </a:xfrm>
        </p:spPr>
        <p:txBody>
          <a:bodyPr anchor="t">
            <a:normAutofit/>
          </a:bodyPr>
          <a:lstStyle/>
          <a:p>
            <a:r>
              <a:rPr lang="it-IT" sz="1800" dirty="0"/>
              <a:t>SISTEMI ANGIOGRAFICI</a:t>
            </a:r>
          </a:p>
          <a:p>
            <a:r>
              <a:rPr lang="it-IT" sz="1800" dirty="0" err="1"/>
              <a:t>CONVENZ</a:t>
            </a:r>
            <a:r>
              <a:rPr lang="it-IT" sz="1800" dirty="0"/>
              <a:t> E DIGITALI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741EE347-911E-4088-A7AE-8444325240BC}"/>
              </a:ext>
            </a:extLst>
          </p:cNvPr>
          <p:cNvSpPr txBox="1"/>
          <p:nvPr/>
        </p:nvSpPr>
        <p:spPr>
          <a:xfrm>
            <a:off x="957263" y="3198149"/>
            <a:ext cx="4062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Fonte: Centro Studi Assobiomedica (2017) su dati fine 2016 (</a:t>
            </a:r>
            <a:r>
              <a:rPr lang="it-IT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pubblico+privato</a:t>
            </a:r>
            <a:r>
              <a:rPr lang="it-IT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1" name="Segnaposto testo 7">
            <a:extLst>
              <a:ext uri="{FF2B5EF4-FFF2-40B4-BE49-F238E27FC236}">
                <a16:creationId xmlns:a16="http://schemas.microsoft.com/office/drawing/2014/main" xmlns="" id="{146CA1A6-4508-4D74-9B03-0E5F6889AD09}"/>
              </a:ext>
            </a:extLst>
          </p:cNvPr>
          <p:cNvSpPr txBox="1">
            <a:spLocks/>
          </p:cNvSpPr>
          <p:nvPr/>
        </p:nvSpPr>
        <p:spPr>
          <a:xfrm>
            <a:off x="6107758" y="103129"/>
            <a:ext cx="4205615" cy="6283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1438A"/>
              </a:buClr>
              <a:buFont typeface="Arial" panose="020B0604020202020204" pitchFamily="34" charset="0"/>
              <a:buNone/>
              <a:defRPr lang="it-IT" sz="1400" b="0" kern="1200" dirty="0">
                <a:solidFill>
                  <a:srgbClr val="01438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ECOGRAFI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EC5371F3-21C2-41FD-80D4-31D4CEE84875}"/>
              </a:ext>
            </a:extLst>
          </p:cNvPr>
          <p:cNvSpPr txBox="1"/>
          <p:nvPr/>
        </p:nvSpPr>
        <p:spPr>
          <a:xfrm>
            <a:off x="6107758" y="3198149"/>
            <a:ext cx="4062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Fonte: Centro Studi Assobiomedica (2017) su dati fine 2016 (</a:t>
            </a:r>
            <a:r>
              <a:rPr lang="it-IT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pubblico+privato</a:t>
            </a:r>
            <a:r>
              <a:rPr lang="it-IT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xmlns="" id="{5412A0F2-3904-466D-941B-7C08AA4CA524}"/>
              </a:ext>
            </a:extLst>
          </p:cNvPr>
          <p:cNvSpPr txBox="1">
            <a:spLocks/>
          </p:cNvSpPr>
          <p:nvPr/>
        </p:nvSpPr>
        <p:spPr>
          <a:xfrm>
            <a:off x="957263" y="3509900"/>
            <a:ext cx="4205615" cy="6283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1438A"/>
              </a:buClr>
              <a:buFont typeface="Arial" panose="020B0604020202020204" pitchFamily="34" charset="0"/>
              <a:buNone/>
              <a:defRPr lang="it-IT" sz="1400" b="0" kern="1200" dirty="0">
                <a:solidFill>
                  <a:srgbClr val="01438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err="1"/>
              <a:t>TC</a:t>
            </a:r>
            <a:endParaRPr lang="it-IT" sz="1800" dirty="0"/>
          </a:p>
          <a:p>
            <a:r>
              <a:rPr lang="it-IT" sz="1800" dirty="0"/>
              <a:t>&gt;= 16 </a:t>
            </a:r>
            <a:r>
              <a:rPr lang="it-IT" sz="1800" dirty="0" err="1"/>
              <a:t>slices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9B21A5EA-2A5F-4489-A2AA-DD1DC6F514EF}"/>
              </a:ext>
            </a:extLst>
          </p:cNvPr>
          <p:cNvSpPr txBox="1"/>
          <p:nvPr/>
        </p:nvSpPr>
        <p:spPr>
          <a:xfrm>
            <a:off x="957263" y="6604920"/>
            <a:ext cx="4062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Fonte: Centro Studi Assobiomedica (2017) su dati fine 2016 (</a:t>
            </a:r>
            <a:r>
              <a:rPr lang="it-IT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pubblico+privato</a:t>
            </a:r>
            <a:r>
              <a:rPr lang="it-IT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5" name="Segnaposto testo 7">
            <a:extLst>
              <a:ext uri="{FF2B5EF4-FFF2-40B4-BE49-F238E27FC236}">
                <a16:creationId xmlns:a16="http://schemas.microsoft.com/office/drawing/2014/main" xmlns="" id="{48D9BAEF-DB97-455A-968F-F21E5CA1ABEA}"/>
              </a:ext>
            </a:extLst>
          </p:cNvPr>
          <p:cNvSpPr txBox="1">
            <a:spLocks/>
          </p:cNvSpPr>
          <p:nvPr/>
        </p:nvSpPr>
        <p:spPr>
          <a:xfrm>
            <a:off x="6107758" y="3509900"/>
            <a:ext cx="4205615" cy="6283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1438A"/>
              </a:buClr>
              <a:buFont typeface="Arial" panose="020B0604020202020204" pitchFamily="34" charset="0"/>
              <a:buNone/>
              <a:defRPr lang="it-IT" sz="1400" b="0" kern="1200" dirty="0">
                <a:solidFill>
                  <a:srgbClr val="01438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RM CHIUSE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BA88587B-F9A9-4363-B804-5D5970A6FF7C}"/>
              </a:ext>
            </a:extLst>
          </p:cNvPr>
          <p:cNvSpPr txBox="1"/>
          <p:nvPr/>
        </p:nvSpPr>
        <p:spPr>
          <a:xfrm>
            <a:off x="6107758" y="6604920"/>
            <a:ext cx="4062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Fonte: Centro Studi Assobiomedica (2017) su dati fine 2016 (</a:t>
            </a:r>
            <a:r>
              <a:rPr lang="it-IT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pubblico+privato</a:t>
            </a:r>
            <a:r>
              <a:rPr lang="it-IT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52957C6-40C1-43DE-B5AD-AE8386F71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88" y="678149"/>
            <a:ext cx="3853080" cy="2520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56B23AD7-8947-4DD4-BB41-9F9E961B3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383" y="678149"/>
            <a:ext cx="3853080" cy="2520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FB14377F-88A8-4B7B-92F0-CA58A52CA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888" y="4084920"/>
            <a:ext cx="3853080" cy="25200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86709F0B-BD56-48BB-AE49-15EF49C1C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2383" y="4084920"/>
            <a:ext cx="385308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00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706C75A-0F17-47E1-BB3A-CE2F0E1F01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Agenda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A81DBF1-D734-45D0-B09E-BF34EB543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1B3A6BB8-84E0-488D-ACFB-A83CA515D0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sz="1800" dirty="0"/>
              <a:t>Messaggi chiave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27CD1AB-5FFB-407D-9B92-3F37C3B26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61" r="3168"/>
          <a:stretch/>
        </p:blipFill>
        <p:spPr>
          <a:xfrm>
            <a:off x="8038687" y="1230186"/>
            <a:ext cx="4098161" cy="457625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57262" y="1230186"/>
            <a:ext cx="6978531" cy="457625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L’analisi sull’obsolescenza mostra una </a:t>
            </a:r>
            <a:r>
              <a:rPr lang="it-IT" b="1" dirty="0"/>
              <a:t>tendenza all’incremento dell’età media </a:t>
            </a:r>
            <a:r>
              <a:rPr lang="it-IT" dirty="0"/>
              <a:t>delle apparecchiature, per le tipologie considerate.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Il processo di centralizzazione </a:t>
            </a:r>
            <a:r>
              <a:rPr lang="it-IT" b="1" dirty="0"/>
              <a:t>non è stato in grado finora di incentivare </a:t>
            </a:r>
            <a:r>
              <a:rPr lang="it-IT" dirty="0"/>
              <a:t>sufficientemente il rinnovamento tecnologico.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400" dirty="0"/>
              <a:t>Tempi di gara lunghi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400" dirty="0"/>
              <a:t>Soggette a ricorsi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400" dirty="0"/>
              <a:t>Complessità</a:t>
            </a:r>
          </a:p>
          <a:p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Le strutture ospedaliere continuano a soffrire una </a:t>
            </a:r>
            <a:r>
              <a:rPr lang="it-IT" b="1" dirty="0"/>
              <a:t>cronica difficoltà di acquisto in conto capitale.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Vanno incentivati e diffusi modelli di acquisto, già esistenti anche a livello centralizzato, che </a:t>
            </a:r>
            <a:r>
              <a:rPr lang="it-IT" b="1" dirty="0"/>
              <a:t>insistonono sugli OPEX anziché sul CAPEX </a:t>
            </a:r>
            <a:r>
              <a:rPr lang="it-IT" dirty="0"/>
              <a:t>(ad esempio noleggio o pay per use), rendendo maggiormente sostenibile l’acquisizione di nuova tecnologia.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É urgente identificare </a:t>
            </a:r>
            <a:r>
              <a:rPr lang="it-IT" b="1" dirty="0"/>
              <a:t>altri meccanisimi che possano accelerare il rinnovamento del parco installato</a:t>
            </a:r>
            <a:r>
              <a:rPr lang="it-IT" dirty="0"/>
              <a:t>. É in tal senso fondamentale un dialogo strutturato tra tutti gli attori coinvolti. </a:t>
            </a:r>
          </a:p>
        </p:txBody>
      </p:sp>
    </p:spTree>
    <p:extLst>
      <p:ext uri="{BB962C8B-B14F-4D97-AF65-F5344CB8AC3E}">
        <p14:creationId xmlns:p14="http://schemas.microsoft.com/office/powerpoint/2010/main" val="124333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xmlns="" id="{5F41F6B8-2D75-4905-AF36-B64C05B5D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737" y="1244388"/>
            <a:ext cx="11133663" cy="981652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800" spc="-30" dirty="0"/>
              <a:t>Prosegue l’analisi e la produzione delle tre pubblicazioni annuali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800" spc="-30" dirty="0"/>
              <a:t>Si attiva una nuova strategia di raccolta e consolidamento dei dati tramite la collaborazione con le società scientifiche &gt;&gt; progetto pilota: ecografi per ginecologia e ostetricia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3FE7D40-1D51-4BA3-AD7A-4F861BC02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32000" cy="6167044"/>
          </a:xfrm>
        </p:spPr>
        <p:txBody>
          <a:bodyPr>
            <a:normAutofit/>
          </a:bodyPr>
          <a:lstStyle/>
          <a:p>
            <a:r>
              <a:rPr lang="it-IT" dirty="0"/>
              <a:t>I progetti 2018/2019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xmlns="" id="{FD2C866B-F372-4D0B-AB10-733E53DA92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anchor="ctr">
            <a:normAutofit/>
          </a:bodyPr>
          <a:lstStyle/>
          <a:p>
            <a:r>
              <a:rPr lang="it-IT" sz="1800"/>
              <a:t>L’obiettivo </a:t>
            </a:r>
            <a:r>
              <a:rPr lang="it-IT" sz="1800" dirty="0"/>
              <a:t>consiste nel consolidare le rilevazioni esistenti e sviluppare una fase propositiva a favore del processo di rinnovo del parco installato</a:t>
            </a:r>
          </a:p>
        </p:txBody>
      </p:sp>
      <p:sp>
        <p:nvSpPr>
          <p:cNvPr id="16" name="Segnaposto testo 7">
            <a:extLst>
              <a:ext uri="{FF2B5EF4-FFF2-40B4-BE49-F238E27FC236}">
                <a16:creationId xmlns:a16="http://schemas.microsoft.com/office/drawing/2014/main" xmlns="" id="{6194A9D0-FE8D-4D99-B634-A666FCBE72EC}"/>
              </a:ext>
            </a:extLst>
          </p:cNvPr>
          <p:cNvSpPr txBox="1">
            <a:spLocks/>
          </p:cNvSpPr>
          <p:nvPr/>
        </p:nvSpPr>
        <p:spPr>
          <a:xfrm>
            <a:off x="956737" y="770469"/>
            <a:ext cx="11133137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1438A"/>
              </a:buClr>
              <a:buFont typeface="Arial" panose="020B0604020202020204" pitchFamily="34" charset="0"/>
              <a:buNone/>
              <a:defRPr lang="it-IT" sz="1400" b="0" kern="1200" dirty="0">
                <a:solidFill>
                  <a:srgbClr val="01438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Osservatorio parco installato</a:t>
            </a:r>
          </a:p>
        </p:txBody>
      </p:sp>
      <p:sp>
        <p:nvSpPr>
          <p:cNvPr id="17" name="Segnaposto contenuto 1">
            <a:extLst>
              <a:ext uri="{FF2B5EF4-FFF2-40B4-BE49-F238E27FC236}">
                <a16:creationId xmlns:a16="http://schemas.microsoft.com/office/drawing/2014/main" xmlns="" id="{ED31DEB7-9212-4853-80F7-C365C7AF13FB}"/>
              </a:ext>
            </a:extLst>
          </p:cNvPr>
          <p:cNvSpPr txBox="1">
            <a:spLocks/>
          </p:cNvSpPr>
          <p:nvPr/>
        </p:nvSpPr>
        <p:spPr>
          <a:xfrm>
            <a:off x="956737" y="2717845"/>
            <a:ext cx="11133663" cy="981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1438A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it-IT" sz="1800" spc="-30" dirty="0"/>
              <a:t>Progetto RIPI: Valutazione di sistemi europei di incentivo al rinnovo del parco installato e simulazione possibile impatto nel contesto italiano &gt;&gt; progetto pilota: sistema di rimborso per fasce legate alla vetustà delle TAC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xmlns="" id="{5EDA4074-3B84-4FC1-8212-BCBD59BBADCD}"/>
              </a:ext>
            </a:extLst>
          </p:cNvPr>
          <p:cNvSpPr txBox="1">
            <a:spLocks/>
          </p:cNvSpPr>
          <p:nvPr/>
        </p:nvSpPr>
        <p:spPr>
          <a:xfrm>
            <a:off x="956737" y="2243928"/>
            <a:ext cx="11133137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1438A"/>
              </a:buClr>
              <a:buFont typeface="Arial" panose="020B0604020202020204" pitchFamily="34" charset="0"/>
              <a:buNone/>
              <a:defRPr lang="it-IT" sz="1400" b="0" kern="1200" dirty="0">
                <a:solidFill>
                  <a:srgbClr val="01438A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Rinnovo parco installato</a:t>
            </a:r>
          </a:p>
        </p:txBody>
      </p:sp>
      <p:pic>
        <p:nvPicPr>
          <p:cNvPr id="36" name="Picture 3">
            <a:extLst>
              <a:ext uri="{FF2B5EF4-FFF2-40B4-BE49-F238E27FC236}">
                <a16:creationId xmlns:a16="http://schemas.microsoft.com/office/drawing/2014/main" xmlns="" id="{E6088A5F-9396-4FCC-BBAF-0FD01C78B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47" y="3753453"/>
            <a:ext cx="815466" cy="815466"/>
          </a:xfrm>
          <a:prstGeom prst="rect">
            <a:avLst/>
          </a:prstGeom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xmlns="" id="{146D488C-ED7C-4DB7-BEE3-5387D12FF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92" y="3752586"/>
            <a:ext cx="851250" cy="8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magine 37" descr="Immagine che contiene testo&#10;&#10;Descrizione generata con affidabilità elevata">
            <a:extLst>
              <a:ext uri="{FF2B5EF4-FFF2-40B4-BE49-F238E27FC236}">
                <a16:creationId xmlns:a16="http://schemas.microsoft.com/office/drawing/2014/main" xmlns="" id="{EE2D8EC4-993A-41BD-AFC1-FF90672EC4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4" b="8619"/>
          <a:stretch/>
        </p:blipFill>
        <p:spPr>
          <a:xfrm>
            <a:off x="6893220" y="3752586"/>
            <a:ext cx="900851" cy="817200"/>
          </a:xfrm>
          <a:prstGeom prst="rect">
            <a:avLst/>
          </a:prstGeom>
        </p:spPr>
      </p:pic>
      <p:pic>
        <p:nvPicPr>
          <p:cNvPr id="39" name="Immagine 38" descr="Immagine che contiene segnale, clipart, esterni&#10;&#10;Descrizione generata con affidabilità elevata">
            <a:extLst>
              <a:ext uri="{FF2B5EF4-FFF2-40B4-BE49-F238E27FC236}">
                <a16:creationId xmlns:a16="http://schemas.microsoft.com/office/drawing/2014/main" xmlns="" id="{BF3DA1DB-2302-4E04-B419-8615AF913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221" y="3752586"/>
            <a:ext cx="782720" cy="817200"/>
          </a:xfrm>
          <a:prstGeom prst="rect">
            <a:avLst/>
          </a:prstGeom>
        </p:spPr>
      </p:pic>
      <p:pic>
        <p:nvPicPr>
          <p:cNvPr id="40" name="Picture 5">
            <a:extLst>
              <a:ext uri="{FF2B5EF4-FFF2-40B4-BE49-F238E27FC236}">
                <a16:creationId xmlns:a16="http://schemas.microsoft.com/office/drawing/2014/main" xmlns="" id="{7032A78C-9B27-4277-A7F5-49B7FF0B8D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50" y="3752586"/>
            <a:ext cx="1228032" cy="817200"/>
          </a:xfrm>
          <a:prstGeom prst="rect">
            <a:avLst/>
          </a:prstGeom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xmlns="" id="{03F8AE09-DE68-4834-B3ED-B2CED0D8D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79669"/>
          <a:stretch/>
        </p:blipFill>
        <p:spPr bwMode="auto">
          <a:xfrm>
            <a:off x="11044663" y="3752586"/>
            <a:ext cx="886299" cy="8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Segnaposto contenuto 1">
            <a:extLst>
              <a:ext uri="{FF2B5EF4-FFF2-40B4-BE49-F238E27FC236}">
                <a16:creationId xmlns:a16="http://schemas.microsoft.com/office/drawing/2014/main" xmlns="" id="{AEB63471-B625-405D-A27A-20A7C0272B86}"/>
              </a:ext>
            </a:extLst>
          </p:cNvPr>
          <p:cNvSpPr txBox="1">
            <a:spLocks/>
          </p:cNvSpPr>
          <p:nvPr/>
        </p:nvSpPr>
        <p:spPr>
          <a:xfrm>
            <a:off x="956737" y="4770120"/>
            <a:ext cx="11133663" cy="1317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1438A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438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2"/>
            </a:pPr>
            <a:r>
              <a:rPr lang="it-IT" sz="1800" spc="-30" dirty="0"/>
              <a:t>Progetto nuovi modelli di acquisto: l’obiettivo è ricercare formule di acquisto innovativo caratterizzabili da alti contenuti di progettualità per rivalorizzare l’offerta sia delle apparecchiature che quella dei servizi. Il nuovo codice appalti sembra aprire a formule (ad es. PPP/</a:t>
            </a:r>
            <a:r>
              <a:rPr lang="it-IT" sz="1800" spc="-30" dirty="0" err="1"/>
              <a:t>MES</a:t>
            </a:r>
            <a:r>
              <a:rPr lang="it-IT" sz="1800" spc="-30" dirty="0"/>
              <a:t>) che si possono prestare a soddisfare tale bisogno sul piano tecnologico, gestionale, finanziario.</a:t>
            </a:r>
            <a:endParaRPr lang="it-IT" sz="1800" i="1" spc="-30" dirty="0"/>
          </a:p>
        </p:txBody>
      </p:sp>
    </p:spTree>
    <p:extLst>
      <p:ext uri="{BB962C8B-B14F-4D97-AF65-F5344CB8AC3E}">
        <p14:creationId xmlns:p14="http://schemas.microsoft.com/office/powerpoint/2010/main" val="3384121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759</Words>
  <Application>Microsoft Office PowerPoint</Application>
  <PresentationFormat>Personalizzato</PresentationFormat>
  <Paragraphs>75</Paragraphs>
  <Slides>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Associazione Elettromedicali-Assobiomedica L’impegno per il rinnovo del parco installato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 Bizzotto</dc:creator>
  <cp:lastModifiedBy>segreteria2</cp:lastModifiedBy>
  <cp:revision>76</cp:revision>
  <cp:lastPrinted>2018-11-05T11:28:28Z</cp:lastPrinted>
  <dcterms:created xsi:type="dcterms:W3CDTF">2018-09-27T09:59:22Z</dcterms:created>
  <dcterms:modified xsi:type="dcterms:W3CDTF">2018-11-08T10:16:08Z</dcterms:modified>
</cp:coreProperties>
</file>