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  <p:sldMasterId id="2147483957" r:id="rId2"/>
    <p:sldMasterId id="2147483969" r:id="rId3"/>
    <p:sldMasterId id="2147483981" r:id="rId4"/>
    <p:sldMasterId id="2147483994" r:id="rId5"/>
    <p:sldMasterId id="2147484006" r:id="rId6"/>
    <p:sldMasterId id="2147484020" r:id="rId7"/>
    <p:sldMasterId id="2147484047" r:id="rId8"/>
    <p:sldMasterId id="2147484059" r:id="rId9"/>
    <p:sldMasterId id="2147484072" r:id="rId10"/>
  </p:sldMasterIdLst>
  <p:notesMasterIdLst>
    <p:notesMasterId r:id="rId36"/>
  </p:notesMasterIdLst>
  <p:sldIdLst>
    <p:sldId id="360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82" r:id="rId27"/>
    <p:sldId id="383" r:id="rId28"/>
    <p:sldId id="384" r:id="rId29"/>
    <p:sldId id="385" r:id="rId30"/>
    <p:sldId id="386" r:id="rId31"/>
    <p:sldId id="387" r:id="rId32"/>
    <p:sldId id="389" r:id="rId33"/>
    <p:sldId id="390" r:id="rId34"/>
    <p:sldId id="3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98" y="-10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iodonostia\REDCap%20database\Pacientes%20includos%20por%20institucion_REDC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tx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974-4AA2-A873-A2036F704CE8}"/>
              </c:ext>
            </c:extLst>
          </c:dPt>
          <c:dPt>
            <c:idx val="1"/>
            <c:invertIfNegative val="0"/>
            <c:bubble3D val="0"/>
            <c:spPr>
              <a:solidFill>
                <a:srgbClr val="142F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974-4AA2-A873-A2036F704CE8}"/>
              </c:ext>
            </c:extLst>
          </c:dPt>
          <c:dPt>
            <c:idx val="2"/>
            <c:invertIfNegative val="0"/>
            <c:bubble3D val="0"/>
            <c:spPr>
              <a:solidFill>
                <a:srgbClr val="193A6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974-4AA2-A873-A2036F704CE8}"/>
              </c:ext>
            </c:extLst>
          </c:dPt>
          <c:dPt>
            <c:idx val="3"/>
            <c:invertIfNegative val="0"/>
            <c:bubble3D val="0"/>
            <c:spPr>
              <a:solidFill>
                <a:srgbClr val="1C3F6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974-4AA2-A873-A2036F704CE8}"/>
              </c:ext>
            </c:extLst>
          </c:dPt>
          <c:dPt>
            <c:idx val="4"/>
            <c:invertIfNegative val="0"/>
            <c:bubble3D val="0"/>
            <c:spPr>
              <a:solidFill>
                <a:srgbClr val="214B7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974-4AA2-A873-A2036F704CE8}"/>
              </c:ext>
            </c:extLst>
          </c:dPt>
          <c:dPt>
            <c:idx val="5"/>
            <c:invertIfNegative val="0"/>
            <c:bubble3D val="0"/>
            <c:spPr>
              <a:solidFill>
                <a:srgbClr val="26579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974-4AA2-A873-A2036F704CE8}"/>
              </c:ext>
            </c:extLst>
          </c:dPt>
          <c:dPt>
            <c:idx val="6"/>
            <c:invertIfNegative val="0"/>
            <c:bubble3D val="0"/>
            <c:spPr>
              <a:solidFill>
                <a:srgbClr val="2C65A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974-4AA2-A873-A2036F704CE8}"/>
              </c:ext>
            </c:extLst>
          </c:dPt>
          <c:dPt>
            <c:idx val="7"/>
            <c:invertIfNegative val="0"/>
            <c:bubble3D val="0"/>
            <c:spPr>
              <a:solidFill>
                <a:srgbClr val="306EB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974-4AA2-A873-A2036F704CE8}"/>
              </c:ext>
            </c:extLst>
          </c:dPt>
          <c:dPt>
            <c:idx val="8"/>
            <c:invertIfNegative val="0"/>
            <c:bubble3D val="0"/>
            <c:spPr>
              <a:solidFill>
                <a:srgbClr val="3376C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974-4AA2-A873-A2036F704CE8}"/>
              </c:ext>
            </c:extLst>
          </c:dPt>
          <c:dPt>
            <c:idx val="9"/>
            <c:invertIfNegative val="0"/>
            <c:bubble3D val="0"/>
            <c:spPr>
              <a:solidFill>
                <a:srgbClr val="4886D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974-4AA2-A873-A2036F704CE8}"/>
              </c:ext>
            </c:extLst>
          </c:dPt>
          <c:dPt>
            <c:idx val="10"/>
            <c:invertIfNegative val="0"/>
            <c:bubble3D val="0"/>
            <c:spPr>
              <a:solidFill>
                <a:srgbClr val="6397D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974-4AA2-A873-A2036F704CE8}"/>
              </c:ext>
            </c:extLst>
          </c:dPt>
          <c:dPt>
            <c:idx val="11"/>
            <c:invertIfNegative val="0"/>
            <c:bubble3D val="0"/>
            <c:spPr>
              <a:solidFill>
                <a:srgbClr val="76A4D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974-4AA2-A873-A2036F704CE8}"/>
              </c:ext>
            </c:extLst>
          </c:dPt>
          <c:dPt>
            <c:idx val="12"/>
            <c:invertIfNegative val="0"/>
            <c:bubble3D val="0"/>
            <c:spPr>
              <a:solidFill>
                <a:srgbClr val="84AEE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4974-4AA2-A873-A2036F704C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'Pac. totales por institucion'!$B$3:$B$16</c:f>
              <c:strCache>
                <c:ptCount val="14"/>
                <c:pt idx="0">
                  <c:v>Erasmus MC (Rotterdam; The Netherlands)</c:v>
                </c:pt>
                <c:pt idx="1">
                  <c:v>The Christie NHS (Manchester; UK)</c:v>
                </c:pt>
                <c:pt idx="2">
                  <c:v>Biodonostia Institute (San Sebastian; Spain)</c:v>
                </c:pt>
                <c:pt idx="3">
                  <c:v>Institute for Pathology (Regensburg; Germany)</c:v>
                </c:pt>
                <c:pt idx="4">
                  <c:v>The Royal Marsden NHS (London; UK)</c:v>
                </c:pt>
                <c:pt idx="5">
                  <c:v>Univ. Politecnica delle Marche (Ancona; Italy)</c:v>
                </c:pt>
                <c:pt idx="6">
                  <c:v>"12 de Octubre" Hospital (Madrid; Spain)</c:v>
                </c:pt>
                <c:pt idx="7">
                  <c:v>Sapienza Univ. Rome (Rome; Italy)</c:v>
                </c:pt>
                <c:pt idx="8">
                  <c:v>Medical Univ. Warsaw (Warsaw; Poland)</c:v>
                </c:pt>
                <c:pt idx="9">
                  <c:v>Clinic Hospital (Barcelona; Spain)</c:v>
                </c:pt>
                <c:pt idx="10">
                  <c:v>Univ. Salamanca (Salamanca; Spain)</c:v>
                </c:pt>
                <c:pt idx="11">
                  <c:v>Norwegian PSC Center (Oslo; Norway)</c:v>
                </c:pt>
                <c:pt idx="12">
                  <c:v>Saarland Univ. Center (Homburg; Germany)</c:v>
                </c:pt>
                <c:pt idx="13">
                  <c:v>Univ. Padua (Padua; Italy)</c:v>
                </c:pt>
              </c:strCache>
            </c:strRef>
          </c:cat>
          <c:val>
            <c:numRef>
              <c:f>'Pac. totales por institucion'!$C$3:$C$16</c:f>
              <c:numCache>
                <c:formatCode>General</c:formatCode>
                <c:ptCount val="14"/>
                <c:pt idx="0">
                  <c:v>395</c:v>
                </c:pt>
                <c:pt idx="1">
                  <c:v>386</c:v>
                </c:pt>
                <c:pt idx="2">
                  <c:v>275</c:v>
                </c:pt>
                <c:pt idx="3">
                  <c:v>136</c:v>
                </c:pt>
                <c:pt idx="4">
                  <c:v>96</c:v>
                </c:pt>
                <c:pt idx="5">
                  <c:v>92</c:v>
                </c:pt>
                <c:pt idx="6">
                  <c:v>89</c:v>
                </c:pt>
                <c:pt idx="7">
                  <c:v>30</c:v>
                </c:pt>
                <c:pt idx="8">
                  <c:v>25</c:v>
                </c:pt>
                <c:pt idx="9">
                  <c:v>25</c:v>
                </c:pt>
                <c:pt idx="10">
                  <c:v>22</c:v>
                </c:pt>
                <c:pt idx="11">
                  <c:v>21</c:v>
                </c:pt>
                <c:pt idx="12">
                  <c:v>11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974-4AA2-A873-A2036F704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86912"/>
        <c:axId val="43288448"/>
      </c:barChart>
      <c:catAx>
        <c:axId val="4328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 pitchFamily="34" charset="0"/>
                <a:cs typeface="Arial" pitchFamily="34" charset="0"/>
              </a:defRPr>
            </a:pPr>
            <a:endParaRPr lang="it-IT"/>
          </a:p>
        </c:txPr>
        <c:crossAx val="43288448"/>
        <c:crosses val="autoZero"/>
        <c:auto val="1"/>
        <c:lblAlgn val="ctr"/>
        <c:lblOffset val="100"/>
        <c:noMultiLvlLbl val="0"/>
      </c:catAx>
      <c:valAx>
        <c:axId val="43288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2869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5A465-2606-4493-94C9-5DB6C9552358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5E50-EC33-4C90-8AC2-13D7D125A1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9A90112A-218E-43FC-99BD-1E4A252E27B6}" type="slidenum">
              <a:rPr lang="it-IT" altLang="en-US" sz="1200" b="0">
                <a:solidFill>
                  <a:prstClr val="black"/>
                </a:solidFill>
              </a:rPr>
              <a:pPr/>
              <a:t>1</a:t>
            </a:fld>
            <a:endParaRPr lang="it-IT" altLang="en-US" sz="1200" b="0">
              <a:solidFill>
                <a:prstClr val="black"/>
              </a:solidFill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8ED7748-F255-4747-A848-3DCF7015D9F0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47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2152">
              <a:defRPr/>
            </a:pPr>
            <a:fld id="{B64D49DF-DF82-464A-A8F0-10E3D0EE5DD9}" type="slidenum">
              <a:rPr lang="es-AR" smtClean="0">
                <a:solidFill>
                  <a:prstClr val="black"/>
                </a:solidFill>
              </a:rPr>
              <a:pPr defTabSz="762152">
                <a:defRPr/>
              </a:pPr>
              <a:t>19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36D48A-0D9E-45D1-A742-5F35B3F926E7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" y="744538"/>
            <a:ext cx="6615113" cy="3722687"/>
          </a:xfrm>
          <a:solidFill>
            <a:srgbClr val="FFFFFF"/>
          </a:solidFill>
          <a:ln cap="flat"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046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02A715F-1E1B-447B-80D3-0584433F0BD4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" y="744538"/>
            <a:ext cx="6615113" cy="3722687"/>
          </a:xfrm>
          <a:solidFill>
            <a:srgbClr val="FFFFFF"/>
          </a:solidFill>
          <a:ln cap="flat"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20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3088" y="744538"/>
            <a:ext cx="5581650" cy="37211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3689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7FDD7E8-6060-47F5-8E12-35F25B9D0811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791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744538"/>
            <a:ext cx="5584825" cy="3722687"/>
          </a:xfrm>
          <a:ln/>
        </p:spPr>
      </p:sp>
      <p:sp>
        <p:nvSpPr>
          <p:cNvPr id="1955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>
              <a:latin typeface="Arial" panose="020B0604020202020204" pitchFamily="34" charset="0"/>
            </a:endParaRPr>
          </a:p>
        </p:txBody>
      </p:sp>
      <p:sp>
        <p:nvSpPr>
          <p:cNvPr id="19558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E777157-73CD-4C4A-A6F6-CE51BF1B63EB}" type="slidenum">
              <a:rPr kumimoji="0" lang="en-US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3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0F0D8D1-C817-410A-8931-2B94B67EA4A2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20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A4F9E44-7DCF-427A-8D94-3A270E9DC02B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036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FF6CC2-93D2-44C4-A326-61AAFC79850D}" type="slidenum">
              <a:rPr kumimoji="0" lang="it-IT" altLang="it-IT" sz="12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it-IT" altLang="it-IT" sz="1200" b="1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743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9601" y="2365375"/>
            <a:ext cx="10873082" cy="1600200"/>
            <a:chOff x="324" y="1490"/>
            <a:chExt cx="5779" cy="1008"/>
          </a:xfrm>
        </p:grpSpPr>
        <p:sp>
          <p:nvSpPr>
            <p:cNvPr id="5" name="Arc 2"/>
            <p:cNvSpPr>
              <a:spLocks/>
            </p:cNvSpPr>
            <p:nvPr/>
          </p:nvSpPr>
          <p:spPr bwMode="invGray">
            <a:xfrm>
              <a:off x="4040" y="1490"/>
              <a:ext cx="2063" cy="1008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invGray">
            <a:xfrm>
              <a:off x="3989" y="1595"/>
              <a:ext cx="2063" cy="800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7" name="Arc 4"/>
            <p:cNvSpPr>
              <a:spLocks/>
            </p:cNvSpPr>
            <p:nvPr/>
          </p:nvSpPr>
          <p:spPr bwMode="invGray">
            <a:xfrm>
              <a:off x="3958" y="1734"/>
              <a:ext cx="2063" cy="522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3200" b="1" smtClean="0">
                <a:solidFill>
                  <a:srgbClr val="FFFF00"/>
                </a:solidFill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>
              <a:off x="324" y="1940"/>
              <a:ext cx="5612" cy="104"/>
            </a:xfrm>
            <a:prstGeom prst="roundRect">
              <a:avLst>
                <a:gd name="adj" fmla="val 49986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37D39-BD63-4DDA-A47B-78AA8EB7BD6F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3323E-3CA2-44A0-B950-A74F321A1C00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564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40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42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305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2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8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144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2" y="27465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2" y="274651"/>
            <a:ext cx="802639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07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 anchor="ctr"/>
          <a:lstStyle>
            <a:lvl1pPr marL="0" indent="0" algn="ctr">
              <a:buNone/>
              <a:defRPr sz="2667"/>
            </a:lvl1pPr>
            <a:lvl2pPr marL="508165" indent="0" algn="ctr">
              <a:buNone/>
              <a:defRPr sz="2223"/>
            </a:lvl2pPr>
            <a:lvl3pPr marL="1016330" indent="0" algn="ctr">
              <a:buNone/>
              <a:defRPr sz="2000"/>
            </a:lvl3pPr>
            <a:lvl4pPr marL="1524496" indent="0" algn="ctr">
              <a:buNone/>
              <a:defRPr sz="1779"/>
            </a:lvl4pPr>
            <a:lvl5pPr marL="2032661" indent="0" algn="ctr">
              <a:buNone/>
              <a:defRPr sz="1779"/>
            </a:lvl5pPr>
            <a:lvl6pPr marL="2540826" indent="0" algn="ctr">
              <a:buNone/>
              <a:defRPr sz="1779"/>
            </a:lvl6pPr>
            <a:lvl7pPr marL="3048990" indent="0" algn="ctr">
              <a:buNone/>
              <a:defRPr sz="1779"/>
            </a:lvl7pPr>
            <a:lvl8pPr marL="3557155" indent="0" algn="ctr">
              <a:buNone/>
              <a:defRPr sz="1779"/>
            </a:lvl8pPr>
            <a:lvl9pPr marL="4065321" indent="0" algn="ctr">
              <a:buNone/>
              <a:defRPr sz="17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"/>
            <a:ext cx="12192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2" y="152400"/>
            <a:ext cx="3352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1143006" y="3429000"/>
            <a:ext cx="100330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7602" y="2438400"/>
            <a:ext cx="100584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7602" y="5562600"/>
            <a:ext cx="100584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17602" y="6553200"/>
            <a:ext cx="10058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1480808" y="6648450"/>
            <a:ext cx="558801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rgbClr val="6C707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241B8-4346-42F9-BFF3-2636C3F252AC}" type="slidenum">
              <a:rPr lang="da-DK" smtClean="0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da-DK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8011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3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30234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9" y="1943100"/>
            <a:ext cx="4927601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8" y="1943100"/>
            <a:ext cx="4927601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241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1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2" y="381000"/>
            <a:ext cx="7591779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E02B9-0057-4028-9B14-5128AEDB6DA8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411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378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828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6856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35289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55130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726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1" y="609600"/>
            <a:ext cx="2514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2" y="609600"/>
            <a:ext cx="7340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5903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609602"/>
            <a:ext cx="100584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9" y="1943100"/>
            <a:ext cx="4927601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8" y="1943100"/>
            <a:ext cx="4927601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917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609602"/>
            <a:ext cx="100584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9" y="1943100"/>
            <a:ext cx="4927601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48408" y="1943100"/>
            <a:ext cx="4927601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4673869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609602"/>
            <a:ext cx="100584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2" y="1943100"/>
            <a:ext cx="100584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216235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6770-A497-4C1D-B2AF-B05A185BD87E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640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181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259" y="2131112"/>
            <a:ext cx="10363482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519" y="3886200"/>
            <a:ext cx="853496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5607AD0A-13F4-4642-B40F-D9CA8BAA8178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214984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52A1AE7-8350-43F7-AC82-C4F55A993363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88618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170" y="4407587"/>
            <a:ext cx="10363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170" y="2906713"/>
            <a:ext cx="1036348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E4E68E8-00E2-41F2-BCC2-E03CF8522C56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87215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259" y="2057405"/>
            <a:ext cx="5088622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3537" y="2057405"/>
            <a:ext cx="5090503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92B2411-0B07-4B6B-B0FF-4FF6205CAD78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184543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07" y="274638"/>
            <a:ext cx="10972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712" y="1535113"/>
            <a:ext cx="53877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712" y="2174875"/>
            <a:ext cx="53877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81" y="1535113"/>
            <a:ext cx="53896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81" y="2174875"/>
            <a:ext cx="53896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DF19521-3089-4995-B5EB-E9B1739CF235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304221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37CB55B-5070-4B8C-B1BA-B0C7BABD3D23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155195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0717484A-67A8-4390-96E4-9E77CC1813AD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390199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43648-9968-4CB4-9862-78B49E12C754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20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763" y="273050"/>
            <a:ext cx="4010701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352" y="273184"/>
            <a:ext cx="68155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763" y="1435103"/>
            <a:ext cx="40107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EB6FE9A4-78D7-4302-9A84-657C0868916B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206423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328" y="4800600"/>
            <a:ext cx="7315954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328" y="612775"/>
            <a:ext cx="731595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328" y="5367338"/>
            <a:ext cx="731595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B498CF92-E791-4BA5-B8B8-7BABBFB28125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1914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6C4A769E-E17C-497B-B031-90F4E74B6316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3946539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5816" y="90622"/>
            <a:ext cx="2588519" cy="61991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672" y="90622"/>
            <a:ext cx="7590607" cy="61991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8A8F01C-84D2-453E-8BA5-575E94FA626F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4032017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6D64385E-CE4B-48D3-96FF-A706E9FE2795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E2E02BA8-A497-4551-B1BC-56736DED73CA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571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E90D1996-9251-4EAB-91A6-1542371794E7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5489A58-B2E1-4957-884A-D413C5F19BCA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704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3" y="440695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A15692FB-4EDD-48FB-A35F-B717460F5DD1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401E30D-2898-4AEC-8FF7-8AE9FCB9E2C0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92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4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589F8376-ECBC-4982-A3BC-0B0A0AEE65FB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2FC3289-1034-4928-AAEC-C3350A259775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3377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A111A732-9B57-42AB-AAA2-1C7F6C0CFF48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5799026-0D7F-4200-9A50-E8206E46EF11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03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239E8199-ED4E-4DE3-96BC-B988F4336F40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B9A3E736-DC87-4485-8301-7A843437960A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376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19" y="44072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F88C6-DDFC-4F39-808E-9BE66D1D4D5A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92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0D240ECC-22A7-4281-AE17-FA5857FABEA0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B997A00-D54B-4238-8A0C-E9096F125B0E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848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35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35" y="1435103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EC155375-8C84-45EE-BB5D-3AA64A3ACC53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9FFBEA7-45AA-4032-82B9-2AABE67CC80D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416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A02E9960-CCDC-44E8-9FCB-007681D3F78B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F12520C-FB91-4735-BC94-F124023C15D3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4085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96EA35D3-4E6A-4028-911B-D7668B76A81C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2C15D6D-C563-4F86-BB15-3938BC47F4EC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471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4" y="274692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692"/>
            <a:ext cx="8026399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D184458B-B09B-46BF-A6B3-FF0AC3AE3855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8B5C715-41CF-4059-8096-7DFB574B8E8C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109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9506" y="2365375"/>
            <a:ext cx="10873284" cy="1600200"/>
            <a:chOff x="324" y="1490"/>
            <a:chExt cx="5779" cy="1008"/>
          </a:xfrm>
        </p:grpSpPr>
        <p:sp>
          <p:nvSpPr>
            <p:cNvPr id="5" name="Arc 2"/>
            <p:cNvSpPr>
              <a:spLocks/>
            </p:cNvSpPr>
            <p:nvPr/>
          </p:nvSpPr>
          <p:spPr bwMode="invGray">
            <a:xfrm>
              <a:off x="4040" y="1490"/>
              <a:ext cx="2063" cy="1008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invGray">
            <a:xfrm>
              <a:off x="3989" y="1595"/>
              <a:ext cx="2063" cy="800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" name="Arc 4"/>
            <p:cNvSpPr>
              <a:spLocks/>
            </p:cNvSpPr>
            <p:nvPr/>
          </p:nvSpPr>
          <p:spPr bwMode="invGray">
            <a:xfrm>
              <a:off x="3958" y="1734"/>
              <a:ext cx="2063" cy="522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>
              <a:off x="324" y="1940"/>
              <a:ext cx="5612" cy="104"/>
            </a:xfrm>
            <a:prstGeom prst="roundRect">
              <a:avLst>
                <a:gd name="adj" fmla="val 49986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1pPr>
              <a:lvl2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2pPr>
              <a:lvl3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3pPr>
              <a:lvl4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4pPr>
              <a:lvl5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0F6F4219-5596-4CD4-9F76-29959CCFA794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947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6C87E5EA-A9CA-4AA3-8707-8730FBE1CF06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5721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18" y="440748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19608B27-CC10-4DE2-AC68-674DC7226A51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880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533" y="2057400"/>
            <a:ext cx="509129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660" y="2057400"/>
            <a:ext cx="509129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2F6A81BE-9349-421A-8B67-4951D6638DC8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990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797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25763311-DF84-450A-A2C1-2295EADE9DCB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69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505" y="20574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547" y="20574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159A0-C8F9-4725-B11E-A898B1CBE02A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0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8BA67F7B-A416-4E2B-A0FA-02D297CFC65A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579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F4D65E40-5BC8-4B90-B946-51152F86A99D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953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792" y="273050"/>
            <a:ext cx="401131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894" y="273169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792" y="1435103"/>
            <a:ext cx="40113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1D24BB0D-E52B-4A8C-87F0-D3FB41069CB9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7431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4BB5B7B8-6D40-407E-BF4E-7E1E36EF9173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1893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52686598-5B68-4B5D-AB1A-9DE654EF0E51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101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999" y="381000"/>
            <a:ext cx="25908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596" y="381000"/>
            <a:ext cx="7591779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48BBCE1C-C292-4D3E-B555-2DC37169B399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258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58373F75-93FD-4706-A7FD-EB9DB70C37E2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0041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9506" y="2365375"/>
            <a:ext cx="10873284" cy="1600200"/>
            <a:chOff x="324" y="1490"/>
            <a:chExt cx="5779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4040" y="1490"/>
              <a:ext cx="2063" cy="1008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989" y="1595"/>
              <a:ext cx="2063" cy="800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958" y="1734"/>
              <a:ext cx="2063" cy="522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324" y="1940"/>
              <a:ext cx="5612" cy="104"/>
            </a:xfrm>
            <a:prstGeom prst="roundRect">
              <a:avLst>
                <a:gd name="adj" fmla="val 49986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1pPr>
              <a:lvl2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2pPr>
              <a:lvl3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3pPr>
              <a:lvl4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4pPr>
              <a:lvl5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Arial"/>
              </a:endParaRPr>
            </a:p>
          </p:txBody>
        </p:sp>
      </p:grpSp>
      <p:sp>
        <p:nvSpPr>
          <p:cNvPr id="14878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878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9A0A642-FBD5-48EB-8805-7FF901330DDD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5866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D5FA4A24-2D8D-427A-B8E9-A98AB572516A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528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18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5E47689-756E-4B16-8E9C-BC270B1DED44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656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7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7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42DB-1BC9-4333-99F3-17959527CC27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16" y="20574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317" y="20574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5E4C8DAD-473E-4199-9C73-AC4A624963F4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665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1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6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6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D5D45D8-F2EC-4F34-A914-ECA98F90E497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4840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E058F1EE-3E0D-4B59-8E76-F56EDCA542E2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58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A3145DFC-E932-4355-82F9-5995DA5CEAB4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89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31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686" y="273078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3818903-F488-460C-9CB8-51EE136B6D68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79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E968578B-76E9-4DA7-8D30-C538484925D3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100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D8BD8C1-04CA-44C7-A2D7-7C094AAFC33A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255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13" y="381000"/>
            <a:ext cx="25908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12" y="381000"/>
            <a:ext cx="7591779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D1ADA39A-C8BF-4E32-B14C-B8E60A5B1150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358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83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0D465547-8FA2-4C62-B75B-E1C1C0688E3E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8BEE3B22-FF28-45C9-90E9-ECC8263A7BC1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5955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89A976B0-1C99-48C4-B4D1-F13A253D1FDF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B13434C5-1838-4B15-94CE-70E5100E3516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449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7DFD5-74A7-405D-A885-7437D27D3F2A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48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3" y="44073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7D33E09C-F2BB-4835-AA80-717B9F46E74C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6D44E557-7FAC-4C39-941F-DA0CBCB92021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483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725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E018532C-7AE4-463E-91CF-B72FA62641BB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8D39334-A6D6-46EF-BB1F-D3F56523C66C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967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626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626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0886E80C-A3BF-44B9-884D-B8068572548A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5586864C-1DB2-40FF-A9EB-EEDAE1AE97A7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907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846C72B4-C38E-4973-9E55-8DF1BA56B86D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A6D9788-FFBA-4A8F-AD0E-2991C08F466F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064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248104A5-AC72-43C0-8148-7577CF4C118F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FDE376C-6B60-4CBA-B9D4-79BE029AA95B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181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857" y="27328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3D0520D0-85B2-40CD-B72C-6D5A2893D959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6E3EC14-B2CE-4AB8-9CCC-751D115231ED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149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30396BE7-1497-4B75-8452-D27E00213321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DC98C7C-36D2-415E-B99E-74C8E8D65B08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10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3332477F-1B45-4498-A283-98B86D3CC3F8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1523B503-9725-4251-83B5-6446AFAAFC16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773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325" y="274873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873"/>
            <a:ext cx="8026399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fld id="{6B86C154-DEA7-4A2E-8C31-66454C05C30E}" type="datetimeFigureOut">
              <a:rPr lang="it-IT" smtClean="0">
                <a:ea typeface="Microsoft YaHei" panose="020B0503020204020204" pitchFamily="34" charset="-122"/>
              </a:rPr>
              <a:pPr defTabSz="449263"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DE6C65E9-DDB7-45F6-80A7-82EA5BC10AF7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338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722" y="274887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en-US">
              <a:ea typeface="Microsoft YaHei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en-US">
              <a:ea typeface="Microsoft YaHei" panose="020B0503020204020204" pitchFamily="34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D1AB0923-9687-4AC0-B8BC-893908CD2D28}" type="slidenum">
              <a:rPr lang="en-US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87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4D652-659C-43CE-AB97-D6D7B5DEDCFD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457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449263"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F9FC458-26B8-4835-8487-BC282DC7ACED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951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9506" y="2365375"/>
            <a:ext cx="10873284" cy="1600200"/>
            <a:chOff x="324" y="1490"/>
            <a:chExt cx="5779" cy="1008"/>
          </a:xfrm>
        </p:grpSpPr>
        <p:sp>
          <p:nvSpPr>
            <p:cNvPr id="5" name="Arc 2"/>
            <p:cNvSpPr>
              <a:spLocks/>
            </p:cNvSpPr>
            <p:nvPr/>
          </p:nvSpPr>
          <p:spPr bwMode="invGray">
            <a:xfrm>
              <a:off x="4040" y="1490"/>
              <a:ext cx="2063" cy="1008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invGray">
            <a:xfrm>
              <a:off x="3989" y="1595"/>
              <a:ext cx="2063" cy="800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" name="Arc 4"/>
            <p:cNvSpPr>
              <a:spLocks/>
            </p:cNvSpPr>
            <p:nvPr/>
          </p:nvSpPr>
          <p:spPr bwMode="invGray">
            <a:xfrm>
              <a:off x="3958" y="1734"/>
              <a:ext cx="2063" cy="522"/>
            </a:xfrm>
            <a:custGeom>
              <a:avLst/>
              <a:gdLst>
                <a:gd name="T0" fmla="*/ 0 w 21963"/>
                <a:gd name="T1" fmla="*/ 0 h 43200"/>
                <a:gd name="T2" fmla="*/ 0 w 21963"/>
                <a:gd name="T3" fmla="*/ 0 h 43200"/>
                <a:gd name="T4" fmla="*/ 0 w 21963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3" h="43200" fill="none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</a:path>
                <a:path w="21963" h="43200" stroke="0" extrusionOk="0">
                  <a:moveTo>
                    <a:pt x="383" y="0"/>
                  </a:moveTo>
                  <a:cubicBezTo>
                    <a:pt x="12305" y="11"/>
                    <a:pt x="21963" y="9678"/>
                    <a:pt x="21963" y="21600"/>
                  </a:cubicBezTo>
                  <a:cubicBezTo>
                    <a:pt x="21963" y="33529"/>
                    <a:pt x="12292" y="43200"/>
                    <a:pt x="363" y="43200"/>
                  </a:cubicBezTo>
                  <a:cubicBezTo>
                    <a:pt x="241" y="43200"/>
                    <a:pt x="120" y="43198"/>
                    <a:pt x="0" y="43196"/>
                  </a:cubicBezTo>
                  <a:lnTo>
                    <a:pt x="363" y="21600"/>
                  </a:lnTo>
                  <a:lnTo>
                    <a:pt x="38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>
              <a:off x="324" y="1940"/>
              <a:ext cx="5612" cy="104"/>
            </a:xfrm>
            <a:prstGeom prst="roundRect">
              <a:avLst>
                <a:gd name="adj" fmla="val 49986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1pPr>
              <a:lvl2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2pPr>
              <a:lvl3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3pPr>
              <a:lvl4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4pPr>
              <a:lvl5pPr eaLnBrk="0" hangingPunct="0"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bg1"/>
                  </a:solidFill>
                  <a:latin typeface="Times New Roman" pitchFamily="18" charset="0"/>
                  <a:ea typeface="Microsoft YaHei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endParaRPr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77FE6AC-5F4E-4AF3-9CA0-E6143099C4F8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1659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6F81668-3E53-4E52-97A6-F1A2366F995F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53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318" y="440692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D03432D9-0696-49CE-8B60-6EA947BF419C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568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16" y="20574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6317" y="20574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6137789B-5268-4DB7-B3C7-F4ED97EB77A7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276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12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6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6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21E2DC0A-4CD4-48DB-835D-5B8CD32298F3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288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16F7A9E-01B4-4858-9C08-2BF0290F88B9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99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C5EC09E3-2B41-4CCC-8885-51CCDC38D480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7156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31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686" y="273078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F4D6D550-CFAD-41AB-95FA-507723D735A9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83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F9BCB80-F33A-449A-9D9B-2797A04E6DA9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18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13" y="273050"/>
            <a:ext cx="401131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676" y="273384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13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DB666-D694-4A23-B96F-490C5FB8EF30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13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4820C0AA-0813-41B5-A076-F9337941BFE2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9346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13" y="381000"/>
            <a:ext cx="25908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12" y="381000"/>
            <a:ext cx="7591779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69242D12-C760-4360-AF3D-ADBD6C42AF2F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868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914400" y="20574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F88EB87-9C87-4A63-8910-A29E8FF2AF3C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179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0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347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541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105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1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97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51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483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483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483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63095-4BA5-4D7D-8D9A-A796D7C44EEC}" type="slidenum">
              <a:rPr lang="it-IT" altLang="it-IT">
                <a:solidFill>
                  <a:srgbClr val="FFFFCC"/>
                </a:solidFill>
              </a:rPr>
              <a:pPr/>
              <a:t>‹N›</a:t>
            </a:fld>
            <a:endParaRPr lang="it-IT" altLang="it-IT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910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150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3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27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35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350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287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3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5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2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3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1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1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2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A90696-53AC-4C72-8D0D-CC67596B4E05}" type="slidenum">
              <a:rPr lang="it-IT" altLang="it-IT" smtClean="0">
                <a:solidFill>
                  <a:srgbClr val="FFFFC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99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200153" y="13"/>
            <a:ext cx="10058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2" y="1943100"/>
            <a:ext cx="1005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28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259" y="90489"/>
            <a:ext cx="1035972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59" y="2057401"/>
            <a:ext cx="1035972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Fate clic per modificare il formato del testo della struttura</a:t>
            </a:r>
          </a:p>
          <a:p>
            <a:pPr lvl="1"/>
            <a:r>
              <a:rPr lang="en-GB" altLang="en-US" smtClean="0"/>
              <a:t>Secondo livello struttura</a:t>
            </a:r>
          </a:p>
          <a:p>
            <a:pPr lvl="2"/>
            <a:r>
              <a:rPr lang="en-GB" altLang="en-US" smtClean="0"/>
              <a:t>Terzo livello struttura</a:t>
            </a:r>
          </a:p>
          <a:p>
            <a:pPr lvl="3"/>
            <a:r>
              <a:rPr lang="en-GB" altLang="en-US" smtClean="0"/>
              <a:t>Quarto livello struttura</a:t>
            </a:r>
          </a:p>
          <a:p>
            <a:pPr lvl="4"/>
            <a:r>
              <a:rPr lang="en-GB" altLang="en-US" smtClean="0"/>
              <a:t>Quinto livello struttura</a:t>
            </a:r>
          </a:p>
          <a:p>
            <a:pPr lvl="4"/>
            <a:r>
              <a:rPr lang="en-GB" altLang="en-US" smtClean="0"/>
              <a:t>Sesto livello struttura</a:t>
            </a:r>
          </a:p>
          <a:p>
            <a:pPr lvl="4"/>
            <a:r>
              <a:rPr lang="en-GB" altLang="en-US" smtClean="0"/>
              <a:t>Settimo livello struttura</a:t>
            </a:r>
          </a:p>
          <a:p>
            <a:pPr lvl="4"/>
            <a:r>
              <a:rPr lang="en-GB" altLang="en-US" smtClean="0"/>
              <a:t>Ottavo livello struttura</a:t>
            </a:r>
          </a:p>
          <a:p>
            <a:pPr lvl="4"/>
            <a:r>
              <a:rPr lang="en-GB" altLang="en-US" smtClean="0"/>
              <a:t>Nono livello struttura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914259" y="6294438"/>
            <a:ext cx="253960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en-US" sz="28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4957" y="6294438"/>
            <a:ext cx="386020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en-US" sz="2800" b="1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6252" y="6294439"/>
            <a:ext cx="253772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b="0" i="0">
                <a:solidFill>
                  <a:srgbClr val="FFFF00"/>
                </a:solidFill>
                <a:cs typeface="Arial" panose="020B060402020202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9D0889E-EF4C-4A93-A06D-E3961D4ED7A2}" type="slidenum">
              <a:rPr lang="it-IT" altLang="it-IT" sz="2800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z="2800" smtClean="0"/>
          </a:p>
        </p:txBody>
      </p:sp>
    </p:spTree>
    <p:extLst>
      <p:ext uri="{BB962C8B-B14F-4D97-AF65-F5344CB8AC3E}">
        <p14:creationId xmlns:p14="http://schemas.microsoft.com/office/powerpoint/2010/main" val="38411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FFCC66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i="1">
          <a:solidFill>
            <a:srgbClr val="FFCC66"/>
          </a:solidFill>
          <a:latin typeface="Times New Roman" pitchFamily="18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609506" y="274638"/>
            <a:ext cx="10972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506" y="1600201"/>
            <a:ext cx="10972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506" y="6356351"/>
            <a:ext cx="284436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61EAC85-4D92-473F-87A6-9EF070BFBB39}" type="datetimeFigureOut">
              <a:rPr 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25/11/2018</a:t>
            </a:fld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957" y="6356351"/>
            <a:ext cx="386208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8133" y="6356351"/>
            <a:ext cx="284436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3A9FF6FC-FF11-42ED-BC75-348F5F4EFD67}" type="slidenum">
              <a:rPr lang="it-IT" altLang="it-IT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82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59" y="381000"/>
            <a:ext cx="10363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59" y="2057400"/>
            <a:ext cx="103634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259" y="6324600"/>
            <a:ext cx="2539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SzTx/>
              <a:buFontTx/>
              <a:buNone/>
              <a:defRPr sz="1400" b="0" i="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957" y="6324600"/>
            <a:ext cx="38620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ClrTx/>
              <a:buSzTx/>
              <a:buFontTx/>
              <a:buNone/>
              <a:defRPr sz="1400" b="0" i="0">
                <a:solidFill>
                  <a:srgbClr val="FFFFCC"/>
                </a:solidFill>
                <a:latin typeface="Arial" pitchFamily="34" charset="0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ea typeface="Microsoft YaHei" panose="020B0503020204020204" pitchFamily="34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134" y="6324600"/>
            <a:ext cx="2539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FFFFCC"/>
                </a:solidFill>
                <a:latin typeface="Arial" panose="020B0604020202020204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688A906E-4F45-42F1-94E3-59C75309F39A}" type="slidenum">
              <a:rPr lang="it-IT" altLang="it-IT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542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59" y="381000"/>
            <a:ext cx="10363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59" y="2057400"/>
            <a:ext cx="103634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48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259" y="6324600"/>
            <a:ext cx="2539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ea typeface="Microsoft YaHei" panose="020B0503020204020204" pitchFamily="34" charset="-122"/>
            </a:endParaRPr>
          </a:p>
        </p:txBody>
      </p:sp>
      <p:sp>
        <p:nvSpPr>
          <p:cNvPr id="148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957" y="6324600"/>
            <a:ext cx="38620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ea typeface="Microsoft YaHei" panose="020B0503020204020204" pitchFamily="34" charset="-122"/>
            </a:endParaRPr>
          </a:p>
        </p:txBody>
      </p:sp>
      <p:sp>
        <p:nvSpPr>
          <p:cNvPr id="148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134" y="6324600"/>
            <a:ext cx="2539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FFFFCC"/>
                </a:solidFill>
                <a:latin typeface="Arial" panose="020B0604020202020204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E4B7F51C-8B43-45C9-B67D-E67DC12751C9}" type="slidenum">
              <a:rPr lang="it-IT" altLang="en-US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33046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609506" y="274638"/>
            <a:ext cx="10972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506" y="1600201"/>
            <a:ext cx="10972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506" y="6356351"/>
            <a:ext cx="284436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120C7EF-202E-4DB7-A08B-8D55F471F422}" type="datetimeFigureOut">
              <a:rPr lang="it-IT" altLang="en-US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25/11/2018</a:t>
            </a:fld>
            <a:endParaRPr lang="it-IT" altLang="en-US">
              <a:ea typeface="Microsoft YaHei" panose="020B0503020204020204" pitchFamily="34" charset="-122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4957" y="6356351"/>
            <a:ext cx="386208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ea typeface="Microsoft YaHei" panose="020B0503020204020204" pitchFamily="34" charset="-12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8133" y="6356351"/>
            <a:ext cx="284436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7BC5004B-00A7-4678-96A6-3AF02AD5DE6D}" type="slidenum">
              <a:rPr lang="it-IT" altLang="en-US" smtClean="0">
                <a:ea typeface="Microsoft YaHei" panose="020B0503020204020204" pitchFamily="34" charset="-122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362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59" y="381000"/>
            <a:ext cx="10363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59" y="2057400"/>
            <a:ext cx="103634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259" y="6324600"/>
            <a:ext cx="2539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ea typeface="Microsoft YaHei" panose="020B0503020204020204" pitchFamily="34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957" y="6324600"/>
            <a:ext cx="38620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 i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en-US">
              <a:ea typeface="Microsoft YaHei" panose="020B0503020204020204" pitchFamily="34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134" y="6324600"/>
            <a:ext cx="25396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FFFFCC"/>
                </a:solidFill>
                <a:latin typeface="Arial" panose="020B0604020202020204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fld id="{B12D7816-FD33-41FF-8F5C-2525B903D1E7}" type="slidenum">
              <a:rPr lang="it-IT" altLang="en-US" smtClean="0">
                <a:ea typeface="Microsoft YaHei" panose="020B0503020204020204" pitchFamily="34" charset="-122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013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61F5-ACB4-459F-A146-00A1EBB336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9" y="6356366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2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E13-C102-40F8-8D06-B6A3D51643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0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6" y="6356367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2152"/>
            <a:fld id="{E0B2479C-C612-4E47-9859-1E5BEDA78B7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25/11/2018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21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6" y="6356367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2152"/>
            <a:fld id="{49E09915-9908-4644-AB7E-DC4D2D7BE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762152"/>
              <a:t>‹N›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7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gif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6.gif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microsoft.com/office/2007/relationships/hdphoto" Target="../media/hdphoto1.wdp"/><Relationship Id="rId10" Type="http://schemas.openxmlformats.org/officeDocument/2006/relationships/image" Target="../media/image40.gif"/><Relationship Id="rId19" Type="http://schemas.openxmlformats.org/officeDocument/2006/relationships/chart" Target="../charts/chart1.xml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5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31" y="691952"/>
            <a:ext cx="11819467" cy="1440160"/>
          </a:xfrm>
          <a:gradFill rotWithShape="0">
            <a:gsLst>
              <a:gs pos="0">
                <a:srgbClr val="FFFF00"/>
              </a:gs>
              <a:gs pos="100000">
                <a:srgbClr val="9B9B00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it-IT" b="1" i="0" dirty="0" smtClean="0">
                <a:solidFill>
                  <a:srgbClr val="003399"/>
                </a:solidFill>
              </a:rPr>
              <a:t>Epidemiologia </a:t>
            </a:r>
            <a:r>
              <a:rPr lang="it-IT" b="1" i="0" dirty="0">
                <a:solidFill>
                  <a:srgbClr val="003399"/>
                </a:solidFill>
              </a:rPr>
              <a:t>del </a:t>
            </a:r>
            <a:r>
              <a:rPr lang="it-IT" b="1" i="0" dirty="0" err="1">
                <a:solidFill>
                  <a:srgbClr val="003399"/>
                </a:solidFill>
              </a:rPr>
              <a:t>colangiocarcinoma</a:t>
            </a:r>
            <a:r>
              <a:rPr lang="it-IT" b="1" i="0" dirty="0">
                <a:solidFill>
                  <a:srgbClr val="003399"/>
                </a:solidFill>
              </a:rPr>
              <a:t>: </a:t>
            </a:r>
            <a:r>
              <a:rPr lang="it-IT" b="1" i="0" dirty="0" smtClean="0">
                <a:solidFill>
                  <a:srgbClr val="003399"/>
                </a:solidFill>
              </a:rPr>
              <a:t/>
            </a:r>
            <a:br>
              <a:rPr lang="it-IT" b="1" i="0" dirty="0" smtClean="0">
                <a:solidFill>
                  <a:srgbClr val="003399"/>
                </a:solidFill>
              </a:rPr>
            </a:br>
            <a:r>
              <a:rPr lang="it-IT" b="1" i="0" dirty="0" smtClean="0">
                <a:solidFill>
                  <a:srgbClr val="003399"/>
                </a:solidFill>
              </a:rPr>
              <a:t>da </a:t>
            </a:r>
            <a:r>
              <a:rPr lang="it-IT" b="1" i="0" dirty="0">
                <a:solidFill>
                  <a:srgbClr val="003399"/>
                </a:solidFill>
              </a:rPr>
              <a:t>rarità a tumore </a:t>
            </a:r>
            <a:r>
              <a:rPr lang="it-IT" b="1" i="0" dirty="0" smtClean="0">
                <a:solidFill>
                  <a:srgbClr val="003399"/>
                </a:solidFill>
              </a:rPr>
              <a:t>frequente</a:t>
            </a:r>
            <a:endParaRPr lang="en-US" altLang="en-US" sz="4000" b="1" dirty="0" smtClean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94915" name="Rectangle 4"/>
          <p:cNvSpPr>
            <a:spLocks noChangeArrowheads="1"/>
          </p:cNvSpPr>
          <p:nvPr/>
        </p:nvSpPr>
        <p:spPr bwMode="auto">
          <a:xfrm>
            <a:off x="282221" y="2708920"/>
            <a:ext cx="11546653" cy="1295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9B9B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  <a:latin typeface="Albertus Extra Bold"/>
              </a:rPr>
              <a:t>D</a:t>
            </a:r>
            <a:r>
              <a:rPr lang="it-IT" altLang="en-US" sz="4000" b="1" dirty="0" err="1" smtClean="0">
                <a:solidFill>
                  <a:srgbClr val="000099"/>
                </a:solidFill>
                <a:latin typeface="Albertus Extra Bold"/>
              </a:rPr>
              <a:t>omenico</a:t>
            </a:r>
            <a:r>
              <a:rPr lang="it-IT" altLang="en-US" sz="4000" b="1" dirty="0" smtClean="0">
                <a:solidFill>
                  <a:srgbClr val="000099"/>
                </a:solidFill>
                <a:latin typeface="Albertus Extra Bold"/>
              </a:rPr>
              <a:t> </a:t>
            </a:r>
            <a:r>
              <a:rPr lang="en-US" altLang="en-US" sz="4000" b="1" dirty="0" smtClean="0">
                <a:solidFill>
                  <a:srgbClr val="000099"/>
                </a:solidFill>
                <a:latin typeface="Albertus Extra Bold"/>
              </a:rPr>
              <a:t>Alvaro</a:t>
            </a:r>
            <a:endParaRPr lang="it-IT" altLang="en-US" sz="4000" b="1" dirty="0" smtClean="0">
              <a:solidFill>
                <a:srgbClr val="000099"/>
              </a:solidFill>
              <a:latin typeface="Albertus Extra Bold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en-US" b="1" dirty="0" smtClean="0">
                <a:solidFill>
                  <a:srgbClr val="000099"/>
                </a:solidFill>
                <a:latin typeface="Albertus Extra Bold"/>
              </a:rPr>
              <a:t>Università  Roma, “Sapienza”. </a:t>
            </a:r>
            <a:r>
              <a:rPr lang="en-US" altLang="en-US" b="1" dirty="0" smtClean="0">
                <a:solidFill>
                  <a:srgbClr val="000099"/>
                </a:solidFill>
                <a:latin typeface="Albertus Extra Bold"/>
              </a:rPr>
              <a:t> </a:t>
            </a:r>
            <a:endParaRPr lang="it-IT" altLang="en-US" b="1" dirty="0" smtClean="0">
              <a:solidFill>
                <a:srgbClr val="000099"/>
              </a:solidFill>
              <a:latin typeface="Albertus Extra Bold"/>
            </a:endParaRPr>
          </a:p>
        </p:txBody>
      </p:sp>
      <p:sp>
        <p:nvSpPr>
          <p:cNvPr id="294916" name="Rectangle 5"/>
          <p:cNvSpPr>
            <a:spLocks noChangeArrowheads="1"/>
          </p:cNvSpPr>
          <p:nvPr/>
        </p:nvSpPr>
        <p:spPr bwMode="auto">
          <a:xfrm>
            <a:off x="372542" y="4581128"/>
            <a:ext cx="11548533" cy="204827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9B9B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  <a:tabLst>
                <a:tab pos="1611313" algn="l"/>
              </a:tabLst>
            </a:pPr>
            <a:r>
              <a:rPr lang="en-US" b="1" dirty="0" err="1">
                <a:solidFill>
                  <a:srgbClr val="003399"/>
                </a:solidFill>
              </a:rPr>
              <a:t>Tumori</a:t>
            </a:r>
            <a:r>
              <a:rPr lang="en-US" b="1" dirty="0">
                <a:solidFill>
                  <a:srgbClr val="003399"/>
                </a:solidFill>
              </a:rPr>
              <a:t> delle vie </a:t>
            </a:r>
            <a:r>
              <a:rPr lang="en-US" b="1" dirty="0" err="1" smtClean="0">
                <a:solidFill>
                  <a:srgbClr val="003399"/>
                </a:solidFill>
              </a:rPr>
              <a:t>biliari:problematiche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mediche</a:t>
            </a:r>
            <a:r>
              <a:rPr lang="en-US" b="1" dirty="0">
                <a:solidFill>
                  <a:srgbClr val="003399"/>
                </a:solidFill>
              </a:rPr>
              <a:t> e </a:t>
            </a:r>
            <a:r>
              <a:rPr lang="en-US" b="1" dirty="0" err="1">
                <a:solidFill>
                  <a:srgbClr val="003399"/>
                </a:solidFill>
              </a:rPr>
              <a:t>sociali</a:t>
            </a:r>
            <a:endParaRPr lang="en-US" b="1" dirty="0">
              <a:solidFill>
                <a:srgbClr val="003399"/>
              </a:solidFill>
            </a:endParaRPr>
          </a:p>
          <a:p>
            <a:pPr algn="ctr">
              <a:buNone/>
              <a:tabLst>
                <a:tab pos="1611313" algn="l"/>
              </a:tabLst>
            </a:pPr>
            <a:r>
              <a:rPr lang="en-US" b="1" dirty="0" smtClean="0">
                <a:solidFill>
                  <a:srgbClr val="003399"/>
                </a:solidFill>
              </a:rPr>
              <a:t>28 Nov. 2018, Sala </a:t>
            </a:r>
            <a:r>
              <a:rPr lang="en-US" b="1" dirty="0" err="1" smtClean="0">
                <a:solidFill>
                  <a:srgbClr val="003399"/>
                </a:solidFill>
              </a:rPr>
              <a:t>AuditoriumMinistero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della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Salute, Roma</a:t>
            </a:r>
            <a:endParaRPr lang="en-US" b="1" dirty="0">
              <a:solidFill>
                <a:srgbClr val="003399"/>
              </a:solidFill>
            </a:endParaRPr>
          </a:p>
          <a:p>
            <a:pPr>
              <a:buNone/>
            </a:pPr>
            <a:endParaRPr lang="it-IT" altLang="en-US" b="1" dirty="0" smtClean="0">
              <a:solidFill>
                <a:srgbClr val="000099"/>
              </a:solidFill>
              <a:latin typeface="Albertus Extra 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4737895" y="2892426"/>
            <a:ext cx="1028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0">
              <a:solidFill>
                <a:srgbClr val="FFFF00"/>
              </a:solidFill>
              <a:cs typeface="Arial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1704181" y="188914"/>
            <a:ext cx="8496300" cy="23764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Real</a:t>
            </a: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or false </a:t>
            </a:r>
            <a:r>
              <a:rPr lang="it-IT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increasing</a:t>
            </a: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</a:t>
            </a:r>
            <a:r>
              <a:rPr lang="it-IT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incidence</a:t>
            </a: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of IH-CCA  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Bias</a:t>
            </a: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???  </a:t>
            </a:r>
          </a:p>
        </p:txBody>
      </p:sp>
      <p:sp>
        <p:nvSpPr>
          <p:cNvPr id="5" name="Freccia a sinistra 4"/>
          <p:cNvSpPr>
            <a:spLocks noChangeArrowheads="1"/>
          </p:cNvSpPr>
          <p:nvPr/>
        </p:nvSpPr>
        <p:spPr bwMode="auto">
          <a:xfrm>
            <a:off x="6528594" y="4005263"/>
            <a:ext cx="1974850" cy="1008062"/>
          </a:xfrm>
          <a:prstGeom prst="leftArrow">
            <a:avLst>
              <a:gd name="adj1" fmla="val 50000"/>
              <a:gd name="adj2" fmla="val 49974"/>
            </a:avLst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b="0">
              <a:solidFill>
                <a:srgbClr val="FFFF00"/>
              </a:solidFill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0306" y="3583079"/>
            <a:ext cx="9526588" cy="2665413"/>
          </a:xfrm>
          <a:prstGeom prst="rect">
            <a:avLst/>
          </a:prstGeom>
          <a:solidFill>
            <a:srgbClr val="C0C0C0"/>
          </a:solidFill>
          <a:ln>
            <a:solidFill>
              <a:schemeClr val="bg1"/>
            </a:solidFill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/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L’aumento di incidenza di </a:t>
            </a:r>
            <a:r>
              <a:rPr lang="it-IT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iCCA</a:t>
            </a: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non è reale perché:</a:t>
            </a:r>
            <a:b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it-IT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misclassificazione</a:t>
            </a: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di </a:t>
            </a:r>
            <a:r>
              <a:rPr lang="it-IT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pCCA</a:t>
            </a: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come </a:t>
            </a:r>
            <a:r>
              <a:rPr lang="it-IT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iCCA</a:t>
            </a: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?</a:t>
            </a:r>
            <a:b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- miglioramento delle tecniche diagnostiche ?</a:t>
            </a:r>
            <a:b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- minore diagnosi di car</a:t>
            </a:r>
            <a:r>
              <a:rPr lang="en-US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cinoma</a:t>
            </a:r>
            <a: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del </a:t>
            </a:r>
            <a:r>
              <a:rPr lang="en-US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fegato</a:t>
            </a:r>
            <a: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da </a:t>
            </a:r>
            <a:r>
              <a:rPr lang="en-US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sede</a:t>
            </a:r>
            <a: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primaria</a:t>
            </a:r>
            <a: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kern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sconosciuta</a:t>
            </a:r>
            <a:r>
              <a:rPr lang="en-US" altLang="en-US" sz="2800" b="1" i="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(CUP).</a:t>
            </a:r>
            <a:endParaRPr lang="it-IT" altLang="en-US" sz="2800" b="1" i="0" kern="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255494" y="299944"/>
            <a:ext cx="10984801" cy="2663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Reale o falso incremento dei incidenza 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(</a:t>
            </a:r>
            <a:r>
              <a:rPr lang="it-IT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doppia negli ultimi  25 anni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) di </a:t>
            </a:r>
            <a:r>
              <a:rPr lang="it-IT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iCCA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?</a:t>
            </a:r>
            <a:endParaRPr lang="it-IT" sz="4000" b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   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Possib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ili errori metodologici ?</a:t>
            </a:r>
            <a:r>
              <a:rPr lang="it-IT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 </a:t>
            </a:r>
            <a:endParaRPr lang="it-IT" sz="4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14" y="4620085"/>
            <a:ext cx="1974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7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1706" y="44451"/>
            <a:ext cx="10288588" cy="963613"/>
          </a:xfrm>
          <a:solidFill>
            <a:srgbClr val="C0C0C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roporzione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pazienti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differenti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stradi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di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malattia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alla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diagnosi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6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600" b="1" i="0" dirty="0" err="1">
                <a:solidFill>
                  <a:srgbClr val="000099"/>
                </a:solidFill>
                <a:latin typeface="Verdana" panose="020B0604030504040204" pitchFamily="34" charset="0"/>
              </a:rPr>
              <a:t>Shaib</a:t>
            </a:r>
            <a:r>
              <a:rPr lang="it-IT" altLang="en-US" sz="1600" b="1" i="0" dirty="0">
                <a:solidFill>
                  <a:srgbClr val="000099"/>
                </a:solidFill>
                <a:latin typeface="Verdana" panose="020B0604030504040204" pitchFamily="34" charset="0"/>
              </a:rPr>
              <a:t> Y. J. </a:t>
            </a:r>
            <a:r>
              <a:rPr lang="it-IT" altLang="en-US" sz="1600" b="1" i="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1600" b="1" i="0" dirty="0" err="1">
                <a:solidFill>
                  <a:srgbClr val="000099"/>
                </a:solidFill>
                <a:latin typeface="Arial" panose="020B0604020202020204" pitchFamily="34" charset="0"/>
              </a:rPr>
              <a:t>Hepatology</a:t>
            </a:r>
            <a:r>
              <a:rPr lang="it-IT" altLang="en-US" sz="1600" b="1" i="0" dirty="0">
                <a:solidFill>
                  <a:srgbClr val="000099"/>
                </a:solidFill>
                <a:latin typeface="Arial" panose="020B0604020202020204" pitchFamily="34" charset="0"/>
              </a:rPr>
              <a:t> 2004).</a:t>
            </a:r>
          </a:p>
        </p:txBody>
      </p:sp>
      <p:pic>
        <p:nvPicPr>
          <p:cNvPr id="346115" name="Picture 7" descr="G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6" y="1125538"/>
            <a:ext cx="906938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4737895" y="2892426"/>
            <a:ext cx="1028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b="0">
              <a:solidFill>
                <a:srgbClr val="FFFF00"/>
              </a:solidFill>
              <a:cs typeface="Arial"/>
            </a:endParaRPr>
          </a:p>
        </p:txBody>
      </p:sp>
      <p:sp>
        <p:nvSpPr>
          <p:cNvPr id="5" name="Freccia a sinistra 4"/>
          <p:cNvSpPr>
            <a:spLocks noChangeArrowheads="1"/>
          </p:cNvSpPr>
          <p:nvPr/>
        </p:nvSpPr>
        <p:spPr bwMode="auto">
          <a:xfrm>
            <a:off x="8512969" y="4508501"/>
            <a:ext cx="1974850" cy="1008063"/>
          </a:xfrm>
          <a:prstGeom prst="leftArrow">
            <a:avLst>
              <a:gd name="adj1" fmla="val 50000"/>
              <a:gd name="adj2" fmla="val 49974"/>
            </a:avLst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b="0">
              <a:solidFill>
                <a:srgbClr val="FFFF00"/>
              </a:solidFill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68300"/>
            <a:ext cx="1124267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sinistra 5"/>
          <p:cNvSpPr>
            <a:spLocks noChangeArrowheads="1"/>
          </p:cNvSpPr>
          <p:nvPr/>
        </p:nvSpPr>
        <p:spPr bwMode="auto">
          <a:xfrm>
            <a:off x="9806505" y="5242858"/>
            <a:ext cx="1974850" cy="1008063"/>
          </a:xfrm>
          <a:prstGeom prst="leftArrow">
            <a:avLst>
              <a:gd name="adj1" fmla="val 50000"/>
              <a:gd name="adj2" fmla="val 49974"/>
            </a:avLst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b="0">
              <a:solidFill>
                <a:srgbClr val="FFFF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5" y="115888"/>
            <a:ext cx="95773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06" y="617539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20" y="2022476"/>
            <a:ext cx="65246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9" y="188913"/>
            <a:ext cx="874395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ttangolo 9"/>
          <p:cNvSpPr>
            <a:spLocks noChangeArrowheads="1"/>
          </p:cNvSpPr>
          <p:nvPr/>
        </p:nvSpPr>
        <p:spPr bwMode="auto">
          <a:xfrm>
            <a:off x="5652295" y="1889125"/>
            <a:ext cx="771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i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American Hepato-Pancreato-Biliary Association</a:t>
            </a:r>
          </a:p>
        </p:txBody>
      </p:sp>
      <p:pic>
        <p:nvPicPr>
          <p:cNvPr id="15360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" y="-115888"/>
            <a:ext cx="101346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-26988"/>
            <a:ext cx="3028950" cy="26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" y="3068638"/>
            <a:ext cx="100203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2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20" y="-17463"/>
            <a:ext cx="96805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95" y="1412876"/>
            <a:ext cx="32464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847056" y="3413125"/>
            <a:ext cx="8497888" cy="954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92-gene </a:t>
            </a:r>
            <a:r>
              <a:rPr lang="it-IT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biomarker</a:t>
            </a: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it-IT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panel</a:t>
            </a: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(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RT-PCR–based protocol) and  computational approach ….</a:t>
            </a: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" y="333375"/>
            <a:ext cx="950436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arrotondato 10"/>
          <p:cNvSpPr>
            <a:spLocks noChangeArrowheads="1"/>
          </p:cNvSpPr>
          <p:nvPr/>
        </p:nvSpPr>
        <p:spPr bwMode="auto">
          <a:xfrm>
            <a:off x="1631156" y="1125539"/>
            <a:ext cx="8929688" cy="287337"/>
          </a:xfrm>
          <a:prstGeom prst="roundRect">
            <a:avLst>
              <a:gd name="adj" fmla="val 16667"/>
            </a:avLst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ttangolo 9"/>
          <p:cNvSpPr>
            <a:spLocks noChangeArrowheads="1"/>
          </p:cNvSpPr>
          <p:nvPr/>
        </p:nvSpPr>
        <p:spPr bwMode="auto">
          <a:xfrm>
            <a:off x="5652295" y="1889125"/>
            <a:ext cx="771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i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American Hepato-Pancreato-Biliary Association</a:t>
            </a:r>
          </a:p>
        </p:txBody>
      </p:sp>
      <p:pic>
        <p:nvPicPr>
          <p:cNvPr id="15565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" y="-115888"/>
            <a:ext cx="10134600" cy="32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" y="2636838"/>
            <a:ext cx="10020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-26988"/>
            <a:ext cx="3028950" cy="26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70" name="Rettangolo 5"/>
          <p:cNvSpPr>
            <a:spLocks noChangeArrowheads="1"/>
          </p:cNvSpPr>
          <p:nvPr/>
        </p:nvSpPr>
        <p:spPr bwMode="auto">
          <a:xfrm>
            <a:off x="2259109" y="2133601"/>
            <a:ext cx="6611332" cy="4175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          </a:t>
            </a:r>
            <a:r>
              <a:rPr lang="it-IT" sz="28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USA, </a:t>
            </a:r>
            <a:r>
              <a:rPr lang="it-IT" sz="28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incidenza </a:t>
            </a:r>
            <a:r>
              <a:rPr lang="it-IT" sz="2800" b="1" i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iCCA</a:t>
            </a:r>
            <a:r>
              <a:rPr lang="it-IT" sz="28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, anno  </a:t>
            </a:r>
            <a:r>
              <a:rPr lang="it-IT" sz="28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2005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0.6/100,000  </a:t>
            </a:r>
            <a:r>
              <a:rPr lang="it-IT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iCCA</a:t>
            </a: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 +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1.4/100,000  </a:t>
            </a:r>
            <a:r>
              <a:rPr lang="it-IT" sz="28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CUP-iCCA</a:t>
            </a:r>
            <a:endParaRPr lang="it-IT" sz="2800" b="1" i="1" u="sng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2/100,000  vs HCC 5-6/100,000 </a:t>
            </a:r>
            <a:r>
              <a:rPr lang="it-IT" sz="28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(1:3)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           </a:t>
            </a:r>
            <a:r>
              <a:rPr lang="it-IT" sz="28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Italia, incidenza </a:t>
            </a:r>
            <a:r>
              <a:rPr lang="it-IT" sz="2800" b="1" i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iCCA</a:t>
            </a:r>
            <a:r>
              <a:rPr lang="it-IT" sz="28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, anno 2005</a:t>
            </a:r>
            <a:endParaRPr lang="it-IT" sz="2800" b="1" i="1" u="sng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1/100,000      </a:t>
            </a:r>
            <a:r>
              <a:rPr lang="it-IT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iCCA</a:t>
            </a: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+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2.1/100,00 0  </a:t>
            </a:r>
            <a:r>
              <a:rPr lang="it-IT" sz="28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CUP-iCCA</a:t>
            </a:r>
            <a:endParaRPr lang="it-IT" sz="2800" b="1" i="1" u="sng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u="sng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3.12/100,000   vs  HCC 12,4  (1:4)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      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it-IT" sz="28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 </a:t>
            </a:r>
          </a:p>
        </p:txBody>
      </p:sp>
      <p:sp>
        <p:nvSpPr>
          <p:cNvPr id="7" name="Ovale 6"/>
          <p:cNvSpPr>
            <a:spLocks noChangeArrowheads="1"/>
          </p:cNvSpPr>
          <p:nvPr/>
        </p:nvSpPr>
        <p:spPr bwMode="auto">
          <a:xfrm>
            <a:off x="6961427" y="3213101"/>
            <a:ext cx="863600" cy="1008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6516180" y="5300663"/>
            <a:ext cx="863600" cy="10080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0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3 CuadroTexto"/>
          <p:cNvSpPr txBox="1">
            <a:spLocks noChangeArrowheads="1"/>
          </p:cNvSpPr>
          <p:nvPr/>
        </p:nvSpPr>
        <p:spPr bwMode="auto">
          <a:xfrm>
            <a:off x="2169350" y="1597050"/>
            <a:ext cx="642902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7157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s-ES_tradnl" altLang="it-IT" sz="2363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ENS-CCA </a:t>
            </a:r>
          </a:p>
          <a:p>
            <a:pPr algn="ctr" defTabSz="77157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s-ES_tradnl" altLang="it-IT" sz="236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Europeo per lo Studio </a:t>
            </a:r>
            <a:endParaRPr lang="es-ES_tradnl" altLang="it-IT" sz="2363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7157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s-ES_tradnl" altLang="it-IT" sz="23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_tradnl" altLang="it-IT" sz="236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_tradnl" altLang="it-IT" sz="236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COLANGIOCARCINOMA </a:t>
            </a:r>
            <a:r>
              <a:rPr lang="es-ES_tradnl" altLang="it-IT" sz="236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(CCA)   </a:t>
            </a:r>
            <a:endParaRPr lang="es-AR" altLang="it-IT" sz="236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883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21" y="141291"/>
            <a:ext cx="230293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CasellaDiTesto 2"/>
          <p:cNvSpPr txBox="1">
            <a:spLocks noChangeArrowheads="1"/>
          </p:cNvSpPr>
          <p:nvPr/>
        </p:nvSpPr>
        <p:spPr bwMode="auto">
          <a:xfrm>
            <a:off x="1646029" y="3429000"/>
            <a:ext cx="89503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dirty="0" smtClean="0">
                <a:solidFill>
                  <a:prstClr val="black"/>
                </a:solidFill>
              </a:rPr>
              <a:t>N. 40 </a:t>
            </a:r>
            <a:r>
              <a:rPr lang="it-IT" altLang="en-US" dirty="0" smtClean="0">
                <a:solidFill>
                  <a:prstClr val="black"/>
                </a:solidFill>
              </a:rPr>
              <a:t>Gruppi di Ricerca da N</a:t>
            </a:r>
            <a:r>
              <a:rPr lang="it-IT" altLang="en-US" dirty="0" smtClean="0">
                <a:solidFill>
                  <a:prstClr val="black"/>
                </a:solidFill>
              </a:rPr>
              <a:t>. 13 </a:t>
            </a:r>
            <a:r>
              <a:rPr lang="it-IT" altLang="en-US" dirty="0" smtClean="0">
                <a:solidFill>
                  <a:prstClr val="black"/>
                </a:solidFill>
              </a:rPr>
              <a:t>paesi </a:t>
            </a:r>
            <a:r>
              <a:rPr lang="it-IT" altLang="en-US" dirty="0" smtClean="0">
                <a:solidFill>
                  <a:prstClr val="black"/>
                </a:solidFill>
              </a:rPr>
              <a:t>e</a:t>
            </a:r>
            <a:r>
              <a:rPr lang="it-IT" altLang="en-US" dirty="0" smtClean="0">
                <a:solidFill>
                  <a:prstClr val="black"/>
                </a:solidFill>
              </a:rPr>
              <a:t>uropei</a:t>
            </a:r>
            <a:endParaRPr lang="it-IT" altLang="en-US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Austria, Denmark, France, Germany  (N. 3 research groups), </a:t>
            </a:r>
            <a:r>
              <a:rPr lang="en-US" altLang="en-U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Italy  (N. 6 research groups),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Netherlands, Norway,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Poland, Portugal, Spain </a:t>
            </a:r>
            <a:r>
              <a:rPr lang="en-US" altLang="en-U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(N. 4 research groups), </a:t>
            </a:r>
            <a:r>
              <a:rPr lang="en-GB" altLang="en-US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Sweden, Switzerland, United Kingdom (N. 3 research groups)</a:t>
            </a:r>
            <a:endParaRPr lang="en-US" altLang="en-US" sz="14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dirty="0" smtClean="0">
                <a:solidFill>
                  <a:prstClr val="black"/>
                </a:solidFill>
              </a:rPr>
              <a:t>N. 7 </a:t>
            </a:r>
            <a:r>
              <a:rPr lang="it-IT" altLang="en-US" dirty="0" smtClean="0">
                <a:solidFill>
                  <a:prstClr val="black"/>
                </a:solidFill>
              </a:rPr>
              <a:t>centri USA come International </a:t>
            </a:r>
            <a:r>
              <a:rPr lang="it-IT" altLang="en-US" dirty="0" err="1" smtClean="0">
                <a:solidFill>
                  <a:prstClr val="black"/>
                </a:solidFill>
              </a:rPr>
              <a:t>Advisors</a:t>
            </a:r>
            <a:r>
              <a:rPr lang="it-IT" altLang="en-US" dirty="0" smtClean="0">
                <a:solidFill>
                  <a:prstClr val="black"/>
                </a:solidFill>
              </a:rPr>
              <a:t>/</a:t>
            </a:r>
            <a:r>
              <a:rPr lang="it-IT" altLang="en-US" dirty="0" err="1" smtClean="0">
                <a:solidFill>
                  <a:prstClr val="black"/>
                </a:solidFill>
              </a:rPr>
              <a:t>Collaborators</a:t>
            </a:r>
            <a:r>
              <a:rPr lang="it-IT" altLang="en-US" dirty="0" smtClean="0">
                <a:solidFill>
                  <a:prstClr val="black"/>
                </a:solidFill>
              </a:rPr>
              <a:t> </a:t>
            </a:r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075" y="3123311"/>
            <a:ext cx="12067855" cy="7078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it-IT" altLang="it-IT" sz="4000" b="1" dirty="0" smtClean="0">
                <a:solidFill>
                  <a:schemeClr val="bg1"/>
                </a:solidFill>
              </a:rPr>
              <a:t>Grant </a:t>
            </a:r>
            <a:r>
              <a:rPr lang="it-IT" altLang="it-IT" sz="4000" b="1" dirty="0">
                <a:solidFill>
                  <a:schemeClr val="bg1"/>
                </a:solidFill>
              </a:rPr>
              <a:t>Europeo  COST_ACTION (5 anni, circa 1.5 M. Euro)</a:t>
            </a:r>
            <a:endParaRPr lang="it-IT" alt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1140" y="1801008"/>
            <a:ext cx="656269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N. 168  </a:t>
            </a:r>
            <a:r>
              <a:rPr lang="en-GB" sz="2400" b="1" dirty="0" smtClean="0">
                <a:solidFill>
                  <a:prstClr val="black"/>
                </a:solidFill>
              </a:rPr>
              <a:t>attenders from N. 12 </a:t>
            </a:r>
            <a:r>
              <a:rPr lang="en-GB" sz="2400" b="1" dirty="0" err="1" smtClean="0">
                <a:solidFill>
                  <a:prstClr val="black"/>
                </a:solidFill>
              </a:rPr>
              <a:t>european</a:t>
            </a:r>
            <a:r>
              <a:rPr lang="en-GB" sz="2400" b="1" dirty="0" smtClean="0">
                <a:solidFill>
                  <a:prstClr val="black"/>
                </a:solidFill>
              </a:rPr>
              <a:t> countries,  </a:t>
            </a:r>
          </a:p>
          <a:p>
            <a:pPr marL="342900" indent="-342900">
              <a:buFontTx/>
              <a:buAutoNum type="alphaUcPeriod" startAt="14"/>
            </a:pPr>
            <a:r>
              <a:rPr lang="it-IT" sz="2400" b="1" dirty="0" smtClean="0">
                <a:solidFill>
                  <a:prstClr val="black"/>
                </a:solidFill>
              </a:rPr>
              <a:t>12 from USA</a:t>
            </a:r>
          </a:p>
          <a:p>
            <a:pPr marL="342900" indent="-342900">
              <a:buFontTx/>
              <a:buAutoNum type="alphaUcPeriod" startAt="14"/>
            </a:pPr>
            <a:endParaRPr lang="it-IT" sz="2400" b="1" dirty="0">
              <a:solidFill>
                <a:prstClr val="black"/>
              </a:solidFill>
            </a:endParaRPr>
          </a:p>
          <a:p>
            <a:r>
              <a:rPr lang="it-IT" sz="2400" b="1" dirty="0" smtClean="0">
                <a:solidFill>
                  <a:prstClr val="black"/>
                </a:solidFill>
              </a:rPr>
              <a:t>N. 55 speakers (N. 8, USA) </a:t>
            </a:r>
          </a:p>
        </p:txBody>
      </p:sp>
      <p:sp>
        <p:nvSpPr>
          <p:cNvPr id="123906" name="3 CuadroTexto"/>
          <p:cNvSpPr txBox="1">
            <a:spLocks noChangeArrowheads="1"/>
          </p:cNvSpPr>
          <p:nvPr/>
        </p:nvSpPr>
        <p:spPr bwMode="auto">
          <a:xfrm>
            <a:off x="2255897" y="333375"/>
            <a:ext cx="761811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_tradnl" altLang="it-IT" sz="2800" b="1" smtClean="0">
                <a:solidFill>
                  <a:srgbClr val="000000"/>
                </a:solidFill>
                <a:latin typeface="Arial" pitchFamily="34" charset="0"/>
              </a:rPr>
              <a:t>II Biannual ENSCCA Congress</a:t>
            </a:r>
            <a:endParaRPr lang="es-AR" altLang="it-IT" sz="28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07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05" y="404813"/>
            <a:ext cx="170650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2" descr="http://www.dis.uniroma1.it/~sarfire/images/stories/my_images/logo_sapienza_cop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91" y="796782"/>
            <a:ext cx="258139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4" descr="http://quantumoptics.phys.uniroma1.it/images/home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33" y="2246312"/>
            <a:ext cx="5144219" cy="291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17 Rectángulo"/>
          <p:cNvSpPr>
            <a:spLocks noChangeArrowheads="1"/>
          </p:cNvSpPr>
          <p:nvPr/>
        </p:nvSpPr>
        <p:spPr bwMode="auto">
          <a:xfrm>
            <a:off x="2126074" y="5163860"/>
            <a:ext cx="786835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altLang="it-IT" sz="2400" b="1" dirty="0" smtClean="0">
                <a:solidFill>
                  <a:srgbClr val="000000"/>
                </a:solidFill>
                <a:latin typeface="Arial" pitchFamily="34" charset="0"/>
              </a:rPr>
              <a:t>June 21-23, 2018  </a:t>
            </a:r>
            <a:r>
              <a:rPr lang="es-ES" altLang="it-IT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·</a:t>
            </a:r>
            <a:r>
              <a:rPr lang="es-ES" altLang="it-IT" sz="2400" b="1" dirty="0" smtClean="0">
                <a:solidFill>
                  <a:srgbClr val="000000"/>
                </a:solidFill>
                <a:latin typeface="Arial" pitchFamily="34" charset="0"/>
              </a:rPr>
              <a:t>  Rome</a:t>
            </a:r>
            <a:endParaRPr lang="es-ES" altLang="it-IT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911" name="18 Rectángulo"/>
          <p:cNvSpPr>
            <a:spLocks noChangeArrowheads="1"/>
          </p:cNvSpPr>
          <p:nvPr/>
        </p:nvSpPr>
        <p:spPr bwMode="auto">
          <a:xfrm>
            <a:off x="1821492" y="5695962"/>
            <a:ext cx="947886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altLang="it-IT" sz="1800" b="1" u="sng" dirty="0" smtClean="0">
                <a:solidFill>
                  <a:srgbClr val="000000"/>
                </a:solidFill>
                <a:latin typeface="Arial" pitchFamily="34" charset="0"/>
              </a:rPr>
              <a:t>Organizers</a:t>
            </a:r>
            <a:endParaRPr lang="es-ES" altLang="it-IT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ES" altLang="it-IT" sz="1800" b="1" dirty="0" smtClean="0">
                <a:solidFill>
                  <a:srgbClr val="000000"/>
                </a:solidFill>
                <a:latin typeface="Arial" pitchFamily="34" charset="0"/>
              </a:rPr>
              <a:t>D. Alvaro, J. Banales, A. Benedetti, E. Gaudio, M. Marzioni.</a:t>
            </a:r>
            <a:endParaRPr lang="es-ES" altLang="it-I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5" y="333380"/>
            <a:ext cx="10058400" cy="64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148070" y="204646"/>
            <a:ext cx="565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152"/>
            <a:r>
              <a:rPr lang="es-ES_tradnl" sz="32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European</a:t>
            </a:r>
            <a:r>
              <a:rPr lang="es-ES_tradnl" sz="32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CCA </a:t>
            </a:r>
            <a:r>
              <a:rPr lang="es-ES_tradnl" sz="32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registry</a:t>
            </a:r>
            <a:r>
              <a:rPr lang="es-ES_tradnl" sz="32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: status</a:t>
            </a:r>
            <a:endParaRPr lang="es-AR" sz="32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Picture 11" descr="Resultado de imagen de erasmus mc hospit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9" b="23185"/>
          <a:stretch/>
        </p:blipFill>
        <p:spPr bwMode="auto">
          <a:xfrm>
            <a:off x="8070125" y="1333362"/>
            <a:ext cx="1005156" cy="4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Resultado de imagen de The Christie NHS Foundation Trust 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27342" b="21039"/>
          <a:stretch/>
        </p:blipFill>
        <p:spPr bwMode="auto">
          <a:xfrm>
            <a:off x="9165340" y="1530103"/>
            <a:ext cx="1436212" cy="4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sultado de imagen de Biodonostia Health Research Institu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12" y="1993032"/>
            <a:ext cx="1093801" cy="3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Resultado de imagen de “12 de Octubre” University Hospita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60" y="3215548"/>
            <a:ext cx="1222705" cy="4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Resultado de imagen de Sapienza University of Rom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945" y="3620210"/>
            <a:ext cx="12990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Resultado de imagen de University of Regensburg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24" y="2057486"/>
            <a:ext cx="75824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sultado de imagen de University of Salamanca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26" y="4727017"/>
            <a:ext cx="94713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Resultado de imagen de Medical University of Warsaw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60" y="3777967"/>
            <a:ext cx="74808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9" descr="Resultado de imagen de University of Homburg 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378" y="5724271"/>
            <a:ext cx="111065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3" descr="Resultado de imagen de Norwegian PSC Research Center 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68" y="5072007"/>
            <a:ext cx="63249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sultado de imagen de hospital clinic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41" y="4247944"/>
            <a:ext cx="87062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2336877" y="824381"/>
            <a:ext cx="7281620" cy="516654"/>
            <a:chOff x="812873" y="824381"/>
            <a:chExt cx="7281620" cy="516654"/>
          </a:xfrm>
        </p:grpSpPr>
        <p:sp>
          <p:nvSpPr>
            <p:cNvPr id="23" name="22 Elipse"/>
            <p:cNvSpPr/>
            <p:nvPr/>
          </p:nvSpPr>
          <p:spPr>
            <a:xfrm>
              <a:off x="4208614" y="843308"/>
              <a:ext cx="478800" cy="4788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ES" sz="1500">
                <a:solidFill>
                  <a:prstClr val="white"/>
                </a:solidFill>
              </a:endParaRPr>
            </a:p>
          </p:txBody>
        </p:sp>
        <p:grpSp>
          <p:nvGrpSpPr>
            <p:cNvPr id="24" name="23 Grupo"/>
            <p:cNvGrpSpPr/>
            <p:nvPr/>
          </p:nvGrpSpPr>
          <p:grpSpPr>
            <a:xfrm>
              <a:off x="812873" y="1080327"/>
              <a:ext cx="7281620" cy="2381"/>
              <a:chOff x="457848" y="1080327"/>
              <a:chExt cx="7281620" cy="2381"/>
            </a:xfrm>
          </p:grpSpPr>
          <p:cxnSp>
            <p:nvCxnSpPr>
              <p:cNvPr id="32" name="31 Conector recto"/>
              <p:cNvCxnSpPr/>
              <p:nvPr/>
            </p:nvCxnSpPr>
            <p:spPr>
              <a:xfrm flipH="1" flipV="1">
                <a:off x="457848" y="1080327"/>
                <a:ext cx="3312000" cy="2381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>
                <a:off x="4427468" y="1080327"/>
                <a:ext cx="3312000" cy="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4" descr="Resultado de imagen de liver 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88" y="824381"/>
              <a:ext cx="516653" cy="516654"/>
            </a:xfrm>
            <a:prstGeom prst="rect">
              <a:avLst/>
            </a:prstGeom>
            <a:noFill/>
            <a:extLst/>
          </p:spPr>
        </p:pic>
      </p:grpSp>
      <p:pic>
        <p:nvPicPr>
          <p:cNvPr id="34" name="Picture 31" descr="Resultado de imagen de The Institute of Cancer Research - The Royal Marsden NHS Trust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08" y="2549387"/>
            <a:ext cx="1285585" cy="2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Resultado de imagen de Università Politecnica delle Marche 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17" y="2758701"/>
            <a:ext cx="569860" cy="6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Resultado de imagen de University of Padua logo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2"/>
          <a:stretch/>
        </p:blipFill>
        <p:spPr bwMode="auto">
          <a:xfrm>
            <a:off x="9362547" y="6014420"/>
            <a:ext cx="1041798" cy="5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1 Gráfico"/>
          <p:cNvGraphicFramePr>
            <a:graphicFrameLocks/>
          </p:cNvGraphicFramePr>
          <p:nvPr>
            <p:extLst/>
          </p:nvPr>
        </p:nvGraphicFramePr>
        <p:xfrm>
          <a:off x="1609075" y="1786961"/>
          <a:ext cx="6211176" cy="426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433384" y="2406018"/>
            <a:ext cx="230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1,604 </a:t>
            </a:r>
            <a:r>
              <a:rPr lang="es-ES" sz="1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patients</a:t>
            </a:r>
            <a:endParaRPr lang="es-ES" sz="1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762152"/>
            <a:r>
              <a:rPr lang="es-E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(14 </a:t>
            </a:r>
            <a:r>
              <a:rPr lang="es-ES" sz="1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Institutions</a:t>
            </a:r>
            <a:r>
              <a:rPr lang="es-E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07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44" y="765175"/>
            <a:ext cx="9383712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Oval 71"/>
          <p:cNvSpPr>
            <a:spLocks noChangeArrowheads="1"/>
          </p:cNvSpPr>
          <p:nvPr/>
        </p:nvSpPr>
        <p:spPr bwMode="auto">
          <a:xfrm>
            <a:off x="6279356" y="1557338"/>
            <a:ext cx="539750" cy="393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1316" name="Oval 77"/>
          <p:cNvSpPr>
            <a:spLocks noChangeArrowheads="1"/>
          </p:cNvSpPr>
          <p:nvPr/>
        </p:nvSpPr>
        <p:spPr bwMode="auto">
          <a:xfrm>
            <a:off x="2207419" y="5051426"/>
            <a:ext cx="360362" cy="538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1317" name="Oval 76"/>
          <p:cNvSpPr>
            <a:spLocks noChangeArrowheads="1"/>
          </p:cNvSpPr>
          <p:nvPr/>
        </p:nvSpPr>
        <p:spPr bwMode="auto">
          <a:xfrm>
            <a:off x="2999582" y="5033963"/>
            <a:ext cx="360363" cy="482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cxnSp>
        <p:nvCxnSpPr>
          <p:cNvPr id="141318" name="Connettore 2 80"/>
          <p:cNvCxnSpPr>
            <a:cxnSpLocks noChangeShapeType="1"/>
            <a:stCxn id="141322" idx="2"/>
          </p:cNvCxnSpPr>
          <p:nvPr/>
        </p:nvCxnSpPr>
        <p:spPr bwMode="auto">
          <a:xfrm flipH="1">
            <a:off x="5952332" y="4149725"/>
            <a:ext cx="3457575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319" name="AutoShape 75"/>
          <p:cNvSpPr>
            <a:spLocks noChangeArrowheads="1"/>
          </p:cNvSpPr>
          <p:nvPr/>
        </p:nvSpPr>
        <p:spPr bwMode="auto">
          <a:xfrm>
            <a:off x="8000207" y="4581525"/>
            <a:ext cx="2417763" cy="863600"/>
          </a:xfrm>
          <a:prstGeom prst="wedgeRoundRectCallout">
            <a:avLst>
              <a:gd name="adj1" fmla="val -181083"/>
              <a:gd name="adj2" fmla="val 30250"/>
              <a:gd name="adj3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1F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Distal (dCCA)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      2-5%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1320" name="AutoShape 73"/>
          <p:cNvSpPr>
            <a:spLocks noChangeArrowheads="1"/>
          </p:cNvSpPr>
          <p:nvPr/>
        </p:nvSpPr>
        <p:spPr bwMode="auto">
          <a:xfrm>
            <a:off x="8257382" y="1484314"/>
            <a:ext cx="2879725" cy="1081087"/>
          </a:xfrm>
          <a:prstGeom prst="wedgeRoundRectCallout">
            <a:avLst>
              <a:gd name="adj1" fmla="val -85065"/>
              <a:gd name="adj2" fmla="val 11667"/>
              <a:gd name="adj3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1F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INTRAHEPATIC (iCCA)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10-20%</a:t>
            </a:r>
          </a:p>
        </p:txBody>
      </p:sp>
      <p:cxnSp>
        <p:nvCxnSpPr>
          <p:cNvPr id="141321" name="Connettore 2 80"/>
          <p:cNvCxnSpPr>
            <a:cxnSpLocks noChangeShapeType="1"/>
            <a:stCxn id="141322" idx="0"/>
          </p:cNvCxnSpPr>
          <p:nvPr/>
        </p:nvCxnSpPr>
        <p:spPr bwMode="auto">
          <a:xfrm flipH="1">
            <a:off x="6342856" y="2565401"/>
            <a:ext cx="3067050" cy="428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322" name="AutoShape 85"/>
          <p:cNvSpPr>
            <a:spLocks/>
          </p:cNvSpPr>
          <p:nvPr/>
        </p:nvSpPr>
        <p:spPr bwMode="auto">
          <a:xfrm>
            <a:off x="9409907" y="2565401"/>
            <a:ext cx="390525" cy="1584325"/>
          </a:xfrm>
          <a:prstGeom prst="rightBrace">
            <a:avLst>
              <a:gd name="adj1" fmla="val 81307"/>
              <a:gd name="adj2" fmla="val 50750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7" name="Rectangle 69"/>
          <p:cNvSpPr txBox="1">
            <a:spLocks noChangeArrowheads="1"/>
          </p:cNvSpPr>
          <p:nvPr/>
        </p:nvSpPr>
        <p:spPr>
          <a:xfrm>
            <a:off x="910432" y="71439"/>
            <a:ext cx="10329863" cy="765175"/>
          </a:xfrm>
          <a:prstGeom prst="rect">
            <a:avLst/>
          </a:prstGeom>
          <a:solidFill>
            <a:srgbClr val="C0C0C0"/>
          </a:solidFill>
        </p:spPr>
        <p:txBody>
          <a:bodyPr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 b="1" kern="0" dirty="0">
                <a:solidFill>
                  <a:srgbClr val="000099"/>
                </a:solidFill>
                <a:latin typeface="Albertus Extra Bold" pitchFamily="34" charset="0"/>
                <a:ea typeface="Microsoft YaHei" panose="020B0503020204020204" pitchFamily="34" charset="-122"/>
              </a:rPr>
              <a:t>CHOLANGIOCARCINOMA (CCA): </a:t>
            </a:r>
            <a:r>
              <a:rPr lang="it-IT" sz="2600" b="1" kern="0" dirty="0" smtClean="0">
                <a:solidFill>
                  <a:srgbClr val="000099"/>
                </a:solidFill>
                <a:latin typeface="Albertus Extra Bold" pitchFamily="34" charset="0"/>
                <a:ea typeface="Microsoft YaHei" panose="020B0503020204020204" pitchFamily="34" charset="-122"/>
              </a:rPr>
              <a:t> recente classificazione basata sulla localizzazione anatomica </a:t>
            </a:r>
            <a:r>
              <a:rPr lang="it-IT" b="1" kern="0" dirty="0">
                <a:solidFill>
                  <a:srgbClr val="000099"/>
                </a:solidFill>
                <a:latin typeface="Albertus Extra Bold" pitchFamily="34" charset="0"/>
                <a:ea typeface="Microsoft YaHei" panose="020B0503020204020204" pitchFamily="34" charset="-122"/>
              </a:rPr>
              <a:t>(EASL,  ILCA </a:t>
            </a:r>
            <a:r>
              <a:rPr lang="it-IT" b="1" kern="0" dirty="0" err="1">
                <a:solidFill>
                  <a:srgbClr val="000099"/>
                </a:solidFill>
                <a:latin typeface="Albertus Extra Bold" pitchFamily="34" charset="0"/>
                <a:ea typeface="Microsoft YaHei" panose="020B0503020204020204" pitchFamily="34" charset="-122"/>
              </a:rPr>
              <a:t>guidelines</a:t>
            </a:r>
            <a:r>
              <a:rPr lang="it-IT" b="1" kern="0" dirty="0">
                <a:solidFill>
                  <a:srgbClr val="000099"/>
                </a:solidFill>
                <a:latin typeface="Albertus Extra Bold" pitchFamily="34" charset="0"/>
                <a:ea typeface="Microsoft YaHei" panose="020B0503020204020204" pitchFamily="34" charset="-122"/>
              </a:rPr>
              <a:t> 2013/2014, ENS-CCA)</a:t>
            </a:r>
          </a:p>
        </p:txBody>
      </p:sp>
      <p:sp>
        <p:nvSpPr>
          <p:cNvPr id="141324" name="AutoShape 75"/>
          <p:cNvSpPr>
            <a:spLocks noChangeArrowheads="1"/>
          </p:cNvSpPr>
          <p:nvPr/>
        </p:nvSpPr>
        <p:spPr bwMode="auto">
          <a:xfrm>
            <a:off x="9697245" y="2852739"/>
            <a:ext cx="1512887" cy="987425"/>
          </a:xfrm>
          <a:prstGeom prst="wedgeRoundRectCallout">
            <a:avLst>
              <a:gd name="adj1" fmla="val -43778"/>
              <a:gd name="adj2" fmla="val 22347"/>
              <a:gd name="adj3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1F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Perihilar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(pCCA)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000" b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70-85%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z="2400" b="1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sz="2400" b="1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1325" name="Oval 76"/>
          <p:cNvSpPr>
            <a:spLocks noChangeArrowheads="1"/>
          </p:cNvSpPr>
          <p:nvPr/>
        </p:nvSpPr>
        <p:spPr bwMode="auto">
          <a:xfrm>
            <a:off x="5447507" y="3357563"/>
            <a:ext cx="360363" cy="482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41326" name="Rectangle 84"/>
          <p:cNvSpPr>
            <a:spLocks noChangeArrowheads="1"/>
          </p:cNvSpPr>
          <p:nvPr/>
        </p:nvSpPr>
        <p:spPr bwMode="auto">
          <a:xfrm>
            <a:off x="7984331" y="3111501"/>
            <a:ext cx="1568450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Klatskin t.</a:t>
            </a:r>
          </a:p>
        </p:txBody>
      </p:sp>
      <p:sp>
        <p:nvSpPr>
          <p:cNvPr id="141327" name="Oval 76"/>
          <p:cNvSpPr>
            <a:spLocks noChangeArrowheads="1"/>
          </p:cNvSpPr>
          <p:nvPr/>
        </p:nvSpPr>
        <p:spPr bwMode="auto">
          <a:xfrm>
            <a:off x="5734845" y="5033963"/>
            <a:ext cx="363537" cy="482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1991520" y="2276475"/>
            <a:ext cx="3959225" cy="86518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second-order bile ducts </a:t>
            </a:r>
            <a:endParaRPr lang="it-IT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27919" y="2444751"/>
            <a:ext cx="9847262" cy="1878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i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CCA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=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Symbol"/>
              </a:rPr>
              <a:t>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10% of primitive liver cancer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iCCA:HCC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=  1:9                  </a:t>
            </a:r>
            <a:endParaRPr lang="it-IT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96295" y="2589213"/>
            <a:ext cx="7743825" cy="1631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  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This scenario is changing !  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20" name="Simbolo &quot;divieto&quot; 19"/>
          <p:cNvSpPr/>
          <p:nvPr/>
        </p:nvSpPr>
        <p:spPr>
          <a:xfrm>
            <a:off x="3071020" y="1341439"/>
            <a:ext cx="4681537" cy="417512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 i="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4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831675" y="167474"/>
            <a:ext cx="430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_tradnl" sz="320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General </a:t>
            </a:r>
            <a:r>
              <a:rPr lang="es-ES_tradnl" sz="32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info</a:t>
            </a:r>
            <a:endParaRPr lang="es-AR" sz="32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6078752" y="1448947"/>
            <a:ext cx="4289445" cy="2067323"/>
            <a:chOff x="5286375" y="1528418"/>
            <a:chExt cx="4289445" cy="206732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8" t="52593" r="58472" b="25643"/>
            <a:stretch/>
          </p:blipFill>
          <p:spPr bwMode="auto">
            <a:xfrm>
              <a:off x="5286375" y="1940507"/>
              <a:ext cx="3429000" cy="1655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422341" y="1528418"/>
              <a:ext cx="1099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Age</a:t>
              </a:r>
              <a:endPara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473957" y="1615972"/>
              <a:ext cx="2101863" cy="415498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762152"/>
              <a:r>
                <a:rPr lang="es-ES_tradnl" sz="1100" b="1" dirty="0">
                  <a:solidFill>
                    <a:srgbClr val="E53D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Median: 68 </a:t>
              </a:r>
              <a:r>
                <a:rPr lang="es-ES_tradnl" sz="1100" b="1" dirty="0" err="1">
                  <a:solidFill>
                    <a:srgbClr val="E53D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endParaRPr lang="es-ES_tradnl" sz="1100" b="1" dirty="0">
                <a:solidFill>
                  <a:srgbClr val="E53D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762152"/>
              <a:r>
                <a:rPr lang="es-ES_tradnl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Mean: 63.95 </a:t>
              </a:r>
              <a:r>
                <a:rPr lang="es-ES_tradnl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r>
                <a:rPr lang="es-ES_tradnl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(Q1:58.0 / Q3:75.0)</a:t>
              </a: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2336877" y="824381"/>
            <a:ext cx="7281620" cy="516654"/>
            <a:chOff x="812873" y="824381"/>
            <a:chExt cx="7281620" cy="516654"/>
          </a:xfrm>
        </p:grpSpPr>
        <p:sp>
          <p:nvSpPr>
            <p:cNvPr id="40" name="39 Elipse"/>
            <p:cNvSpPr/>
            <p:nvPr/>
          </p:nvSpPr>
          <p:spPr>
            <a:xfrm>
              <a:off x="4208614" y="843308"/>
              <a:ext cx="478800" cy="4788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ES" sz="1500">
                <a:solidFill>
                  <a:prstClr val="white"/>
                </a:solidFill>
              </a:endParaRPr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812873" y="1080327"/>
              <a:ext cx="7281620" cy="2381"/>
              <a:chOff x="457848" y="1080327"/>
              <a:chExt cx="7281620" cy="2381"/>
            </a:xfrm>
          </p:grpSpPr>
          <p:cxnSp>
            <p:nvCxnSpPr>
              <p:cNvPr id="43" name="42 Conector recto"/>
              <p:cNvCxnSpPr/>
              <p:nvPr/>
            </p:nvCxnSpPr>
            <p:spPr>
              <a:xfrm flipH="1" flipV="1">
                <a:off x="457848" y="1080327"/>
                <a:ext cx="3312000" cy="2381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4427468" y="1080327"/>
                <a:ext cx="3312000" cy="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4" descr="Resultado de imagen de liver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88" y="824381"/>
              <a:ext cx="516653" cy="516654"/>
            </a:xfrm>
            <a:prstGeom prst="rect">
              <a:avLst/>
            </a:prstGeom>
            <a:noFill/>
            <a:extLst/>
          </p:spPr>
        </p:pic>
      </p:grpSp>
      <p:grpSp>
        <p:nvGrpSpPr>
          <p:cNvPr id="6" name="5 Grupo"/>
          <p:cNvGrpSpPr/>
          <p:nvPr/>
        </p:nvGrpSpPr>
        <p:grpSpPr>
          <a:xfrm>
            <a:off x="2365487" y="1410789"/>
            <a:ext cx="2932354" cy="2358206"/>
            <a:chOff x="786653" y="1515718"/>
            <a:chExt cx="2932356" cy="2358206"/>
          </a:xfrm>
        </p:grpSpPr>
        <p:grpSp>
          <p:nvGrpSpPr>
            <p:cNvPr id="13" name="12 Grupo"/>
            <p:cNvGrpSpPr/>
            <p:nvPr/>
          </p:nvGrpSpPr>
          <p:grpSpPr>
            <a:xfrm>
              <a:off x="786653" y="1515718"/>
              <a:ext cx="2932356" cy="2358206"/>
              <a:chOff x="566511" y="1515718"/>
              <a:chExt cx="2932356" cy="2358206"/>
            </a:xfrm>
          </p:grpSpPr>
          <p:sp>
            <p:nvSpPr>
              <p:cNvPr id="15" name="14 CuadroTexto"/>
              <p:cNvSpPr txBox="1"/>
              <p:nvPr/>
            </p:nvSpPr>
            <p:spPr>
              <a:xfrm>
                <a:off x="1067085" y="1515718"/>
                <a:ext cx="10999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2152"/>
                <a:r>
                  <a:rPr lang="es-ES" sz="1600" u="sng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Gender</a:t>
                </a:r>
                <a:endParaRPr lang="es-ES" sz="16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" name="1 Rectángulo"/>
              <p:cNvSpPr/>
              <p:nvPr/>
            </p:nvSpPr>
            <p:spPr>
              <a:xfrm>
                <a:off x="2645544" y="2146846"/>
                <a:ext cx="256406" cy="10477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2152"/>
                <a:endParaRPr lang="es-AR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645544" y="2356381"/>
                <a:ext cx="256406" cy="104775"/>
              </a:xfrm>
              <a:prstGeom prst="rect">
                <a:avLst/>
              </a:prstGeom>
              <a:solidFill>
                <a:srgbClr val="E53D0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2152"/>
                <a:endParaRPr lang="es-AR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2873375" y="2061106"/>
                <a:ext cx="6254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2152"/>
                <a:r>
                  <a:rPr lang="es-ES_tradnl" sz="1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Women</a:t>
                </a:r>
                <a:endParaRPr lang="es-AR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2873375" y="227065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62152"/>
                <a:r>
                  <a:rPr lang="es-ES_tradnl" sz="1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</a:t>
                </a:r>
                <a:endParaRPr lang="es-AR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63" t="38994" r="62500" b="37078"/>
              <a:stretch/>
            </p:blipFill>
            <p:spPr bwMode="auto">
              <a:xfrm>
                <a:off x="566511" y="1824560"/>
                <a:ext cx="2045985" cy="2049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4 CuadroTexto"/>
            <p:cNvSpPr txBox="1"/>
            <p:nvPr/>
          </p:nvSpPr>
          <p:spPr>
            <a:xfrm>
              <a:off x="2320467" y="2732190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(695)</a:t>
              </a: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846952" y="3041249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(909)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130522" y="3976529"/>
            <a:ext cx="4351949" cy="2745506"/>
            <a:chOff x="2554273" y="3932953"/>
            <a:chExt cx="4351949" cy="2745506"/>
          </a:xfrm>
        </p:grpSpPr>
        <p:sp>
          <p:nvSpPr>
            <p:cNvPr id="38" name="37 CuadroTexto"/>
            <p:cNvSpPr txBox="1"/>
            <p:nvPr/>
          </p:nvSpPr>
          <p:spPr>
            <a:xfrm>
              <a:off x="3423228" y="3932953"/>
              <a:ext cx="2224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Ethnic</a:t>
              </a:r>
              <a:r>
                <a:rPr lang="es-ES" sz="16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group</a:t>
              </a:r>
              <a:endPara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2554273" y="4527608"/>
              <a:ext cx="89319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reported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2660071" y="4951455"/>
              <a:ext cx="7873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Caucasian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865255" y="5363827"/>
              <a:ext cx="58221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African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2943802" y="5759508"/>
              <a:ext cx="5036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Asian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943802" y="6172258"/>
              <a:ext cx="5036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3334326" y="4360406"/>
              <a:ext cx="3571896" cy="2318053"/>
              <a:chOff x="3334326" y="4360406"/>
              <a:chExt cx="3571896" cy="231805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24" t="40331" r="57814" b="25000"/>
              <a:stretch/>
            </p:blipFill>
            <p:spPr bwMode="auto">
              <a:xfrm>
                <a:off x="3334326" y="4360406"/>
                <a:ext cx="2563061" cy="2318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8 CuadroTexto"/>
              <p:cNvSpPr txBox="1"/>
              <p:nvPr/>
            </p:nvSpPr>
            <p:spPr>
              <a:xfrm>
                <a:off x="3476580" y="4541652"/>
                <a:ext cx="7320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39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3.2%)</a:t>
                </a:r>
              </a:p>
            </p:txBody>
          </p:sp>
          <p:sp>
            <p:nvSpPr>
              <p:cNvPr id="50" name="49 CuadroTexto"/>
              <p:cNvSpPr txBox="1"/>
              <p:nvPr/>
            </p:nvSpPr>
            <p:spPr>
              <a:xfrm>
                <a:off x="5620340" y="4946507"/>
                <a:ext cx="128588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1125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93.2%)</a:t>
                </a:r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3414811" y="5370177"/>
                <a:ext cx="88189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0.3%)</a:t>
                </a:r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3446560" y="5765675"/>
                <a:ext cx="98288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27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2.2%)</a:t>
                </a:r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3421160" y="6178608"/>
                <a:ext cx="98288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1.0%)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>
            <a:off x="2336877" y="824381"/>
            <a:ext cx="7281620" cy="516654"/>
            <a:chOff x="812873" y="824381"/>
            <a:chExt cx="7281620" cy="516654"/>
          </a:xfrm>
        </p:grpSpPr>
        <p:sp>
          <p:nvSpPr>
            <p:cNvPr id="40" name="39 Elipse"/>
            <p:cNvSpPr/>
            <p:nvPr/>
          </p:nvSpPr>
          <p:spPr>
            <a:xfrm>
              <a:off x="4208614" y="843308"/>
              <a:ext cx="478800" cy="4788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ES" sz="1500">
                <a:solidFill>
                  <a:prstClr val="white"/>
                </a:solidFill>
              </a:endParaRPr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812873" y="1080327"/>
              <a:ext cx="7281620" cy="2381"/>
              <a:chOff x="457848" y="1080327"/>
              <a:chExt cx="7281620" cy="2381"/>
            </a:xfrm>
          </p:grpSpPr>
          <p:cxnSp>
            <p:nvCxnSpPr>
              <p:cNvPr id="43" name="42 Conector recto"/>
              <p:cNvCxnSpPr/>
              <p:nvPr/>
            </p:nvCxnSpPr>
            <p:spPr>
              <a:xfrm flipH="1" flipV="1">
                <a:off x="457848" y="1080327"/>
                <a:ext cx="3312000" cy="2381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4427468" y="1080327"/>
                <a:ext cx="3312000" cy="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4" descr="Resultado de imagen de liver 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88" y="824381"/>
              <a:ext cx="516653" cy="516654"/>
            </a:xfrm>
            <a:prstGeom prst="rect">
              <a:avLst/>
            </a:prstGeom>
            <a:noFill/>
            <a:extLst/>
          </p:spPr>
        </p:pic>
      </p:grpSp>
      <p:sp>
        <p:nvSpPr>
          <p:cNvPr id="21" name="20 CuadroTexto"/>
          <p:cNvSpPr txBox="1"/>
          <p:nvPr/>
        </p:nvSpPr>
        <p:spPr>
          <a:xfrm>
            <a:off x="2116810" y="1258946"/>
            <a:ext cx="696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" sz="2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Associated pathologies ! Risk factors (?)</a:t>
            </a:r>
            <a:endParaRPr lang="es-ES" sz="2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284792" y="4895259"/>
            <a:ext cx="2943143" cy="1505689"/>
            <a:chOff x="290007" y="4584092"/>
            <a:chExt cx="2943143" cy="1505689"/>
          </a:xfrm>
        </p:grpSpPr>
        <p:grpSp>
          <p:nvGrpSpPr>
            <p:cNvPr id="7" name="6 Grupo"/>
            <p:cNvGrpSpPr/>
            <p:nvPr/>
          </p:nvGrpSpPr>
          <p:grpSpPr>
            <a:xfrm>
              <a:off x="942782" y="5008700"/>
              <a:ext cx="2290368" cy="1081081"/>
              <a:chOff x="942782" y="5008700"/>
              <a:chExt cx="2290368" cy="1081081"/>
            </a:xfrm>
          </p:grpSpPr>
          <p:grpSp>
            <p:nvGrpSpPr>
              <p:cNvPr id="6" name="5 Grupo"/>
              <p:cNvGrpSpPr/>
              <p:nvPr/>
            </p:nvGrpSpPr>
            <p:grpSpPr>
              <a:xfrm>
                <a:off x="942782" y="5008700"/>
                <a:ext cx="2290368" cy="1081081"/>
                <a:chOff x="1149129" y="5221863"/>
                <a:chExt cx="2901459" cy="1604544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66" t="29534" r="55934" b="58777"/>
                <a:stretch/>
              </p:blipFill>
              <p:spPr bwMode="auto">
                <a:xfrm>
                  <a:off x="1149129" y="5221863"/>
                  <a:ext cx="2901459" cy="855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59" t="83461" r="55941" b="6293"/>
                <a:stretch/>
              </p:blipFill>
              <p:spPr bwMode="auto">
                <a:xfrm>
                  <a:off x="1149129" y="6076960"/>
                  <a:ext cx="2901459" cy="749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" name="52 CuadroTexto"/>
              <p:cNvSpPr txBox="1"/>
              <p:nvPr/>
            </p:nvSpPr>
            <p:spPr>
              <a:xfrm>
                <a:off x="1467812" y="5026105"/>
                <a:ext cx="9558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224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20.3%)</a:t>
                </a:r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1277312" y="5330905"/>
                <a:ext cx="9558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167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15.2%)</a:t>
                </a:r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1018836" y="5668587"/>
                <a:ext cx="9558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0.6%)</a:t>
                </a:r>
              </a:p>
            </p:txBody>
          </p:sp>
        </p:grpSp>
        <p:sp>
          <p:nvSpPr>
            <p:cNvPr id="47" name="46 CuadroTexto"/>
            <p:cNvSpPr txBox="1"/>
            <p:nvPr/>
          </p:nvSpPr>
          <p:spPr>
            <a:xfrm>
              <a:off x="963505" y="4584092"/>
              <a:ext cx="2074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Drug</a:t>
              </a:r>
              <a:r>
                <a:rPr lang="es-ES" sz="16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/</a:t>
              </a:r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Toxins</a:t>
              </a:r>
              <a:endPara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90007" y="4988067"/>
              <a:ext cx="68159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Smoking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368554" y="5297630"/>
              <a:ext cx="60305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Alcohol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467940" y="5629134"/>
              <a:ext cx="5036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509859" y="1916275"/>
            <a:ext cx="4415767" cy="2851987"/>
            <a:chOff x="3984491" y="1870117"/>
            <a:chExt cx="4558765" cy="2851987"/>
          </a:xfrm>
        </p:grpSpPr>
        <p:grpSp>
          <p:nvGrpSpPr>
            <p:cNvPr id="13" name="12 Grupo"/>
            <p:cNvGrpSpPr/>
            <p:nvPr/>
          </p:nvGrpSpPr>
          <p:grpSpPr>
            <a:xfrm>
              <a:off x="6108898" y="2358798"/>
              <a:ext cx="2434358" cy="2363306"/>
              <a:chOff x="6108898" y="2358798"/>
              <a:chExt cx="2434358" cy="2363306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69" t="22715" r="46048" b="13654"/>
              <a:stretch/>
            </p:blipFill>
            <p:spPr bwMode="auto">
              <a:xfrm>
                <a:off x="6108898" y="2358798"/>
                <a:ext cx="2434358" cy="2363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67 CuadroTexto"/>
              <p:cNvSpPr txBox="1"/>
              <p:nvPr/>
            </p:nvSpPr>
            <p:spPr>
              <a:xfrm>
                <a:off x="6269403" y="2377527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3.8%)</a:t>
                </a:r>
              </a:p>
            </p:txBody>
          </p:sp>
          <p:sp>
            <p:nvSpPr>
              <p:cNvPr id="69" name="68 CuadroTexto"/>
              <p:cNvSpPr txBox="1"/>
              <p:nvPr/>
            </p:nvSpPr>
            <p:spPr>
              <a:xfrm>
                <a:off x="6213029" y="2655262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0.2%)</a:t>
                </a:r>
              </a:p>
            </p:txBody>
          </p:sp>
          <p:sp>
            <p:nvSpPr>
              <p:cNvPr id="70" name="69 CuadroTexto"/>
              <p:cNvSpPr txBox="1"/>
              <p:nvPr/>
            </p:nvSpPr>
            <p:spPr>
              <a:xfrm>
                <a:off x="6273988" y="2933908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54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3.6%)</a:t>
                </a:r>
              </a:p>
            </p:txBody>
          </p:sp>
          <p:sp>
            <p:nvSpPr>
              <p:cNvPr id="71" name="70 CuadroTexto"/>
              <p:cNvSpPr txBox="1"/>
              <p:nvPr/>
            </p:nvSpPr>
            <p:spPr>
              <a:xfrm>
                <a:off x="6220649" y="3219142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0.2%)</a:t>
                </a:r>
              </a:p>
            </p:txBody>
          </p:sp>
          <p:sp>
            <p:nvSpPr>
              <p:cNvPr id="72" name="71 CuadroTexto"/>
              <p:cNvSpPr txBox="1"/>
              <p:nvPr/>
            </p:nvSpPr>
            <p:spPr>
              <a:xfrm>
                <a:off x="6273988" y="3482548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58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3.9%)</a:t>
                </a:r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6281609" y="3756868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63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4.2%)</a:t>
                </a:r>
              </a:p>
            </p:txBody>
          </p:sp>
          <p:sp>
            <p:nvSpPr>
              <p:cNvPr id="74" name="73 CuadroTexto"/>
              <p:cNvSpPr txBox="1"/>
              <p:nvPr/>
            </p:nvSpPr>
            <p:spPr>
              <a:xfrm>
                <a:off x="6251129" y="4031188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38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2.6%)</a:t>
                </a:r>
              </a:p>
            </p:txBody>
          </p:sp>
          <p:sp>
            <p:nvSpPr>
              <p:cNvPr id="75" name="74 CuadroTexto"/>
              <p:cNvSpPr txBox="1"/>
              <p:nvPr/>
            </p:nvSpPr>
            <p:spPr>
              <a:xfrm>
                <a:off x="6251129" y="4305508"/>
                <a:ext cx="9437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37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2.5%)</a:t>
                </a:r>
              </a:p>
            </p:txBody>
          </p:sp>
        </p:grpSp>
        <p:sp>
          <p:nvSpPr>
            <p:cNvPr id="56" name="55 CuadroTexto"/>
            <p:cNvSpPr txBox="1"/>
            <p:nvPr/>
          </p:nvSpPr>
          <p:spPr>
            <a:xfrm>
              <a:off x="6126630" y="1870117"/>
              <a:ext cx="2074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Inflammatory</a:t>
              </a:r>
              <a:endPara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5180700" y="3471202"/>
              <a:ext cx="9986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Liver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cirrhosis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5730438" y="2370940"/>
              <a:ext cx="4620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PSC</a:t>
              </a: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5144595" y="2619858"/>
              <a:ext cx="104789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Hepatolithiasis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4990683" y="2922652"/>
              <a:ext cx="120179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Biliary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tract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stone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4424695" y="3173929"/>
              <a:ext cx="17677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Biliary-enteric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anastomosis</a:t>
              </a:r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4997302" y="3743738"/>
              <a:ext cx="11951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Cholecystectomy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5636098" y="4299967"/>
              <a:ext cx="55638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3984491" y="4012736"/>
              <a:ext cx="220798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Imflammatory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bowel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(IBD)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861470" y="4933688"/>
            <a:ext cx="3196932" cy="1825563"/>
            <a:chOff x="5337469" y="4870171"/>
            <a:chExt cx="3196931" cy="1825563"/>
          </a:xfrm>
        </p:grpSpPr>
        <p:sp>
          <p:nvSpPr>
            <p:cNvPr id="76" name="75 CuadroTexto"/>
            <p:cNvSpPr txBox="1"/>
            <p:nvPr/>
          </p:nvSpPr>
          <p:spPr>
            <a:xfrm>
              <a:off x="6418119" y="4870171"/>
              <a:ext cx="1401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Infectious</a:t>
              </a:r>
              <a:endPara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6126058" y="5250000"/>
              <a:ext cx="2408342" cy="1445734"/>
              <a:chOff x="6126058" y="5250000"/>
              <a:chExt cx="2408342" cy="144573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2" t="43122" r="40534" b="17949"/>
              <a:stretch/>
            </p:blipFill>
            <p:spPr bwMode="auto">
              <a:xfrm>
                <a:off x="6126058" y="5250000"/>
                <a:ext cx="2408342" cy="1445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80 CuadroTexto"/>
              <p:cNvSpPr txBox="1"/>
              <p:nvPr/>
            </p:nvSpPr>
            <p:spPr>
              <a:xfrm>
                <a:off x="6204874" y="5313411"/>
                <a:ext cx="9155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23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2.0%)</a:t>
                </a:r>
              </a:p>
            </p:txBody>
          </p:sp>
          <p:sp>
            <p:nvSpPr>
              <p:cNvPr id="82" name="81 CuadroTexto"/>
              <p:cNvSpPr txBox="1"/>
              <p:nvPr/>
            </p:nvSpPr>
            <p:spPr>
              <a:xfrm>
                <a:off x="6204874" y="5627736"/>
                <a:ext cx="9155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21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1.8%)</a:t>
                </a:r>
              </a:p>
            </p:txBody>
          </p:sp>
          <p:sp>
            <p:nvSpPr>
              <p:cNvPr id="83" name="82 CuadroTexto"/>
              <p:cNvSpPr txBox="1"/>
              <p:nvPr/>
            </p:nvSpPr>
            <p:spPr>
              <a:xfrm>
                <a:off x="6185824" y="5942061"/>
                <a:ext cx="9155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0.4%)</a:t>
                </a:r>
              </a:p>
            </p:txBody>
          </p:sp>
          <p:sp>
            <p:nvSpPr>
              <p:cNvPr id="84" name="83 CuadroTexto"/>
              <p:cNvSpPr txBox="1"/>
              <p:nvPr/>
            </p:nvSpPr>
            <p:spPr>
              <a:xfrm>
                <a:off x="6195349" y="6246861"/>
                <a:ext cx="9155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62152"/>
                <a:r>
                  <a:rPr lang="es-ES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 (</a:t>
                </a:r>
                <a:r>
                  <a:rPr lang="es-ES" sz="1000" dirty="0">
                    <a:solidFill>
                      <a:srgbClr val="0432FF"/>
                    </a:solidFill>
                    <a:latin typeface="Arial" pitchFamily="34" charset="0"/>
                    <a:cs typeface="Arial" pitchFamily="34" charset="0"/>
                  </a:rPr>
                  <a:t>1.0%)</a:t>
                </a:r>
              </a:p>
            </p:txBody>
          </p:sp>
        </p:grpSp>
        <p:sp>
          <p:nvSpPr>
            <p:cNvPr id="77" name="76 CuadroTexto"/>
            <p:cNvSpPr txBox="1"/>
            <p:nvPr/>
          </p:nvSpPr>
          <p:spPr>
            <a:xfrm>
              <a:off x="5337469" y="5276093"/>
              <a:ext cx="8098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Hepatitis C</a:t>
              </a: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5345483" y="5587974"/>
              <a:ext cx="80182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Hepatitis B</a:t>
              </a: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749440" y="5902316"/>
              <a:ext cx="39786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</a:t>
              </a:r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5643643" y="6207132"/>
              <a:ext cx="5036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</a:t>
              </a:r>
              <a:endParaRPr lang="es-E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9 CuadroTexto"/>
          <p:cNvSpPr txBox="1"/>
          <p:nvPr/>
        </p:nvSpPr>
        <p:spPr>
          <a:xfrm>
            <a:off x="3831675" y="167474"/>
            <a:ext cx="430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_tradnl" sz="320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General </a:t>
            </a:r>
            <a:r>
              <a:rPr lang="es-ES_tradnl" sz="32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info</a:t>
            </a:r>
            <a:endParaRPr lang="es-AR" sz="32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6538054" y="4089600"/>
            <a:ext cx="2507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Diabetes Mellitus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9008880" y="4921616"/>
            <a:ext cx="256407" cy="1047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9008880" y="5131151"/>
            <a:ext cx="256407" cy="104775"/>
          </a:xfrm>
          <a:prstGeom prst="rect">
            <a:avLst/>
          </a:prstGeom>
          <a:solidFill>
            <a:srgbClr val="E53D0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9236702" y="483587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9236703" y="504542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633023" y="1406218"/>
            <a:ext cx="4879516" cy="2478892"/>
            <a:chOff x="435433" y="1509110"/>
            <a:chExt cx="4879516" cy="2478892"/>
          </a:xfrm>
        </p:grpSpPr>
        <p:grpSp>
          <p:nvGrpSpPr>
            <p:cNvPr id="4" name="3 Grupo"/>
            <p:cNvGrpSpPr/>
            <p:nvPr/>
          </p:nvGrpSpPr>
          <p:grpSpPr>
            <a:xfrm>
              <a:off x="435433" y="1509110"/>
              <a:ext cx="4482278" cy="2478892"/>
              <a:chOff x="435433" y="1509110"/>
              <a:chExt cx="4482278" cy="247889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9" t="47843" r="58254" b="30723"/>
              <a:stretch/>
            </p:blipFill>
            <p:spPr bwMode="auto">
              <a:xfrm>
                <a:off x="435433" y="1860132"/>
                <a:ext cx="4482278" cy="2127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34 CuadroTexto"/>
              <p:cNvSpPr txBox="1"/>
              <p:nvPr/>
            </p:nvSpPr>
            <p:spPr>
              <a:xfrm>
                <a:off x="1247077" y="1509110"/>
                <a:ext cx="25071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62152"/>
                <a:r>
                  <a:rPr lang="es-ES" sz="1600" u="sng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Body</a:t>
                </a:r>
                <a:r>
                  <a:rPr lang="es-ES" sz="1600" u="sng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s-ES" sz="1600" u="sng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Mass</a:t>
                </a:r>
                <a:r>
                  <a:rPr lang="es-ES" sz="1600" u="sng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s-ES" sz="1600" u="sng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Index</a:t>
                </a:r>
                <a:r>
                  <a:rPr lang="es-ES" sz="1600" u="sng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rPr>
                  <a:t> (BMI)</a:t>
                </a:r>
              </a:p>
            </p:txBody>
          </p:sp>
        </p:grpSp>
        <p:sp>
          <p:nvSpPr>
            <p:cNvPr id="38" name="37 CuadroTexto"/>
            <p:cNvSpPr txBox="1"/>
            <p:nvPr/>
          </p:nvSpPr>
          <p:spPr>
            <a:xfrm>
              <a:off x="3598545" y="1711761"/>
              <a:ext cx="1716404" cy="53860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762152"/>
              <a:r>
                <a:rPr lang="es-ES_tradnl" sz="1100" b="1" dirty="0">
                  <a:solidFill>
                    <a:srgbClr val="E53D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Median: 25 </a:t>
              </a:r>
            </a:p>
            <a:p>
              <a:pPr defTabSz="762152"/>
              <a:r>
                <a:rPr lang="es-ES_tradnl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Mean: 25.55 </a:t>
              </a:r>
              <a:r>
                <a:rPr lang="es-ES_tradnl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(Q1:22.0 / Q3:28.0)</a:t>
              </a:r>
              <a:r>
                <a:rPr lang="es-ES_tradnl" sz="7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endParaRPr lang="es-ES_tradnl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762152"/>
              <a:r>
                <a:rPr lang="es-ES_tradnl" sz="8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(NR:18.5-24.99)</a:t>
              </a:r>
              <a:endParaRPr lang="es-AR" sz="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804288" y="4089600"/>
            <a:ext cx="2882476" cy="2611424"/>
            <a:chOff x="5770329" y="1509110"/>
            <a:chExt cx="2882480" cy="2611424"/>
          </a:xfrm>
        </p:grpSpPr>
        <p:sp>
          <p:nvSpPr>
            <p:cNvPr id="15" name="14 CuadroTexto"/>
            <p:cNvSpPr txBox="1"/>
            <p:nvPr/>
          </p:nvSpPr>
          <p:spPr>
            <a:xfrm>
              <a:off x="5800972" y="1509110"/>
              <a:ext cx="2143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2152"/>
              <a:r>
                <a:rPr lang="es-ES" sz="1600" u="sng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Obesity</a:t>
              </a:r>
              <a:r>
                <a:rPr lang="es-ES" sz="16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 (BMI ≥30)</a:t>
              </a: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8020701" y="2140238"/>
              <a:ext cx="256406" cy="10477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AR" sz="1500">
                <a:solidFill>
                  <a:prstClr val="white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8020701" y="2349773"/>
              <a:ext cx="256406" cy="104775"/>
            </a:xfrm>
            <a:prstGeom prst="rect">
              <a:avLst/>
            </a:prstGeom>
            <a:solidFill>
              <a:srgbClr val="E53D0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AR" sz="1500">
                <a:solidFill>
                  <a:prstClr val="white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8248530" y="2067198"/>
              <a:ext cx="4042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_tradnl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s-A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8248531" y="227674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62152"/>
              <a:r>
                <a:rPr lang="es-ES_tradnl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s-A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9" t="42963" r="61875" b="31972"/>
            <a:stretch/>
          </p:blipFill>
          <p:spPr bwMode="auto">
            <a:xfrm>
              <a:off x="5770329" y="1927654"/>
              <a:ext cx="2224972" cy="219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38 Grupo"/>
          <p:cNvGrpSpPr/>
          <p:nvPr/>
        </p:nvGrpSpPr>
        <p:grpSpPr>
          <a:xfrm>
            <a:off x="2336877" y="824381"/>
            <a:ext cx="7281620" cy="516654"/>
            <a:chOff x="812873" y="824381"/>
            <a:chExt cx="7281620" cy="516654"/>
          </a:xfrm>
        </p:grpSpPr>
        <p:sp>
          <p:nvSpPr>
            <p:cNvPr id="41" name="40 Elipse"/>
            <p:cNvSpPr/>
            <p:nvPr/>
          </p:nvSpPr>
          <p:spPr>
            <a:xfrm>
              <a:off x="4208614" y="843308"/>
              <a:ext cx="478800" cy="4788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ES" sz="1500">
                <a:solidFill>
                  <a:prstClr val="white"/>
                </a:solidFill>
              </a:endParaRPr>
            </a:p>
          </p:txBody>
        </p:sp>
        <p:grpSp>
          <p:nvGrpSpPr>
            <p:cNvPr id="42" name="41 Grupo"/>
            <p:cNvGrpSpPr/>
            <p:nvPr/>
          </p:nvGrpSpPr>
          <p:grpSpPr>
            <a:xfrm>
              <a:off x="812873" y="1080327"/>
              <a:ext cx="7281620" cy="2381"/>
              <a:chOff x="457848" y="1080327"/>
              <a:chExt cx="7281620" cy="2381"/>
            </a:xfrm>
          </p:grpSpPr>
          <p:cxnSp>
            <p:nvCxnSpPr>
              <p:cNvPr id="44" name="43 Conector recto"/>
              <p:cNvCxnSpPr/>
              <p:nvPr/>
            </p:nvCxnSpPr>
            <p:spPr>
              <a:xfrm flipH="1" flipV="1">
                <a:off x="457848" y="1080327"/>
                <a:ext cx="3312000" cy="2381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4427468" y="1080327"/>
                <a:ext cx="3312000" cy="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" descr="Resultado de imagen de liver 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88" y="824381"/>
              <a:ext cx="516653" cy="516654"/>
            </a:xfrm>
            <a:prstGeom prst="rect">
              <a:avLst/>
            </a:prstGeom>
            <a:noFill/>
            <a:extLst/>
          </p:spPr>
        </p:pic>
      </p:grpSp>
      <p:sp>
        <p:nvSpPr>
          <p:cNvPr id="36" name="35 CuadroTexto"/>
          <p:cNvSpPr txBox="1"/>
          <p:nvPr/>
        </p:nvSpPr>
        <p:spPr>
          <a:xfrm>
            <a:off x="4172774" y="5006463"/>
            <a:ext cx="965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152"/>
            <a:r>
              <a:rPr lang="es-E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(265)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150422" y="6187563"/>
            <a:ext cx="965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152"/>
            <a:r>
              <a:rPr lang="es-E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(913)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6656168" y="4428154"/>
            <a:ext cx="2389045" cy="2320044"/>
            <a:chOff x="3239864" y="4428154"/>
            <a:chExt cx="2389045" cy="23200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0" t="40527" r="62381" b="34472"/>
            <a:stretch/>
          </p:blipFill>
          <p:spPr bwMode="auto">
            <a:xfrm>
              <a:off x="3239864" y="4428154"/>
              <a:ext cx="2276507" cy="232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39 CuadroTexto"/>
            <p:cNvSpPr txBox="1"/>
            <p:nvPr/>
          </p:nvSpPr>
          <p:spPr>
            <a:xfrm>
              <a:off x="4663709" y="4947212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(233)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641359" y="6261662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(867)</a:t>
              </a:r>
            </a:p>
          </p:txBody>
        </p:sp>
      </p:grpSp>
      <p:sp>
        <p:nvSpPr>
          <p:cNvPr id="48" name="9 CuadroTexto"/>
          <p:cNvSpPr txBox="1"/>
          <p:nvPr/>
        </p:nvSpPr>
        <p:spPr>
          <a:xfrm>
            <a:off x="3831675" y="167474"/>
            <a:ext cx="430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_tradnl" sz="320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General </a:t>
            </a:r>
            <a:r>
              <a:rPr lang="es-ES_tradnl" sz="32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info</a:t>
            </a:r>
            <a:endParaRPr lang="es-AR" sz="32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/>
          <p:cNvSpPr txBox="1"/>
          <p:nvPr/>
        </p:nvSpPr>
        <p:spPr>
          <a:xfrm>
            <a:off x="3428950" y="173246"/>
            <a:ext cx="508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152"/>
            <a:r>
              <a:rPr lang="es-ES_tradnl" sz="32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CCA </a:t>
            </a:r>
            <a:r>
              <a:rPr lang="es-ES_tradnl" sz="32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features</a:t>
            </a:r>
            <a:r>
              <a:rPr lang="es-ES_tradnl" sz="32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at diagnosis</a:t>
            </a:r>
            <a:endParaRPr lang="es-AR" sz="32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58 Grupo"/>
          <p:cNvGrpSpPr/>
          <p:nvPr/>
        </p:nvGrpSpPr>
        <p:grpSpPr>
          <a:xfrm>
            <a:off x="2336877" y="824381"/>
            <a:ext cx="7281620" cy="516654"/>
            <a:chOff x="812873" y="824381"/>
            <a:chExt cx="7281620" cy="516654"/>
          </a:xfrm>
        </p:grpSpPr>
        <p:sp>
          <p:nvSpPr>
            <p:cNvPr id="6" name="63 Elipse"/>
            <p:cNvSpPr/>
            <p:nvPr/>
          </p:nvSpPr>
          <p:spPr>
            <a:xfrm>
              <a:off x="4208614" y="843308"/>
              <a:ext cx="478800" cy="4788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2152"/>
              <a:endParaRPr lang="es-ES" sz="1500">
                <a:solidFill>
                  <a:prstClr val="white"/>
                </a:solidFill>
              </a:endParaRPr>
            </a:p>
          </p:txBody>
        </p:sp>
        <p:grpSp>
          <p:nvGrpSpPr>
            <p:cNvPr id="7" name="64 Grupo"/>
            <p:cNvGrpSpPr/>
            <p:nvPr/>
          </p:nvGrpSpPr>
          <p:grpSpPr>
            <a:xfrm>
              <a:off x="812873" y="1080327"/>
              <a:ext cx="7281620" cy="2381"/>
              <a:chOff x="457848" y="1080327"/>
              <a:chExt cx="7281620" cy="2381"/>
            </a:xfrm>
          </p:grpSpPr>
          <p:cxnSp>
            <p:nvCxnSpPr>
              <p:cNvPr id="9" name="66 Conector recto"/>
              <p:cNvCxnSpPr/>
              <p:nvPr/>
            </p:nvCxnSpPr>
            <p:spPr>
              <a:xfrm flipH="1" flipV="1">
                <a:off x="457848" y="1080327"/>
                <a:ext cx="3312000" cy="2381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67 Conector recto"/>
              <p:cNvCxnSpPr/>
              <p:nvPr/>
            </p:nvCxnSpPr>
            <p:spPr>
              <a:xfrm>
                <a:off x="4427468" y="1080327"/>
                <a:ext cx="3312000" cy="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4" descr="Resultado de imagen de liver 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88" y="824381"/>
              <a:ext cx="516653" cy="516654"/>
            </a:xfrm>
            <a:prstGeom prst="rect">
              <a:avLst/>
            </a:prstGeom>
            <a:noFill/>
            <a:extLst/>
          </p:spPr>
        </p:pic>
      </p:grpSp>
      <p:sp>
        <p:nvSpPr>
          <p:cNvPr id="25" name="15 CuadroTexto"/>
          <p:cNvSpPr txBox="1"/>
          <p:nvPr/>
        </p:nvSpPr>
        <p:spPr>
          <a:xfrm>
            <a:off x="2276684" y="1786019"/>
            <a:ext cx="303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" sz="1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Type</a:t>
            </a:r>
            <a:r>
              <a: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CCA (</a:t>
            </a:r>
            <a:r>
              <a:rPr lang="es-ES" sz="1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location</a:t>
            </a:r>
            <a:r>
              <a: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6" name="22 Rectángulo"/>
          <p:cNvSpPr/>
          <p:nvPr/>
        </p:nvSpPr>
        <p:spPr>
          <a:xfrm>
            <a:off x="5011075" y="2463605"/>
            <a:ext cx="256407" cy="10477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27" name="23 CuadroTexto"/>
          <p:cNvSpPr txBox="1"/>
          <p:nvPr/>
        </p:nvSpPr>
        <p:spPr>
          <a:xfrm>
            <a:off x="5238102" y="2365165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iCCA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4 Rectángulo"/>
          <p:cNvSpPr/>
          <p:nvPr/>
        </p:nvSpPr>
        <p:spPr>
          <a:xfrm>
            <a:off x="5011075" y="2620769"/>
            <a:ext cx="256407" cy="104775"/>
          </a:xfrm>
          <a:prstGeom prst="rect">
            <a:avLst/>
          </a:prstGeom>
          <a:solidFill>
            <a:srgbClr val="02AE2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29" name="25 CuadroTexto"/>
          <p:cNvSpPr txBox="1"/>
          <p:nvPr/>
        </p:nvSpPr>
        <p:spPr>
          <a:xfrm>
            <a:off x="5238103" y="2522329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pCCA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6 Rectángulo"/>
          <p:cNvSpPr/>
          <p:nvPr/>
        </p:nvSpPr>
        <p:spPr>
          <a:xfrm>
            <a:off x="5011075" y="2775113"/>
            <a:ext cx="256407" cy="104775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31" name="27 CuadroTexto"/>
          <p:cNvSpPr txBox="1"/>
          <p:nvPr/>
        </p:nvSpPr>
        <p:spPr>
          <a:xfrm>
            <a:off x="5238103" y="2689373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dCCA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8 Rectángulo"/>
          <p:cNvSpPr/>
          <p:nvPr/>
        </p:nvSpPr>
        <p:spPr>
          <a:xfrm>
            <a:off x="5011075" y="2933203"/>
            <a:ext cx="256407" cy="104775"/>
          </a:xfrm>
          <a:prstGeom prst="rect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33" name="29 CuadroTexto"/>
          <p:cNvSpPr txBox="1"/>
          <p:nvPr/>
        </p:nvSpPr>
        <p:spPr>
          <a:xfrm>
            <a:off x="5238115" y="2860032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CCA-HCC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5238107" y="3016403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2 Rectángulo"/>
          <p:cNvSpPr/>
          <p:nvPr/>
        </p:nvSpPr>
        <p:spPr>
          <a:xfrm>
            <a:off x="5011075" y="3090223"/>
            <a:ext cx="256407" cy="1047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grpSp>
        <p:nvGrpSpPr>
          <p:cNvPr id="36" name="3 Grupo"/>
          <p:cNvGrpSpPr/>
          <p:nvPr/>
        </p:nvGrpSpPr>
        <p:grpSpPr>
          <a:xfrm>
            <a:off x="2604656" y="2125996"/>
            <a:ext cx="2715371" cy="2307475"/>
            <a:chOff x="5551264" y="1846580"/>
            <a:chExt cx="2685183" cy="223973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3" t="39708" r="62619" b="35238"/>
            <a:stretch/>
          </p:blipFill>
          <p:spPr bwMode="auto">
            <a:xfrm>
              <a:off x="5551264" y="1846580"/>
              <a:ext cx="2207346" cy="223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50 CuadroTexto"/>
            <p:cNvSpPr txBox="1"/>
            <p:nvPr/>
          </p:nvSpPr>
          <p:spPr>
            <a:xfrm>
              <a:off x="7271247" y="3019649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(683)</a:t>
              </a:r>
            </a:p>
          </p:txBody>
        </p:sp>
        <p:sp>
          <p:nvSpPr>
            <p:cNvPr id="39" name="74 CuadroTexto"/>
            <p:cNvSpPr txBox="1"/>
            <p:nvPr/>
          </p:nvSpPr>
          <p:spPr>
            <a:xfrm>
              <a:off x="5842497" y="3487283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(562)</a:t>
              </a:r>
            </a:p>
          </p:txBody>
        </p:sp>
        <p:sp>
          <p:nvSpPr>
            <p:cNvPr id="40" name="75 CuadroTexto"/>
            <p:cNvSpPr txBox="1"/>
            <p:nvPr/>
          </p:nvSpPr>
          <p:spPr>
            <a:xfrm>
              <a:off x="6031672" y="2269139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(288)</a:t>
              </a:r>
            </a:p>
          </p:txBody>
        </p:sp>
      </p:grpSp>
      <p:sp>
        <p:nvSpPr>
          <p:cNvPr id="41" name="37 CuadroTexto"/>
          <p:cNvSpPr txBox="1"/>
          <p:nvPr/>
        </p:nvSpPr>
        <p:spPr>
          <a:xfrm>
            <a:off x="6353504" y="1786019"/>
            <a:ext cx="332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2152"/>
            <a:r>
              <a:rPr lang="es-ES" sz="1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Mass</a:t>
            </a:r>
            <a:r>
              <a:rPr lang="es-ES" sz="1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lesions</a:t>
            </a:r>
            <a:endParaRPr lang="es-ES" sz="1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39 Rectángulo"/>
          <p:cNvSpPr/>
          <p:nvPr/>
        </p:nvSpPr>
        <p:spPr>
          <a:xfrm>
            <a:off x="9151975" y="2493590"/>
            <a:ext cx="256407" cy="104775"/>
          </a:xfrm>
          <a:prstGeom prst="rect">
            <a:avLst/>
          </a:prstGeom>
          <a:solidFill>
            <a:srgbClr val="E53D0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43" name="40 CuadroTexto"/>
          <p:cNvSpPr txBox="1"/>
          <p:nvPr/>
        </p:nvSpPr>
        <p:spPr>
          <a:xfrm>
            <a:off x="9379004" y="2407850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Unicentric</a:t>
            </a:r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 3cm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1 Rectángulo"/>
          <p:cNvSpPr/>
          <p:nvPr/>
        </p:nvSpPr>
        <p:spPr>
          <a:xfrm>
            <a:off x="9151975" y="2650754"/>
            <a:ext cx="256407" cy="10477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45" name="42 CuadroTexto"/>
          <p:cNvSpPr txBox="1"/>
          <p:nvPr/>
        </p:nvSpPr>
        <p:spPr>
          <a:xfrm>
            <a:off x="9379016" y="2565014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Unicentric</a:t>
            </a:r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3cm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3 Rectángulo"/>
          <p:cNvSpPr/>
          <p:nvPr/>
        </p:nvSpPr>
        <p:spPr>
          <a:xfrm>
            <a:off x="9151975" y="2805098"/>
            <a:ext cx="256407" cy="104775"/>
          </a:xfrm>
          <a:prstGeom prst="rect">
            <a:avLst/>
          </a:prstGeom>
          <a:solidFill>
            <a:srgbClr val="02AE2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sp>
        <p:nvSpPr>
          <p:cNvPr id="47" name="44 CuadroTexto"/>
          <p:cNvSpPr txBox="1"/>
          <p:nvPr/>
        </p:nvSpPr>
        <p:spPr>
          <a:xfrm>
            <a:off x="9379014" y="2719358"/>
            <a:ext cx="8322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Multicentric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45 CuadroTexto"/>
          <p:cNvSpPr txBox="1"/>
          <p:nvPr/>
        </p:nvSpPr>
        <p:spPr>
          <a:xfrm>
            <a:off x="9379012" y="2883560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152"/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_tradnl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endParaRPr lang="es-AR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46 Rectángulo"/>
          <p:cNvSpPr/>
          <p:nvPr/>
        </p:nvSpPr>
        <p:spPr>
          <a:xfrm>
            <a:off x="9151975" y="2970080"/>
            <a:ext cx="256407" cy="10477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152"/>
            <a:endParaRPr lang="es-AR" sz="1500">
              <a:solidFill>
                <a:prstClr val="white"/>
              </a:solidFill>
            </a:endParaRPr>
          </a:p>
        </p:txBody>
      </p:sp>
      <p:grpSp>
        <p:nvGrpSpPr>
          <p:cNvPr id="50" name="5 Grupo"/>
          <p:cNvGrpSpPr/>
          <p:nvPr/>
        </p:nvGrpSpPr>
        <p:grpSpPr>
          <a:xfrm>
            <a:off x="6946932" y="2158714"/>
            <a:ext cx="2501713" cy="2033015"/>
            <a:chOff x="764601" y="4619245"/>
            <a:chExt cx="2501713" cy="2033015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57840" r="62142" b="17883"/>
            <a:stretch/>
          </p:blipFill>
          <p:spPr bwMode="auto">
            <a:xfrm>
              <a:off x="764601" y="4619245"/>
              <a:ext cx="2126877" cy="2033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76 CuadroTexto"/>
            <p:cNvSpPr txBox="1"/>
            <p:nvPr/>
          </p:nvSpPr>
          <p:spPr>
            <a:xfrm>
              <a:off x="2301114" y="5355785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(555)</a:t>
              </a:r>
            </a:p>
          </p:txBody>
        </p:sp>
        <p:sp>
          <p:nvSpPr>
            <p:cNvPr id="53" name="77 CuadroTexto"/>
            <p:cNvSpPr txBox="1"/>
            <p:nvPr/>
          </p:nvSpPr>
          <p:spPr>
            <a:xfrm>
              <a:off x="873177" y="5612224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(371)</a:t>
              </a:r>
            </a:p>
          </p:txBody>
        </p:sp>
        <p:sp>
          <p:nvSpPr>
            <p:cNvPr id="54" name="78 CuadroTexto"/>
            <p:cNvSpPr txBox="1"/>
            <p:nvPr/>
          </p:nvSpPr>
          <p:spPr>
            <a:xfrm>
              <a:off x="1610037" y="6199544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(360)</a:t>
              </a:r>
            </a:p>
          </p:txBody>
        </p:sp>
        <p:sp>
          <p:nvSpPr>
            <p:cNvPr id="55" name="79 CuadroTexto"/>
            <p:cNvSpPr txBox="1"/>
            <p:nvPr/>
          </p:nvSpPr>
          <p:spPr>
            <a:xfrm>
              <a:off x="1325779" y="4916653"/>
              <a:ext cx="965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2152"/>
              <a:r>
                <a:rPr lang="es-E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(178)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6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8251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A46B32-AFAF-4225-8C7F-C25EA23037E3}" type="slidenum">
              <a:rPr lang="en-US" altLang="en-US" sz="1400">
                <a:solidFill>
                  <a:srgbClr val="6C7070"/>
                </a:solidFill>
              </a:rPr>
              <a:pPr algn="r" eaLnBrk="1" hangingPunct="1"/>
              <a:t>24</a:t>
            </a:fld>
            <a:endParaRPr lang="en-US" altLang="en-US" sz="1400" dirty="0">
              <a:solidFill>
                <a:srgbClr val="6C707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520" y="1412776"/>
            <a:ext cx="8856663" cy="3024336"/>
          </a:xfrm>
        </p:spPr>
        <p:txBody>
          <a:bodyPr/>
          <a:lstStyle/>
          <a:p>
            <a:pPr>
              <a:spcBef>
                <a:spcPts val="1400"/>
              </a:spcBef>
              <a:buFont typeface="Arial"/>
              <a:buChar char="•"/>
            </a:pPr>
            <a:r>
              <a:rPr lang="en-GB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ICD-11 and ICD-O-3, are currently in use</a:t>
            </a:r>
          </a:p>
          <a:p>
            <a:pPr>
              <a:spcBef>
                <a:spcPts val="1400"/>
              </a:spcBef>
              <a:buFont typeface="Arial"/>
              <a:buChar char="•"/>
            </a:pPr>
            <a:r>
              <a:rPr lang="en-GB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clinical practice and published literature, most CCA are pCCA (50-60%) and a minority are iCCA or dCCA (approx. 20% each)</a:t>
            </a:r>
          </a:p>
          <a:p>
            <a:pPr>
              <a:spcBef>
                <a:spcPts val="1400"/>
              </a:spcBef>
              <a:buFont typeface="Arial"/>
              <a:buChar char="•"/>
            </a:pPr>
            <a:r>
              <a:rPr lang="en-GB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ICD-10 (and previous) have separate topography codes for iCCA (C22.1) and dCCA  (C24.0) but </a:t>
            </a:r>
            <a:r>
              <a:rPr lang="en-GB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for pCCA</a:t>
            </a:r>
          </a:p>
          <a:p>
            <a:pPr>
              <a:spcBef>
                <a:spcPts val="1400"/>
              </a:spcBef>
              <a:buFont typeface="Arial"/>
              <a:buChar char="•"/>
            </a:pPr>
            <a:r>
              <a:rPr lang="en-GB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ICD-O-3 (and previous) has </a:t>
            </a:r>
            <a:r>
              <a:rPr lang="en-GB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topographical code for pCCA</a:t>
            </a:r>
            <a:r>
              <a:rPr lang="en-GB" sz="19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It has a morphological code for pCCA, and it does </a:t>
            </a:r>
            <a:r>
              <a:rPr lang="en-GB" sz="1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have a specific morphological codes for iCCA or dCCA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8110" y="4725152"/>
            <a:ext cx="8640959" cy="1938992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0066"/>
                </a:solidFill>
              </a:rPr>
              <a:t>Specialists in the field of CCA, whether pathologists, surgeons, radiologists, oncologists, gastro/</a:t>
            </a:r>
            <a:r>
              <a:rPr lang="en-GB" sz="2000" b="1" dirty="0" err="1">
                <a:solidFill>
                  <a:srgbClr val="000066"/>
                </a:solidFill>
              </a:rPr>
              <a:t>hepatologists</a:t>
            </a:r>
            <a:r>
              <a:rPr lang="en-GB" sz="2000" b="1" dirty="0">
                <a:solidFill>
                  <a:srgbClr val="000066"/>
                </a:solidFill>
              </a:rPr>
              <a:t>, epidemiologists etc. generally agree that CCA should be divided into three distinct sub-types: intra (iCCA), peri-hilar (pCCA) and distal/extrahepatic (dCCA), as each of these three sub-types has a distinct epidemiology, biology, prognosis and clinical management approaches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47528" y="332656"/>
            <a:ext cx="82809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9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altLang="en-US" sz="2400">
                <a:solidFill>
                  <a:srgbClr val="C00000"/>
                </a:solidFill>
              </a:rPr>
              <a:t>Need </a:t>
            </a:r>
            <a:r>
              <a:rPr lang="en-GB" altLang="en-US" sz="2400" u="sng">
                <a:solidFill>
                  <a:srgbClr val="C00000"/>
                </a:solidFill>
              </a:rPr>
              <a:t>International</a:t>
            </a:r>
            <a:r>
              <a:rPr lang="en-GB" altLang="en-US" sz="2400">
                <a:solidFill>
                  <a:srgbClr val="C00000"/>
                </a:solidFill>
              </a:rPr>
              <a:t> Consistency in Classification of CCA –</a:t>
            </a:r>
            <a:br>
              <a:rPr lang="en-GB" altLang="en-US" sz="2400">
                <a:solidFill>
                  <a:srgbClr val="C00000"/>
                </a:solidFill>
              </a:rPr>
            </a:br>
            <a:r>
              <a:rPr lang="en-GB" altLang="en-US" sz="2400">
                <a:solidFill>
                  <a:srgbClr val="C00000"/>
                </a:solidFill>
              </a:rPr>
              <a:t> to allow accurate monitoring of epidemiology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3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8251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A46B32-AFAF-4225-8C7F-C25EA23037E3}" type="slidenum">
              <a:rPr lang="en-US" altLang="en-US" sz="1400">
                <a:solidFill>
                  <a:srgbClr val="6C7070"/>
                </a:solidFill>
              </a:rPr>
              <a:pPr algn="r" eaLnBrk="1" hangingPunct="1"/>
              <a:t>25</a:t>
            </a:fld>
            <a:endParaRPr lang="en-US" altLang="en-US" sz="1400" dirty="0">
              <a:solidFill>
                <a:srgbClr val="6C707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520" y="1412776"/>
            <a:ext cx="8856663" cy="4896544"/>
          </a:xfrm>
        </p:spPr>
        <p:txBody>
          <a:bodyPr/>
          <a:lstStyle/>
          <a:p>
            <a:r>
              <a:rPr lang="en-GB" sz="2000" dirty="0">
                <a:solidFill>
                  <a:srgbClr val="000066"/>
                </a:solidFill>
              </a:rPr>
              <a:t>ICD11 out this week will resolve this</a:t>
            </a:r>
          </a:p>
          <a:p>
            <a:r>
              <a:rPr lang="en-GB" sz="2000" dirty="0">
                <a:solidFill>
                  <a:srgbClr val="000066"/>
                </a:solidFill>
              </a:rPr>
              <a:t>Proposed: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6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66"/>
                </a:solidFill>
              </a:rPr>
              <a:t>2C18.0 </a:t>
            </a:r>
            <a:r>
              <a:rPr lang="en-GB" sz="2000" b="1" dirty="0" err="1">
                <a:solidFill>
                  <a:srgbClr val="000066"/>
                </a:solidFill>
              </a:rPr>
              <a:t>Hilar</a:t>
            </a:r>
            <a:r>
              <a:rPr lang="en-GB" sz="2000" b="1" dirty="0">
                <a:solidFill>
                  <a:srgbClr val="000066"/>
                </a:solidFill>
              </a:rPr>
              <a:t> </a:t>
            </a:r>
            <a:r>
              <a:rPr lang="en-GB" sz="2000" b="1" dirty="0" err="1">
                <a:solidFill>
                  <a:srgbClr val="000066"/>
                </a:solidFill>
              </a:rPr>
              <a:t>Cholangiocarcinoma</a:t>
            </a:r>
            <a:r>
              <a:rPr lang="en-GB" sz="2000" dirty="0">
                <a:solidFill>
                  <a:srgbClr val="000066"/>
                </a:solidFill>
              </a:rPr>
              <a:t/>
            </a:r>
            <a:br>
              <a:rPr lang="en-GB" sz="2000" dirty="0">
                <a:solidFill>
                  <a:srgbClr val="000066"/>
                </a:solidFill>
              </a:rPr>
            </a:br>
            <a:endParaRPr lang="en-GB" sz="800" b="1" dirty="0">
              <a:solidFill>
                <a:srgbClr val="00006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66"/>
                </a:solidFill>
              </a:rPr>
              <a:t>2C12.10 Intrahepatic cholangiocarcinoma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66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66"/>
                </a:solidFill>
              </a:rPr>
              <a:t>2C15.0 Extrahepatic cholangiocarcinoma: Adenocarcinoma of biliary tract, distal bile duct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66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needed for ICD-O 4 i.e. three </a:t>
            </a:r>
            <a:r>
              <a:rPr lang="en-GB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separate topography/morphology codes for iCCA, pCCA and dCCA</a:t>
            </a:r>
            <a:endParaRPr lang="en-GB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00006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en-US" sz="1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7528" y="332656"/>
            <a:ext cx="828092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9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C51538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GB" altLang="en-US" sz="2400">
                <a:solidFill>
                  <a:srgbClr val="C00000"/>
                </a:solidFill>
              </a:rPr>
              <a:t>Need </a:t>
            </a:r>
            <a:r>
              <a:rPr lang="en-GB" altLang="en-US" sz="2400" u="sng">
                <a:solidFill>
                  <a:srgbClr val="C00000"/>
                </a:solidFill>
              </a:rPr>
              <a:t>International</a:t>
            </a:r>
            <a:r>
              <a:rPr lang="en-GB" altLang="en-US" sz="2400">
                <a:solidFill>
                  <a:srgbClr val="C00000"/>
                </a:solidFill>
              </a:rPr>
              <a:t> Consistency in Classification of CCA –</a:t>
            </a:r>
            <a:br>
              <a:rPr lang="en-GB" altLang="en-US" sz="2400">
                <a:solidFill>
                  <a:srgbClr val="C00000"/>
                </a:solidFill>
              </a:rPr>
            </a:br>
            <a:r>
              <a:rPr lang="en-GB" altLang="en-US" sz="2400">
                <a:solidFill>
                  <a:srgbClr val="C00000"/>
                </a:solidFill>
              </a:rPr>
              <a:t> to allow accurate monitoring of epidemiology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asellaDiTesto 9"/>
          <p:cNvSpPr txBox="1">
            <a:spLocks noChangeArrowheads="1"/>
          </p:cNvSpPr>
          <p:nvPr/>
        </p:nvSpPr>
        <p:spPr bwMode="auto">
          <a:xfrm>
            <a:off x="8976519" y="915989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i="0">
                <a:solidFill>
                  <a:srgbClr val="000000"/>
                </a:solidFill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" name="Rettangolo 2"/>
          <p:cNvSpPr/>
          <p:nvPr/>
        </p:nvSpPr>
        <p:spPr>
          <a:xfrm>
            <a:off x="951706" y="14288"/>
            <a:ext cx="10288588" cy="461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CCA: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incidenza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casi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/100,000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),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Banales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JM…Alvaro D. Nature Rev. 2016. </a:t>
            </a:r>
            <a:endParaRPr lang="en-US" sz="16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2340" name="Rettangolo 3"/>
          <p:cNvSpPr>
            <a:spLocks noChangeArrowheads="1"/>
          </p:cNvSpPr>
          <p:nvPr/>
        </p:nvSpPr>
        <p:spPr bwMode="auto">
          <a:xfrm>
            <a:off x="5736431" y="3357564"/>
            <a:ext cx="935038" cy="5032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42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476250"/>
            <a:ext cx="1028858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415256" y="3068639"/>
            <a:ext cx="863600" cy="936625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3720307" y="1268414"/>
            <a:ext cx="862013" cy="865187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7970044" y="836613"/>
            <a:ext cx="1293812" cy="1655762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7320757" y="4076700"/>
            <a:ext cx="792163" cy="64770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7320756" y="4868863"/>
            <a:ext cx="935038" cy="187325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8687595" y="4508500"/>
            <a:ext cx="720725" cy="649288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0344944" y="3716339"/>
            <a:ext cx="576262" cy="649287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0056020" y="4437064"/>
            <a:ext cx="865187" cy="720725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9479756" y="765175"/>
            <a:ext cx="1081088" cy="129540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3720306" y="2276475"/>
            <a:ext cx="863600" cy="865188"/>
          </a:xfrm>
          <a:prstGeom prst="rect">
            <a:avLst/>
          </a:prstGeom>
          <a:noFill/>
          <a:ln w="349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4728369" y="836613"/>
            <a:ext cx="863600" cy="863600"/>
          </a:xfrm>
          <a:prstGeom prst="rect">
            <a:avLst/>
          </a:prstGeom>
          <a:noFill/>
          <a:ln w="349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5304631" y="4221163"/>
            <a:ext cx="863600" cy="863600"/>
          </a:xfrm>
          <a:prstGeom prst="rect">
            <a:avLst/>
          </a:prstGeom>
          <a:noFill/>
          <a:ln w="349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6671470" y="836613"/>
            <a:ext cx="936625" cy="1079500"/>
          </a:xfrm>
          <a:prstGeom prst="rect">
            <a:avLst/>
          </a:prstGeom>
          <a:noFill/>
          <a:ln w="349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9840120" y="2428875"/>
            <a:ext cx="1081087" cy="1144588"/>
          </a:xfrm>
          <a:prstGeom prst="rect">
            <a:avLst/>
          </a:prstGeom>
          <a:noFill/>
          <a:ln w="349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6671470" y="2636838"/>
            <a:ext cx="936625" cy="863600"/>
          </a:xfrm>
          <a:prstGeom prst="rect">
            <a:avLst/>
          </a:prstGeom>
          <a:noFill/>
          <a:ln w="349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1200945" y="6237289"/>
            <a:ext cx="2230437" cy="504825"/>
          </a:xfrm>
          <a:prstGeom prst="rect">
            <a:avLst/>
          </a:prstGeom>
          <a:solidFill>
            <a:srgbClr val="F8F8F8"/>
          </a:solidFill>
          <a:ln w="34925" algn="ctr">
            <a:solidFill>
              <a:srgbClr val="33CC33"/>
            </a:solidFill>
            <a:round/>
            <a:headEnd/>
            <a:tailEnd/>
          </a:ln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i="0">
                <a:solidFill>
                  <a:srgbClr val="33CC33"/>
                </a:solidFill>
              </a:rPr>
              <a:t>EH &gt; IH</a:t>
            </a:r>
          </a:p>
        </p:txBody>
      </p:sp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1199357" y="5661026"/>
            <a:ext cx="2232025" cy="504825"/>
          </a:xfrm>
          <a:prstGeom prst="rect">
            <a:avLst/>
          </a:prstGeom>
          <a:solidFill>
            <a:srgbClr val="F8F8F8"/>
          </a:solidFill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>
                <a:solidFill>
                  <a:srgbClr val="FF0000"/>
                </a:solidFill>
              </a:rPr>
              <a:t>IH &gt; EH</a:t>
            </a:r>
          </a:p>
        </p:txBody>
      </p:sp>
    </p:spTree>
    <p:extLst>
      <p:ext uri="{BB962C8B-B14F-4D97-AF65-F5344CB8AC3E}">
        <p14:creationId xmlns:p14="http://schemas.microsoft.com/office/powerpoint/2010/main" val="19228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CasellaDiTesto 9"/>
          <p:cNvSpPr txBox="1">
            <a:spLocks noChangeArrowheads="1"/>
          </p:cNvSpPr>
          <p:nvPr/>
        </p:nvSpPr>
        <p:spPr bwMode="auto">
          <a:xfrm>
            <a:off x="8976519" y="915989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i="0">
                <a:solidFill>
                  <a:srgbClr val="000000"/>
                </a:solidFill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" name="Rettangolo 2"/>
          <p:cNvSpPr/>
          <p:nvPr/>
        </p:nvSpPr>
        <p:spPr>
          <a:xfrm>
            <a:off x="951706" y="14288"/>
            <a:ext cx="10288588" cy="461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CCA: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trend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temporale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di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incidenza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(</a:t>
            </a:r>
            <a:r>
              <a:rPr lang="en-US" sz="1600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Banales</a:t>
            </a:r>
            <a:r>
              <a:rPr 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itchFamily="34" charset="0"/>
              </a:rPr>
              <a:t> JM…Alvaro D. Nature Rev. 2016). </a:t>
            </a:r>
            <a:endParaRPr lang="en-US" sz="1600" b="1" i="1" dirty="0">
              <a:solidFill>
                <a:srgbClr val="00009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43364" name="Rettangolo 3"/>
          <p:cNvSpPr>
            <a:spLocks noChangeArrowheads="1"/>
          </p:cNvSpPr>
          <p:nvPr/>
        </p:nvSpPr>
        <p:spPr bwMode="auto">
          <a:xfrm>
            <a:off x="5736431" y="3357564"/>
            <a:ext cx="935038" cy="5032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43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476250"/>
            <a:ext cx="1028858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2" name="Rettangolo 6"/>
          <p:cNvSpPr>
            <a:spLocks noChangeArrowheads="1"/>
          </p:cNvSpPr>
          <p:nvPr/>
        </p:nvSpPr>
        <p:spPr bwMode="auto">
          <a:xfrm>
            <a:off x="5304631" y="4149725"/>
            <a:ext cx="863600" cy="935038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343820" y="3068639"/>
            <a:ext cx="935037" cy="936625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3647282" y="1268414"/>
            <a:ext cx="936625" cy="936625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9" name="Rettangolo 6"/>
          <p:cNvSpPr>
            <a:spLocks noChangeArrowheads="1"/>
          </p:cNvSpPr>
          <p:nvPr/>
        </p:nvSpPr>
        <p:spPr bwMode="auto">
          <a:xfrm>
            <a:off x="6671470" y="836613"/>
            <a:ext cx="936625" cy="1079500"/>
          </a:xfrm>
          <a:prstGeom prst="rect">
            <a:avLst/>
          </a:prstGeom>
          <a:noFill/>
          <a:ln w="349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0" name="Rettangolo 6"/>
          <p:cNvSpPr>
            <a:spLocks noChangeArrowheads="1"/>
          </p:cNvSpPr>
          <p:nvPr/>
        </p:nvSpPr>
        <p:spPr bwMode="auto">
          <a:xfrm>
            <a:off x="6671470" y="2565400"/>
            <a:ext cx="936625" cy="935038"/>
          </a:xfrm>
          <a:prstGeom prst="rect">
            <a:avLst/>
          </a:prstGeom>
          <a:noFill/>
          <a:ln w="3492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1" name="Rettangolo 6"/>
          <p:cNvSpPr>
            <a:spLocks noChangeArrowheads="1"/>
          </p:cNvSpPr>
          <p:nvPr/>
        </p:nvSpPr>
        <p:spPr bwMode="auto">
          <a:xfrm>
            <a:off x="9840120" y="2492375"/>
            <a:ext cx="1081087" cy="1081088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2" name="Rettangolo 6"/>
          <p:cNvSpPr>
            <a:spLocks noChangeArrowheads="1"/>
          </p:cNvSpPr>
          <p:nvPr/>
        </p:nvSpPr>
        <p:spPr bwMode="auto">
          <a:xfrm>
            <a:off x="7320756" y="4941889"/>
            <a:ext cx="935038" cy="1800225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3" name="Rettangolo 6"/>
          <p:cNvSpPr>
            <a:spLocks noChangeArrowheads="1"/>
          </p:cNvSpPr>
          <p:nvPr/>
        </p:nvSpPr>
        <p:spPr bwMode="auto">
          <a:xfrm>
            <a:off x="9479756" y="836613"/>
            <a:ext cx="1081088" cy="1223962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4583906" y="765176"/>
            <a:ext cx="1079500" cy="1008063"/>
          </a:xfrm>
          <a:prstGeom prst="ellipse">
            <a:avLst/>
          </a:prstGeom>
          <a:noFill/>
          <a:ln w="44450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>
              <a:solidFill>
                <a:srgbClr val="FFFF00"/>
              </a:solidFill>
            </a:endParaRP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200945" y="6237289"/>
            <a:ext cx="2230437" cy="504825"/>
          </a:xfrm>
          <a:prstGeom prst="rect">
            <a:avLst/>
          </a:prstGeom>
          <a:solidFill>
            <a:srgbClr val="F8F8F8"/>
          </a:solidFill>
          <a:ln w="34925" algn="ctr">
            <a:solidFill>
              <a:srgbClr val="000099"/>
            </a:solidFill>
            <a:round/>
            <a:headEnd/>
            <a:tailEnd/>
          </a:ln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i="0">
                <a:solidFill>
                  <a:srgbClr val="000099"/>
                </a:solidFill>
                <a:sym typeface="Symbol" panose="05050102010706020507" pitchFamily="18" charset="2"/>
              </a:rPr>
              <a:t> </a:t>
            </a:r>
            <a:r>
              <a:rPr lang="it-IT" altLang="en-US" i="0">
                <a:solidFill>
                  <a:srgbClr val="000099"/>
                </a:solidFill>
              </a:rPr>
              <a:t>IH,  </a:t>
            </a:r>
            <a:r>
              <a:rPr lang="it-IT" altLang="en-US" i="0">
                <a:solidFill>
                  <a:srgbClr val="000099"/>
                </a:solidFill>
                <a:sym typeface="Symbol" panose="05050102010706020507" pitchFamily="18" charset="2"/>
              </a:rPr>
              <a:t>EH</a:t>
            </a:r>
            <a:endParaRPr lang="it-IT" altLang="en-US" i="0">
              <a:solidFill>
                <a:srgbClr val="000099"/>
              </a:solidFill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1199357" y="5661026"/>
            <a:ext cx="2232025" cy="504825"/>
          </a:xfrm>
          <a:prstGeom prst="rect">
            <a:avLst/>
          </a:prstGeom>
          <a:solidFill>
            <a:srgbClr val="F8F8F8"/>
          </a:solidFill>
          <a:ln w="349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i="0">
                <a:solidFill>
                  <a:srgbClr val="FF0000"/>
                </a:solidFill>
                <a:sym typeface="Symbol" panose="05050102010706020507" pitchFamily="18" charset="2"/>
              </a:rPr>
              <a:t>   </a:t>
            </a:r>
            <a:r>
              <a:rPr lang="it-IT" altLang="en-US" i="0">
                <a:solidFill>
                  <a:srgbClr val="FF0000"/>
                </a:solidFill>
              </a:rPr>
              <a:t>IH , </a:t>
            </a:r>
            <a:r>
              <a:rPr lang="it-IT" altLang="en-US" i="0">
                <a:solidFill>
                  <a:srgbClr val="FF0000"/>
                </a:solidFill>
                <a:sym typeface="Symbol" panose="05050102010706020507" pitchFamily="18" charset="2"/>
              </a:rPr>
              <a:t> </a:t>
            </a:r>
            <a:r>
              <a:rPr lang="it-IT" altLang="en-US" i="0">
                <a:solidFill>
                  <a:srgbClr val="FF0000"/>
                </a:solidFill>
              </a:rPr>
              <a:t>EH</a:t>
            </a:r>
          </a:p>
        </p:txBody>
      </p:sp>
    </p:spTree>
    <p:extLst>
      <p:ext uri="{BB962C8B-B14F-4D97-AF65-F5344CB8AC3E}">
        <p14:creationId xmlns:p14="http://schemas.microsoft.com/office/powerpoint/2010/main" val="37985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6" y="2627313"/>
            <a:ext cx="7734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5" y="115888"/>
            <a:ext cx="9763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20" y="1557339"/>
            <a:ext cx="97932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310482" y="420688"/>
            <a:ext cx="93630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600">
                <a:solidFill>
                  <a:srgbClr val="000000"/>
                </a:solidFill>
                <a:latin typeface="Arial" panose="020B0604020202020204" pitchFamily="34" charset="0"/>
              </a:rPr>
              <a:t>Joinpoint analysis for age-standardized (world population) death certification rates from primary liver cancer (PLC) in 12 selected European countries, the European Union (EU), the United States, Japan, and Australia, 1990–2010. 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43820" y="115889"/>
            <a:ext cx="9896475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600">
                <a:solidFill>
                  <a:srgbClr val="000000"/>
                </a:solidFill>
                <a:latin typeface="Arial" panose="020B0604020202020204" pitchFamily="34" charset="0"/>
              </a:rPr>
              <a:t>Joinpoint analysis for age-standardized (world population) death certification rates from intrahepatic cholangiocarcinoma (ICC) in 12 major selected European countries, the European Union (EU), the United States, Japan, and Australia, 1990–2010.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70" y="836613"/>
            <a:ext cx="9896475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4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81" y="4217989"/>
            <a:ext cx="7416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3926682" y="4652963"/>
            <a:ext cx="47529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496345" y="5229225"/>
            <a:ext cx="71278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199357" y="5300664"/>
            <a:ext cx="9864725" cy="155733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 i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9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8" grpId="0" animBg="1"/>
      <p:bldP spid="18" grpId="1" animBg="1"/>
      <p:bldP spid="18" grpId="2" animBg="1"/>
      <p:bldP spid="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0306" y="3583079"/>
            <a:ext cx="9526588" cy="2665413"/>
          </a:xfrm>
          <a:solidFill>
            <a:srgbClr val="C0C0C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L’aumento di incidenza di </a:t>
            </a:r>
            <a:r>
              <a:rPr lang="it-IT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iCCA</a:t>
            </a:r>
            <a: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non è reale perché:</a:t>
            </a:r>
            <a:b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it-IT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misclassificazione</a:t>
            </a:r>
            <a: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di </a:t>
            </a:r>
            <a:r>
              <a:rPr lang="it-IT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pCCA</a:t>
            </a:r>
            <a: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come </a:t>
            </a:r>
            <a:r>
              <a:rPr lang="it-IT" altLang="en-US" sz="2800" b="1" i="0" dirty="0" err="1">
                <a:solidFill>
                  <a:srgbClr val="000099"/>
                </a:solidFill>
                <a:latin typeface="Arial" panose="020B0604020202020204" pitchFamily="34" charset="0"/>
              </a:rPr>
              <a:t>iCCA</a:t>
            </a:r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> ?</a:t>
            </a:r>
            <a:b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miglioramento delle tecniche diagnostiche ?</a:t>
            </a:r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it-IT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it-IT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minore diagnosi di car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cinoma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del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fegato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da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sede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en-US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primaria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sconosciuta</a:t>
            </a:r>
            <a:r>
              <a:rPr lang="en-US" altLang="en-US" sz="2800" b="1" i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800" b="1" i="0" dirty="0">
                <a:solidFill>
                  <a:srgbClr val="000099"/>
                </a:solidFill>
                <a:latin typeface="Arial" panose="020B0604020202020204" pitchFamily="34" charset="0"/>
              </a:rPr>
              <a:t>CUP).</a:t>
            </a:r>
            <a:endParaRPr lang="it-IT" altLang="en-US" sz="2800" b="1" i="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737895" y="2892426"/>
            <a:ext cx="1028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b="0">
              <a:solidFill>
                <a:srgbClr val="FFFF00"/>
              </a:solidFill>
              <a:cs typeface="Arial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0" y="299944"/>
            <a:ext cx="11240295" cy="266382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Reale o falso incremento dei incidenza 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(</a:t>
            </a:r>
            <a:r>
              <a:rPr lang="it-IT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doppia negli ultimi  25 anni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) di </a:t>
            </a:r>
            <a:r>
              <a:rPr lang="it-IT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iCCA</a:t>
            </a: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   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Possib</a:t>
            </a:r>
            <a:r>
              <a:rPr lang="it-IT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ili errori metodologici ?</a:t>
            </a:r>
            <a:r>
              <a:rPr lang="it-IT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rPr>
              <a:t>  </a:t>
            </a:r>
            <a:endParaRPr lang="it-IT" sz="4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5" name="Freccia a sinistra 4"/>
          <p:cNvSpPr>
            <a:spLocks noChangeArrowheads="1"/>
          </p:cNvSpPr>
          <p:nvPr/>
        </p:nvSpPr>
        <p:spPr bwMode="auto">
          <a:xfrm>
            <a:off x="9263856" y="4159341"/>
            <a:ext cx="1976438" cy="1008062"/>
          </a:xfrm>
          <a:prstGeom prst="leftArrow">
            <a:avLst>
              <a:gd name="adj1" fmla="val 50000"/>
              <a:gd name="adj2" fmla="val 50014"/>
            </a:avLst>
          </a:pr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en-US" b="0">
              <a:solidFill>
                <a:srgbClr val="FFFF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3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4" y="44450"/>
            <a:ext cx="10185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CasellaDiTesto 15"/>
          <p:cNvSpPr txBox="1">
            <a:spLocks noChangeArrowheads="1"/>
          </p:cNvSpPr>
          <p:nvPr/>
        </p:nvSpPr>
        <p:spPr bwMode="auto">
          <a:xfrm>
            <a:off x="7897019" y="2360614"/>
            <a:ext cx="326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 i="0">
                <a:solidFill>
                  <a:srgbClr val="000000"/>
                </a:solidFill>
                <a:cs typeface="Arial" panose="020B0604020202020204" pitchFamily="34" charset="0"/>
              </a:rPr>
              <a:t>13 SEER registries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000" i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2000" i="0">
                <a:solidFill>
                  <a:srgbClr val="000000"/>
                </a:solidFill>
                <a:cs typeface="Arial" panose="020B0604020202020204" pitchFamily="34" charset="0"/>
              </a:rPr>
              <a:t>9,840 CC cases, 1992–2007)</a:t>
            </a:r>
            <a:endParaRPr lang="it-IT" altLang="en-US" sz="2000" i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5" y="3213101"/>
            <a:ext cx="50752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6" y="3213101"/>
            <a:ext cx="50561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3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" y="-115888"/>
            <a:ext cx="10134600" cy="318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2" y="260350"/>
            <a:ext cx="84248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-26988"/>
            <a:ext cx="3028950" cy="26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in giù 6"/>
          <p:cNvSpPr>
            <a:spLocks noChangeArrowheads="1"/>
          </p:cNvSpPr>
          <p:nvPr/>
        </p:nvSpPr>
        <p:spPr bwMode="auto">
          <a:xfrm>
            <a:off x="7752556" y="692151"/>
            <a:ext cx="287338" cy="720725"/>
          </a:xfrm>
          <a:prstGeom prst="downArrow">
            <a:avLst>
              <a:gd name="adj1" fmla="val 50000"/>
              <a:gd name="adj2" fmla="val 5016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2" y="0"/>
            <a:ext cx="8640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5015706" y="4508501"/>
            <a:ext cx="3168650" cy="7207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en-US" sz="2800" b="1" i="1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810545" y="476676"/>
            <a:ext cx="8681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i="0" dirty="0" smtClean="0">
                <a:solidFill>
                  <a:srgbClr val="000099"/>
                </a:solidFill>
              </a:rPr>
              <a:t>Incidenza di </a:t>
            </a:r>
            <a:r>
              <a:rPr lang="it-IT" altLang="it-IT" sz="2400" i="0" dirty="0" err="1" smtClean="0">
                <a:solidFill>
                  <a:srgbClr val="000099"/>
                </a:solidFill>
              </a:rPr>
              <a:t>iCCA</a:t>
            </a:r>
            <a:r>
              <a:rPr lang="it-IT" altLang="it-IT" sz="2400" i="0" dirty="0" smtClean="0">
                <a:solidFill>
                  <a:srgbClr val="000099"/>
                </a:solidFill>
              </a:rPr>
              <a:t> ed  </a:t>
            </a:r>
            <a:r>
              <a:rPr lang="it-IT" altLang="it-IT" sz="2400" i="0" dirty="0" err="1">
                <a:solidFill>
                  <a:srgbClr val="000099"/>
                </a:solidFill>
              </a:rPr>
              <a:t>eCCA</a:t>
            </a:r>
            <a:r>
              <a:rPr lang="it-IT" altLang="it-IT" sz="2400" i="0" dirty="0">
                <a:solidFill>
                  <a:srgbClr val="000099"/>
                </a:solidFill>
              </a:rPr>
              <a:t> </a:t>
            </a:r>
            <a:r>
              <a:rPr lang="it-IT" altLang="it-IT" sz="2400" i="0" dirty="0" smtClean="0">
                <a:solidFill>
                  <a:srgbClr val="000099"/>
                </a:solidFill>
              </a:rPr>
              <a:t>da 9 registri </a:t>
            </a:r>
            <a:r>
              <a:rPr lang="it-IT" altLang="it-IT" sz="2400" i="0" dirty="0" err="1" smtClean="0">
                <a:solidFill>
                  <a:srgbClr val="000099"/>
                </a:solidFill>
              </a:rPr>
              <a:t>italianii</a:t>
            </a:r>
            <a:r>
              <a:rPr lang="it-IT" altLang="it-IT" sz="2400" i="0" dirty="0" smtClean="0">
                <a:solidFill>
                  <a:srgbClr val="000099"/>
                </a:solidFill>
              </a:rPr>
              <a:t> </a:t>
            </a:r>
            <a:r>
              <a:rPr lang="it-IT" altLang="it-IT" sz="2400" i="0" dirty="0">
                <a:solidFill>
                  <a:srgbClr val="000099"/>
                </a:solidFill>
              </a:rPr>
              <a:t>(1988-2002)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i="0" dirty="0">
                <a:solidFill>
                  <a:srgbClr val="000099"/>
                </a:solidFill>
              </a:rPr>
              <a:t>e</a:t>
            </a:r>
            <a:r>
              <a:rPr lang="it-IT" altLang="it-IT" sz="2400" i="0" dirty="0" smtClean="0">
                <a:solidFill>
                  <a:srgbClr val="000099"/>
                </a:solidFill>
              </a:rPr>
              <a:t> </a:t>
            </a:r>
            <a:r>
              <a:rPr lang="it-IT" altLang="it-IT" sz="2400" i="0" dirty="0">
                <a:solidFill>
                  <a:srgbClr val="000099"/>
                </a:solidFill>
              </a:rPr>
              <a:t>13 </a:t>
            </a:r>
            <a:r>
              <a:rPr lang="it-IT" altLang="it-IT" sz="2400" i="0" dirty="0" smtClean="0">
                <a:solidFill>
                  <a:srgbClr val="000099"/>
                </a:solidFill>
              </a:rPr>
              <a:t>registri (</a:t>
            </a:r>
            <a:r>
              <a:rPr lang="it-IT" altLang="it-IT" sz="2400" i="0" dirty="0">
                <a:solidFill>
                  <a:srgbClr val="000099"/>
                </a:solidFill>
              </a:rPr>
              <a:t>1997-2005)</a:t>
            </a:r>
            <a:r>
              <a:rPr lang="it-IT" altLang="it-IT" sz="2000" i="0" dirty="0">
                <a:solidFill>
                  <a:srgbClr val="000099"/>
                </a:solidFill>
              </a:rPr>
              <a:t>(Alvaro D. et al. DLD 2009)</a:t>
            </a:r>
            <a:endParaRPr lang="it-IT" altLang="it-IT" sz="2000" i="0" dirty="0">
              <a:solidFill>
                <a:srgbClr val="00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8483" name="Rectangle 304"/>
          <p:cNvSpPr>
            <a:spLocks noChangeArrowheads="1"/>
          </p:cNvSpPr>
          <p:nvPr/>
        </p:nvSpPr>
        <p:spPr bwMode="auto">
          <a:xfrm>
            <a:off x="6003131" y="1619251"/>
            <a:ext cx="18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t-IT" b="0">
              <a:solidFill>
                <a:srgbClr val="FFFF00"/>
              </a:solidFill>
            </a:endParaRPr>
          </a:p>
        </p:txBody>
      </p:sp>
      <p:graphicFrame>
        <p:nvGraphicFramePr>
          <p:cNvPr id="148484" name="Object 305"/>
          <p:cNvGraphicFramePr>
            <a:graphicFrameLocks noChangeAspect="1"/>
          </p:cNvGraphicFramePr>
          <p:nvPr/>
        </p:nvGraphicFramePr>
        <p:xfrm>
          <a:off x="1088232" y="1706564"/>
          <a:ext cx="9688513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Grafico" r:id="rId4" imgW="4714951" imgH="3019349" progId="Excel.Chart.8">
                  <p:embed/>
                </p:oleObj>
              </mc:Choice>
              <mc:Fallback>
                <p:oleObj name="Grafico" r:id="rId4" imgW="4714951" imgH="3019349" progId="Excel.Chart.8">
                  <p:embed/>
                  <p:pic>
                    <p:nvPicPr>
                      <p:cNvPr id="148484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232" y="1706564"/>
                        <a:ext cx="9688513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5" name="Rectangle 308"/>
          <p:cNvSpPr>
            <a:spLocks noChangeArrowheads="1"/>
          </p:cNvSpPr>
          <p:nvPr/>
        </p:nvSpPr>
        <p:spPr bwMode="auto">
          <a:xfrm>
            <a:off x="9816307" y="2133601"/>
            <a:ext cx="555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i="0">
                <a:solidFill>
                  <a:srgbClr val="000000"/>
                </a:solidFill>
                <a:latin typeface="Arial" panose="020B0604020202020204" pitchFamily="34" charset="0"/>
              </a:rPr>
              <a:t>eCCA</a:t>
            </a:r>
            <a:endParaRPr lang="it-IT" altLang="it-IT" sz="3200">
              <a:solidFill>
                <a:srgbClr val="FFFF00"/>
              </a:solidFill>
            </a:endParaRPr>
          </a:p>
        </p:txBody>
      </p:sp>
      <p:sp>
        <p:nvSpPr>
          <p:cNvPr id="148486" name="Text Box 310"/>
          <p:cNvSpPr txBox="1">
            <a:spLocks noChangeArrowheads="1"/>
          </p:cNvSpPr>
          <p:nvPr/>
        </p:nvSpPr>
        <p:spPr bwMode="auto">
          <a:xfrm>
            <a:off x="3815557" y="1989138"/>
            <a:ext cx="138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i="0">
                <a:solidFill>
                  <a:srgbClr val="000099"/>
                </a:solidFill>
              </a:rPr>
              <a:t>9 registries</a:t>
            </a:r>
          </a:p>
        </p:txBody>
      </p:sp>
      <p:sp>
        <p:nvSpPr>
          <p:cNvPr id="148487" name="Text Box 311"/>
          <p:cNvSpPr txBox="1">
            <a:spLocks noChangeArrowheads="1"/>
          </p:cNvSpPr>
          <p:nvPr/>
        </p:nvSpPr>
        <p:spPr bwMode="auto">
          <a:xfrm>
            <a:off x="6849270" y="2060575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i="0">
                <a:solidFill>
                  <a:srgbClr val="000099"/>
                </a:solidFill>
              </a:rPr>
              <a:t>13 registries</a:t>
            </a:r>
          </a:p>
        </p:txBody>
      </p:sp>
      <p:sp>
        <p:nvSpPr>
          <p:cNvPr id="148488" name="Rectangle 312"/>
          <p:cNvSpPr>
            <a:spLocks noChangeArrowheads="1"/>
          </p:cNvSpPr>
          <p:nvPr/>
        </p:nvSpPr>
        <p:spPr bwMode="auto">
          <a:xfrm>
            <a:off x="9768682" y="3976688"/>
            <a:ext cx="500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i="0">
                <a:solidFill>
                  <a:srgbClr val="000000"/>
                </a:solidFill>
                <a:latin typeface="Arial" panose="020B0604020202020204" pitchFamily="34" charset="0"/>
              </a:rPr>
              <a:t>iCCA</a:t>
            </a:r>
            <a:endParaRPr lang="it-IT" altLang="it-IT" sz="3200">
              <a:solidFill>
                <a:srgbClr val="FFFF00"/>
              </a:solidFill>
            </a:endParaRPr>
          </a:p>
        </p:txBody>
      </p:sp>
      <p:sp>
        <p:nvSpPr>
          <p:cNvPr id="148489" name="Rectangle 313"/>
          <p:cNvSpPr>
            <a:spLocks noChangeArrowheads="1"/>
          </p:cNvSpPr>
          <p:nvPr/>
        </p:nvSpPr>
        <p:spPr bwMode="auto">
          <a:xfrm>
            <a:off x="5095082" y="2908300"/>
            <a:ext cx="1793875" cy="522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0">
                <a:solidFill>
                  <a:srgbClr val="000099"/>
                </a:solidFill>
              </a:rPr>
              <a:t>+ 3%/year</a:t>
            </a:r>
            <a:endParaRPr lang="it-IT" altLang="it-IT">
              <a:solidFill>
                <a:srgbClr val="000099"/>
              </a:solidFill>
            </a:endParaRPr>
          </a:p>
        </p:txBody>
      </p:sp>
      <p:sp>
        <p:nvSpPr>
          <p:cNvPr id="148490" name="Rectangle 314"/>
          <p:cNvSpPr>
            <a:spLocks noChangeArrowheads="1"/>
          </p:cNvSpPr>
          <p:nvPr/>
        </p:nvSpPr>
        <p:spPr bwMode="auto">
          <a:xfrm>
            <a:off x="3215482" y="4995864"/>
            <a:ext cx="1884363" cy="5222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0">
                <a:solidFill>
                  <a:srgbClr val="000099"/>
                </a:solidFill>
              </a:rPr>
              <a:t>+ 6%/year</a:t>
            </a:r>
            <a:r>
              <a:rPr lang="it-IT" altLang="it-IT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48491" name="Rectangle 315"/>
          <p:cNvSpPr>
            <a:spLocks noChangeArrowheads="1"/>
          </p:cNvSpPr>
          <p:nvPr/>
        </p:nvSpPr>
        <p:spPr bwMode="auto">
          <a:xfrm>
            <a:off x="7892257" y="4995864"/>
            <a:ext cx="1884363" cy="5222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i="0">
                <a:solidFill>
                  <a:srgbClr val="000099"/>
                </a:solidFill>
              </a:rPr>
              <a:t>+ 4%/year</a:t>
            </a:r>
            <a:r>
              <a:rPr lang="it-IT" altLang="it-IT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48492" name="Ovale 11"/>
          <p:cNvSpPr>
            <a:spLocks noChangeArrowheads="1"/>
          </p:cNvSpPr>
          <p:nvPr/>
        </p:nvSpPr>
        <p:spPr bwMode="auto">
          <a:xfrm>
            <a:off x="7104857" y="3213100"/>
            <a:ext cx="3382963" cy="31686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oiettile">
  <a:themeElements>
    <a:clrScheme name="Proiettile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Proietti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iettil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iettil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ietti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Proiettile">
  <a:themeElements>
    <a:clrScheme name="Proiettile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Proietti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iettil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iettil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ietti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oiettile">
  <a:themeElements>
    <a:clrScheme name="1_Proiettile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1_Proietti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Proiettil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iettil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ietti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iettile">
  <a:themeElements>
    <a:clrScheme name="Proiettile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Proietti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8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iettil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iettil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ietti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1002</Words>
  <Application>Microsoft Office PowerPoint</Application>
  <PresentationFormat>Personalizzato</PresentationFormat>
  <Paragraphs>207</Paragraphs>
  <Slides>25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10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2_Proiettile</vt:lpstr>
      <vt:lpstr>1_Tema di Office</vt:lpstr>
      <vt:lpstr>13_Tema di Office</vt:lpstr>
      <vt:lpstr>5_Proiettile</vt:lpstr>
      <vt:lpstr>4_Proiettile</vt:lpstr>
      <vt:lpstr>14_Tema di Office</vt:lpstr>
      <vt:lpstr>Proiettile</vt:lpstr>
      <vt:lpstr>Tema di Office</vt:lpstr>
      <vt:lpstr>1_Tema de Office</vt:lpstr>
      <vt:lpstr>Standarddesign</vt:lpstr>
      <vt:lpstr>Grafico</vt:lpstr>
      <vt:lpstr>Epidemiologia del colangiocarcinoma:  da rarità a tumore frequente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L’aumento di incidenza di iCCA non è reale perché:  - misclassificazione di pCCA come iCCA ? - miglioramento delle tecniche diagnostiche ? - minore diagnosi di carcinoma del fegato da sede    primaria sconosciuta (CUP).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Proporzione di pazienti con differenti stradi di malattia alla diagnosi (Shaib Y. J.  Hepatology 2004).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</dc:creator>
  <cp:lastModifiedBy>User01</cp:lastModifiedBy>
  <cp:revision>33</cp:revision>
  <dcterms:created xsi:type="dcterms:W3CDTF">2018-07-03T10:03:42Z</dcterms:created>
  <dcterms:modified xsi:type="dcterms:W3CDTF">2018-11-25T18:49:09Z</dcterms:modified>
</cp:coreProperties>
</file>