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notesSlides/notesSlide54.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notesSlides/notesSlide55.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1"/>
  </p:notesMasterIdLst>
  <p:sldIdLst>
    <p:sldId id="260" r:id="rId2"/>
    <p:sldId id="1473" r:id="rId3"/>
    <p:sldId id="1455" r:id="rId4"/>
    <p:sldId id="387" r:id="rId5"/>
    <p:sldId id="582" r:id="rId6"/>
    <p:sldId id="275" r:id="rId7"/>
    <p:sldId id="583" r:id="rId8"/>
    <p:sldId id="1315" r:id="rId9"/>
    <p:sldId id="331" r:id="rId10"/>
    <p:sldId id="670" r:id="rId11"/>
    <p:sldId id="671" r:id="rId12"/>
    <p:sldId id="1304" r:id="rId13"/>
    <p:sldId id="1592" r:id="rId14"/>
    <p:sldId id="1593" r:id="rId15"/>
    <p:sldId id="1595" r:id="rId16"/>
    <p:sldId id="1596" r:id="rId17"/>
    <p:sldId id="1597" r:id="rId18"/>
    <p:sldId id="1598" r:id="rId19"/>
    <p:sldId id="692" r:id="rId20"/>
    <p:sldId id="1594" r:id="rId21"/>
    <p:sldId id="263" r:id="rId22"/>
    <p:sldId id="581" r:id="rId23"/>
    <p:sldId id="265" r:id="rId24"/>
    <p:sldId id="258" r:id="rId25"/>
    <p:sldId id="266" r:id="rId26"/>
    <p:sldId id="1599" r:id="rId27"/>
    <p:sldId id="1352" r:id="rId28"/>
    <p:sldId id="1353" r:id="rId29"/>
    <p:sldId id="1354" r:id="rId30"/>
    <p:sldId id="1355" r:id="rId31"/>
    <p:sldId id="1600" r:id="rId32"/>
    <p:sldId id="352" r:id="rId33"/>
    <p:sldId id="311" r:id="rId34"/>
    <p:sldId id="312" r:id="rId35"/>
    <p:sldId id="313" r:id="rId36"/>
    <p:sldId id="314" r:id="rId37"/>
    <p:sldId id="1591" r:id="rId38"/>
    <p:sldId id="317" r:id="rId39"/>
    <p:sldId id="683" r:id="rId40"/>
    <p:sldId id="684" r:id="rId41"/>
    <p:sldId id="379" r:id="rId42"/>
    <p:sldId id="282" r:id="rId43"/>
    <p:sldId id="578" r:id="rId44"/>
    <p:sldId id="280" r:id="rId45"/>
    <p:sldId id="279" r:id="rId46"/>
    <p:sldId id="277" r:id="rId47"/>
    <p:sldId id="575" r:id="rId48"/>
    <p:sldId id="281" r:id="rId49"/>
    <p:sldId id="1601" r:id="rId50"/>
    <p:sldId id="1603" r:id="rId51"/>
    <p:sldId id="543" r:id="rId52"/>
    <p:sldId id="1605" r:id="rId53"/>
    <p:sldId id="1606" r:id="rId54"/>
    <p:sldId id="1602" r:id="rId55"/>
    <p:sldId id="1604" r:id="rId56"/>
    <p:sldId id="284" r:id="rId57"/>
    <p:sldId id="594" r:id="rId58"/>
    <p:sldId id="1608" r:id="rId59"/>
    <p:sldId id="586" r:id="rId60"/>
    <p:sldId id="580" r:id="rId61"/>
    <p:sldId id="745" r:id="rId62"/>
    <p:sldId id="595" r:id="rId63"/>
    <p:sldId id="598" r:id="rId64"/>
    <p:sldId id="1609" r:id="rId65"/>
    <p:sldId id="550" r:id="rId66"/>
    <p:sldId id="537" r:id="rId67"/>
    <p:sldId id="548" r:id="rId68"/>
    <p:sldId id="1061" r:id="rId69"/>
    <p:sldId id="1062" r:id="rId70"/>
    <p:sldId id="1065" r:id="rId71"/>
    <p:sldId id="552" r:id="rId72"/>
    <p:sldId id="551" r:id="rId73"/>
    <p:sldId id="718" r:id="rId74"/>
    <p:sldId id="593" r:id="rId75"/>
    <p:sldId id="1063" r:id="rId76"/>
    <p:sldId id="494" r:id="rId77"/>
    <p:sldId id="1064" r:id="rId78"/>
    <p:sldId id="1066" r:id="rId79"/>
    <p:sldId id="540" r:id="rId80"/>
    <p:sldId id="1610" r:id="rId81"/>
    <p:sldId id="1611" r:id="rId82"/>
    <p:sldId id="1454" r:id="rId83"/>
    <p:sldId id="1584" r:id="rId84"/>
    <p:sldId id="1589" r:id="rId85"/>
    <p:sldId id="653" r:id="rId86"/>
    <p:sldId id="654" r:id="rId87"/>
    <p:sldId id="655" r:id="rId88"/>
    <p:sldId id="656" r:id="rId89"/>
    <p:sldId id="657" r:id="rId90"/>
    <p:sldId id="658" r:id="rId91"/>
    <p:sldId id="659" r:id="rId92"/>
    <p:sldId id="660" r:id="rId93"/>
    <p:sldId id="661" r:id="rId94"/>
    <p:sldId id="662" r:id="rId95"/>
    <p:sldId id="663" r:id="rId96"/>
    <p:sldId id="664" r:id="rId97"/>
    <p:sldId id="665" r:id="rId98"/>
    <p:sldId id="636" r:id="rId99"/>
    <p:sldId id="624" r:id="rId100"/>
    <p:sldId id="625" r:id="rId101"/>
    <p:sldId id="626" r:id="rId102"/>
    <p:sldId id="627" r:id="rId103"/>
    <p:sldId id="631" r:id="rId104"/>
    <p:sldId id="608" r:id="rId105"/>
    <p:sldId id="686" r:id="rId106"/>
    <p:sldId id="667" r:id="rId107"/>
    <p:sldId id="619" r:id="rId108"/>
    <p:sldId id="620" r:id="rId109"/>
    <p:sldId id="678" r:id="rId110"/>
    <p:sldId id="278" r:id="rId111"/>
    <p:sldId id="779" r:id="rId112"/>
    <p:sldId id="694" r:id="rId113"/>
    <p:sldId id="695" r:id="rId114"/>
    <p:sldId id="696" r:id="rId115"/>
    <p:sldId id="697" r:id="rId116"/>
    <p:sldId id="698" r:id="rId117"/>
    <p:sldId id="699" r:id="rId118"/>
    <p:sldId id="762" r:id="rId119"/>
    <p:sldId id="721" r:id="rId120"/>
    <p:sldId id="761" r:id="rId121"/>
    <p:sldId id="778" r:id="rId122"/>
    <p:sldId id="767" r:id="rId123"/>
    <p:sldId id="768" r:id="rId124"/>
    <p:sldId id="269" r:id="rId125"/>
    <p:sldId id="270" r:id="rId126"/>
    <p:sldId id="276" r:id="rId127"/>
    <p:sldId id="310" r:id="rId128"/>
    <p:sldId id="264" r:id="rId129"/>
    <p:sldId id="574" r:id="rId130"/>
    <p:sldId id="261" r:id="rId131"/>
    <p:sldId id="268" r:id="rId132"/>
    <p:sldId id="293" r:id="rId133"/>
    <p:sldId id="292" r:id="rId134"/>
    <p:sldId id="296" r:id="rId135"/>
    <p:sldId id="297" r:id="rId136"/>
    <p:sldId id="294" r:id="rId137"/>
    <p:sldId id="295" r:id="rId138"/>
    <p:sldId id="381" r:id="rId139"/>
    <p:sldId id="383" r:id="rId140"/>
    <p:sldId id="382" r:id="rId141"/>
    <p:sldId id="288" r:id="rId142"/>
    <p:sldId id="384" r:id="rId143"/>
    <p:sldId id="287" r:id="rId144"/>
    <p:sldId id="273" r:id="rId145"/>
    <p:sldId id="274" r:id="rId146"/>
    <p:sldId id="283" r:id="rId147"/>
    <p:sldId id="272" r:id="rId148"/>
    <p:sldId id="286" r:id="rId149"/>
    <p:sldId id="271" r:id="rId150"/>
    <p:sldId id="316" r:id="rId151"/>
    <p:sldId id="576" r:id="rId152"/>
    <p:sldId id="573" r:id="rId153"/>
    <p:sldId id="579" r:id="rId154"/>
    <p:sldId id="577" r:id="rId155"/>
    <p:sldId id="385" r:id="rId156"/>
    <p:sldId id="315" r:id="rId157"/>
    <p:sldId id="584" r:id="rId158"/>
    <p:sldId id="322" r:id="rId159"/>
    <p:sldId id="323" r:id="rId160"/>
    <p:sldId id="585" r:id="rId161"/>
    <p:sldId id="298" r:id="rId162"/>
    <p:sldId id="346" r:id="rId163"/>
    <p:sldId id="348" r:id="rId164"/>
    <p:sldId id="347" r:id="rId165"/>
    <p:sldId id="380" r:id="rId166"/>
    <p:sldId id="318" r:id="rId167"/>
    <p:sldId id="319" r:id="rId168"/>
    <p:sldId id="320" r:id="rId169"/>
    <p:sldId id="321" r:id="rId170"/>
    <p:sldId id="391" r:id="rId171"/>
    <p:sldId id="389" r:id="rId172"/>
    <p:sldId id="388" r:id="rId173"/>
    <p:sldId id="390" r:id="rId174"/>
    <p:sldId id="386" r:id="rId175"/>
    <p:sldId id="289" r:id="rId176"/>
    <p:sldId id="290" r:id="rId177"/>
    <p:sldId id="291" r:id="rId178"/>
    <p:sldId id="267" r:id="rId179"/>
    <p:sldId id="299" r:id="rId180"/>
    <p:sldId id="300" r:id="rId181"/>
    <p:sldId id="301" r:id="rId182"/>
    <p:sldId id="302" r:id="rId183"/>
    <p:sldId id="303" r:id="rId184"/>
    <p:sldId id="304" r:id="rId185"/>
    <p:sldId id="305" r:id="rId186"/>
    <p:sldId id="306" r:id="rId187"/>
    <p:sldId id="307" r:id="rId188"/>
    <p:sldId id="308" r:id="rId189"/>
    <p:sldId id="309" r:id="rId190"/>
    <p:sldId id="324" r:id="rId191"/>
    <p:sldId id="325" r:id="rId192"/>
    <p:sldId id="326" r:id="rId193"/>
    <p:sldId id="327" r:id="rId194"/>
    <p:sldId id="328" r:id="rId195"/>
    <p:sldId id="329" r:id="rId196"/>
    <p:sldId id="330" r:id="rId197"/>
    <p:sldId id="332" r:id="rId198"/>
    <p:sldId id="333" r:id="rId199"/>
    <p:sldId id="334" r:id="rId200"/>
    <p:sldId id="335" r:id="rId201"/>
    <p:sldId id="336" r:id="rId202"/>
    <p:sldId id="337" r:id="rId203"/>
    <p:sldId id="338" r:id="rId204"/>
    <p:sldId id="339" r:id="rId205"/>
    <p:sldId id="340" r:id="rId206"/>
    <p:sldId id="341" r:id="rId207"/>
    <p:sldId id="342" r:id="rId208"/>
    <p:sldId id="343" r:id="rId209"/>
    <p:sldId id="344" r:id="rId210"/>
    <p:sldId id="345" r:id="rId211"/>
    <p:sldId id="349" r:id="rId212"/>
    <p:sldId id="350" r:id="rId213"/>
    <p:sldId id="351" r:id="rId214"/>
    <p:sldId id="353" r:id="rId215"/>
    <p:sldId id="354" r:id="rId216"/>
    <p:sldId id="355" r:id="rId217"/>
    <p:sldId id="356" r:id="rId218"/>
    <p:sldId id="357" r:id="rId219"/>
    <p:sldId id="358" r:id="rId220"/>
    <p:sldId id="359" r:id="rId221"/>
    <p:sldId id="360" r:id="rId222"/>
    <p:sldId id="361" r:id="rId223"/>
    <p:sldId id="362" r:id="rId224"/>
    <p:sldId id="363" r:id="rId225"/>
    <p:sldId id="364" r:id="rId226"/>
    <p:sldId id="365" r:id="rId227"/>
    <p:sldId id="366" r:id="rId228"/>
    <p:sldId id="367" r:id="rId229"/>
    <p:sldId id="368" r:id="rId230"/>
    <p:sldId id="369" r:id="rId231"/>
    <p:sldId id="370" r:id="rId232"/>
    <p:sldId id="371" r:id="rId233"/>
    <p:sldId id="372" r:id="rId234"/>
    <p:sldId id="373" r:id="rId235"/>
    <p:sldId id="374" r:id="rId236"/>
    <p:sldId id="375" r:id="rId237"/>
    <p:sldId id="376" r:id="rId238"/>
    <p:sldId id="377" r:id="rId239"/>
    <p:sldId id="378" r:id="rId240"/>
  </p:sldIdLst>
  <p:sldSz cx="9144000" cy="6858000" type="screen4x3"/>
  <p:notesSz cx="6858000" cy="9144000"/>
  <p:custDataLst>
    <p:tags r:id="rId242"/>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537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527"/>
    <a:srgbClr val="970702"/>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824"/>
    <p:restoredTop sz="92548" autoAdjust="0"/>
  </p:normalViewPr>
  <p:slideViewPr>
    <p:cSldViewPr showGuides="1">
      <p:cViewPr varScale="1">
        <p:scale>
          <a:sx n="50" d="100"/>
          <a:sy n="50" d="100"/>
        </p:scale>
        <p:origin x="-864" y="-72"/>
      </p:cViewPr>
      <p:guideLst>
        <p:guide orient="horz" pos="2160"/>
        <p:guide pos="2880"/>
        <p:guide pos="5375"/>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5" d="100"/>
          <a:sy n="75" d="100"/>
        </p:scale>
        <p:origin x="3504"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notesMaster" Target="notesMasters/notesMaster1.xml"/><Relationship Id="rId246"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ags" Target="tags/tag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2" Type="http://schemas.openxmlformats.org/officeDocument/2006/relationships/oleObject" Target="Grafico%20in%20Microsoft%20Office%20PowerPoint"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Macintosh%20HD:Users:robertotramarin:Desktop:ISYDE.13%20DATI:Tabelle_nuove_isyde2013.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Macintosh%20HD:Users:robertotramarin:Dropbox:ISYDE%202013%20DATI%20Condivisa:ISYDE.13_DISTRIB-%20REGIONALE_CENTRI_CR%20RT.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file:///C:\Users\Roberto\Desktop\ISYDE%20WORK%20IN%20PROGRESS\Dettaglio%20ISYDE%20Survey_%20Indicazioni%20CR.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file:///C:\Users\Roberto\Desktop\ISYDE%20WORK%20IN%20PROGRESS\Dettaglio%20ISYDE%20Survey_%20Indicazioni%20CR.xlsx" TargetMode="External"/><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robertotramarin:Desktop:ISYDE.13%20DATI:Pts_conclusi_week_singolo_centro.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robertotramarin:Desktop:ISYDE.13%20DATI:Pts_conclusi_week_singolo_centro.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robertotramarin:Desktop:ISYDE.13%20DATI:Pts_conclusi_week_singolo_centro.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robertotramarin:Desktop:ISYDE.13%20DATI:ISYDE.13_CR_%20Provision%20Evolution.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Macintosh%20HD:Users:robertotramarin:Dropbox:ISYDE%202013%20DATI%20Condivisa:ISYDE.13_CASISTICA_CENTRI_CR%20RT.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robertotramarin:Desktop:ISYDE.13%20DATI:ISYDE.13_BIS.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Macintosh%20HD:Users:robertotramarin:Desktop:ISYDE.13%20DATI:ISYDE.13_DISTRIB-%20REGIONALE_CENTRI_CR%20RT.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Macintosh%20HD:Users:robertotramarin:Dropbox:ISYDE%202013%20DATI%20Condivisa:ISYDE.13_DISTRIB-%20REGIONALE_CENTRI_CR%20RT.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0"/>
    <c:plotArea>
      <c:layout/>
      <c:barChart>
        <c:barDir val="col"/>
        <c:grouping val="clustered"/>
        <c:varyColors val="0"/>
        <c:ser>
          <c:idx val="0"/>
          <c:order val="0"/>
          <c:tx>
            <c:strRef>
              <c:f>'[Grafico in Microsoft Office PowerPoint]Sheet1'!$A$2</c:f>
              <c:strCache>
                <c:ptCount val="1"/>
                <c:pt idx="0">
                  <c:v>CABG</c:v>
                </c:pt>
              </c:strCache>
            </c:strRef>
          </c:tx>
          <c:invertIfNegative val="0"/>
          <c:cat>
            <c:strRef>
              <c:f>'[Grafico in Microsoft Office PowerPoint]Sheet1'!$B$1:$H$1</c:f>
              <c:strCache>
                <c:ptCount val="7"/>
                <c:pt idx="0">
                  <c:v>1995</c:v>
                </c:pt>
                <c:pt idx="1">
                  <c:v>1996</c:v>
                </c:pt>
                <c:pt idx="2">
                  <c:v>1997</c:v>
                </c:pt>
                <c:pt idx="3">
                  <c:v>1998</c:v>
                </c:pt>
                <c:pt idx="4">
                  <c:v>1999</c:v>
                </c:pt>
                <c:pt idx="5">
                  <c:v>2000</c:v>
                </c:pt>
                <c:pt idx="6">
                  <c:v>2013*</c:v>
                </c:pt>
              </c:strCache>
            </c:strRef>
          </c:cat>
          <c:val>
            <c:numRef>
              <c:f>'[Grafico in Microsoft Office PowerPoint]Sheet1'!$B$2:$H$2</c:f>
              <c:numCache>
                <c:formatCode>General</c:formatCode>
                <c:ptCount val="7"/>
                <c:pt idx="0">
                  <c:v>18354</c:v>
                </c:pt>
                <c:pt idx="1">
                  <c:v>19698</c:v>
                </c:pt>
                <c:pt idx="2">
                  <c:v>22760</c:v>
                </c:pt>
                <c:pt idx="3">
                  <c:v>25828</c:v>
                </c:pt>
                <c:pt idx="4">
                  <c:v>26722</c:v>
                </c:pt>
                <c:pt idx="5">
                  <c:v>27722</c:v>
                </c:pt>
                <c:pt idx="6">
                  <c:v>14880</c:v>
                </c:pt>
              </c:numCache>
            </c:numRef>
          </c:val>
          <c:extLst xmlns:c16r2="http://schemas.microsoft.com/office/drawing/2015/06/chart">
            <c:ext xmlns:c16="http://schemas.microsoft.com/office/drawing/2014/chart" uri="{C3380CC4-5D6E-409C-BE32-E72D297353CC}">
              <c16:uniqueId val="{00000000-4845-AB40-80C2-610DD5201F19}"/>
            </c:ext>
          </c:extLst>
        </c:ser>
        <c:ser>
          <c:idx val="1"/>
          <c:order val="1"/>
          <c:tx>
            <c:strRef>
              <c:f>'[Grafico in Microsoft Office PowerPoint]Sheet1'!$A$3</c:f>
              <c:strCache>
                <c:ptCount val="1"/>
                <c:pt idx="0">
                  <c:v>VALVE</c:v>
                </c:pt>
              </c:strCache>
            </c:strRef>
          </c:tx>
          <c:invertIfNegative val="0"/>
          <c:cat>
            <c:strRef>
              <c:f>'[Grafico in Microsoft Office PowerPoint]Sheet1'!$B$1:$H$1</c:f>
              <c:strCache>
                <c:ptCount val="7"/>
                <c:pt idx="0">
                  <c:v>1995</c:v>
                </c:pt>
                <c:pt idx="1">
                  <c:v>1996</c:v>
                </c:pt>
                <c:pt idx="2">
                  <c:v>1997</c:v>
                </c:pt>
                <c:pt idx="3">
                  <c:v>1998</c:v>
                </c:pt>
                <c:pt idx="4">
                  <c:v>1999</c:v>
                </c:pt>
                <c:pt idx="5">
                  <c:v>2000</c:v>
                </c:pt>
                <c:pt idx="6">
                  <c:v>2013*</c:v>
                </c:pt>
              </c:strCache>
            </c:strRef>
          </c:cat>
          <c:val>
            <c:numRef>
              <c:f>'[Grafico in Microsoft Office PowerPoint]Sheet1'!$B$3:$H$3</c:f>
              <c:numCache>
                <c:formatCode>General</c:formatCode>
                <c:ptCount val="7"/>
                <c:pt idx="0">
                  <c:v>7199</c:v>
                </c:pt>
                <c:pt idx="1">
                  <c:v>10581</c:v>
                </c:pt>
                <c:pt idx="2">
                  <c:v>11663</c:v>
                </c:pt>
                <c:pt idx="3">
                  <c:v>14458</c:v>
                </c:pt>
                <c:pt idx="4">
                  <c:v>15538</c:v>
                </c:pt>
                <c:pt idx="5">
                  <c:v>17060</c:v>
                </c:pt>
                <c:pt idx="6">
                  <c:v>15700</c:v>
                </c:pt>
              </c:numCache>
            </c:numRef>
          </c:val>
          <c:extLst xmlns:c16r2="http://schemas.microsoft.com/office/drawing/2015/06/chart">
            <c:ext xmlns:c16="http://schemas.microsoft.com/office/drawing/2014/chart" uri="{C3380CC4-5D6E-409C-BE32-E72D297353CC}">
              <c16:uniqueId val="{00000001-4845-AB40-80C2-610DD5201F19}"/>
            </c:ext>
          </c:extLst>
        </c:ser>
        <c:dLbls>
          <c:showLegendKey val="0"/>
          <c:showVal val="0"/>
          <c:showCatName val="0"/>
          <c:showSerName val="0"/>
          <c:showPercent val="0"/>
          <c:showBubbleSize val="0"/>
        </c:dLbls>
        <c:gapWidth val="150"/>
        <c:axId val="184844288"/>
        <c:axId val="184845824"/>
      </c:barChart>
      <c:catAx>
        <c:axId val="184844288"/>
        <c:scaling>
          <c:orientation val="minMax"/>
        </c:scaling>
        <c:delete val="0"/>
        <c:axPos val="b"/>
        <c:numFmt formatCode="General" sourceLinked="1"/>
        <c:majorTickMark val="out"/>
        <c:minorTickMark val="none"/>
        <c:tickLblPos val="nextTo"/>
        <c:crossAx val="184845824"/>
        <c:crosses val="autoZero"/>
        <c:auto val="1"/>
        <c:lblAlgn val="ctr"/>
        <c:lblOffset val="100"/>
        <c:noMultiLvlLbl val="0"/>
      </c:catAx>
      <c:valAx>
        <c:axId val="184845824"/>
        <c:scaling>
          <c:orientation val="minMax"/>
        </c:scaling>
        <c:delete val="0"/>
        <c:axPos val="l"/>
        <c:majorGridlines/>
        <c:numFmt formatCode="General" sourceLinked="1"/>
        <c:majorTickMark val="out"/>
        <c:minorTickMark val="none"/>
        <c:tickLblPos val="nextTo"/>
        <c:crossAx val="184844288"/>
        <c:crosses val="autoZero"/>
        <c:crossBetween val="between"/>
      </c:valAx>
    </c:plotArea>
    <c:legend>
      <c:legendPos val="r"/>
      <c:layout/>
      <c:overlay val="0"/>
    </c:legend>
    <c:plotVisOnly val="1"/>
    <c:dispBlanksAs val="gap"/>
    <c:showDLblsOverMax val="0"/>
  </c:chart>
  <c:spPr>
    <a:ln>
      <a:solidFill>
        <a:srgbClr val="0000FF"/>
      </a:solidFill>
    </a:ln>
  </c:spPr>
  <c:txPr>
    <a:bodyPr/>
    <a:lstStyle/>
    <a:p>
      <a:pPr>
        <a:defRPr b="1">
          <a:solidFill>
            <a:srgbClr val="000090"/>
          </a:solidFill>
        </a:defRPr>
      </a:pPr>
      <a:endParaRPr lang="it-IT"/>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2"/>
            <c:bubble3D val="0"/>
            <c:explosion val="17"/>
            <c:extLst xmlns:c16r2="http://schemas.microsoft.com/office/drawing/2015/06/chart">
              <c:ext xmlns:c16="http://schemas.microsoft.com/office/drawing/2014/chart" uri="{C3380CC4-5D6E-409C-BE32-E72D297353CC}">
                <c16:uniqueId val="{00000001-90D9-474E-8156-D14AC3A93349}"/>
              </c:ext>
            </c:extLst>
          </c:dPt>
          <c:dLbls>
            <c:dLbl>
              <c:idx val="3"/>
              <c:layout>
                <c:manualLayout>
                  <c:x val="-0.103985334681661"/>
                  <c:y val="8.6195736210366095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0D9-474E-8156-D14AC3A93349}"/>
                </c:ext>
              </c:extLst>
            </c:dLbl>
            <c:dLbl>
              <c:idx val="4"/>
              <c:layout>
                <c:manualLayout>
                  <c:x val="-7.66311978294337E-2"/>
                  <c:y val="4.6954178545198402E-4"/>
                </c:manualLayout>
              </c:layout>
              <c:tx>
                <c:rich>
                  <a:bodyPr/>
                  <a:lstStyle/>
                  <a:p>
                    <a:r>
                      <a:rPr lang="it-IT" sz="1800"/>
                      <a:t>Semplice in altra UO
3%</a:t>
                    </a:r>
                    <a:endParaRPr lang="it-IT"/>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0D9-474E-8156-D14AC3A93349}"/>
                </c:ext>
              </c:extLst>
            </c:dLbl>
            <c:spPr>
              <a:noFill/>
              <a:ln>
                <a:noFill/>
              </a:ln>
              <a:effectLst/>
            </c:spPr>
            <c:txPr>
              <a:bodyPr/>
              <a:lstStyle/>
              <a:p>
                <a:pPr>
                  <a:defRPr sz="1800"/>
                </a:pPr>
                <a:endParaRPr lang="it-IT"/>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Foglio1!$B$7:$B$12</c:f>
              <c:strCache>
                <c:ptCount val="6"/>
                <c:pt idx="0">
                  <c:v>Complessa</c:v>
                </c:pt>
                <c:pt idx="1">
                  <c:v>Semplice in UO di Cardiologia</c:v>
                </c:pt>
                <c:pt idx="2">
                  <c:v>Altro</c:v>
                </c:pt>
                <c:pt idx="3">
                  <c:v>Semplice in UO di Fisiatria</c:v>
                </c:pt>
                <c:pt idx="4">
                  <c:v>Semplice in altra UO (spec.)</c:v>
                </c:pt>
                <c:pt idx="5">
                  <c:v>Missing</c:v>
                </c:pt>
              </c:strCache>
            </c:strRef>
          </c:cat>
          <c:val>
            <c:numRef>
              <c:f>Foglio1!$C$7:$C$12</c:f>
              <c:numCache>
                <c:formatCode>###0</c:formatCode>
                <c:ptCount val="6"/>
                <c:pt idx="0">
                  <c:v>80</c:v>
                </c:pt>
                <c:pt idx="1">
                  <c:v>39</c:v>
                </c:pt>
                <c:pt idx="2">
                  <c:v>38</c:v>
                </c:pt>
                <c:pt idx="3">
                  <c:v>12</c:v>
                </c:pt>
                <c:pt idx="4">
                  <c:v>6</c:v>
                </c:pt>
                <c:pt idx="5">
                  <c:v>5</c:v>
                </c:pt>
              </c:numCache>
            </c:numRef>
          </c:val>
          <c:extLst xmlns:c16r2="http://schemas.microsoft.com/office/drawing/2015/06/chart">
            <c:ext xmlns:c16="http://schemas.microsoft.com/office/drawing/2014/chart" uri="{C3380CC4-5D6E-409C-BE32-E72D297353CC}">
              <c16:uniqueId val="{00000004-90D9-474E-8156-D14AC3A93349}"/>
            </c:ext>
          </c:extLst>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600"/>
      </a:pPr>
      <a:endParaRPr lang="it-IT"/>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397823671245"/>
          <c:y val="0.15327817170580199"/>
          <c:w val="0.56348827121537803"/>
          <c:h val="0.76351803474725899"/>
        </c:manualLayout>
      </c:layout>
      <c:pieChart>
        <c:varyColors val="1"/>
        <c:ser>
          <c:idx val="0"/>
          <c:order val="0"/>
          <c:dLbls>
            <c:dLbl>
              <c:idx val="3"/>
              <c:layout>
                <c:manualLayout>
                  <c:x val="-0.17272174291196399"/>
                  <c:y val="1.4082832316109401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825-C647-80B8-6BB1802FCF39}"/>
                </c:ext>
              </c:extLst>
            </c:dLbl>
            <c:dLbl>
              <c:idx val="4"/>
              <c:layout>
                <c:manualLayout>
                  <c:x val="-8.2313844420202897E-2"/>
                  <c:y val="-4.8385680950403402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825-C647-80B8-6BB1802FCF39}"/>
                </c:ext>
              </c:extLst>
            </c:dLbl>
            <c:dLbl>
              <c:idx val="5"/>
              <c:layout>
                <c:manualLayout>
                  <c:x val="7.0859925125826395E-2"/>
                  <c:y val="0"/>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825-C647-80B8-6BB1802FCF39}"/>
                </c:ext>
              </c:extLst>
            </c:dLbl>
            <c:dLbl>
              <c:idx val="6"/>
              <c:layout>
                <c:manualLayout>
                  <c:x val="0.25553637936426499"/>
                  <c:y val="9.06012121657453E-3"/>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825-C647-80B8-6BB1802FCF39}"/>
                </c:ext>
              </c:extLst>
            </c:dLbl>
            <c:dLbl>
              <c:idx val="7"/>
              <c:layout>
                <c:manualLayout>
                  <c:x val="0.136356505307138"/>
                  <c:y val="5.5210982601340303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825-C647-80B8-6BB1802FCF39}"/>
                </c:ext>
              </c:extLst>
            </c:dLbl>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PublPriv!$A$53:$A$60</c:f>
              <c:strCache>
                <c:ptCount val="8"/>
                <c:pt idx="0">
                  <c:v>56 Riab. Specialistica</c:v>
                </c:pt>
                <c:pt idx="1">
                  <c:v>08 Cardiologia</c:v>
                </c:pt>
                <c:pt idx="2">
                  <c:v>No Cod. HSP</c:v>
                </c:pt>
                <c:pt idx="3">
                  <c:v>Missing</c:v>
                </c:pt>
                <c:pt idx="4">
                  <c:v>56 Riab. Spec. Codif.</c:v>
                </c:pt>
                <c:pt idx="5">
                  <c:v>07 Cardiochirurgia</c:v>
                </c:pt>
                <c:pt idx="6">
                  <c:v>26 Medicina generale</c:v>
                </c:pt>
                <c:pt idx="7">
                  <c:v>50 UTIC</c:v>
                </c:pt>
              </c:strCache>
            </c:strRef>
          </c:cat>
          <c:val>
            <c:numRef>
              <c:f>PublPriv!$B$53:$B$60</c:f>
              <c:numCache>
                <c:formatCode>###0</c:formatCode>
                <c:ptCount val="8"/>
                <c:pt idx="0">
                  <c:v>116</c:v>
                </c:pt>
                <c:pt idx="1">
                  <c:v>49</c:v>
                </c:pt>
                <c:pt idx="2">
                  <c:v>8</c:v>
                </c:pt>
                <c:pt idx="3">
                  <c:v>4</c:v>
                </c:pt>
                <c:pt idx="4">
                  <c:v>3</c:v>
                </c:pt>
                <c:pt idx="5">
                  <c:v>1</c:v>
                </c:pt>
                <c:pt idx="6">
                  <c:v>1</c:v>
                </c:pt>
                <c:pt idx="7">
                  <c:v>1</c:v>
                </c:pt>
              </c:numCache>
            </c:numRef>
          </c:val>
          <c:extLst xmlns:c16r2="http://schemas.microsoft.com/office/drawing/2015/06/chart">
            <c:ext xmlns:c16="http://schemas.microsoft.com/office/drawing/2014/chart" uri="{C3380CC4-5D6E-409C-BE32-E72D297353CC}">
              <c16:uniqueId val="{00000005-E825-C647-80B8-6BB1802FCF39}"/>
            </c:ext>
          </c:extLst>
        </c:ser>
        <c:ser>
          <c:idx val="1"/>
          <c:order val="1"/>
          <c:dLbls>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PublPriv!$A$53:$A$60</c:f>
              <c:strCache>
                <c:ptCount val="8"/>
                <c:pt idx="0">
                  <c:v>56 Riab. Specialistica</c:v>
                </c:pt>
                <c:pt idx="1">
                  <c:v>08 Cardiologia</c:v>
                </c:pt>
                <c:pt idx="2">
                  <c:v>No Cod. HSP</c:v>
                </c:pt>
                <c:pt idx="3">
                  <c:v>Missing</c:v>
                </c:pt>
                <c:pt idx="4">
                  <c:v>56 Riab. Spec. Codif.</c:v>
                </c:pt>
                <c:pt idx="5">
                  <c:v>07 Cardiochirurgia</c:v>
                </c:pt>
                <c:pt idx="6">
                  <c:v>26 Medicina generale</c:v>
                </c:pt>
                <c:pt idx="7">
                  <c:v>50 UTIC</c:v>
                </c:pt>
              </c:strCache>
            </c:strRef>
          </c:cat>
          <c:val>
            <c:numRef>
              <c:f>PublPriv!$C$53:$C$60</c:f>
              <c:numCache>
                <c:formatCode>###0.0</c:formatCode>
                <c:ptCount val="8"/>
                <c:pt idx="0">
                  <c:v>63.387978142076513</c:v>
                </c:pt>
                <c:pt idx="1">
                  <c:v>26.77595628415299</c:v>
                </c:pt>
                <c:pt idx="2">
                  <c:v>4.3715846994535497</c:v>
                </c:pt>
                <c:pt idx="3">
                  <c:v>2.1857923497267802</c:v>
                </c:pt>
                <c:pt idx="4">
                  <c:v>1.639344262295082</c:v>
                </c:pt>
                <c:pt idx="5" formatCode="####.0">
                  <c:v>0.54644808743169404</c:v>
                </c:pt>
                <c:pt idx="6" formatCode="####.0">
                  <c:v>0.54644808743169404</c:v>
                </c:pt>
                <c:pt idx="7" formatCode="####.0">
                  <c:v>0.54644808743169404</c:v>
                </c:pt>
              </c:numCache>
            </c:numRef>
          </c:val>
          <c:extLst xmlns:c16r2="http://schemas.microsoft.com/office/drawing/2015/06/chart">
            <c:ext xmlns:c16="http://schemas.microsoft.com/office/drawing/2014/chart" uri="{C3380CC4-5D6E-409C-BE32-E72D297353CC}">
              <c16:uniqueId val="{00000006-E825-C647-80B8-6BB1802FCF39}"/>
            </c:ext>
          </c:extLst>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it-IT"/>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45"/>
    </mc:Choice>
    <mc:Fallback>
      <c:style val="4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2626618547681601"/>
          <c:y val="5.0925925925925902E-2"/>
          <c:w val="0.70162970253719104"/>
          <c:h val="0.78018117526975606"/>
        </c:manualLayout>
      </c:layout>
      <c:barChart>
        <c:barDir val="bar"/>
        <c:grouping val="clustered"/>
        <c:varyColors val="0"/>
        <c:ser>
          <c:idx val="0"/>
          <c:order val="0"/>
          <c:invertIfNegative val="0"/>
          <c:dPt>
            <c:idx val="0"/>
            <c:invertIfNegative val="0"/>
            <c:bubble3D val="0"/>
            <c:spPr>
              <a:solidFill>
                <a:srgbClr val="008000"/>
              </a:solidFill>
            </c:spPr>
            <c:extLst xmlns:c16r2="http://schemas.microsoft.com/office/drawing/2015/06/chart">
              <c:ext xmlns:c16="http://schemas.microsoft.com/office/drawing/2014/chart" uri="{C3380CC4-5D6E-409C-BE32-E72D297353CC}">
                <c16:uniqueId val="{00000001-E451-204F-8837-15F0C21D91B4}"/>
              </c:ext>
            </c:extLst>
          </c:dPt>
          <c:cat>
            <c:strRef>
              <c:f>'Mod Dimiss'!$A$1:$A$8</c:f>
              <c:strCache>
                <c:ptCount val="8"/>
                <c:pt idx="0">
                  <c:v>Dim. Ordinaria</c:v>
                </c:pt>
                <c:pt idx="1">
                  <c:v>Dim. Volontaria</c:v>
                </c:pt>
                <c:pt idx="2">
                  <c:v>Decesso</c:v>
                </c:pt>
                <c:pt idx="3">
                  <c:v>Trasf. Rep. Ac.</c:v>
                </c:pt>
                <c:pt idx="4">
                  <c:v>Trasf. altra Riab.</c:v>
                </c:pt>
                <c:pt idx="5">
                  <c:v>Trasf. RSA</c:v>
                </c:pt>
                <c:pt idx="6">
                  <c:v>ADI</c:v>
                </c:pt>
                <c:pt idx="7">
                  <c:v>Altro</c:v>
                </c:pt>
              </c:strCache>
            </c:strRef>
          </c:cat>
          <c:val>
            <c:numRef>
              <c:f>'Mod Dimiss'!$C$1:$C$8</c:f>
              <c:numCache>
                <c:formatCode>0.0%</c:formatCode>
                <c:ptCount val="8"/>
                <c:pt idx="0">
                  <c:v>0.91188075405523705</c:v>
                </c:pt>
                <c:pt idx="1">
                  <c:v>1.7536168347216202E-2</c:v>
                </c:pt>
                <c:pt idx="2">
                  <c:v>6.5760631302061098E-3</c:v>
                </c:pt>
                <c:pt idx="3">
                  <c:v>4.2086804033318999E-2</c:v>
                </c:pt>
                <c:pt idx="4">
                  <c:v>3.0688294607628301E-3</c:v>
                </c:pt>
                <c:pt idx="5">
                  <c:v>3.5072336694432398E-3</c:v>
                </c:pt>
                <c:pt idx="6">
                  <c:v>1.7536168347216199E-3</c:v>
                </c:pt>
                <c:pt idx="7">
                  <c:v>1.35905304690926E-2</c:v>
                </c:pt>
              </c:numCache>
            </c:numRef>
          </c:val>
          <c:extLst xmlns:c16r2="http://schemas.microsoft.com/office/drawing/2015/06/chart">
            <c:ext xmlns:c16="http://schemas.microsoft.com/office/drawing/2014/chart" uri="{C3380CC4-5D6E-409C-BE32-E72D297353CC}">
              <c16:uniqueId val="{00000002-E451-204F-8837-15F0C21D91B4}"/>
            </c:ext>
          </c:extLst>
        </c:ser>
        <c:dLbls>
          <c:showLegendKey val="0"/>
          <c:showVal val="0"/>
          <c:showCatName val="0"/>
          <c:showSerName val="0"/>
          <c:showPercent val="0"/>
          <c:showBubbleSize val="0"/>
        </c:dLbls>
        <c:gapWidth val="150"/>
        <c:axId val="190967168"/>
        <c:axId val="191317120"/>
      </c:barChart>
      <c:catAx>
        <c:axId val="190967168"/>
        <c:scaling>
          <c:orientation val="minMax"/>
        </c:scaling>
        <c:delete val="0"/>
        <c:axPos val="l"/>
        <c:numFmt formatCode="#,##0" sourceLinked="0"/>
        <c:majorTickMark val="out"/>
        <c:minorTickMark val="none"/>
        <c:tickLblPos val="nextTo"/>
        <c:crossAx val="191317120"/>
        <c:crosses val="autoZero"/>
        <c:auto val="1"/>
        <c:lblAlgn val="ctr"/>
        <c:lblOffset val="100"/>
        <c:noMultiLvlLbl val="0"/>
      </c:catAx>
      <c:valAx>
        <c:axId val="191317120"/>
        <c:scaling>
          <c:orientation val="minMax"/>
        </c:scaling>
        <c:delete val="0"/>
        <c:axPos val="b"/>
        <c:majorGridlines/>
        <c:numFmt formatCode="0%" sourceLinked="0"/>
        <c:majorTickMark val="out"/>
        <c:minorTickMark val="none"/>
        <c:tickLblPos val="nextTo"/>
        <c:txPr>
          <a:bodyPr/>
          <a:lstStyle/>
          <a:p>
            <a:pPr>
              <a:defRPr sz="1400"/>
            </a:pPr>
            <a:endParaRPr lang="it-IT"/>
          </a:p>
        </c:txPr>
        <c:crossAx val="190967168"/>
        <c:crosses val="autoZero"/>
        <c:crossBetween val="between"/>
      </c:valAx>
    </c:plotArea>
    <c:plotVisOnly val="1"/>
    <c:dispBlanksAs val="gap"/>
    <c:showDLblsOverMax val="0"/>
  </c:chart>
  <c:txPr>
    <a:bodyPr/>
    <a:lstStyle/>
    <a:p>
      <a:pPr>
        <a:defRPr sz="1600"/>
      </a:pPr>
      <a:endParaRPr lang="it-IT"/>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'Terapia vs EuroaspireIII'!$B$2</c:f>
              <c:strCache>
                <c:ptCount val="1"/>
                <c:pt idx="0">
                  <c:v>EUROASPIRE III</c:v>
                </c:pt>
              </c:strCache>
            </c:strRef>
          </c:tx>
          <c:spPr>
            <a:gradFill>
              <a:gsLst>
                <a:gs pos="0">
                  <a:srgbClr val="000000"/>
                </a:gs>
                <a:gs pos="39999">
                  <a:srgbClr val="0A128C"/>
                </a:gs>
                <a:gs pos="70000">
                  <a:srgbClr val="181CC7"/>
                </a:gs>
                <a:gs pos="88000">
                  <a:srgbClr val="7005D4"/>
                </a:gs>
                <a:gs pos="100000">
                  <a:srgbClr val="8C3D91"/>
                </a:gs>
              </a:gsLst>
              <a:lin ang="5400000" scaled="0"/>
            </a:gradFill>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'Terapia vs EuroaspireIII'!$A$3:$A$7</c:f>
              <c:strCache>
                <c:ptCount val="5"/>
                <c:pt idx="0">
                  <c:v>ACE I + ARBs </c:v>
                </c:pt>
                <c:pt idx="1">
                  <c:v>Beta-Blockers</c:v>
                </c:pt>
                <c:pt idx="2">
                  <c:v>Statins</c:v>
                </c:pt>
                <c:pt idx="3">
                  <c:v>ASA</c:v>
                </c:pt>
                <c:pt idx="4">
                  <c:v>APT</c:v>
                </c:pt>
              </c:strCache>
            </c:strRef>
          </c:cat>
          <c:val>
            <c:numRef>
              <c:f>'Terapia vs EuroaspireIII'!$B$3:$B$7</c:f>
              <c:numCache>
                <c:formatCode>0.0</c:formatCode>
                <c:ptCount val="5"/>
                <c:pt idx="0">
                  <c:v>74.599999999999994</c:v>
                </c:pt>
                <c:pt idx="1">
                  <c:v>85.9</c:v>
                </c:pt>
                <c:pt idx="2">
                  <c:v>87</c:v>
                </c:pt>
                <c:pt idx="3">
                  <c:v>93.2</c:v>
                </c:pt>
              </c:numCache>
            </c:numRef>
          </c:val>
          <c:extLst xmlns:c16r2="http://schemas.microsoft.com/office/drawing/2015/06/chart">
            <c:ext xmlns:c16="http://schemas.microsoft.com/office/drawing/2014/chart" uri="{C3380CC4-5D6E-409C-BE32-E72D297353CC}">
              <c16:uniqueId val="{00000000-4A2B-884E-9F2B-E07D7C155742}"/>
            </c:ext>
          </c:extLst>
        </c:ser>
        <c:ser>
          <c:idx val="1"/>
          <c:order val="1"/>
          <c:tx>
            <c:strRef>
              <c:f>'Terapia vs EuroaspireIII'!$C$2</c:f>
              <c:strCache>
                <c:ptCount val="1"/>
              </c:strCache>
            </c:strRef>
          </c:tx>
          <c:invertIfNegative val="0"/>
          <c:cat>
            <c:strRef>
              <c:f>'Terapia vs EuroaspireIII'!$A$3:$A$7</c:f>
              <c:strCache>
                <c:ptCount val="5"/>
                <c:pt idx="0">
                  <c:v>ACE I + ARBs </c:v>
                </c:pt>
                <c:pt idx="1">
                  <c:v>Beta-Blockers</c:v>
                </c:pt>
                <c:pt idx="2">
                  <c:v>Statins</c:v>
                </c:pt>
                <c:pt idx="3">
                  <c:v>ASA</c:v>
                </c:pt>
                <c:pt idx="4">
                  <c:v>APT</c:v>
                </c:pt>
              </c:strCache>
            </c:strRef>
          </c:cat>
          <c:val>
            <c:numRef>
              <c:f>'Terapia vs EuroaspireIII'!$C$3:$C$7</c:f>
              <c:numCache>
                <c:formatCode>General</c:formatCode>
                <c:ptCount val="5"/>
              </c:numCache>
            </c:numRef>
          </c:val>
          <c:extLst xmlns:c16r2="http://schemas.microsoft.com/office/drawing/2015/06/chart">
            <c:ext xmlns:c16="http://schemas.microsoft.com/office/drawing/2014/chart" uri="{C3380CC4-5D6E-409C-BE32-E72D297353CC}">
              <c16:uniqueId val="{00000001-4A2B-884E-9F2B-E07D7C155742}"/>
            </c:ext>
          </c:extLst>
        </c:ser>
        <c:ser>
          <c:idx val="2"/>
          <c:order val="2"/>
          <c:tx>
            <c:strRef>
              <c:f>'Terapia vs EuroaspireIII'!$D$2</c:f>
              <c:strCache>
                <c:ptCount val="1"/>
                <c:pt idx="0">
                  <c:v>All </c:v>
                </c:pt>
              </c:strCache>
            </c:strRef>
          </c:tx>
          <c:spPr>
            <a:solidFill>
              <a:srgbClr val="E25B00"/>
            </a:solidFill>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'Terapia vs EuroaspireIII'!$A$3:$A$7</c:f>
              <c:strCache>
                <c:ptCount val="5"/>
                <c:pt idx="0">
                  <c:v>ACE I + ARBs </c:v>
                </c:pt>
                <c:pt idx="1">
                  <c:v>Beta-Blockers</c:v>
                </c:pt>
                <c:pt idx="2">
                  <c:v>Statins</c:v>
                </c:pt>
                <c:pt idx="3">
                  <c:v>ASA</c:v>
                </c:pt>
                <c:pt idx="4">
                  <c:v>APT</c:v>
                </c:pt>
              </c:strCache>
            </c:strRef>
          </c:cat>
          <c:val>
            <c:numRef>
              <c:f>'Terapia vs EuroaspireIII'!$D$3:$D$7</c:f>
              <c:numCache>
                <c:formatCode>0.0</c:formatCode>
                <c:ptCount val="5"/>
                <c:pt idx="0">
                  <c:v>72.099999999999994</c:v>
                </c:pt>
                <c:pt idx="1">
                  <c:v>68.7</c:v>
                </c:pt>
                <c:pt idx="2">
                  <c:v>66.2</c:v>
                </c:pt>
                <c:pt idx="3">
                  <c:v>66.099999999999994</c:v>
                </c:pt>
                <c:pt idx="4">
                  <c:v>23.7</c:v>
                </c:pt>
              </c:numCache>
            </c:numRef>
          </c:val>
          <c:extLst xmlns:c16r2="http://schemas.microsoft.com/office/drawing/2015/06/chart">
            <c:ext xmlns:c16="http://schemas.microsoft.com/office/drawing/2014/chart" uri="{C3380CC4-5D6E-409C-BE32-E72D297353CC}">
              <c16:uniqueId val="{00000002-4A2B-884E-9F2B-E07D7C155742}"/>
            </c:ext>
          </c:extLst>
        </c:ser>
        <c:ser>
          <c:idx val="3"/>
          <c:order val="3"/>
          <c:tx>
            <c:strRef>
              <c:f>'Terapia vs EuroaspireIII'!$E$2</c:f>
              <c:strCache>
                <c:ptCount val="1"/>
                <c:pt idx="0">
                  <c:v>CAD</c:v>
                </c:pt>
              </c:strCache>
            </c:strRef>
          </c:tx>
          <c:spPr>
            <a:solidFill>
              <a:srgbClr val="800000"/>
            </a:solidFill>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'Terapia vs EuroaspireIII'!$A$3:$A$7</c:f>
              <c:strCache>
                <c:ptCount val="5"/>
                <c:pt idx="0">
                  <c:v>ACE I + ARBs </c:v>
                </c:pt>
                <c:pt idx="1">
                  <c:v>Beta-Blockers</c:v>
                </c:pt>
                <c:pt idx="2">
                  <c:v>Statins</c:v>
                </c:pt>
                <c:pt idx="3">
                  <c:v>ASA</c:v>
                </c:pt>
                <c:pt idx="4">
                  <c:v>APT</c:v>
                </c:pt>
              </c:strCache>
            </c:strRef>
          </c:cat>
          <c:val>
            <c:numRef>
              <c:f>'Terapia vs EuroaspireIII'!$E$3:$E$7</c:f>
              <c:numCache>
                <c:formatCode>0.0</c:formatCode>
                <c:ptCount val="5"/>
                <c:pt idx="0">
                  <c:v>73</c:v>
                </c:pt>
                <c:pt idx="1">
                  <c:v>73.7</c:v>
                </c:pt>
                <c:pt idx="2">
                  <c:v>82.3</c:v>
                </c:pt>
                <c:pt idx="3">
                  <c:v>83.7</c:v>
                </c:pt>
                <c:pt idx="4">
                  <c:v>32.4</c:v>
                </c:pt>
              </c:numCache>
            </c:numRef>
          </c:val>
          <c:extLst xmlns:c16r2="http://schemas.microsoft.com/office/drawing/2015/06/chart">
            <c:ext xmlns:c16="http://schemas.microsoft.com/office/drawing/2014/chart" uri="{C3380CC4-5D6E-409C-BE32-E72D297353CC}">
              <c16:uniqueId val="{00000003-4A2B-884E-9F2B-E07D7C155742}"/>
            </c:ext>
          </c:extLst>
        </c:ser>
        <c:ser>
          <c:idx val="4"/>
          <c:order val="4"/>
          <c:tx>
            <c:strRef>
              <c:f>'Terapia vs EuroaspireIII'!$F$2</c:f>
              <c:strCache>
                <c:ptCount val="1"/>
                <c:pt idx="0">
                  <c:v>CHF</c:v>
                </c:pt>
              </c:strCache>
            </c:strRef>
          </c:tx>
          <c:spPr>
            <a:solidFill>
              <a:srgbClr val="006600"/>
            </a:solidFill>
          </c:spPr>
          <c:invertIfNegative val="0"/>
          <c:dLbls>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'Terapia vs EuroaspireIII'!$A$3:$A$7</c:f>
              <c:strCache>
                <c:ptCount val="5"/>
                <c:pt idx="0">
                  <c:v>ACE I + ARBs </c:v>
                </c:pt>
                <c:pt idx="1">
                  <c:v>Beta-Blockers</c:v>
                </c:pt>
                <c:pt idx="2">
                  <c:v>Statins</c:v>
                </c:pt>
                <c:pt idx="3">
                  <c:v>ASA</c:v>
                </c:pt>
                <c:pt idx="4">
                  <c:v>APT</c:v>
                </c:pt>
              </c:strCache>
            </c:strRef>
          </c:cat>
          <c:val>
            <c:numRef>
              <c:f>'Terapia vs EuroaspireIII'!$F$3:$F$7</c:f>
              <c:numCache>
                <c:formatCode>0.0</c:formatCode>
                <c:ptCount val="5"/>
                <c:pt idx="0">
                  <c:v>87.1</c:v>
                </c:pt>
                <c:pt idx="1">
                  <c:v>66.7</c:v>
                </c:pt>
                <c:pt idx="2">
                  <c:v>54.4</c:v>
                </c:pt>
                <c:pt idx="3">
                  <c:v>47.7</c:v>
                </c:pt>
                <c:pt idx="4">
                  <c:v>18.5</c:v>
                </c:pt>
              </c:numCache>
            </c:numRef>
          </c:val>
          <c:extLst xmlns:c16r2="http://schemas.microsoft.com/office/drawing/2015/06/chart">
            <c:ext xmlns:c16="http://schemas.microsoft.com/office/drawing/2014/chart" uri="{C3380CC4-5D6E-409C-BE32-E72D297353CC}">
              <c16:uniqueId val="{00000004-4A2B-884E-9F2B-E07D7C155742}"/>
            </c:ext>
          </c:extLst>
        </c:ser>
        <c:dLbls>
          <c:showLegendKey val="0"/>
          <c:showVal val="0"/>
          <c:showCatName val="0"/>
          <c:showSerName val="0"/>
          <c:showPercent val="0"/>
          <c:showBubbleSize val="0"/>
        </c:dLbls>
        <c:gapWidth val="150"/>
        <c:axId val="191782272"/>
        <c:axId val="191792256"/>
      </c:barChart>
      <c:catAx>
        <c:axId val="191782272"/>
        <c:scaling>
          <c:orientation val="minMax"/>
        </c:scaling>
        <c:delete val="0"/>
        <c:axPos val="b"/>
        <c:numFmt formatCode="General" sourceLinked="0"/>
        <c:majorTickMark val="out"/>
        <c:minorTickMark val="none"/>
        <c:tickLblPos val="nextTo"/>
        <c:txPr>
          <a:bodyPr/>
          <a:lstStyle/>
          <a:p>
            <a:pPr>
              <a:defRPr sz="1600"/>
            </a:pPr>
            <a:endParaRPr lang="it-IT"/>
          </a:p>
        </c:txPr>
        <c:crossAx val="191792256"/>
        <c:crosses val="autoZero"/>
        <c:auto val="1"/>
        <c:lblAlgn val="ctr"/>
        <c:lblOffset val="100"/>
        <c:noMultiLvlLbl val="0"/>
      </c:catAx>
      <c:valAx>
        <c:axId val="191792256"/>
        <c:scaling>
          <c:orientation val="minMax"/>
        </c:scaling>
        <c:delete val="0"/>
        <c:axPos val="l"/>
        <c:majorGridlines/>
        <c:numFmt formatCode="#,##0" sourceLinked="0"/>
        <c:majorTickMark val="out"/>
        <c:minorTickMark val="none"/>
        <c:tickLblPos val="nextTo"/>
        <c:txPr>
          <a:bodyPr/>
          <a:lstStyle/>
          <a:p>
            <a:pPr>
              <a:defRPr sz="1600"/>
            </a:pPr>
            <a:endParaRPr lang="it-IT"/>
          </a:p>
        </c:txPr>
        <c:crossAx val="191782272"/>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Pt>
            <c:idx val="0"/>
            <c:invertIfNegative val="0"/>
            <c:bubble3D val="0"/>
            <c:spPr>
              <a:gradFill flip="none" rotWithShape="1">
                <a:gsLst>
                  <a:gs pos="46000">
                    <a:schemeClr val="accent2">
                      <a:lumMod val="50000"/>
                    </a:schemeClr>
                  </a:gs>
                  <a:gs pos="98000">
                    <a:schemeClr val="accent2">
                      <a:lumMod val="75000"/>
                    </a:schemeClr>
                  </a:gs>
                </a:gsLst>
                <a:lin ang="5400000" scaled="0"/>
                <a:tileRect/>
              </a:gradFill>
            </c:spPr>
            <c:extLst xmlns:c16r2="http://schemas.microsoft.com/office/drawing/2015/06/chart">
              <c:ext xmlns:c16="http://schemas.microsoft.com/office/drawing/2014/chart" uri="{C3380CC4-5D6E-409C-BE32-E72D297353CC}">
                <c16:uniqueId val="{00000001-2724-F347-AD6D-633EE0D9F141}"/>
              </c:ext>
            </c:extLst>
          </c:dPt>
          <c:dPt>
            <c:idx val="1"/>
            <c:invertIfNegative val="0"/>
            <c:bubble3D val="0"/>
            <c:spPr>
              <a:gradFill flip="none" rotWithShape="1">
                <a:gsLst>
                  <a:gs pos="54000">
                    <a:srgbClr val="1C4D19"/>
                  </a:gs>
                  <a:gs pos="98000">
                    <a:srgbClr val="008000"/>
                  </a:gs>
                </a:gsLst>
                <a:lin ang="5100000" scaled="0"/>
                <a:tileRect/>
              </a:gradFill>
            </c:spPr>
            <c:extLst xmlns:c16r2="http://schemas.microsoft.com/office/drawing/2015/06/chart">
              <c:ext xmlns:c16="http://schemas.microsoft.com/office/drawing/2014/chart" uri="{C3380CC4-5D6E-409C-BE32-E72D297353CC}">
                <c16:uniqueId val="{00000003-2724-F347-AD6D-633EE0D9F141}"/>
              </c:ext>
            </c:extLst>
          </c:dPt>
          <c:dPt>
            <c:idx val="2"/>
            <c:invertIfNegative val="0"/>
            <c:bubble3D val="0"/>
            <c:spPr>
              <a:gradFill flip="none" rotWithShape="1">
                <a:gsLst>
                  <a:gs pos="54000">
                    <a:srgbClr val="1C4D19"/>
                  </a:gs>
                  <a:gs pos="98000">
                    <a:srgbClr val="008000">
                      <a:alpha val="64000"/>
                    </a:srgbClr>
                  </a:gs>
                </a:gsLst>
                <a:lin ang="5040000" scaled="0"/>
                <a:tileRect/>
              </a:gradFill>
            </c:spPr>
            <c:extLst xmlns:c16r2="http://schemas.microsoft.com/office/drawing/2015/06/chart">
              <c:ext xmlns:c16="http://schemas.microsoft.com/office/drawing/2014/chart" uri="{C3380CC4-5D6E-409C-BE32-E72D297353CC}">
                <c16:uniqueId val="{00000005-2724-F347-AD6D-633EE0D9F141}"/>
              </c:ext>
            </c:extLst>
          </c:dPt>
          <c:dLbls>
            <c:spPr>
              <a:noFill/>
              <a:ln>
                <a:noFill/>
              </a:ln>
              <a:effectLst/>
            </c:spPr>
            <c:txPr>
              <a:bodyPr/>
              <a:lstStyle/>
              <a:p>
                <a:pPr>
                  <a:defRPr b="1">
                    <a:solidFill>
                      <a:schemeClr val="bg1"/>
                    </a:solidFill>
                  </a:defRPr>
                </a:pPr>
                <a:endParaRPr lang="it-I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'Flussi Attività '!$D$200:$F$200</c:f>
              <c:strCache>
                <c:ptCount val="3"/>
                <c:pt idx="0">
                  <c:v>ISYDE.08</c:v>
                </c:pt>
                <c:pt idx="1">
                  <c:v>ISYDE.13</c:v>
                </c:pt>
                <c:pt idx="2">
                  <c:v>ISYDE.13 SETTINGS</c:v>
                </c:pt>
              </c:strCache>
            </c:strRef>
          </c:cat>
          <c:val>
            <c:numRef>
              <c:f>'Flussi Attività '!$D$201:$F$201</c:f>
              <c:numCache>
                <c:formatCode>General</c:formatCode>
                <c:ptCount val="3"/>
                <c:pt idx="0">
                  <c:v>59468</c:v>
                </c:pt>
                <c:pt idx="1">
                  <c:v>111280</c:v>
                </c:pt>
                <c:pt idx="2">
                  <c:v>60320</c:v>
                </c:pt>
              </c:numCache>
            </c:numRef>
          </c:val>
          <c:extLst xmlns:c16r2="http://schemas.microsoft.com/office/drawing/2015/06/chart">
            <c:ext xmlns:c16="http://schemas.microsoft.com/office/drawing/2014/chart" uri="{C3380CC4-5D6E-409C-BE32-E72D297353CC}">
              <c16:uniqueId val="{00000006-2724-F347-AD6D-633EE0D9F141}"/>
            </c:ext>
          </c:extLst>
        </c:ser>
        <c:ser>
          <c:idx val="1"/>
          <c:order val="1"/>
          <c:spPr>
            <a:gradFill flip="none" rotWithShape="1">
              <a:gsLst>
                <a:gs pos="54000">
                  <a:srgbClr val="1C4D19">
                    <a:alpha val="68000"/>
                  </a:srgbClr>
                </a:gs>
                <a:gs pos="98000">
                  <a:srgbClr val="008000">
                    <a:alpha val="10000"/>
                  </a:srgbClr>
                </a:gs>
              </a:gsLst>
              <a:lin ang="6000000" scaled="0"/>
              <a:tileRect/>
            </a:gradFill>
          </c:spPr>
          <c:invertIfNegative val="0"/>
          <c:dLbls>
            <c:spPr>
              <a:noFill/>
              <a:ln>
                <a:noFill/>
              </a:ln>
              <a:effectLst/>
            </c:spPr>
            <c:txPr>
              <a:bodyPr/>
              <a:lstStyle/>
              <a:p>
                <a:pPr>
                  <a:defRPr>
                    <a:solidFill>
                      <a:schemeClr val="bg1"/>
                    </a:solidFill>
                  </a:defRPr>
                </a:pPr>
                <a:endParaRPr lang="it-I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'Flussi Attività '!$D$200:$F$200</c:f>
              <c:strCache>
                <c:ptCount val="3"/>
                <c:pt idx="0">
                  <c:v>ISYDE.08</c:v>
                </c:pt>
                <c:pt idx="1">
                  <c:v>ISYDE.13</c:v>
                </c:pt>
                <c:pt idx="2">
                  <c:v>ISYDE.13 SETTINGS</c:v>
                </c:pt>
              </c:strCache>
            </c:strRef>
          </c:cat>
          <c:val>
            <c:numRef>
              <c:f>'Flussi Attività '!$D$202:$F$202</c:f>
              <c:numCache>
                <c:formatCode>General</c:formatCode>
                <c:ptCount val="3"/>
                <c:pt idx="2">
                  <c:v>50960</c:v>
                </c:pt>
              </c:numCache>
            </c:numRef>
          </c:val>
          <c:extLst xmlns:c16r2="http://schemas.microsoft.com/office/drawing/2015/06/chart">
            <c:ext xmlns:c16="http://schemas.microsoft.com/office/drawing/2014/chart" uri="{C3380CC4-5D6E-409C-BE32-E72D297353CC}">
              <c16:uniqueId val="{00000007-2724-F347-AD6D-633EE0D9F141}"/>
            </c:ext>
          </c:extLst>
        </c:ser>
        <c:dLbls>
          <c:showLegendKey val="0"/>
          <c:showVal val="0"/>
          <c:showCatName val="0"/>
          <c:showSerName val="0"/>
          <c:showPercent val="0"/>
          <c:showBubbleSize val="0"/>
        </c:dLbls>
        <c:gapWidth val="150"/>
        <c:overlap val="100"/>
        <c:axId val="185343360"/>
        <c:axId val="185345152"/>
      </c:barChart>
      <c:catAx>
        <c:axId val="185343360"/>
        <c:scaling>
          <c:orientation val="minMax"/>
        </c:scaling>
        <c:delete val="0"/>
        <c:axPos val="b"/>
        <c:numFmt formatCode="General" sourceLinked="0"/>
        <c:majorTickMark val="out"/>
        <c:minorTickMark val="none"/>
        <c:tickLblPos val="nextTo"/>
        <c:crossAx val="185345152"/>
        <c:crosses val="autoZero"/>
        <c:auto val="1"/>
        <c:lblAlgn val="ctr"/>
        <c:lblOffset val="100"/>
        <c:noMultiLvlLbl val="0"/>
      </c:catAx>
      <c:valAx>
        <c:axId val="185345152"/>
        <c:scaling>
          <c:orientation val="minMax"/>
        </c:scaling>
        <c:delete val="0"/>
        <c:axPos val="l"/>
        <c:majorGridlines/>
        <c:title>
          <c:tx>
            <c:rich>
              <a:bodyPr rot="-5400000" vert="horz"/>
              <a:lstStyle/>
              <a:p>
                <a:pPr>
                  <a:defRPr sz="1600"/>
                </a:pPr>
                <a:r>
                  <a:rPr lang="it-IT" sz="1600" b="0" dirty="0"/>
                  <a:t>N. CR</a:t>
                </a:r>
                <a:r>
                  <a:rPr lang="it-IT" sz="1600" dirty="0"/>
                  <a:t> </a:t>
                </a:r>
                <a:r>
                  <a:rPr lang="it-IT" sz="1600" dirty="0" err="1"/>
                  <a:t>programs</a:t>
                </a:r>
                <a:r>
                  <a:rPr lang="it-IT" sz="1600" dirty="0"/>
                  <a:t> </a:t>
                </a:r>
              </a:p>
            </c:rich>
          </c:tx>
          <c:layout/>
          <c:overlay val="0"/>
        </c:title>
        <c:numFmt formatCode="General" sourceLinked="1"/>
        <c:majorTickMark val="out"/>
        <c:minorTickMark val="none"/>
        <c:tickLblPos val="nextTo"/>
        <c:crossAx val="185343360"/>
        <c:crosses val="autoZero"/>
        <c:crossBetween val="between"/>
      </c:valAx>
    </c:plotArea>
    <c:plotVisOnly val="1"/>
    <c:dispBlanksAs val="gap"/>
    <c:showDLblsOverMax val="0"/>
  </c:chart>
  <c:txPr>
    <a:bodyPr/>
    <a:lstStyle/>
    <a:p>
      <a:pPr>
        <a:defRPr sz="1600"/>
      </a:pPr>
      <a:endParaRPr lang="it-IT"/>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Pt>
            <c:idx val="0"/>
            <c:invertIfNegative val="0"/>
            <c:bubble3D val="0"/>
            <c:spPr>
              <a:gradFill flip="none" rotWithShape="1">
                <a:gsLst>
                  <a:gs pos="46000">
                    <a:schemeClr val="accent2">
                      <a:lumMod val="50000"/>
                    </a:schemeClr>
                  </a:gs>
                  <a:gs pos="98000">
                    <a:schemeClr val="accent2">
                      <a:lumMod val="75000"/>
                    </a:schemeClr>
                  </a:gs>
                </a:gsLst>
                <a:lin ang="5400000" scaled="0"/>
                <a:tileRect/>
              </a:gradFill>
            </c:spPr>
            <c:extLst xmlns:c16r2="http://schemas.microsoft.com/office/drawing/2015/06/chart">
              <c:ext xmlns:c16="http://schemas.microsoft.com/office/drawing/2014/chart" uri="{C3380CC4-5D6E-409C-BE32-E72D297353CC}">
                <c16:uniqueId val="{00000001-2056-1947-B0F3-73A65CBD5F8D}"/>
              </c:ext>
            </c:extLst>
          </c:dPt>
          <c:dPt>
            <c:idx val="1"/>
            <c:invertIfNegative val="0"/>
            <c:bubble3D val="0"/>
            <c:spPr>
              <a:gradFill flip="none" rotWithShape="1">
                <a:gsLst>
                  <a:gs pos="54000">
                    <a:srgbClr val="1C4D19"/>
                  </a:gs>
                  <a:gs pos="98000">
                    <a:srgbClr val="008000"/>
                  </a:gs>
                </a:gsLst>
                <a:lin ang="5100000" scaled="0"/>
                <a:tileRect/>
              </a:gradFill>
            </c:spPr>
            <c:extLst xmlns:c16r2="http://schemas.microsoft.com/office/drawing/2015/06/chart">
              <c:ext xmlns:c16="http://schemas.microsoft.com/office/drawing/2014/chart" uri="{C3380CC4-5D6E-409C-BE32-E72D297353CC}">
                <c16:uniqueId val="{00000003-2056-1947-B0F3-73A65CBD5F8D}"/>
              </c:ext>
            </c:extLst>
          </c:dPt>
          <c:dPt>
            <c:idx val="2"/>
            <c:invertIfNegative val="0"/>
            <c:bubble3D val="0"/>
            <c:spPr>
              <a:gradFill flip="none" rotWithShape="1">
                <a:gsLst>
                  <a:gs pos="54000">
                    <a:srgbClr val="1C4D19"/>
                  </a:gs>
                  <a:gs pos="98000">
                    <a:srgbClr val="008000">
                      <a:alpha val="64000"/>
                    </a:srgbClr>
                  </a:gs>
                </a:gsLst>
                <a:lin ang="5040000" scaled="0"/>
                <a:tileRect/>
              </a:gradFill>
            </c:spPr>
            <c:extLst xmlns:c16r2="http://schemas.microsoft.com/office/drawing/2015/06/chart">
              <c:ext xmlns:c16="http://schemas.microsoft.com/office/drawing/2014/chart" uri="{C3380CC4-5D6E-409C-BE32-E72D297353CC}">
                <c16:uniqueId val="{00000005-2056-1947-B0F3-73A65CBD5F8D}"/>
              </c:ext>
            </c:extLst>
          </c:dPt>
          <c:dLbls>
            <c:spPr>
              <a:noFill/>
              <a:ln>
                <a:noFill/>
              </a:ln>
              <a:effectLst/>
            </c:spPr>
            <c:txPr>
              <a:bodyPr/>
              <a:lstStyle/>
              <a:p>
                <a:pPr>
                  <a:defRPr b="1">
                    <a:solidFill>
                      <a:schemeClr val="bg1"/>
                    </a:solidFill>
                  </a:defRPr>
                </a:pPr>
                <a:endParaRPr lang="it-I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'Flussi Attività '!$D$200:$F$200</c:f>
              <c:strCache>
                <c:ptCount val="3"/>
                <c:pt idx="0">
                  <c:v>ISYDE.08</c:v>
                </c:pt>
                <c:pt idx="1">
                  <c:v>ISYDE.13</c:v>
                </c:pt>
                <c:pt idx="2">
                  <c:v>ISYDE.13 SETTINGS</c:v>
                </c:pt>
              </c:strCache>
            </c:strRef>
          </c:cat>
          <c:val>
            <c:numRef>
              <c:f>'Flussi Attività '!$D$201:$F$201</c:f>
              <c:numCache>
                <c:formatCode>General</c:formatCode>
                <c:ptCount val="3"/>
                <c:pt idx="0">
                  <c:v>59468</c:v>
                </c:pt>
                <c:pt idx="1">
                  <c:v>111280</c:v>
                </c:pt>
                <c:pt idx="2">
                  <c:v>60320</c:v>
                </c:pt>
              </c:numCache>
            </c:numRef>
          </c:val>
          <c:extLst xmlns:c16r2="http://schemas.microsoft.com/office/drawing/2015/06/chart">
            <c:ext xmlns:c16="http://schemas.microsoft.com/office/drawing/2014/chart" uri="{C3380CC4-5D6E-409C-BE32-E72D297353CC}">
              <c16:uniqueId val="{00000006-2056-1947-B0F3-73A65CBD5F8D}"/>
            </c:ext>
          </c:extLst>
        </c:ser>
        <c:ser>
          <c:idx val="1"/>
          <c:order val="1"/>
          <c:spPr>
            <a:gradFill flip="none" rotWithShape="1">
              <a:gsLst>
                <a:gs pos="54000">
                  <a:srgbClr val="1C4D19">
                    <a:alpha val="68000"/>
                  </a:srgbClr>
                </a:gs>
                <a:gs pos="98000">
                  <a:srgbClr val="008000">
                    <a:alpha val="10000"/>
                  </a:srgbClr>
                </a:gs>
              </a:gsLst>
              <a:lin ang="6000000" scaled="0"/>
              <a:tileRect/>
            </a:gradFill>
          </c:spPr>
          <c:invertIfNegative val="0"/>
          <c:dLbls>
            <c:spPr>
              <a:noFill/>
              <a:ln>
                <a:noFill/>
              </a:ln>
              <a:effectLst/>
            </c:spPr>
            <c:txPr>
              <a:bodyPr/>
              <a:lstStyle/>
              <a:p>
                <a:pPr>
                  <a:defRPr>
                    <a:solidFill>
                      <a:schemeClr val="bg1"/>
                    </a:solidFill>
                  </a:defRPr>
                </a:pPr>
                <a:endParaRPr lang="it-I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'Flussi Attività '!$D$200:$F$200</c:f>
              <c:strCache>
                <c:ptCount val="3"/>
                <c:pt idx="0">
                  <c:v>ISYDE.08</c:v>
                </c:pt>
                <c:pt idx="1">
                  <c:v>ISYDE.13</c:v>
                </c:pt>
                <c:pt idx="2">
                  <c:v>ISYDE.13 SETTINGS</c:v>
                </c:pt>
              </c:strCache>
            </c:strRef>
          </c:cat>
          <c:val>
            <c:numRef>
              <c:f>'Flussi Attività '!$D$202:$F$202</c:f>
              <c:numCache>
                <c:formatCode>General</c:formatCode>
                <c:ptCount val="3"/>
                <c:pt idx="2">
                  <c:v>50960</c:v>
                </c:pt>
              </c:numCache>
            </c:numRef>
          </c:val>
          <c:extLst xmlns:c16r2="http://schemas.microsoft.com/office/drawing/2015/06/chart">
            <c:ext xmlns:c16="http://schemas.microsoft.com/office/drawing/2014/chart" uri="{C3380CC4-5D6E-409C-BE32-E72D297353CC}">
              <c16:uniqueId val="{00000007-2056-1947-B0F3-73A65CBD5F8D}"/>
            </c:ext>
          </c:extLst>
        </c:ser>
        <c:dLbls>
          <c:showLegendKey val="0"/>
          <c:showVal val="0"/>
          <c:showCatName val="0"/>
          <c:showSerName val="0"/>
          <c:showPercent val="0"/>
          <c:showBubbleSize val="0"/>
        </c:dLbls>
        <c:gapWidth val="150"/>
        <c:overlap val="100"/>
        <c:axId val="187097088"/>
        <c:axId val="187098624"/>
      </c:barChart>
      <c:catAx>
        <c:axId val="187097088"/>
        <c:scaling>
          <c:orientation val="minMax"/>
        </c:scaling>
        <c:delete val="0"/>
        <c:axPos val="b"/>
        <c:numFmt formatCode="General" sourceLinked="0"/>
        <c:majorTickMark val="out"/>
        <c:minorTickMark val="none"/>
        <c:tickLblPos val="nextTo"/>
        <c:crossAx val="187098624"/>
        <c:crosses val="autoZero"/>
        <c:auto val="1"/>
        <c:lblAlgn val="ctr"/>
        <c:lblOffset val="100"/>
        <c:noMultiLvlLbl val="0"/>
      </c:catAx>
      <c:valAx>
        <c:axId val="187098624"/>
        <c:scaling>
          <c:orientation val="minMax"/>
        </c:scaling>
        <c:delete val="0"/>
        <c:axPos val="l"/>
        <c:majorGridlines/>
        <c:title>
          <c:tx>
            <c:rich>
              <a:bodyPr rot="-5400000" vert="horz"/>
              <a:lstStyle/>
              <a:p>
                <a:pPr>
                  <a:defRPr sz="1600"/>
                </a:pPr>
                <a:r>
                  <a:rPr lang="it-IT" sz="1600" b="0" dirty="0"/>
                  <a:t>N. CR</a:t>
                </a:r>
                <a:r>
                  <a:rPr lang="it-IT" sz="1600" dirty="0"/>
                  <a:t> </a:t>
                </a:r>
                <a:r>
                  <a:rPr lang="it-IT" sz="1600" dirty="0" err="1"/>
                  <a:t>programs</a:t>
                </a:r>
                <a:r>
                  <a:rPr lang="it-IT" sz="1600" dirty="0"/>
                  <a:t> </a:t>
                </a:r>
              </a:p>
            </c:rich>
          </c:tx>
          <c:layout/>
          <c:overlay val="0"/>
        </c:title>
        <c:numFmt formatCode="General" sourceLinked="1"/>
        <c:majorTickMark val="out"/>
        <c:minorTickMark val="none"/>
        <c:tickLblPos val="nextTo"/>
        <c:crossAx val="187097088"/>
        <c:crosses val="autoZero"/>
        <c:crossBetween val="between"/>
      </c:valAx>
    </c:plotArea>
    <c:plotVisOnly val="1"/>
    <c:dispBlanksAs val="gap"/>
    <c:showDLblsOverMax val="0"/>
  </c:chart>
  <c:txPr>
    <a:bodyPr/>
    <a:lstStyle/>
    <a:p>
      <a:pPr>
        <a:defRPr sz="1600"/>
      </a:pPr>
      <a:endParaRPr lang="it-IT"/>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invertIfNegative val="0"/>
          <c:dPt>
            <c:idx val="0"/>
            <c:invertIfNegative val="0"/>
            <c:bubble3D val="0"/>
            <c:spPr>
              <a:gradFill flip="none" rotWithShape="1">
                <a:gsLst>
                  <a:gs pos="46000">
                    <a:schemeClr val="accent2">
                      <a:lumMod val="50000"/>
                    </a:schemeClr>
                  </a:gs>
                  <a:gs pos="98000">
                    <a:schemeClr val="accent2">
                      <a:lumMod val="75000"/>
                    </a:schemeClr>
                  </a:gs>
                </a:gsLst>
                <a:lin ang="5400000" scaled="0"/>
                <a:tileRect/>
              </a:gradFill>
            </c:spPr>
            <c:extLst xmlns:c16r2="http://schemas.microsoft.com/office/drawing/2015/06/chart">
              <c:ext xmlns:c16="http://schemas.microsoft.com/office/drawing/2014/chart" uri="{C3380CC4-5D6E-409C-BE32-E72D297353CC}">
                <c16:uniqueId val="{00000001-315C-4C49-A745-99695AC4DBD3}"/>
              </c:ext>
            </c:extLst>
          </c:dPt>
          <c:dPt>
            <c:idx val="1"/>
            <c:invertIfNegative val="0"/>
            <c:bubble3D val="0"/>
            <c:spPr>
              <a:gradFill flip="none" rotWithShape="1">
                <a:gsLst>
                  <a:gs pos="54000">
                    <a:srgbClr val="1C4D19"/>
                  </a:gs>
                  <a:gs pos="98000">
                    <a:srgbClr val="008000"/>
                  </a:gs>
                </a:gsLst>
                <a:lin ang="5100000" scaled="0"/>
                <a:tileRect/>
              </a:gradFill>
            </c:spPr>
            <c:extLst xmlns:c16r2="http://schemas.microsoft.com/office/drawing/2015/06/chart">
              <c:ext xmlns:c16="http://schemas.microsoft.com/office/drawing/2014/chart" uri="{C3380CC4-5D6E-409C-BE32-E72D297353CC}">
                <c16:uniqueId val="{00000003-315C-4C49-A745-99695AC4DBD3}"/>
              </c:ext>
            </c:extLst>
          </c:dPt>
          <c:dPt>
            <c:idx val="2"/>
            <c:invertIfNegative val="0"/>
            <c:bubble3D val="0"/>
            <c:spPr>
              <a:gradFill flip="none" rotWithShape="1">
                <a:gsLst>
                  <a:gs pos="54000">
                    <a:srgbClr val="1C4D19"/>
                  </a:gs>
                  <a:gs pos="98000">
                    <a:srgbClr val="008000">
                      <a:alpha val="64000"/>
                    </a:srgbClr>
                  </a:gs>
                </a:gsLst>
                <a:lin ang="5040000" scaled="0"/>
                <a:tileRect/>
              </a:gradFill>
            </c:spPr>
            <c:extLst xmlns:c16r2="http://schemas.microsoft.com/office/drawing/2015/06/chart">
              <c:ext xmlns:c16="http://schemas.microsoft.com/office/drawing/2014/chart" uri="{C3380CC4-5D6E-409C-BE32-E72D297353CC}">
                <c16:uniqueId val="{00000005-315C-4C49-A745-99695AC4DBD3}"/>
              </c:ext>
            </c:extLst>
          </c:dPt>
          <c:dLbls>
            <c:spPr>
              <a:noFill/>
              <a:ln>
                <a:noFill/>
              </a:ln>
              <a:effectLst/>
            </c:spPr>
            <c:txPr>
              <a:bodyPr/>
              <a:lstStyle/>
              <a:p>
                <a:pPr>
                  <a:defRPr b="1">
                    <a:solidFill>
                      <a:schemeClr val="bg1"/>
                    </a:solidFill>
                  </a:defRPr>
                </a:pPr>
                <a:endParaRPr lang="it-I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'Flussi Attività '!$D$200:$F$200</c:f>
              <c:strCache>
                <c:ptCount val="3"/>
                <c:pt idx="0">
                  <c:v>ISYDE.08</c:v>
                </c:pt>
                <c:pt idx="1">
                  <c:v>ISYDE.13</c:v>
                </c:pt>
                <c:pt idx="2">
                  <c:v>ISYDE.13 SETTINGS</c:v>
                </c:pt>
              </c:strCache>
            </c:strRef>
          </c:cat>
          <c:val>
            <c:numRef>
              <c:f>'Flussi Attività '!$D$201:$F$201</c:f>
              <c:numCache>
                <c:formatCode>General</c:formatCode>
                <c:ptCount val="3"/>
                <c:pt idx="0">
                  <c:v>59468</c:v>
                </c:pt>
                <c:pt idx="1">
                  <c:v>111280</c:v>
                </c:pt>
                <c:pt idx="2">
                  <c:v>60320</c:v>
                </c:pt>
              </c:numCache>
            </c:numRef>
          </c:val>
          <c:extLst xmlns:c16r2="http://schemas.microsoft.com/office/drawing/2015/06/chart">
            <c:ext xmlns:c16="http://schemas.microsoft.com/office/drawing/2014/chart" uri="{C3380CC4-5D6E-409C-BE32-E72D297353CC}">
              <c16:uniqueId val="{00000006-315C-4C49-A745-99695AC4DBD3}"/>
            </c:ext>
          </c:extLst>
        </c:ser>
        <c:ser>
          <c:idx val="1"/>
          <c:order val="1"/>
          <c:spPr>
            <a:gradFill flip="none" rotWithShape="1">
              <a:gsLst>
                <a:gs pos="54000">
                  <a:srgbClr val="1C4D19">
                    <a:alpha val="68000"/>
                  </a:srgbClr>
                </a:gs>
                <a:gs pos="98000">
                  <a:srgbClr val="008000">
                    <a:alpha val="10000"/>
                  </a:srgbClr>
                </a:gs>
              </a:gsLst>
              <a:lin ang="6000000" scaled="0"/>
              <a:tileRect/>
            </a:gradFill>
          </c:spPr>
          <c:invertIfNegative val="0"/>
          <c:dLbls>
            <c:spPr>
              <a:noFill/>
              <a:ln>
                <a:noFill/>
              </a:ln>
              <a:effectLst/>
            </c:spPr>
            <c:txPr>
              <a:bodyPr/>
              <a:lstStyle/>
              <a:p>
                <a:pPr>
                  <a:defRPr>
                    <a:solidFill>
                      <a:schemeClr val="bg1"/>
                    </a:solidFill>
                  </a:defRPr>
                </a:pPr>
                <a:endParaRPr lang="it-I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'Flussi Attività '!$D$200:$F$200</c:f>
              <c:strCache>
                <c:ptCount val="3"/>
                <c:pt idx="0">
                  <c:v>ISYDE.08</c:v>
                </c:pt>
                <c:pt idx="1">
                  <c:v>ISYDE.13</c:v>
                </c:pt>
                <c:pt idx="2">
                  <c:v>ISYDE.13 SETTINGS</c:v>
                </c:pt>
              </c:strCache>
            </c:strRef>
          </c:cat>
          <c:val>
            <c:numRef>
              <c:f>'Flussi Attività '!$D$202:$F$202</c:f>
              <c:numCache>
                <c:formatCode>General</c:formatCode>
                <c:ptCount val="3"/>
                <c:pt idx="2">
                  <c:v>50960</c:v>
                </c:pt>
              </c:numCache>
            </c:numRef>
          </c:val>
          <c:extLst xmlns:c16r2="http://schemas.microsoft.com/office/drawing/2015/06/chart">
            <c:ext xmlns:c16="http://schemas.microsoft.com/office/drawing/2014/chart" uri="{C3380CC4-5D6E-409C-BE32-E72D297353CC}">
              <c16:uniqueId val="{00000007-315C-4C49-A745-99695AC4DBD3}"/>
            </c:ext>
          </c:extLst>
        </c:ser>
        <c:dLbls>
          <c:showLegendKey val="0"/>
          <c:showVal val="0"/>
          <c:showCatName val="0"/>
          <c:showSerName val="0"/>
          <c:showPercent val="0"/>
          <c:showBubbleSize val="0"/>
        </c:dLbls>
        <c:gapWidth val="150"/>
        <c:overlap val="100"/>
        <c:axId val="187392768"/>
        <c:axId val="187394304"/>
      </c:barChart>
      <c:catAx>
        <c:axId val="187392768"/>
        <c:scaling>
          <c:orientation val="minMax"/>
        </c:scaling>
        <c:delete val="0"/>
        <c:axPos val="b"/>
        <c:numFmt formatCode="General" sourceLinked="0"/>
        <c:majorTickMark val="out"/>
        <c:minorTickMark val="none"/>
        <c:tickLblPos val="nextTo"/>
        <c:crossAx val="187394304"/>
        <c:crosses val="autoZero"/>
        <c:auto val="1"/>
        <c:lblAlgn val="ctr"/>
        <c:lblOffset val="100"/>
        <c:noMultiLvlLbl val="0"/>
      </c:catAx>
      <c:valAx>
        <c:axId val="187394304"/>
        <c:scaling>
          <c:orientation val="minMax"/>
        </c:scaling>
        <c:delete val="0"/>
        <c:axPos val="l"/>
        <c:majorGridlines/>
        <c:title>
          <c:tx>
            <c:rich>
              <a:bodyPr rot="-5400000" vert="horz"/>
              <a:lstStyle/>
              <a:p>
                <a:pPr>
                  <a:defRPr sz="1600"/>
                </a:pPr>
                <a:r>
                  <a:rPr lang="it-IT" sz="1600" b="0" dirty="0"/>
                  <a:t>N. CR</a:t>
                </a:r>
                <a:r>
                  <a:rPr lang="it-IT" sz="1600" dirty="0"/>
                  <a:t> </a:t>
                </a:r>
                <a:r>
                  <a:rPr lang="it-IT" sz="1600" dirty="0" err="1"/>
                  <a:t>programs</a:t>
                </a:r>
                <a:r>
                  <a:rPr lang="it-IT" sz="1600" dirty="0"/>
                  <a:t> </a:t>
                </a:r>
              </a:p>
            </c:rich>
          </c:tx>
          <c:layout/>
          <c:overlay val="0"/>
        </c:title>
        <c:numFmt formatCode="General" sourceLinked="1"/>
        <c:majorTickMark val="out"/>
        <c:minorTickMark val="none"/>
        <c:tickLblPos val="nextTo"/>
        <c:crossAx val="187392768"/>
        <c:crosses val="autoZero"/>
        <c:crossBetween val="between"/>
      </c:valAx>
    </c:plotArea>
    <c:plotVisOnly val="1"/>
    <c:dispBlanksAs val="gap"/>
    <c:showDLblsOverMax val="0"/>
  </c:chart>
  <c:txPr>
    <a:bodyPr/>
    <a:lstStyle/>
    <a:p>
      <a:pPr>
        <a:defRPr sz="1600"/>
      </a:pPr>
      <a:endParaRPr lang="it-IT"/>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697861278423"/>
          <c:y val="0.13187620006306799"/>
          <c:w val="0.82908272146976603"/>
          <c:h val="0.77930244002069404"/>
        </c:manualLayout>
      </c:layout>
      <c:barChart>
        <c:barDir val="col"/>
        <c:grouping val="clustered"/>
        <c:varyColors val="0"/>
        <c:ser>
          <c:idx val="0"/>
          <c:order val="0"/>
          <c:tx>
            <c:strRef>
              <c:f>Foglio1!$B$1</c:f>
              <c:strCache>
                <c:ptCount val="1"/>
                <c:pt idx="0">
                  <c:v>NEW CR UNITS</c:v>
                </c:pt>
              </c:strCache>
            </c:strRef>
          </c:tx>
          <c:invertIfNegative val="0"/>
          <c:dLbls>
            <c:spPr>
              <a:noFill/>
              <a:ln>
                <a:noFill/>
              </a:ln>
              <a:effectLst/>
            </c:spPr>
            <c:txPr>
              <a:bodyPr/>
              <a:lstStyle/>
              <a:p>
                <a:pPr>
                  <a:defRPr sz="1400"/>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Foglio1!$A$2:$A$10</c:f>
              <c:strCache>
                <c:ptCount val="9"/>
                <c:pt idx="0">
                  <c:v>73-74</c:v>
                </c:pt>
                <c:pt idx="1">
                  <c:v>75-79</c:v>
                </c:pt>
                <c:pt idx="2">
                  <c:v>80-84</c:v>
                </c:pt>
                <c:pt idx="3">
                  <c:v>85-89</c:v>
                </c:pt>
                <c:pt idx="4">
                  <c:v>90-94</c:v>
                </c:pt>
                <c:pt idx="5">
                  <c:v>95-99</c:v>
                </c:pt>
                <c:pt idx="6">
                  <c:v>00-04</c:v>
                </c:pt>
                <c:pt idx="7">
                  <c:v>05-08</c:v>
                </c:pt>
                <c:pt idx="8">
                  <c:v>09-13</c:v>
                </c:pt>
              </c:strCache>
            </c:strRef>
          </c:cat>
          <c:val>
            <c:numRef>
              <c:f>Foglio1!$B$2:$B$10</c:f>
              <c:numCache>
                <c:formatCode>General</c:formatCode>
                <c:ptCount val="9"/>
                <c:pt idx="0">
                  <c:v>2</c:v>
                </c:pt>
                <c:pt idx="1">
                  <c:v>7</c:v>
                </c:pt>
                <c:pt idx="2">
                  <c:v>12</c:v>
                </c:pt>
                <c:pt idx="3">
                  <c:v>14</c:v>
                </c:pt>
                <c:pt idx="4">
                  <c:v>27</c:v>
                </c:pt>
                <c:pt idx="5">
                  <c:v>40</c:v>
                </c:pt>
                <c:pt idx="6">
                  <c:v>41</c:v>
                </c:pt>
                <c:pt idx="7">
                  <c:v>17</c:v>
                </c:pt>
                <c:pt idx="8">
                  <c:v>23</c:v>
                </c:pt>
              </c:numCache>
            </c:numRef>
          </c:val>
          <c:extLst xmlns:c16r2="http://schemas.microsoft.com/office/drawing/2015/06/chart">
            <c:ext xmlns:c16="http://schemas.microsoft.com/office/drawing/2014/chart" uri="{C3380CC4-5D6E-409C-BE32-E72D297353CC}">
              <c16:uniqueId val="{00000000-6C20-D346-8D6E-80C4206A76D8}"/>
            </c:ext>
          </c:extLst>
        </c:ser>
        <c:ser>
          <c:idx val="1"/>
          <c:order val="1"/>
          <c:tx>
            <c:strRef>
              <c:f>Foglio1!$C$1</c:f>
              <c:strCache>
                <c:ptCount val="1"/>
                <c:pt idx="0">
                  <c:v>ISYDE CR UNITS</c:v>
                </c:pt>
              </c:strCache>
            </c:strRef>
          </c:tx>
          <c:spPr>
            <a:solidFill>
              <a:srgbClr val="008000"/>
            </a:solidFill>
          </c:spPr>
          <c:invertIfNegative val="0"/>
          <c:dLbls>
            <c:spPr>
              <a:noFill/>
              <a:ln>
                <a:noFill/>
              </a:ln>
              <a:effectLst/>
            </c:spPr>
            <c:txPr>
              <a:bodyPr/>
              <a:lstStyle/>
              <a:p>
                <a:pPr>
                  <a:defRPr sz="1400"/>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Foglio1!$A$2:$A$10</c:f>
              <c:strCache>
                <c:ptCount val="9"/>
                <c:pt idx="0">
                  <c:v>73-74</c:v>
                </c:pt>
                <c:pt idx="1">
                  <c:v>75-79</c:v>
                </c:pt>
                <c:pt idx="2">
                  <c:v>80-84</c:v>
                </c:pt>
                <c:pt idx="3">
                  <c:v>85-89</c:v>
                </c:pt>
                <c:pt idx="4">
                  <c:v>90-94</c:v>
                </c:pt>
                <c:pt idx="5">
                  <c:v>95-99</c:v>
                </c:pt>
                <c:pt idx="6">
                  <c:v>00-04</c:v>
                </c:pt>
                <c:pt idx="7">
                  <c:v>05-08</c:v>
                </c:pt>
                <c:pt idx="8">
                  <c:v>09-13</c:v>
                </c:pt>
              </c:strCache>
            </c:strRef>
          </c:cat>
          <c:val>
            <c:numRef>
              <c:f>Foglio1!$C$2:$C$10</c:f>
              <c:numCache>
                <c:formatCode>General</c:formatCode>
                <c:ptCount val="9"/>
                <c:pt idx="0">
                  <c:v>2</c:v>
                </c:pt>
                <c:pt idx="1">
                  <c:v>9</c:v>
                </c:pt>
                <c:pt idx="2">
                  <c:v>21</c:v>
                </c:pt>
                <c:pt idx="3">
                  <c:v>35</c:v>
                </c:pt>
                <c:pt idx="4">
                  <c:v>62</c:v>
                </c:pt>
                <c:pt idx="5">
                  <c:v>102</c:v>
                </c:pt>
                <c:pt idx="6">
                  <c:v>143</c:v>
                </c:pt>
                <c:pt idx="7">
                  <c:v>160</c:v>
                </c:pt>
                <c:pt idx="8">
                  <c:v>183</c:v>
                </c:pt>
              </c:numCache>
            </c:numRef>
          </c:val>
          <c:extLst xmlns:c16r2="http://schemas.microsoft.com/office/drawing/2015/06/chart">
            <c:ext xmlns:c16="http://schemas.microsoft.com/office/drawing/2014/chart" uri="{C3380CC4-5D6E-409C-BE32-E72D297353CC}">
              <c16:uniqueId val="{00000001-6C20-D346-8D6E-80C4206A76D8}"/>
            </c:ext>
          </c:extLst>
        </c:ser>
        <c:ser>
          <c:idx val="2"/>
          <c:order val="2"/>
          <c:tx>
            <c:strRef>
              <c:f>Foglio1!$D$1</c:f>
              <c:strCache>
                <c:ptCount val="1"/>
                <c:pt idx="0">
                  <c:v>IT CR UNITS</c:v>
                </c:pt>
              </c:strCache>
            </c:strRef>
          </c:tx>
          <c:spPr>
            <a:solidFill>
              <a:srgbClr val="1C4D19"/>
            </a:solidFill>
          </c:spPr>
          <c:invertIfNegative val="0"/>
          <c:dLbls>
            <c:spPr>
              <a:noFill/>
              <a:ln>
                <a:noFill/>
              </a:ln>
              <a:effectLst/>
            </c:spPr>
            <c:txPr>
              <a:bodyPr/>
              <a:lstStyle/>
              <a:p>
                <a:pPr>
                  <a:defRPr sz="1400"/>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Foglio1!$A$2:$A$10</c:f>
              <c:strCache>
                <c:ptCount val="9"/>
                <c:pt idx="0">
                  <c:v>73-74</c:v>
                </c:pt>
                <c:pt idx="1">
                  <c:v>75-79</c:v>
                </c:pt>
                <c:pt idx="2">
                  <c:v>80-84</c:v>
                </c:pt>
                <c:pt idx="3">
                  <c:v>85-89</c:v>
                </c:pt>
                <c:pt idx="4">
                  <c:v>90-94</c:v>
                </c:pt>
                <c:pt idx="5">
                  <c:v>95-99</c:v>
                </c:pt>
                <c:pt idx="6">
                  <c:v>00-04</c:v>
                </c:pt>
                <c:pt idx="7">
                  <c:v>05-08</c:v>
                </c:pt>
                <c:pt idx="8">
                  <c:v>09-13</c:v>
                </c:pt>
              </c:strCache>
            </c:strRef>
          </c:cat>
          <c:val>
            <c:numRef>
              <c:f>Foglio1!$D$2:$D$10</c:f>
              <c:numCache>
                <c:formatCode>General</c:formatCode>
                <c:ptCount val="9"/>
                <c:pt idx="8">
                  <c:v>221</c:v>
                </c:pt>
              </c:numCache>
            </c:numRef>
          </c:val>
          <c:extLst xmlns:c16r2="http://schemas.microsoft.com/office/drawing/2015/06/chart">
            <c:ext xmlns:c16="http://schemas.microsoft.com/office/drawing/2014/chart" uri="{C3380CC4-5D6E-409C-BE32-E72D297353CC}">
              <c16:uniqueId val="{00000002-6C20-D346-8D6E-80C4206A76D8}"/>
            </c:ext>
          </c:extLst>
        </c:ser>
        <c:dLbls>
          <c:showLegendKey val="0"/>
          <c:showVal val="0"/>
          <c:showCatName val="0"/>
          <c:showSerName val="0"/>
          <c:showPercent val="0"/>
          <c:showBubbleSize val="0"/>
        </c:dLbls>
        <c:gapWidth val="144"/>
        <c:axId val="189956864"/>
        <c:axId val="189958784"/>
      </c:barChart>
      <c:catAx>
        <c:axId val="189956864"/>
        <c:scaling>
          <c:orientation val="minMax"/>
        </c:scaling>
        <c:delete val="0"/>
        <c:axPos val="b"/>
        <c:title>
          <c:tx>
            <c:rich>
              <a:bodyPr/>
              <a:lstStyle/>
              <a:p>
                <a:pPr>
                  <a:defRPr sz="2000" b="0"/>
                </a:pPr>
                <a:r>
                  <a:rPr lang="it-IT" sz="2000" b="0"/>
                  <a:t>Years</a:t>
                </a:r>
                <a:r>
                  <a:rPr lang="it-IT" sz="2000" b="0" baseline="0"/>
                  <a:t> span</a:t>
                </a:r>
                <a:endParaRPr lang="it-IT" sz="2000" b="0"/>
              </a:p>
            </c:rich>
          </c:tx>
          <c:layout>
            <c:manualLayout>
              <c:xMode val="edge"/>
              <c:yMode val="edge"/>
              <c:x val="0.72142693503446698"/>
              <c:y val="0.207654373394664"/>
            </c:manualLayout>
          </c:layout>
          <c:overlay val="0"/>
        </c:title>
        <c:numFmt formatCode="General" sourceLinked="0"/>
        <c:majorTickMark val="out"/>
        <c:minorTickMark val="none"/>
        <c:tickLblPos val="nextTo"/>
        <c:txPr>
          <a:bodyPr/>
          <a:lstStyle/>
          <a:p>
            <a:pPr>
              <a:defRPr sz="1600"/>
            </a:pPr>
            <a:endParaRPr lang="it-IT"/>
          </a:p>
        </c:txPr>
        <c:crossAx val="189958784"/>
        <c:crosses val="autoZero"/>
        <c:auto val="1"/>
        <c:lblAlgn val="ctr"/>
        <c:lblOffset val="100"/>
        <c:noMultiLvlLbl val="0"/>
      </c:catAx>
      <c:valAx>
        <c:axId val="189958784"/>
        <c:scaling>
          <c:orientation val="minMax"/>
        </c:scaling>
        <c:delete val="0"/>
        <c:axPos val="l"/>
        <c:majorGridlines/>
        <c:title>
          <c:tx>
            <c:rich>
              <a:bodyPr rot="-5400000" vert="horz"/>
              <a:lstStyle/>
              <a:p>
                <a:pPr>
                  <a:defRPr sz="2000" b="0"/>
                </a:pPr>
                <a:r>
                  <a:rPr lang="it-IT" sz="2000" b="0"/>
                  <a:t>N. CR Units</a:t>
                </a:r>
              </a:p>
            </c:rich>
          </c:tx>
          <c:layout/>
          <c:overlay val="0"/>
        </c:title>
        <c:numFmt formatCode="General" sourceLinked="1"/>
        <c:majorTickMark val="out"/>
        <c:minorTickMark val="none"/>
        <c:tickLblPos val="nextTo"/>
        <c:txPr>
          <a:bodyPr/>
          <a:lstStyle/>
          <a:p>
            <a:pPr>
              <a:defRPr sz="1800"/>
            </a:pPr>
            <a:endParaRPr lang="it-IT"/>
          </a:p>
        </c:txPr>
        <c:crossAx val="189956864"/>
        <c:crosses val="autoZero"/>
        <c:crossBetween val="between"/>
      </c:valAx>
    </c:plotArea>
    <c:legend>
      <c:legendPos val="r"/>
      <c:layout>
        <c:manualLayout>
          <c:xMode val="edge"/>
          <c:yMode val="edge"/>
          <c:x val="0.11183655402564301"/>
          <c:y val="0.142117542495278"/>
          <c:w val="0.20623484266539099"/>
          <c:h val="0.158758208583611"/>
        </c:manualLayout>
      </c:layout>
      <c:overlay val="0"/>
      <c:txPr>
        <a:bodyPr/>
        <a:lstStyle/>
        <a:p>
          <a:pPr>
            <a:lnSpc>
              <a:spcPct val="70000"/>
            </a:lnSpc>
            <a:defRPr sz="1600"/>
          </a:pPr>
          <a:endParaRPr lang="it-IT"/>
        </a:p>
      </c:txPr>
    </c:legend>
    <c:plotVisOnly val="1"/>
    <c:dispBlanksAs val="gap"/>
    <c:showDLblsOverMax val="0"/>
  </c:chart>
  <c:spPr>
    <a:noFill/>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548229468434501E-2"/>
          <c:y val="4.3697466450659701E-2"/>
          <c:w val="0.74404127832668698"/>
          <c:h val="0.86587186829987695"/>
        </c:manualLayout>
      </c:layout>
      <c:barChart>
        <c:barDir val="col"/>
        <c:grouping val="stacked"/>
        <c:varyColors val="0"/>
        <c:ser>
          <c:idx val="1"/>
          <c:order val="0"/>
          <c:tx>
            <c:strRef>
              <c:f>COMPOSIZIONE!$Q$63</c:f>
              <c:strCache>
                <c:ptCount val="1"/>
                <c:pt idx="0">
                  <c:v>Centri ISYDE</c:v>
                </c:pt>
              </c:strCache>
            </c:strRef>
          </c:tx>
          <c:spPr>
            <a:gradFill flip="none" rotWithShape="1">
              <a:gsLst>
                <a:gs pos="0">
                  <a:srgbClr val="008000"/>
                </a:gs>
                <a:gs pos="100000">
                  <a:srgbClr val="1C4D19"/>
                </a:gs>
              </a:gsLst>
              <a:lin ang="5100000" scaled="0"/>
              <a:tileRect/>
            </a:gradFill>
          </c:spPr>
          <c:invertIfNegative val="0"/>
          <c:dPt>
            <c:idx val="0"/>
            <c:invertIfNegative val="0"/>
            <c:bubble3D val="0"/>
            <c:spPr>
              <a:gradFill flip="none" rotWithShape="1">
                <a:gsLst>
                  <a:gs pos="0">
                    <a:srgbClr val="FF0000"/>
                  </a:gs>
                  <a:gs pos="65000">
                    <a:srgbClr val="800000"/>
                  </a:gs>
                </a:gsLst>
                <a:lin ang="4980000" scaled="0"/>
                <a:tileRect/>
              </a:gradFill>
            </c:spPr>
            <c:extLst xmlns:c16r2="http://schemas.microsoft.com/office/drawing/2015/06/chart">
              <c:ext xmlns:c16="http://schemas.microsoft.com/office/drawing/2014/chart" uri="{C3380CC4-5D6E-409C-BE32-E72D297353CC}">
                <c16:uniqueId val="{00000001-4CB2-A440-84FC-23BD257AEC22}"/>
              </c:ext>
            </c:extLst>
          </c:dPt>
          <c:dLbls>
            <c:spPr>
              <a:noFill/>
              <a:ln>
                <a:noFill/>
              </a:ln>
              <a:effectLst/>
            </c:sp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COMPOSIZIONE!$R$61:$S$61</c:f>
              <c:strCache>
                <c:ptCount val="2"/>
                <c:pt idx="0">
                  <c:v>ISYDE.08</c:v>
                </c:pt>
                <c:pt idx="1">
                  <c:v>ISYDE.13</c:v>
                </c:pt>
              </c:strCache>
            </c:strRef>
          </c:cat>
          <c:val>
            <c:numRef>
              <c:f>COMPOSIZIONE!$R$63:$S$63</c:f>
              <c:numCache>
                <c:formatCode>General</c:formatCode>
                <c:ptCount val="2"/>
                <c:pt idx="0">
                  <c:v>165</c:v>
                </c:pt>
                <c:pt idx="1">
                  <c:v>183</c:v>
                </c:pt>
              </c:numCache>
            </c:numRef>
          </c:val>
          <c:extLst xmlns:c16r2="http://schemas.microsoft.com/office/drawing/2015/06/chart">
            <c:ext xmlns:c16="http://schemas.microsoft.com/office/drawing/2014/chart" uri="{C3380CC4-5D6E-409C-BE32-E72D297353CC}">
              <c16:uniqueId val="{00000002-4CB2-A440-84FC-23BD257AEC22}"/>
            </c:ext>
          </c:extLst>
        </c:ser>
        <c:ser>
          <c:idx val="2"/>
          <c:order val="1"/>
          <c:tx>
            <c:strRef>
              <c:f>COMPOSIZIONE!$Q$64</c:f>
              <c:strCache>
                <c:ptCount val="1"/>
                <c:pt idx="0">
                  <c:v>Non partec.</c:v>
                </c:pt>
              </c:strCache>
            </c:strRef>
          </c:tx>
          <c:spPr>
            <a:gradFill flip="none" rotWithShape="1">
              <a:gsLst>
                <a:gs pos="0">
                  <a:schemeClr val="bg1">
                    <a:lumMod val="65000"/>
                  </a:schemeClr>
                </a:gs>
                <a:gs pos="100000">
                  <a:schemeClr val="tx1">
                    <a:lumMod val="75000"/>
                    <a:lumOff val="25000"/>
                  </a:schemeClr>
                </a:gs>
              </a:gsLst>
              <a:lin ang="5400000" scaled="0"/>
              <a:tileRect/>
            </a:gradFill>
          </c:spPr>
          <c:invertIfNegative val="0"/>
          <c:dLbls>
            <c:spPr>
              <a:noFill/>
              <a:ln>
                <a:noFill/>
              </a:ln>
              <a:effectLst/>
            </c:sp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COMPOSIZIONE!$R$61:$S$61</c:f>
              <c:strCache>
                <c:ptCount val="2"/>
                <c:pt idx="0">
                  <c:v>ISYDE.08</c:v>
                </c:pt>
                <c:pt idx="1">
                  <c:v>ISYDE.13</c:v>
                </c:pt>
              </c:strCache>
            </c:strRef>
          </c:cat>
          <c:val>
            <c:numRef>
              <c:f>COMPOSIZIONE!$R$64:$S$64</c:f>
              <c:numCache>
                <c:formatCode>General</c:formatCode>
                <c:ptCount val="2"/>
                <c:pt idx="0">
                  <c:v>25</c:v>
                </c:pt>
                <c:pt idx="1">
                  <c:v>38</c:v>
                </c:pt>
              </c:numCache>
            </c:numRef>
          </c:val>
          <c:extLst xmlns:c16r2="http://schemas.microsoft.com/office/drawing/2015/06/chart">
            <c:ext xmlns:c16="http://schemas.microsoft.com/office/drawing/2014/chart" uri="{C3380CC4-5D6E-409C-BE32-E72D297353CC}">
              <c16:uniqueId val="{00000003-4CB2-A440-84FC-23BD257AEC22}"/>
            </c:ext>
          </c:extLst>
        </c:ser>
        <c:dLbls>
          <c:showLegendKey val="0"/>
          <c:showVal val="1"/>
          <c:showCatName val="0"/>
          <c:showSerName val="0"/>
          <c:showPercent val="0"/>
          <c:showBubbleSize val="0"/>
        </c:dLbls>
        <c:gapWidth val="150"/>
        <c:overlap val="100"/>
        <c:axId val="190626432"/>
        <c:axId val="190632320"/>
      </c:barChart>
      <c:catAx>
        <c:axId val="190626432"/>
        <c:scaling>
          <c:orientation val="minMax"/>
        </c:scaling>
        <c:delete val="0"/>
        <c:axPos val="b"/>
        <c:numFmt formatCode="General" sourceLinked="0"/>
        <c:majorTickMark val="out"/>
        <c:minorTickMark val="none"/>
        <c:tickLblPos val="nextTo"/>
        <c:txPr>
          <a:bodyPr/>
          <a:lstStyle/>
          <a:p>
            <a:pPr>
              <a:defRPr sz="1800"/>
            </a:pPr>
            <a:endParaRPr lang="it-IT"/>
          </a:p>
        </c:txPr>
        <c:crossAx val="190632320"/>
        <c:crosses val="autoZero"/>
        <c:auto val="1"/>
        <c:lblAlgn val="ctr"/>
        <c:lblOffset val="100"/>
        <c:noMultiLvlLbl val="0"/>
      </c:catAx>
      <c:valAx>
        <c:axId val="190632320"/>
        <c:scaling>
          <c:orientation val="minMax"/>
        </c:scaling>
        <c:delete val="0"/>
        <c:axPos val="l"/>
        <c:majorGridlines/>
        <c:numFmt formatCode="General" sourceLinked="1"/>
        <c:majorTickMark val="out"/>
        <c:minorTickMark val="none"/>
        <c:tickLblPos val="nextTo"/>
        <c:crossAx val="190626432"/>
        <c:crosses val="autoZero"/>
        <c:crossBetween val="between"/>
      </c:valAx>
    </c:plotArea>
    <c:legend>
      <c:legendPos val="r"/>
      <c:layout>
        <c:manualLayout>
          <c:xMode val="edge"/>
          <c:yMode val="edge"/>
          <c:x val="0.74523757397637402"/>
          <c:y val="4.50486844745277E-2"/>
          <c:w val="0.211955907793625"/>
          <c:h val="0.29986116799626"/>
        </c:manualLayout>
      </c:layout>
      <c:overlay val="0"/>
    </c:legend>
    <c:plotVisOnly val="1"/>
    <c:dispBlanksAs val="gap"/>
    <c:showDLblsOverMax val="0"/>
  </c:chart>
  <c:spPr>
    <a:noFill/>
  </c:spPr>
  <c:txPr>
    <a:bodyPr/>
    <a:lstStyle/>
    <a:p>
      <a:pPr>
        <a:defRPr sz="1600"/>
      </a:pPr>
      <a:endParaRPr lang="it-IT"/>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057528523220695E-2"/>
          <c:y val="4.9277984988718597E-2"/>
          <c:w val="0.87131952893643305"/>
          <c:h val="0.74110190173596502"/>
        </c:manualLayout>
      </c:layout>
      <c:barChart>
        <c:barDir val="col"/>
        <c:grouping val="clustered"/>
        <c:varyColors val="0"/>
        <c:ser>
          <c:idx val="2"/>
          <c:order val="0"/>
          <c:tx>
            <c:strRef>
              <c:f>Foglio1!$D$30</c:f>
              <c:strCache>
                <c:ptCount val="1"/>
                <c:pt idx="0">
                  <c:v>2008 (N. 190)</c:v>
                </c:pt>
              </c:strCache>
            </c:strRef>
          </c:tx>
          <c:spPr>
            <a:solidFill>
              <a:srgbClr val="800000"/>
            </a:solidFill>
            <a:ln>
              <a:solidFill>
                <a:schemeClr val="bg2">
                  <a:lumMod val="40000"/>
                  <a:lumOff val="60000"/>
                </a:schemeClr>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Foglio1!$A$31:$A$56</c:f>
              <c:strCache>
                <c:ptCount val="24"/>
                <c:pt idx="0">
                  <c:v>VALLE D'AOSTA</c:v>
                </c:pt>
                <c:pt idx="1">
                  <c:v>LOMBARDIA</c:v>
                </c:pt>
                <c:pt idx="2">
                  <c:v>VENETO</c:v>
                </c:pt>
                <c:pt idx="3">
                  <c:v>TRENTO-BOZEN</c:v>
                </c:pt>
                <c:pt idx="4">
                  <c:v>FRIULI V.G.</c:v>
                </c:pt>
                <c:pt idx="5">
                  <c:v>SICILIA</c:v>
                </c:pt>
                <c:pt idx="6">
                  <c:v>EMILIA ROMAGNA</c:v>
                </c:pt>
                <c:pt idx="7">
                  <c:v>NORTH</c:v>
                </c:pt>
                <c:pt idx="9">
                  <c:v>TOSCANA</c:v>
                </c:pt>
                <c:pt idx="10">
                  <c:v>MARCHE</c:v>
                </c:pt>
                <c:pt idx="11">
                  <c:v>UMBRIA</c:v>
                </c:pt>
                <c:pt idx="12">
                  <c:v>LAZIO</c:v>
                </c:pt>
                <c:pt idx="13">
                  <c:v>ABRUZZO</c:v>
                </c:pt>
                <c:pt idx="14">
                  <c:v>MOLISE</c:v>
                </c:pt>
                <c:pt idx="15">
                  <c:v>CENTER</c:v>
                </c:pt>
                <c:pt idx="17">
                  <c:v>CAMPANIA</c:v>
                </c:pt>
                <c:pt idx="18">
                  <c:v>PUGLIA</c:v>
                </c:pt>
                <c:pt idx="19">
                  <c:v>BASILICATA</c:v>
                </c:pt>
                <c:pt idx="20">
                  <c:v>CALABRIA</c:v>
                </c:pt>
                <c:pt idx="21">
                  <c:v>SICILIA</c:v>
                </c:pt>
                <c:pt idx="22">
                  <c:v>SARDEGNA</c:v>
                </c:pt>
                <c:pt idx="23">
                  <c:v>SOUTH</c:v>
                </c:pt>
              </c:strCache>
            </c:strRef>
          </c:cat>
          <c:val>
            <c:numRef>
              <c:f>Foglio1!$D$31:$D$56</c:f>
              <c:numCache>
                <c:formatCode>0</c:formatCode>
                <c:ptCount val="26"/>
                <c:pt idx="0">
                  <c:v>1</c:v>
                </c:pt>
                <c:pt idx="1">
                  <c:v>45</c:v>
                </c:pt>
                <c:pt idx="2">
                  <c:v>18</c:v>
                </c:pt>
                <c:pt idx="3">
                  <c:v>5</c:v>
                </c:pt>
                <c:pt idx="4">
                  <c:v>6</c:v>
                </c:pt>
                <c:pt idx="5">
                  <c:v>18</c:v>
                </c:pt>
                <c:pt idx="6">
                  <c:v>12</c:v>
                </c:pt>
                <c:pt idx="7">
                  <c:v>105</c:v>
                </c:pt>
                <c:pt idx="9">
                  <c:v>12</c:v>
                </c:pt>
                <c:pt idx="10">
                  <c:v>3</c:v>
                </c:pt>
                <c:pt idx="11">
                  <c:v>4</c:v>
                </c:pt>
                <c:pt idx="12">
                  <c:v>10</c:v>
                </c:pt>
                <c:pt idx="13">
                  <c:v>6</c:v>
                </c:pt>
                <c:pt idx="14">
                  <c:v>0</c:v>
                </c:pt>
                <c:pt idx="15">
                  <c:v>35</c:v>
                </c:pt>
                <c:pt idx="17">
                  <c:v>13</c:v>
                </c:pt>
                <c:pt idx="18">
                  <c:v>7</c:v>
                </c:pt>
                <c:pt idx="19">
                  <c:v>2</c:v>
                </c:pt>
                <c:pt idx="20">
                  <c:v>10</c:v>
                </c:pt>
                <c:pt idx="21">
                  <c:v>18</c:v>
                </c:pt>
                <c:pt idx="22">
                  <c:v>2</c:v>
                </c:pt>
                <c:pt idx="23">
                  <c:v>52</c:v>
                </c:pt>
              </c:numCache>
            </c:numRef>
          </c:val>
          <c:extLst xmlns:c16r2="http://schemas.microsoft.com/office/drawing/2015/06/chart">
            <c:ext xmlns:c16="http://schemas.microsoft.com/office/drawing/2014/chart" uri="{C3380CC4-5D6E-409C-BE32-E72D297353CC}">
              <c16:uniqueId val="{00000000-B905-C941-9845-0944B9584A2B}"/>
            </c:ext>
          </c:extLst>
        </c:ser>
        <c:ser>
          <c:idx val="3"/>
          <c:order val="1"/>
          <c:tx>
            <c:strRef>
              <c:f>Foglio1!$E$30</c:f>
              <c:strCache>
                <c:ptCount val="1"/>
                <c:pt idx="0">
                  <c:v>2013 (N. 222)</c:v>
                </c:pt>
              </c:strCache>
            </c:strRef>
          </c:tx>
          <c:spPr>
            <a:solidFill>
              <a:srgbClr val="008000"/>
            </a:solidFill>
          </c:spPr>
          <c:invertIfNegative val="0"/>
          <c:dPt>
            <c:idx val="7"/>
            <c:invertIfNegative val="0"/>
            <c:bubble3D val="0"/>
            <c:spPr>
              <a:solidFill>
                <a:srgbClr val="1C4D19"/>
              </a:solidFill>
            </c:spPr>
            <c:extLst xmlns:c16r2="http://schemas.microsoft.com/office/drawing/2015/06/chart">
              <c:ext xmlns:c16="http://schemas.microsoft.com/office/drawing/2014/chart" uri="{C3380CC4-5D6E-409C-BE32-E72D297353CC}">
                <c16:uniqueId val="{00000002-B905-C941-9845-0944B9584A2B}"/>
              </c:ext>
            </c:extLst>
          </c:dPt>
          <c:dPt>
            <c:idx val="15"/>
            <c:invertIfNegative val="0"/>
            <c:bubble3D val="0"/>
            <c:spPr>
              <a:solidFill>
                <a:srgbClr val="1C4D19"/>
              </a:solidFill>
            </c:spPr>
            <c:extLst xmlns:c16r2="http://schemas.microsoft.com/office/drawing/2015/06/chart">
              <c:ext xmlns:c16="http://schemas.microsoft.com/office/drawing/2014/chart" uri="{C3380CC4-5D6E-409C-BE32-E72D297353CC}">
                <c16:uniqueId val="{00000004-B905-C941-9845-0944B9584A2B}"/>
              </c:ext>
            </c:extLst>
          </c:dPt>
          <c:dPt>
            <c:idx val="23"/>
            <c:invertIfNegative val="0"/>
            <c:bubble3D val="0"/>
            <c:spPr>
              <a:solidFill>
                <a:srgbClr val="1C4D19"/>
              </a:solidFill>
            </c:spPr>
            <c:extLst xmlns:c16r2="http://schemas.microsoft.com/office/drawing/2015/06/chart">
              <c:ext xmlns:c16="http://schemas.microsoft.com/office/drawing/2014/chart" uri="{C3380CC4-5D6E-409C-BE32-E72D297353CC}">
                <c16:uniqueId val="{00000006-B905-C941-9845-0944B9584A2B}"/>
              </c:ext>
            </c:extLst>
          </c:dPt>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Foglio1!$A$31:$A$56</c:f>
              <c:strCache>
                <c:ptCount val="24"/>
                <c:pt idx="0">
                  <c:v>VALLE D'AOSTA</c:v>
                </c:pt>
                <c:pt idx="1">
                  <c:v>LOMBARDIA</c:v>
                </c:pt>
                <c:pt idx="2">
                  <c:v>VENETO</c:v>
                </c:pt>
                <c:pt idx="3">
                  <c:v>TRENTO-BOZEN</c:v>
                </c:pt>
                <c:pt idx="4">
                  <c:v>FRIULI V.G.</c:v>
                </c:pt>
                <c:pt idx="5">
                  <c:v>SICILIA</c:v>
                </c:pt>
                <c:pt idx="6">
                  <c:v>EMILIA ROMAGNA</c:v>
                </c:pt>
                <c:pt idx="7">
                  <c:v>NORTH</c:v>
                </c:pt>
                <c:pt idx="9">
                  <c:v>TOSCANA</c:v>
                </c:pt>
                <c:pt idx="10">
                  <c:v>MARCHE</c:v>
                </c:pt>
                <c:pt idx="11">
                  <c:v>UMBRIA</c:v>
                </c:pt>
                <c:pt idx="12">
                  <c:v>LAZIO</c:v>
                </c:pt>
                <c:pt idx="13">
                  <c:v>ABRUZZO</c:v>
                </c:pt>
                <c:pt idx="14">
                  <c:v>MOLISE</c:v>
                </c:pt>
                <c:pt idx="15">
                  <c:v>CENTER</c:v>
                </c:pt>
                <c:pt idx="17">
                  <c:v>CAMPANIA</c:v>
                </c:pt>
                <c:pt idx="18">
                  <c:v>PUGLIA</c:v>
                </c:pt>
                <c:pt idx="19">
                  <c:v>BASILICATA</c:v>
                </c:pt>
                <c:pt idx="20">
                  <c:v>CALABRIA</c:v>
                </c:pt>
                <c:pt idx="21">
                  <c:v>SICILIA</c:v>
                </c:pt>
                <c:pt idx="22">
                  <c:v>SARDEGNA</c:v>
                </c:pt>
                <c:pt idx="23">
                  <c:v>SOUTH</c:v>
                </c:pt>
              </c:strCache>
            </c:strRef>
          </c:cat>
          <c:val>
            <c:numRef>
              <c:f>Foglio1!$E$31:$E$56</c:f>
              <c:numCache>
                <c:formatCode>0</c:formatCode>
                <c:ptCount val="26"/>
                <c:pt idx="0">
                  <c:v>1</c:v>
                </c:pt>
                <c:pt idx="1">
                  <c:v>47</c:v>
                </c:pt>
                <c:pt idx="2">
                  <c:v>23</c:v>
                </c:pt>
                <c:pt idx="3">
                  <c:v>6</c:v>
                </c:pt>
                <c:pt idx="4">
                  <c:v>8</c:v>
                </c:pt>
                <c:pt idx="5">
                  <c:v>28</c:v>
                </c:pt>
                <c:pt idx="6">
                  <c:v>12</c:v>
                </c:pt>
                <c:pt idx="7">
                  <c:v>125</c:v>
                </c:pt>
                <c:pt idx="9">
                  <c:v>8</c:v>
                </c:pt>
                <c:pt idx="10">
                  <c:v>6</c:v>
                </c:pt>
                <c:pt idx="11">
                  <c:v>5</c:v>
                </c:pt>
                <c:pt idx="12">
                  <c:v>16</c:v>
                </c:pt>
                <c:pt idx="13">
                  <c:v>5</c:v>
                </c:pt>
                <c:pt idx="14">
                  <c:v>1</c:v>
                </c:pt>
                <c:pt idx="15">
                  <c:v>41</c:v>
                </c:pt>
                <c:pt idx="17">
                  <c:v>13</c:v>
                </c:pt>
                <c:pt idx="18">
                  <c:v>10</c:v>
                </c:pt>
                <c:pt idx="19">
                  <c:v>3</c:v>
                </c:pt>
                <c:pt idx="20">
                  <c:v>8</c:v>
                </c:pt>
                <c:pt idx="21">
                  <c:v>28</c:v>
                </c:pt>
                <c:pt idx="22">
                  <c:v>4</c:v>
                </c:pt>
                <c:pt idx="23">
                  <c:v>66</c:v>
                </c:pt>
              </c:numCache>
            </c:numRef>
          </c:val>
          <c:extLst xmlns:c16r2="http://schemas.microsoft.com/office/drawing/2015/06/chart">
            <c:ext xmlns:c16="http://schemas.microsoft.com/office/drawing/2014/chart" uri="{C3380CC4-5D6E-409C-BE32-E72D297353CC}">
              <c16:uniqueId val="{00000007-B905-C941-9845-0944B9584A2B}"/>
            </c:ext>
          </c:extLst>
        </c:ser>
        <c:dLbls>
          <c:showLegendKey val="0"/>
          <c:showVal val="0"/>
          <c:showCatName val="0"/>
          <c:showSerName val="0"/>
          <c:showPercent val="0"/>
          <c:showBubbleSize val="0"/>
        </c:dLbls>
        <c:gapWidth val="94"/>
        <c:axId val="189855232"/>
        <c:axId val="189856768"/>
      </c:barChart>
      <c:catAx>
        <c:axId val="189855232"/>
        <c:scaling>
          <c:orientation val="minMax"/>
        </c:scaling>
        <c:delete val="0"/>
        <c:axPos val="b"/>
        <c:numFmt formatCode="General" sourceLinked="0"/>
        <c:majorTickMark val="out"/>
        <c:minorTickMark val="none"/>
        <c:tickLblPos val="nextTo"/>
        <c:txPr>
          <a:bodyPr/>
          <a:lstStyle/>
          <a:p>
            <a:pPr>
              <a:defRPr sz="1600"/>
            </a:pPr>
            <a:endParaRPr lang="it-IT"/>
          </a:p>
        </c:txPr>
        <c:crossAx val="189856768"/>
        <c:crosses val="autoZero"/>
        <c:auto val="1"/>
        <c:lblAlgn val="ctr"/>
        <c:lblOffset val="100"/>
        <c:noMultiLvlLbl val="0"/>
      </c:catAx>
      <c:valAx>
        <c:axId val="189856768"/>
        <c:scaling>
          <c:orientation val="minMax"/>
        </c:scaling>
        <c:delete val="0"/>
        <c:axPos val="l"/>
        <c:majorGridlines/>
        <c:title>
          <c:tx>
            <c:rich>
              <a:bodyPr rot="-5400000" vert="horz"/>
              <a:lstStyle/>
              <a:p>
                <a:pPr>
                  <a:defRPr sz="1800" b="0"/>
                </a:pPr>
                <a:r>
                  <a:rPr lang="it-IT" sz="1800" b="0" dirty="0"/>
                  <a:t>N. CR </a:t>
                </a:r>
                <a:r>
                  <a:rPr lang="it-IT" sz="1800" b="0" dirty="0" err="1"/>
                  <a:t>Units</a:t>
                </a:r>
                <a:endParaRPr lang="it-IT" sz="1800" b="0" dirty="0"/>
              </a:p>
            </c:rich>
          </c:tx>
          <c:layout/>
          <c:overlay val="0"/>
        </c:title>
        <c:numFmt formatCode="0" sourceLinked="1"/>
        <c:majorTickMark val="out"/>
        <c:minorTickMark val="none"/>
        <c:tickLblPos val="nextTo"/>
        <c:txPr>
          <a:bodyPr/>
          <a:lstStyle/>
          <a:p>
            <a:pPr>
              <a:defRPr sz="1600"/>
            </a:pPr>
            <a:endParaRPr lang="it-IT"/>
          </a:p>
        </c:txPr>
        <c:crossAx val="189855232"/>
        <c:crosses val="autoZero"/>
        <c:crossBetween val="between"/>
      </c:valAx>
    </c:plotArea>
    <c:legend>
      <c:legendPos val="r"/>
      <c:layout>
        <c:manualLayout>
          <c:xMode val="edge"/>
          <c:yMode val="edge"/>
          <c:x val="0.81732544423168696"/>
          <c:y val="0.11902416825480901"/>
          <c:w val="0.124208767108809"/>
          <c:h val="0.117443937928812"/>
        </c:manualLayout>
      </c:layout>
      <c:overlay val="0"/>
      <c:txPr>
        <a:bodyPr/>
        <a:lstStyle/>
        <a:p>
          <a:pPr>
            <a:defRPr sz="1600"/>
          </a:pPr>
          <a:endParaRPr lang="it-IT"/>
        </a:p>
      </c:txPr>
    </c:legend>
    <c:plotVisOnly val="1"/>
    <c:dispBlanksAs val="gap"/>
    <c:showDLblsOverMax val="0"/>
  </c:chart>
  <c:spPr>
    <a:noFill/>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60B4-014B-B8E7-A2F0F7F32924}"/>
              </c:ext>
            </c:extLst>
          </c:dPt>
          <c:dPt>
            <c:idx val="1"/>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3-60B4-014B-B8E7-A2F0F7F32924}"/>
              </c:ext>
            </c:extLst>
          </c:dPt>
          <c:dPt>
            <c:idx val="2"/>
            <c:bubble3D val="0"/>
            <c:spPr>
              <a:noFill/>
            </c:spPr>
            <c:extLst xmlns:c16r2="http://schemas.microsoft.com/office/drawing/2015/06/chart">
              <c:ext xmlns:c16="http://schemas.microsoft.com/office/drawing/2014/chart" uri="{C3380CC4-5D6E-409C-BE32-E72D297353CC}">
                <c16:uniqueId val="{00000005-60B4-014B-B8E7-A2F0F7F32924}"/>
              </c:ext>
            </c:extLst>
          </c:dPt>
          <c:val>
            <c:numRef>
              <c:f>PublPriv!$M$32:$M$34</c:f>
              <c:numCache>
                <c:formatCode>###0.0</c:formatCode>
                <c:ptCount val="3"/>
                <c:pt idx="0">
                  <c:v>54.644808743169413</c:v>
                </c:pt>
                <c:pt idx="1">
                  <c:v>42.622950819672162</c:v>
                </c:pt>
                <c:pt idx="2" formatCode="General">
                  <c:v>2.8</c:v>
                </c:pt>
              </c:numCache>
            </c:numRef>
          </c:val>
          <c:extLst xmlns:c16r2="http://schemas.microsoft.com/office/drawing/2015/06/chart">
            <c:ext xmlns:c16="http://schemas.microsoft.com/office/drawing/2014/chart" uri="{C3380CC4-5D6E-409C-BE32-E72D297353CC}">
              <c16:uniqueId val="{00000006-60B4-014B-B8E7-A2F0F7F32924}"/>
            </c:ext>
          </c:extLst>
        </c:ser>
        <c:dLbls>
          <c:showLegendKey val="0"/>
          <c:showVal val="0"/>
          <c:showCatName val="0"/>
          <c:showSerName val="0"/>
          <c:showPercent val="0"/>
          <c:showBubbleSize val="0"/>
          <c:showLeaderLines val="1"/>
        </c:dLbls>
        <c:firstSliceAng val="0"/>
      </c:pieChart>
    </c:plotArea>
    <c:plotVisOnly val="1"/>
    <c:dispBlanksAs val="zero"/>
    <c:showDLblsOverMax val="0"/>
  </c:chart>
  <c:spPr>
    <a:noFill/>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dLbl>
              <c:idx val="2"/>
              <c:layout>
                <c:manualLayout>
                  <c:x val="0.31436860790597998"/>
                  <c:y val="-0.11160326019538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09D-B04C-AEA8-C726723A4141}"/>
                </c:ext>
              </c:extLst>
            </c:dLbl>
            <c:dLbl>
              <c:idx val="3"/>
              <c:layout>
                <c:manualLayout>
                  <c:x val="-5.0115959337851297E-3"/>
                  <c:y val="0"/>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09D-B04C-AEA8-C726723A4141}"/>
                </c:ext>
              </c:extLst>
            </c:dLbl>
            <c:dLbl>
              <c:idx val="5"/>
              <c:layout>
                <c:manualLayout>
                  <c:x val="-0.124648393895387"/>
                  <c:y val="-5.8938288648598602E-3"/>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09D-B04C-AEA8-C726723A4141}"/>
                </c:ext>
              </c:extLst>
            </c:dLbl>
            <c:dLbl>
              <c:idx val="6"/>
              <c:layout>
                <c:manualLayout>
                  <c:x val="-0.19299690708001299"/>
                  <c:y val="-9.5073048157921503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09D-B04C-AEA8-C726723A4141}"/>
                </c:ext>
              </c:extLst>
            </c:dLbl>
            <c:dLbl>
              <c:idx val="9"/>
              <c:layout>
                <c:manualLayout>
                  <c:x val="-0.14719222622236999"/>
                  <c:y val="0.14950179017456999"/>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09D-B04C-AEA8-C726723A4141}"/>
                </c:ext>
              </c:extLst>
            </c:dLbl>
            <c:dLbl>
              <c:idx val="10"/>
              <c:layout>
                <c:manualLayout>
                  <c:x val="-0.17262589579707299"/>
                  <c:y val="4.9233676586963898E-2"/>
                </c:manualLayout>
              </c:layout>
              <c:tx>
                <c:rich>
                  <a:bodyPr/>
                  <a:lstStyle/>
                  <a:p>
                    <a:r>
                      <a:rPr lang="en-US" dirty="0" err="1"/>
                      <a:t>Poliambulatorio</a:t>
                    </a:r>
                    <a:r>
                      <a:rPr lang="en-US" dirty="0"/>
                      <a:t> </a:t>
                    </a:r>
                    <a:r>
                      <a:rPr lang="en-US" dirty="0" err="1"/>
                      <a:t>accreditato</a:t>
                    </a:r>
                    <a:r>
                      <a:rPr lang="en-US" baseline="0" dirty="0"/>
                      <a:t> </a:t>
                    </a:r>
                    <a:r>
                      <a:rPr lang="en-US" dirty="0"/>
                      <a:t>3%</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09D-B04C-AEA8-C726723A4141}"/>
                </c:ext>
              </c:extLst>
            </c:dLbl>
            <c:dLbl>
              <c:idx val="11"/>
              <c:layout>
                <c:manualLayout>
                  <c:x val="-0.11640172375348901"/>
                  <c:y val="0"/>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09D-B04C-AEA8-C726723A4141}"/>
                </c:ext>
              </c:extLst>
            </c:dLbl>
            <c:dLbl>
              <c:idx val="1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09D-B04C-AEA8-C726723A4141}"/>
                </c:ext>
              </c:extLst>
            </c:dLbl>
            <c:dLbl>
              <c:idx val="13"/>
              <c:layout>
                <c:manualLayout>
                  <c:x val="3.16803402934673E-2"/>
                  <c:y val="0"/>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09D-B04C-AEA8-C726723A4141}"/>
                </c:ext>
              </c:extLst>
            </c:dLbl>
            <c:spPr>
              <a:noFill/>
              <a:ln>
                <a:noFill/>
              </a:ln>
              <a:effectLst/>
            </c:spPr>
            <c:txPr>
              <a:bodyPr/>
              <a:lstStyle/>
              <a:p>
                <a:pPr>
                  <a:defRPr sz="1800"/>
                </a:pPr>
                <a:endParaRPr lang="it-IT"/>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PublPriv!$G$4:$G$18</c:f>
              <c:strCache>
                <c:ptCount val="15"/>
                <c:pt idx="0">
                  <c:v>Azienda Ospedaliera a gestione ASL (presidio)</c:v>
                </c:pt>
                <c:pt idx="1">
                  <c:v>Azienda Ospedaliera a gestione diretta</c:v>
                </c:pt>
                <c:pt idx="2">
                  <c:v>Policlinico Universitario</c:v>
                </c:pt>
                <c:pt idx="3">
                  <c:v>Istituto ex Art.26</c:v>
                </c:pt>
                <c:pt idx="4">
                  <c:v>IRCCS pubblico</c:v>
                </c:pt>
                <c:pt idx="5">
                  <c:v>Ente di ricerca</c:v>
                </c:pt>
                <c:pt idx="6">
                  <c:v>Altro pubbl.</c:v>
                </c:pt>
                <c:pt idx="7">
                  <c:v>Casa di cura privata accreditata</c:v>
                </c:pt>
                <c:pt idx="8">
                  <c:v>IRCCS privato</c:v>
                </c:pt>
                <c:pt idx="9">
                  <c:v>Ambulatorio accreditato</c:v>
                </c:pt>
                <c:pt idx="10">
                  <c:v>Poliambulatorio accreditato</c:v>
                </c:pt>
                <c:pt idx="11">
                  <c:v>Ospedale Classificato</c:v>
                </c:pt>
                <c:pt idx="12">
                  <c:v>Poliambulatorio non accreditato</c:v>
                </c:pt>
                <c:pt idx="13">
                  <c:v>Misto</c:v>
                </c:pt>
                <c:pt idx="14">
                  <c:v>Missing</c:v>
                </c:pt>
              </c:strCache>
            </c:strRef>
          </c:cat>
          <c:val>
            <c:numRef>
              <c:f>PublPriv!$H$4:$H$18</c:f>
              <c:numCache>
                <c:formatCode>###0</c:formatCode>
                <c:ptCount val="15"/>
                <c:pt idx="0">
                  <c:v>45</c:v>
                </c:pt>
                <c:pt idx="1">
                  <c:v>42</c:v>
                </c:pt>
                <c:pt idx="2">
                  <c:v>3</c:v>
                </c:pt>
                <c:pt idx="3">
                  <c:v>3</c:v>
                </c:pt>
                <c:pt idx="4">
                  <c:v>2</c:v>
                </c:pt>
                <c:pt idx="5">
                  <c:v>2</c:v>
                </c:pt>
                <c:pt idx="6">
                  <c:v>3</c:v>
                </c:pt>
                <c:pt idx="7">
                  <c:v>45</c:v>
                </c:pt>
                <c:pt idx="8">
                  <c:v>15</c:v>
                </c:pt>
                <c:pt idx="9">
                  <c:v>6</c:v>
                </c:pt>
                <c:pt idx="10">
                  <c:v>5</c:v>
                </c:pt>
                <c:pt idx="11">
                  <c:v>4</c:v>
                </c:pt>
                <c:pt idx="12">
                  <c:v>1</c:v>
                </c:pt>
                <c:pt idx="13">
                  <c:v>2</c:v>
                </c:pt>
                <c:pt idx="14">
                  <c:v>5</c:v>
                </c:pt>
              </c:numCache>
            </c:numRef>
          </c:val>
          <c:extLst xmlns:c16r2="http://schemas.microsoft.com/office/drawing/2015/06/chart">
            <c:ext xmlns:c16="http://schemas.microsoft.com/office/drawing/2014/chart" uri="{C3380CC4-5D6E-409C-BE32-E72D297353CC}">
              <c16:uniqueId val="{00000009-A09D-B04C-AEA8-C726723A4141}"/>
            </c:ext>
          </c:extLst>
        </c:ser>
        <c:ser>
          <c:idx val="1"/>
          <c:order val="1"/>
          <c:dLbls>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PublPriv!$G$4:$G$18</c:f>
              <c:strCache>
                <c:ptCount val="15"/>
                <c:pt idx="0">
                  <c:v>Azienda Ospedaliera a gestione ASL (presidio)</c:v>
                </c:pt>
                <c:pt idx="1">
                  <c:v>Azienda Ospedaliera a gestione diretta</c:v>
                </c:pt>
                <c:pt idx="2">
                  <c:v>Policlinico Universitario</c:v>
                </c:pt>
                <c:pt idx="3">
                  <c:v>Istituto ex Art.26</c:v>
                </c:pt>
                <c:pt idx="4">
                  <c:v>IRCCS pubblico</c:v>
                </c:pt>
                <c:pt idx="5">
                  <c:v>Ente di ricerca</c:v>
                </c:pt>
                <c:pt idx="6">
                  <c:v>Altro pubbl.</c:v>
                </c:pt>
                <c:pt idx="7">
                  <c:v>Casa di cura privata accreditata</c:v>
                </c:pt>
                <c:pt idx="8">
                  <c:v>IRCCS privato</c:v>
                </c:pt>
                <c:pt idx="9">
                  <c:v>Ambulatorio accreditato</c:v>
                </c:pt>
                <c:pt idx="10">
                  <c:v>Poliambulatorio accreditato</c:v>
                </c:pt>
                <c:pt idx="11">
                  <c:v>Ospedale Classificato</c:v>
                </c:pt>
                <c:pt idx="12">
                  <c:v>Poliambulatorio non accreditato</c:v>
                </c:pt>
                <c:pt idx="13">
                  <c:v>Misto</c:v>
                </c:pt>
                <c:pt idx="14">
                  <c:v>Missing</c:v>
                </c:pt>
              </c:strCache>
            </c:strRef>
          </c:cat>
          <c:val>
            <c:numRef>
              <c:f>PublPriv!$I$4:$I$18</c:f>
              <c:numCache>
                <c:formatCode>###0.0</c:formatCode>
                <c:ptCount val="15"/>
                <c:pt idx="0">
                  <c:v>24.590163934426229</c:v>
                </c:pt>
                <c:pt idx="1">
                  <c:v>22.950819672130969</c:v>
                </c:pt>
                <c:pt idx="2">
                  <c:v>1.639344262295082</c:v>
                </c:pt>
                <c:pt idx="3">
                  <c:v>1.639344262295082</c:v>
                </c:pt>
                <c:pt idx="4">
                  <c:v>1.0928961748633881</c:v>
                </c:pt>
                <c:pt idx="5">
                  <c:v>1.0928961748633881</c:v>
                </c:pt>
                <c:pt idx="6">
                  <c:v>1.639344262295082</c:v>
                </c:pt>
                <c:pt idx="7">
                  <c:v>24.590163934426229</c:v>
                </c:pt>
                <c:pt idx="8">
                  <c:v>8.1967213114753985</c:v>
                </c:pt>
                <c:pt idx="9">
                  <c:v>3.2786885245901631</c:v>
                </c:pt>
                <c:pt idx="10">
                  <c:v>2.7322404371584361</c:v>
                </c:pt>
                <c:pt idx="11">
                  <c:v>2.1857923497267802</c:v>
                </c:pt>
                <c:pt idx="12">
                  <c:v>0.54644808743169404</c:v>
                </c:pt>
                <c:pt idx="13">
                  <c:v>1.0928961748633881</c:v>
                </c:pt>
                <c:pt idx="14">
                  <c:v>2.7322404371584361</c:v>
                </c:pt>
              </c:numCache>
            </c:numRef>
          </c:val>
          <c:extLst xmlns:c16r2="http://schemas.microsoft.com/office/drawing/2015/06/chart">
            <c:ext xmlns:c16="http://schemas.microsoft.com/office/drawing/2014/chart" uri="{C3380CC4-5D6E-409C-BE32-E72D297353CC}">
              <c16:uniqueId val="{0000000A-A09D-B04C-AEA8-C726723A4141}"/>
            </c:ext>
          </c:extLst>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58782-4E2B-AC48-9AF8-3A8F738C837D}"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it-IT"/>
        </a:p>
      </dgm:t>
    </dgm:pt>
    <dgm:pt modelId="{A80CDA97-5B27-BD46-AEF6-BCF83DEA4BC8}">
      <dgm:prSet phldrT="[Testo]" custT="1"/>
      <dgm:spPr/>
      <dgm:t>
        <a:bodyPr/>
        <a:lstStyle/>
        <a:p>
          <a:r>
            <a:rPr lang="it-IT" sz="3600" b="1" dirty="0" err="1">
              <a:solidFill>
                <a:srgbClr val="FF0000"/>
              </a:solidFill>
            </a:rPr>
            <a:t>Cardioprotective</a:t>
          </a:r>
          <a:r>
            <a:rPr lang="it-IT" sz="3200" b="1" dirty="0">
              <a:solidFill>
                <a:srgbClr val="FF0000"/>
              </a:solidFill>
            </a:rPr>
            <a:t> </a:t>
          </a:r>
          <a:r>
            <a:rPr lang="it-IT" sz="3200" b="1" dirty="0" err="1">
              <a:solidFill>
                <a:srgbClr val="FF0000"/>
              </a:solidFill>
            </a:rPr>
            <a:t>mechanism</a:t>
          </a:r>
          <a:r>
            <a:rPr lang="it-IT" sz="3200" b="1" dirty="0">
              <a:solidFill>
                <a:srgbClr val="FF0000"/>
              </a:solidFill>
            </a:rPr>
            <a:t> of </a:t>
          </a:r>
          <a:r>
            <a:rPr lang="it-IT" sz="3200" b="1" dirty="0" err="1">
              <a:solidFill>
                <a:srgbClr val="FF0000"/>
              </a:solidFill>
            </a:rPr>
            <a:t>physical</a:t>
          </a:r>
          <a:r>
            <a:rPr lang="it-IT" sz="3200" b="1" dirty="0">
              <a:solidFill>
                <a:srgbClr val="FF0000"/>
              </a:solidFill>
            </a:rPr>
            <a:t> </a:t>
          </a:r>
          <a:r>
            <a:rPr lang="it-IT" sz="3200" b="1" dirty="0" err="1">
              <a:solidFill>
                <a:srgbClr val="FF0000"/>
              </a:solidFill>
            </a:rPr>
            <a:t>activity</a:t>
          </a:r>
          <a:endParaRPr lang="it-IT" sz="3200" b="1" dirty="0">
            <a:solidFill>
              <a:srgbClr val="FF0000"/>
            </a:solidFill>
          </a:endParaRPr>
        </a:p>
      </dgm:t>
    </dgm:pt>
    <dgm:pt modelId="{9DF83B0C-0675-7B4D-B21C-3E29639A57CA}" type="parTrans" cxnId="{150E337F-6501-B043-BA23-6CD6D26845A5}">
      <dgm:prSet/>
      <dgm:spPr/>
      <dgm:t>
        <a:bodyPr/>
        <a:lstStyle/>
        <a:p>
          <a:endParaRPr lang="it-IT"/>
        </a:p>
      </dgm:t>
    </dgm:pt>
    <dgm:pt modelId="{B991BD40-8B6A-C242-9228-72C82D0E0FAA}" type="sibTrans" cxnId="{150E337F-6501-B043-BA23-6CD6D26845A5}">
      <dgm:prSet/>
      <dgm:spPr/>
      <dgm:t>
        <a:bodyPr/>
        <a:lstStyle/>
        <a:p>
          <a:endParaRPr lang="it-IT"/>
        </a:p>
      </dgm:t>
    </dgm:pt>
    <dgm:pt modelId="{86CAFFAA-28FB-294E-838C-BF595B1C6F42}">
      <dgm:prSet phldrT="[Testo]" custT="1"/>
      <dgm:spPr/>
      <dgm:t>
        <a:bodyPr/>
        <a:lstStyle/>
        <a:p>
          <a:r>
            <a:rPr lang="it-IT" sz="1800" b="1" dirty="0">
              <a:solidFill>
                <a:srgbClr val="DA1A1C"/>
              </a:solidFill>
            </a:rPr>
            <a:t>Anti-</a:t>
          </a:r>
          <a:r>
            <a:rPr lang="it-IT" sz="1800" b="1" dirty="0" err="1">
              <a:solidFill>
                <a:srgbClr val="DA1A1C"/>
              </a:solidFill>
            </a:rPr>
            <a:t>thrombotyc</a:t>
          </a:r>
          <a:endParaRPr lang="it-IT" sz="1800" b="1" dirty="0">
            <a:solidFill>
              <a:srgbClr val="DA1A1C"/>
            </a:solidFill>
          </a:endParaRPr>
        </a:p>
      </dgm:t>
    </dgm:pt>
    <dgm:pt modelId="{A668270B-C18C-8D42-B034-1D00D76B851A}" type="parTrans" cxnId="{723D3CC9-EBDC-9647-85CC-5EC4799B6C10}">
      <dgm:prSet/>
      <dgm:spPr/>
      <dgm:t>
        <a:bodyPr/>
        <a:lstStyle/>
        <a:p>
          <a:endParaRPr lang="it-IT"/>
        </a:p>
      </dgm:t>
    </dgm:pt>
    <dgm:pt modelId="{B1086AF8-982A-114A-B5FB-B664347C8108}" type="sibTrans" cxnId="{723D3CC9-EBDC-9647-85CC-5EC4799B6C10}">
      <dgm:prSet/>
      <dgm:spPr/>
      <dgm:t>
        <a:bodyPr/>
        <a:lstStyle/>
        <a:p>
          <a:endParaRPr lang="it-IT"/>
        </a:p>
      </dgm:t>
    </dgm:pt>
    <dgm:pt modelId="{B14333A3-6C1C-D340-9BCC-12229E67AE51}">
      <dgm:prSet phldrT="[Testo]" custT="1"/>
      <dgm:spPr/>
      <dgm:t>
        <a:bodyPr/>
        <a:lstStyle/>
        <a:p>
          <a:r>
            <a:rPr lang="it-IT" sz="1800" b="1" dirty="0" err="1">
              <a:solidFill>
                <a:srgbClr val="000090"/>
              </a:solidFill>
            </a:rPr>
            <a:t>Fibrinolisys</a:t>
          </a:r>
          <a:endParaRPr lang="it-IT" sz="1800" b="1" dirty="0">
            <a:solidFill>
              <a:srgbClr val="000090"/>
            </a:solidFill>
          </a:endParaRPr>
        </a:p>
        <a:p>
          <a:r>
            <a:rPr lang="it-IT" sz="1800" b="1" dirty="0" err="1">
              <a:solidFill>
                <a:srgbClr val="000090"/>
              </a:solidFill>
            </a:rPr>
            <a:t>Platelet</a:t>
          </a:r>
          <a:endParaRPr lang="it-IT" sz="1800" b="1" dirty="0">
            <a:solidFill>
              <a:srgbClr val="000090"/>
            </a:solidFill>
          </a:endParaRPr>
        </a:p>
        <a:p>
          <a:r>
            <a:rPr lang="it-IT" sz="1800" b="1" dirty="0" err="1">
              <a:solidFill>
                <a:srgbClr val="000090"/>
              </a:solidFill>
            </a:rPr>
            <a:t>Fibrinogen</a:t>
          </a:r>
          <a:endParaRPr lang="it-IT" sz="1800" b="1" dirty="0">
            <a:solidFill>
              <a:srgbClr val="000090"/>
            </a:solidFill>
          </a:endParaRPr>
        </a:p>
        <a:p>
          <a:r>
            <a:rPr lang="it-IT" sz="1800" b="1" dirty="0">
              <a:solidFill>
                <a:srgbClr val="000090"/>
              </a:solidFill>
            </a:rPr>
            <a:t>Blood </a:t>
          </a:r>
          <a:r>
            <a:rPr lang="it-IT" sz="1800" b="1" dirty="0" err="1">
              <a:solidFill>
                <a:srgbClr val="000090"/>
              </a:solidFill>
            </a:rPr>
            <a:t>viscosity</a:t>
          </a:r>
          <a:endParaRPr lang="it-IT" sz="1800" b="1" dirty="0">
            <a:solidFill>
              <a:srgbClr val="000090"/>
            </a:solidFill>
          </a:endParaRPr>
        </a:p>
      </dgm:t>
    </dgm:pt>
    <dgm:pt modelId="{B428E7AE-19DB-6841-A7DD-1B62466BE1F3}" type="parTrans" cxnId="{E663B7A5-4976-D243-963F-93C0E17DD352}">
      <dgm:prSet/>
      <dgm:spPr/>
      <dgm:t>
        <a:bodyPr/>
        <a:lstStyle/>
        <a:p>
          <a:endParaRPr lang="it-IT"/>
        </a:p>
      </dgm:t>
    </dgm:pt>
    <dgm:pt modelId="{4941F857-5DD0-5440-B05B-E56501C1CDC0}" type="sibTrans" cxnId="{E663B7A5-4976-D243-963F-93C0E17DD352}">
      <dgm:prSet/>
      <dgm:spPr/>
      <dgm:t>
        <a:bodyPr/>
        <a:lstStyle/>
        <a:p>
          <a:endParaRPr lang="it-IT"/>
        </a:p>
      </dgm:t>
    </dgm:pt>
    <dgm:pt modelId="{0870962E-E45D-F745-A05C-70F2907337C7}">
      <dgm:prSet phldrT="[Testo]" custT="1"/>
      <dgm:spPr/>
      <dgm:t>
        <a:bodyPr/>
        <a:lstStyle/>
        <a:p>
          <a:r>
            <a:rPr lang="it-IT" sz="1800" b="1" dirty="0">
              <a:solidFill>
                <a:srgbClr val="DA1A1C"/>
              </a:solidFill>
            </a:rPr>
            <a:t>Anti-</a:t>
          </a:r>
          <a:r>
            <a:rPr lang="it-IT" sz="1800" b="1" dirty="0" err="1">
              <a:solidFill>
                <a:srgbClr val="DA1A1C"/>
              </a:solidFill>
            </a:rPr>
            <a:t>arrythmic</a:t>
          </a:r>
          <a:endParaRPr lang="it-IT" sz="1800" b="1" dirty="0">
            <a:solidFill>
              <a:srgbClr val="DA1A1C"/>
            </a:solidFill>
          </a:endParaRPr>
        </a:p>
      </dgm:t>
    </dgm:pt>
    <dgm:pt modelId="{067F629F-9D64-D14E-A988-A1ADAB8D257A}" type="parTrans" cxnId="{2521D9FE-4175-0E44-8290-49F112129D65}">
      <dgm:prSet/>
      <dgm:spPr/>
      <dgm:t>
        <a:bodyPr/>
        <a:lstStyle/>
        <a:p>
          <a:endParaRPr lang="it-IT"/>
        </a:p>
      </dgm:t>
    </dgm:pt>
    <dgm:pt modelId="{2B92F636-E1A4-5B44-90EB-537C1DD2CAC1}" type="sibTrans" cxnId="{2521D9FE-4175-0E44-8290-49F112129D65}">
      <dgm:prSet/>
      <dgm:spPr/>
      <dgm:t>
        <a:bodyPr/>
        <a:lstStyle/>
        <a:p>
          <a:endParaRPr lang="it-IT"/>
        </a:p>
      </dgm:t>
    </dgm:pt>
    <dgm:pt modelId="{5F16249D-0D0E-294F-BBD4-03494DF938CA}">
      <dgm:prSet phldrT="[Testo]" custT="1"/>
      <dgm:spPr/>
      <dgm:t>
        <a:bodyPr/>
        <a:lstStyle/>
        <a:p>
          <a:r>
            <a:rPr lang="it-IT" sz="1800" b="1" dirty="0" err="1">
              <a:solidFill>
                <a:srgbClr val="000090"/>
              </a:solidFill>
            </a:rPr>
            <a:t>Heart</a:t>
          </a:r>
          <a:r>
            <a:rPr lang="it-IT" sz="1800" b="1" dirty="0">
              <a:solidFill>
                <a:srgbClr val="000090"/>
              </a:solidFill>
            </a:rPr>
            <a:t> rate </a:t>
          </a:r>
          <a:r>
            <a:rPr lang="it-IT" sz="1800" b="1" dirty="0" err="1">
              <a:solidFill>
                <a:srgbClr val="000090"/>
              </a:solidFill>
            </a:rPr>
            <a:t>variability</a:t>
          </a:r>
          <a:endParaRPr lang="it-IT" sz="1800" b="1" dirty="0">
            <a:solidFill>
              <a:srgbClr val="000090"/>
            </a:solidFill>
          </a:endParaRPr>
        </a:p>
        <a:p>
          <a:r>
            <a:rPr lang="it-IT" sz="1800" b="1" dirty="0" err="1">
              <a:solidFill>
                <a:srgbClr val="000090"/>
              </a:solidFill>
            </a:rPr>
            <a:t>Adrenergic</a:t>
          </a:r>
          <a:r>
            <a:rPr lang="it-IT" sz="1800" b="1" dirty="0">
              <a:solidFill>
                <a:srgbClr val="000090"/>
              </a:solidFill>
            </a:rPr>
            <a:t> </a:t>
          </a:r>
          <a:r>
            <a:rPr lang="it-IT" sz="1800" b="1" dirty="0" err="1">
              <a:solidFill>
                <a:srgbClr val="000090"/>
              </a:solidFill>
            </a:rPr>
            <a:t>activity</a:t>
          </a:r>
          <a:endParaRPr lang="it-IT" sz="1800" b="1" dirty="0">
            <a:solidFill>
              <a:srgbClr val="000090"/>
            </a:solidFill>
          </a:endParaRPr>
        </a:p>
        <a:p>
          <a:r>
            <a:rPr lang="it-IT" sz="1800" b="1" dirty="0" err="1">
              <a:solidFill>
                <a:srgbClr val="000090"/>
              </a:solidFill>
            </a:rPr>
            <a:t>Vagal</a:t>
          </a:r>
          <a:r>
            <a:rPr lang="it-IT" sz="1800" b="1" dirty="0">
              <a:solidFill>
                <a:srgbClr val="000090"/>
              </a:solidFill>
            </a:rPr>
            <a:t> </a:t>
          </a:r>
          <a:r>
            <a:rPr lang="it-IT" sz="1800" b="1" dirty="0" err="1">
              <a:solidFill>
                <a:srgbClr val="000090"/>
              </a:solidFill>
            </a:rPr>
            <a:t>tone</a:t>
          </a:r>
          <a:endParaRPr lang="it-IT" sz="1800" b="1" dirty="0">
            <a:solidFill>
              <a:srgbClr val="000090"/>
            </a:solidFill>
          </a:endParaRPr>
        </a:p>
        <a:p>
          <a:r>
            <a:rPr lang="it-IT" sz="1800" b="1" dirty="0" err="1">
              <a:solidFill>
                <a:srgbClr val="000090"/>
              </a:solidFill>
            </a:rPr>
            <a:t>Pulse</a:t>
          </a:r>
          <a:r>
            <a:rPr lang="it-IT" sz="1800" b="1" dirty="0">
              <a:solidFill>
                <a:srgbClr val="000090"/>
              </a:solidFill>
            </a:rPr>
            <a:t> rate</a:t>
          </a:r>
        </a:p>
      </dgm:t>
    </dgm:pt>
    <dgm:pt modelId="{35873D0E-20B0-634D-9781-597BB2CAEE56}" type="parTrans" cxnId="{7D314A07-8472-8140-A6B0-8852543E4445}">
      <dgm:prSet/>
      <dgm:spPr/>
      <dgm:t>
        <a:bodyPr/>
        <a:lstStyle/>
        <a:p>
          <a:endParaRPr lang="it-IT"/>
        </a:p>
      </dgm:t>
    </dgm:pt>
    <dgm:pt modelId="{73F3545F-AC2B-1647-B651-BEE2A0E19081}" type="sibTrans" cxnId="{7D314A07-8472-8140-A6B0-8852543E4445}">
      <dgm:prSet/>
      <dgm:spPr/>
      <dgm:t>
        <a:bodyPr/>
        <a:lstStyle/>
        <a:p>
          <a:endParaRPr lang="it-IT"/>
        </a:p>
      </dgm:t>
    </dgm:pt>
    <dgm:pt modelId="{AB79D9D7-D50E-4A45-8B79-81D47C66EAEC}">
      <dgm:prSet custT="1"/>
      <dgm:spPr/>
      <dgm:t>
        <a:bodyPr/>
        <a:lstStyle/>
        <a:p>
          <a:r>
            <a:rPr lang="it-IT" sz="1800" b="1" dirty="0" err="1">
              <a:solidFill>
                <a:srgbClr val="DA1A1C"/>
              </a:solidFill>
            </a:rPr>
            <a:t>Emodinamics</a:t>
          </a:r>
          <a:endParaRPr lang="it-IT" sz="1800" b="1" dirty="0">
            <a:solidFill>
              <a:srgbClr val="DA1A1C"/>
            </a:solidFill>
          </a:endParaRPr>
        </a:p>
      </dgm:t>
    </dgm:pt>
    <dgm:pt modelId="{2000864A-5C16-974D-99B3-2E530C46456F}" type="parTrans" cxnId="{F0C0EA52-26F5-3E47-9716-EF25B5A6DDC5}">
      <dgm:prSet/>
      <dgm:spPr/>
      <dgm:t>
        <a:bodyPr/>
        <a:lstStyle/>
        <a:p>
          <a:endParaRPr lang="it-IT"/>
        </a:p>
      </dgm:t>
    </dgm:pt>
    <dgm:pt modelId="{CC40A807-2B7B-1B45-822C-79C4A7108E9E}" type="sibTrans" cxnId="{F0C0EA52-26F5-3E47-9716-EF25B5A6DDC5}">
      <dgm:prSet/>
      <dgm:spPr/>
      <dgm:t>
        <a:bodyPr/>
        <a:lstStyle/>
        <a:p>
          <a:endParaRPr lang="it-IT"/>
        </a:p>
      </dgm:t>
    </dgm:pt>
    <dgm:pt modelId="{6639CFA6-CB4F-AC41-8D26-3F5F83E8DDF2}">
      <dgm:prSet custT="1"/>
      <dgm:spPr/>
      <dgm:t>
        <a:bodyPr/>
        <a:lstStyle/>
        <a:p>
          <a:r>
            <a:rPr lang="it-IT" sz="1800" b="1" dirty="0" err="1">
              <a:solidFill>
                <a:srgbClr val="000090"/>
              </a:solidFill>
            </a:rPr>
            <a:t>Insulin</a:t>
          </a:r>
          <a:r>
            <a:rPr lang="it-IT" sz="1800" b="1" dirty="0">
              <a:solidFill>
                <a:srgbClr val="000090"/>
              </a:solidFill>
            </a:rPr>
            <a:t> </a:t>
          </a:r>
          <a:r>
            <a:rPr lang="it-IT" sz="1800" b="1" dirty="0" err="1">
              <a:solidFill>
                <a:srgbClr val="000090"/>
              </a:solidFill>
            </a:rPr>
            <a:t>sensitivity</a:t>
          </a:r>
          <a:endParaRPr lang="it-IT" sz="1800" b="1" dirty="0">
            <a:solidFill>
              <a:srgbClr val="000090"/>
            </a:solidFill>
          </a:endParaRPr>
        </a:p>
        <a:p>
          <a:r>
            <a:rPr lang="it-IT" sz="1800" b="1" dirty="0">
              <a:solidFill>
                <a:srgbClr val="000090"/>
              </a:solidFill>
            </a:rPr>
            <a:t>HDL/LDL</a:t>
          </a:r>
        </a:p>
        <a:p>
          <a:r>
            <a:rPr lang="it-IT" sz="1800" b="1" dirty="0" err="1">
              <a:solidFill>
                <a:srgbClr val="000090"/>
              </a:solidFill>
            </a:rPr>
            <a:t>Tryglicerides</a:t>
          </a:r>
          <a:endParaRPr lang="it-IT" sz="1800" b="1" dirty="0">
            <a:solidFill>
              <a:srgbClr val="000090"/>
            </a:solidFill>
          </a:endParaRPr>
        </a:p>
        <a:p>
          <a:r>
            <a:rPr lang="it-IT" sz="1800" b="1" dirty="0">
              <a:solidFill>
                <a:srgbClr val="000090"/>
              </a:solidFill>
            </a:rPr>
            <a:t>Blood pressure</a:t>
          </a:r>
        </a:p>
        <a:p>
          <a:r>
            <a:rPr lang="it-IT" sz="1800" b="1" dirty="0" err="1">
              <a:solidFill>
                <a:srgbClr val="000090"/>
              </a:solidFill>
            </a:rPr>
            <a:t>sAdiposity</a:t>
          </a:r>
          <a:endParaRPr lang="it-IT" sz="1800" b="1" dirty="0">
            <a:solidFill>
              <a:srgbClr val="000090"/>
            </a:solidFill>
          </a:endParaRPr>
        </a:p>
        <a:p>
          <a:r>
            <a:rPr lang="it-IT" sz="1800" b="1" dirty="0" err="1">
              <a:solidFill>
                <a:srgbClr val="000090"/>
              </a:solidFill>
            </a:rPr>
            <a:t>Inflammation</a:t>
          </a:r>
          <a:endParaRPr lang="it-IT" sz="1800" b="1" dirty="0">
            <a:solidFill>
              <a:srgbClr val="000090"/>
            </a:solidFill>
          </a:endParaRPr>
        </a:p>
      </dgm:t>
    </dgm:pt>
    <dgm:pt modelId="{02F14956-0BE3-FD41-8829-B225B98A8DAC}" type="parTrans" cxnId="{8D81B099-15E8-DC40-BE55-5FDA567066F5}">
      <dgm:prSet/>
      <dgm:spPr/>
      <dgm:t>
        <a:bodyPr/>
        <a:lstStyle/>
        <a:p>
          <a:endParaRPr lang="it-IT"/>
        </a:p>
      </dgm:t>
    </dgm:pt>
    <dgm:pt modelId="{817DFAE4-BBC0-1D47-B570-B0FB5A838014}" type="sibTrans" cxnId="{8D81B099-15E8-DC40-BE55-5FDA567066F5}">
      <dgm:prSet/>
      <dgm:spPr/>
      <dgm:t>
        <a:bodyPr/>
        <a:lstStyle/>
        <a:p>
          <a:endParaRPr lang="it-IT"/>
        </a:p>
      </dgm:t>
    </dgm:pt>
    <dgm:pt modelId="{4721AD09-B582-4F4D-BABC-6BB34D4D8FC8}">
      <dgm:prSet custT="1"/>
      <dgm:spPr/>
      <dgm:t>
        <a:bodyPr/>
        <a:lstStyle/>
        <a:p>
          <a:r>
            <a:rPr lang="it-IT" sz="1800" b="1" dirty="0">
              <a:solidFill>
                <a:srgbClr val="DA1A1C"/>
              </a:solidFill>
            </a:rPr>
            <a:t>Anti-</a:t>
          </a:r>
          <a:r>
            <a:rPr lang="it-IT" sz="1800" b="1" dirty="0" err="1">
              <a:solidFill>
                <a:srgbClr val="DA1A1C"/>
              </a:solidFill>
            </a:rPr>
            <a:t>atherosclerotic</a:t>
          </a:r>
          <a:endParaRPr lang="it-IT" sz="1800" b="1" dirty="0">
            <a:solidFill>
              <a:srgbClr val="DA1A1C"/>
            </a:solidFill>
          </a:endParaRPr>
        </a:p>
      </dgm:t>
    </dgm:pt>
    <dgm:pt modelId="{ECA748E6-C47B-6A44-BF31-2578FD659A00}" type="parTrans" cxnId="{E3B680FD-F8CC-E040-A4CB-606AD6779495}">
      <dgm:prSet/>
      <dgm:spPr/>
      <dgm:t>
        <a:bodyPr/>
        <a:lstStyle/>
        <a:p>
          <a:endParaRPr lang="it-IT"/>
        </a:p>
      </dgm:t>
    </dgm:pt>
    <dgm:pt modelId="{0788E4AB-26C8-B845-8261-F601E23C443E}" type="sibTrans" cxnId="{E3B680FD-F8CC-E040-A4CB-606AD6779495}">
      <dgm:prSet/>
      <dgm:spPr/>
      <dgm:t>
        <a:bodyPr/>
        <a:lstStyle/>
        <a:p>
          <a:endParaRPr lang="it-IT"/>
        </a:p>
      </dgm:t>
    </dgm:pt>
    <dgm:pt modelId="{0ED2F0A1-FC75-3645-A4A9-07E103F83E4C}">
      <dgm:prSet custT="1"/>
      <dgm:spPr/>
      <dgm:t>
        <a:bodyPr/>
        <a:lstStyle/>
        <a:p>
          <a:r>
            <a:rPr lang="it-IT" sz="1800" b="1" dirty="0" err="1">
              <a:solidFill>
                <a:srgbClr val="DA1A1C"/>
              </a:solidFill>
            </a:rPr>
            <a:t>Psycologic</a:t>
          </a:r>
          <a:endParaRPr lang="it-IT" sz="1800" b="1" dirty="0">
            <a:solidFill>
              <a:srgbClr val="DA1A1C"/>
            </a:solidFill>
          </a:endParaRPr>
        </a:p>
      </dgm:t>
    </dgm:pt>
    <dgm:pt modelId="{0A6C90D3-935F-B440-BFA3-ADCE41D200D1}" type="parTrans" cxnId="{7F5581E4-F03C-9B4C-A6C0-E48D15914321}">
      <dgm:prSet/>
      <dgm:spPr/>
      <dgm:t>
        <a:bodyPr/>
        <a:lstStyle/>
        <a:p>
          <a:endParaRPr lang="it-IT"/>
        </a:p>
      </dgm:t>
    </dgm:pt>
    <dgm:pt modelId="{A95085C2-4D2F-6642-B396-27E6C6ECC0CB}" type="sibTrans" cxnId="{7F5581E4-F03C-9B4C-A6C0-E48D15914321}">
      <dgm:prSet/>
      <dgm:spPr/>
      <dgm:t>
        <a:bodyPr/>
        <a:lstStyle/>
        <a:p>
          <a:endParaRPr lang="it-IT"/>
        </a:p>
      </dgm:t>
    </dgm:pt>
    <dgm:pt modelId="{26E2A85E-0371-3040-B024-59EAB3552163}">
      <dgm:prSet custT="1"/>
      <dgm:spPr/>
      <dgm:t>
        <a:bodyPr/>
        <a:lstStyle/>
        <a:p>
          <a:r>
            <a:rPr lang="it-IT" sz="1800" b="1" dirty="0" err="1">
              <a:solidFill>
                <a:srgbClr val="000090"/>
              </a:solidFill>
            </a:rPr>
            <a:t>Cardiac</a:t>
          </a:r>
          <a:r>
            <a:rPr lang="it-IT" sz="1800" b="1" dirty="0">
              <a:solidFill>
                <a:srgbClr val="000090"/>
              </a:solidFill>
            </a:rPr>
            <a:t> </a:t>
          </a:r>
          <a:r>
            <a:rPr lang="it-IT" sz="1800" b="1" dirty="0" err="1">
              <a:solidFill>
                <a:srgbClr val="000090"/>
              </a:solidFill>
            </a:rPr>
            <a:t>remodelling</a:t>
          </a:r>
          <a:endParaRPr lang="it-IT" sz="1800" b="1" dirty="0">
            <a:solidFill>
              <a:srgbClr val="000090"/>
            </a:solidFill>
          </a:endParaRPr>
        </a:p>
        <a:p>
          <a:r>
            <a:rPr lang="it-IT" sz="1800" b="1" dirty="0" err="1">
              <a:solidFill>
                <a:srgbClr val="000090"/>
              </a:solidFill>
            </a:rPr>
            <a:t>Myocardial</a:t>
          </a:r>
          <a:r>
            <a:rPr lang="it-IT" sz="1800" b="1" dirty="0">
              <a:solidFill>
                <a:srgbClr val="000090"/>
              </a:solidFill>
            </a:rPr>
            <a:t> O2 </a:t>
          </a:r>
          <a:r>
            <a:rPr lang="it-IT" sz="1800" b="1" dirty="0" err="1">
              <a:solidFill>
                <a:srgbClr val="000090"/>
              </a:solidFill>
            </a:rPr>
            <a:t>demand</a:t>
          </a:r>
          <a:endParaRPr lang="it-IT" sz="1800" b="1" dirty="0">
            <a:solidFill>
              <a:srgbClr val="000090"/>
            </a:solidFill>
          </a:endParaRPr>
        </a:p>
        <a:p>
          <a:r>
            <a:rPr lang="it-IT" sz="1800" b="1" dirty="0" err="1">
              <a:solidFill>
                <a:srgbClr val="000090"/>
              </a:solidFill>
            </a:rPr>
            <a:t>Endotelial</a:t>
          </a:r>
          <a:r>
            <a:rPr lang="it-IT" sz="1800" b="1" dirty="0">
              <a:solidFill>
                <a:srgbClr val="000090"/>
              </a:solidFill>
            </a:rPr>
            <a:t> </a:t>
          </a:r>
          <a:r>
            <a:rPr lang="it-IT" sz="1800" b="1" dirty="0" err="1">
              <a:solidFill>
                <a:srgbClr val="000090"/>
              </a:solidFill>
            </a:rPr>
            <a:t>dysfunction</a:t>
          </a:r>
          <a:endParaRPr lang="it-IT" sz="1800" b="1" dirty="0">
            <a:solidFill>
              <a:srgbClr val="000090"/>
            </a:solidFill>
          </a:endParaRPr>
        </a:p>
        <a:p>
          <a:r>
            <a:rPr lang="it-IT" sz="1800" b="1" dirty="0" err="1">
              <a:solidFill>
                <a:srgbClr val="000090"/>
              </a:solidFill>
            </a:rPr>
            <a:t>Nitric</a:t>
          </a:r>
          <a:r>
            <a:rPr lang="it-IT" sz="1800" b="1" dirty="0">
              <a:solidFill>
                <a:srgbClr val="000090"/>
              </a:solidFill>
            </a:rPr>
            <a:t> </a:t>
          </a:r>
          <a:r>
            <a:rPr lang="it-IT" sz="1800" b="1" dirty="0" err="1">
              <a:solidFill>
                <a:srgbClr val="000090"/>
              </a:solidFill>
            </a:rPr>
            <a:t>oxide</a:t>
          </a:r>
          <a:r>
            <a:rPr lang="it-IT" sz="1800" b="1" dirty="0">
              <a:solidFill>
                <a:srgbClr val="000090"/>
              </a:solidFill>
            </a:rPr>
            <a:t> relapse</a:t>
          </a:r>
        </a:p>
        <a:p>
          <a:endParaRPr lang="it-IT" sz="1800" b="1" dirty="0">
            <a:solidFill>
              <a:srgbClr val="000090"/>
            </a:solidFill>
          </a:endParaRPr>
        </a:p>
      </dgm:t>
    </dgm:pt>
    <dgm:pt modelId="{913DF3C5-B81E-8544-BFC1-B7B8BA1579E0}" type="parTrans" cxnId="{B1690B42-CF94-A844-9882-64FBBF3081C2}">
      <dgm:prSet/>
      <dgm:spPr/>
      <dgm:t>
        <a:bodyPr/>
        <a:lstStyle/>
        <a:p>
          <a:endParaRPr lang="it-IT"/>
        </a:p>
      </dgm:t>
    </dgm:pt>
    <dgm:pt modelId="{FB26F827-83A5-F34A-BAD7-180BAA165561}" type="sibTrans" cxnId="{B1690B42-CF94-A844-9882-64FBBF3081C2}">
      <dgm:prSet/>
      <dgm:spPr/>
      <dgm:t>
        <a:bodyPr/>
        <a:lstStyle/>
        <a:p>
          <a:endParaRPr lang="it-IT"/>
        </a:p>
      </dgm:t>
    </dgm:pt>
    <dgm:pt modelId="{09952D2F-56BC-1C40-95B0-1284CF664770}">
      <dgm:prSet custT="1"/>
      <dgm:spPr/>
      <dgm:t>
        <a:bodyPr/>
        <a:lstStyle/>
        <a:p>
          <a:r>
            <a:rPr lang="it-IT" sz="1600" b="1" dirty="0" err="1">
              <a:solidFill>
                <a:srgbClr val="000090"/>
              </a:solidFill>
            </a:rPr>
            <a:t>Depression</a:t>
          </a:r>
          <a:endParaRPr lang="it-IT" sz="1600" b="1" dirty="0">
            <a:solidFill>
              <a:srgbClr val="000090"/>
            </a:solidFill>
          </a:endParaRPr>
        </a:p>
        <a:p>
          <a:r>
            <a:rPr lang="it-IT" sz="1800" b="1" dirty="0">
              <a:solidFill>
                <a:srgbClr val="000090"/>
              </a:solidFill>
            </a:rPr>
            <a:t>Stress</a:t>
          </a:r>
        </a:p>
        <a:p>
          <a:r>
            <a:rPr lang="it-IT" sz="1600" b="1" dirty="0">
              <a:solidFill>
                <a:srgbClr val="000090"/>
              </a:solidFill>
            </a:rPr>
            <a:t>Social </a:t>
          </a:r>
          <a:r>
            <a:rPr lang="it-IT" sz="1600" b="1" dirty="0" err="1">
              <a:solidFill>
                <a:srgbClr val="000090"/>
              </a:solidFill>
            </a:rPr>
            <a:t>interactions</a:t>
          </a:r>
          <a:endParaRPr lang="it-IT" sz="1600" b="1" dirty="0">
            <a:solidFill>
              <a:srgbClr val="000090"/>
            </a:solidFill>
          </a:endParaRPr>
        </a:p>
      </dgm:t>
    </dgm:pt>
    <dgm:pt modelId="{A626D13C-721F-8849-8349-EEB9406392BD}" type="parTrans" cxnId="{5CE778B7-A8D0-B141-8DD7-44F8391FFE9E}">
      <dgm:prSet/>
      <dgm:spPr/>
      <dgm:t>
        <a:bodyPr/>
        <a:lstStyle/>
        <a:p>
          <a:endParaRPr lang="it-IT"/>
        </a:p>
      </dgm:t>
    </dgm:pt>
    <dgm:pt modelId="{9056AA53-C47C-A743-8392-411B97F0287A}" type="sibTrans" cxnId="{5CE778B7-A8D0-B141-8DD7-44F8391FFE9E}">
      <dgm:prSet/>
      <dgm:spPr/>
      <dgm:t>
        <a:bodyPr/>
        <a:lstStyle/>
        <a:p>
          <a:endParaRPr lang="it-IT"/>
        </a:p>
      </dgm:t>
    </dgm:pt>
    <dgm:pt modelId="{ACA8D90D-AA3E-7E4D-832C-E51C60B3FC55}" type="pres">
      <dgm:prSet presAssocID="{6CD58782-4E2B-AC48-9AF8-3A8F738C837D}" presName="hierChild1" presStyleCnt="0">
        <dgm:presLayoutVars>
          <dgm:chPref val="1"/>
          <dgm:dir/>
          <dgm:animOne val="branch"/>
          <dgm:animLvl val="lvl"/>
          <dgm:resizeHandles/>
        </dgm:presLayoutVars>
      </dgm:prSet>
      <dgm:spPr/>
      <dgm:t>
        <a:bodyPr/>
        <a:lstStyle/>
        <a:p>
          <a:endParaRPr lang="it-IT"/>
        </a:p>
      </dgm:t>
    </dgm:pt>
    <dgm:pt modelId="{086549CC-80CD-404B-8A88-9B0EA3989826}" type="pres">
      <dgm:prSet presAssocID="{A80CDA97-5B27-BD46-AEF6-BCF83DEA4BC8}" presName="hierRoot1" presStyleCnt="0"/>
      <dgm:spPr/>
    </dgm:pt>
    <dgm:pt modelId="{3FC0A6A2-8DE2-E14A-8F9B-DC4CA05FFD25}" type="pres">
      <dgm:prSet presAssocID="{A80CDA97-5B27-BD46-AEF6-BCF83DEA4BC8}" presName="composite" presStyleCnt="0"/>
      <dgm:spPr/>
    </dgm:pt>
    <dgm:pt modelId="{75B3C7FE-8C09-B444-ADE3-18C20B24AA58}" type="pres">
      <dgm:prSet presAssocID="{A80CDA97-5B27-BD46-AEF6-BCF83DEA4BC8}" presName="background" presStyleLbl="node0" presStyleIdx="0" presStyleCnt="1"/>
      <dgm:spPr/>
    </dgm:pt>
    <dgm:pt modelId="{6ED85D2C-F9C9-7940-BFFF-DB4B90DD52E4}" type="pres">
      <dgm:prSet presAssocID="{A80CDA97-5B27-BD46-AEF6-BCF83DEA4BC8}" presName="text" presStyleLbl="fgAcc0" presStyleIdx="0" presStyleCnt="1" custScaleX="1241579" custScaleY="306650" custLinFactNeighborX="-29684" custLinFactNeighborY="-92769">
        <dgm:presLayoutVars>
          <dgm:chPref val="3"/>
        </dgm:presLayoutVars>
      </dgm:prSet>
      <dgm:spPr/>
      <dgm:t>
        <a:bodyPr/>
        <a:lstStyle/>
        <a:p>
          <a:endParaRPr lang="it-IT"/>
        </a:p>
      </dgm:t>
    </dgm:pt>
    <dgm:pt modelId="{C87E48BD-8938-064A-86A0-D8CA5956D994}" type="pres">
      <dgm:prSet presAssocID="{A80CDA97-5B27-BD46-AEF6-BCF83DEA4BC8}" presName="hierChild2" presStyleCnt="0"/>
      <dgm:spPr/>
    </dgm:pt>
    <dgm:pt modelId="{00D220BC-622F-1148-A4F7-9F78857FDC40}" type="pres">
      <dgm:prSet presAssocID="{A668270B-C18C-8D42-B034-1D00D76B851A}" presName="Name10" presStyleLbl="parChTrans1D2" presStyleIdx="0" presStyleCnt="5"/>
      <dgm:spPr/>
      <dgm:t>
        <a:bodyPr/>
        <a:lstStyle/>
        <a:p>
          <a:endParaRPr lang="it-IT"/>
        </a:p>
      </dgm:t>
    </dgm:pt>
    <dgm:pt modelId="{6BB73033-3135-F544-AA0E-E66C032D0C50}" type="pres">
      <dgm:prSet presAssocID="{86CAFFAA-28FB-294E-838C-BF595B1C6F42}" presName="hierRoot2" presStyleCnt="0"/>
      <dgm:spPr/>
    </dgm:pt>
    <dgm:pt modelId="{6CEB1A41-DA7B-3340-8151-4A2C25C47208}" type="pres">
      <dgm:prSet presAssocID="{86CAFFAA-28FB-294E-838C-BF595B1C6F42}" presName="composite2" presStyleCnt="0"/>
      <dgm:spPr/>
    </dgm:pt>
    <dgm:pt modelId="{06A989DA-E11B-A346-B471-E53556B4617F}" type="pres">
      <dgm:prSet presAssocID="{86CAFFAA-28FB-294E-838C-BF595B1C6F42}" presName="background2" presStyleLbl="node2" presStyleIdx="0" presStyleCnt="5"/>
      <dgm:spPr/>
    </dgm:pt>
    <dgm:pt modelId="{D0F60C24-DEEA-594F-A8E3-1626620B0A34}" type="pres">
      <dgm:prSet presAssocID="{86CAFFAA-28FB-294E-838C-BF595B1C6F42}" presName="text2" presStyleLbl="fgAcc2" presStyleIdx="0" presStyleCnt="5" custScaleX="272354" custScaleY="116453">
        <dgm:presLayoutVars>
          <dgm:chPref val="3"/>
        </dgm:presLayoutVars>
      </dgm:prSet>
      <dgm:spPr/>
      <dgm:t>
        <a:bodyPr/>
        <a:lstStyle/>
        <a:p>
          <a:endParaRPr lang="it-IT"/>
        </a:p>
      </dgm:t>
    </dgm:pt>
    <dgm:pt modelId="{16AE5B36-4163-9845-8EC2-E8247EEDDBA2}" type="pres">
      <dgm:prSet presAssocID="{86CAFFAA-28FB-294E-838C-BF595B1C6F42}" presName="hierChild3" presStyleCnt="0"/>
      <dgm:spPr/>
    </dgm:pt>
    <dgm:pt modelId="{29102A92-F8A0-0D48-810C-5DEF23E76C07}" type="pres">
      <dgm:prSet presAssocID="{B428E7AE-19DB-6841-A7DD-1B62466BE1F3}" presName="Name17" presStyleLbl="parChTrans1D3" presStyleIdx="0" presStyleCnt="5"/>
      <dgm:spPr/>
      <dgm:t>
        <a:bodyPr/>
        <a:lstStyle/>
        <a:p>
          <a:endParaRPr lang="it-IT"/>
        </a:p>
      </dgm:t>
    </dgm:pt>
    <dgm:pt modelId="{5EC9670A-0586-B74D-96C8-FDF2D7A9A384}" type="pres">
      <dgm:prSet presAssocID="{B14333A3-6C1C-D340-9BCC-12229E67AE51}" presName="hierRoot3" presStyleCnt="0"/>
      <dgm:spPr/>
    </dgm:pt>
    <dgm:pt modelId="{4BC5C5EF-B2FE-1B43-AF01-19DAF250E8E2}" type="pres">
      <dgm:prSet presAssocID="{B14333A3-6C1C-D340-9BCC-12229E67AE51}" presName="composite3" presStyleCnt="0"/>
      <dgm:spPr/>
    </dgm:pt>
    <dgm:pt modelId="{709EA5DF-94C5-6545-8C0C-50007B29C6C7}" type="pres">
      <dgm:prSet presAssocID="{B14333A3-6C1C-D340-9BCC-12229E67AE51}" presName="background3" presStyleLbl="node3" presStyleIdx="0" presStyleCnt="5"/>
      <dgm:spPr/>
    </dgm:pt>
    <dgm:pt modelId="{4E02923C-F8EB-F149-A40A-38AF0F031A0E}" type="pres">
      <dgm:prSet presAssocID="{B14333A3-6C1C-D340-9BCC-12229E67AE51}" presName="text3" presStyleLbl="fgAcc3" presStyleIdx="0" presStyleCnt="5" custScaleX="278542" custScaleY="436295">
        <dgm:presLayoutVars>
          <dgm:chPref val="3"/>
        </dgm:presLayoutVars>
      </dgm:prSet>
      <dgm:spPr/>
      <dgm:t>
        <a:bodyPr/>
        <a:lstStyle/>
        <a:p>
          <a:endParaRPr lang="it-IT"/>
        </a:p>
      </dgm:t>
    </dgm:pt>
    <dgm:pt modelId="{474447FB-BE48-6843-A107-6B60F59F69D9}" type="pres">
      <dgm:prSet presAssocID="{B14333A3-6C1C-D340-9BCC-12229E67AE51}" presName="hierChild4" presStyleCnt="0"/>
      <dgm:spPr/>
    </dgm:pt>
    <dgm:pt modelId="{4E386C1A-18F7-BB4A-B604-528FDF80182D}" type="pres">
      <dgm:prSet presAssocID="{067F629F-9D64-D14E-A988-A1ADAB8D257A}" presName="Name10" presStyleLbl="parChTrans1D2" presStyleIdx="1" presStyleCnt="5"/>
      <dgm:spPr/>
      <dgm:t>
        <a:bodyPr/>
        <a:lstStyle/>
        <a:p>
          <a:endParaRPr lang="it-IT"/>
        </a:p>
      </dgm:t>
    </dgm:pt>
    <dgm:pt modelId="{6BAAEF09-084A-B147-80A0-61E67E2E765A}" type="pres">
      <dgm:prSet presAssocID="{0870962E-E45D-F745-A05C-70F2907337C7}" presName="hierRoot2" presStyleCnt="0"/>
      <dgm:spPr/>
    </dgm:pt>
    <dgm:pt modelId="{EE6B4266-16DA-874A-B2C8-D82F6B51B825}" type="pres">
      <dgm:prSet presAssocID="{0870962E-E45D-F745-A05C-70F2907337C7}" presName="composite2" presStyleCnt="0"/>
      <dgm:spPr/>
    </dgm:pt>
    <dgm:pt modelId="{BEF3F9D7-9940-7C46-9A22-57F254D334AF}" type="pres">
      <dgm:prSet presAssocID="{0870962E-E45D-F745-A05C-70F2907337C7}" presName="background2" presStyleLbl="node2" presStyleIdx="1" presStyleCnt="5"/>
      <dgm:spPr/>
    </dgm:pt>
    <dgm:pt modelId="{947CE78D-67C8-F240-9014-1738FF7136AF}" type="pres">
      <dgm:prSet presAssocID="{0870962E-E45D-F745-A05C-70F2907337C7}" presName="text2" presStyleLbl="fgAcc2" presStyleIdx="1" presStyleCnt="5" custScaleX="222212" custScaleY="132351">
        <dgm:presLayoutVars>
          <dgm:chPref val="3"/>
        </dgm:presLayoutVars>
      </dgm:prSet>
      <dgm:spPr/>
      <dgm:t>
        <a:bodyPr/>
        <a:lstStyle/>
        <a:p>
          <a:endParaRPr lang="it-IT"/>
        </a:p>
      </dgm:t>
    </dgm:pt>
    <dgm:pt modelId="{12FC3388-33B4-DF41-AD21-08E99A62D7AB}" type="pres">
      <dgm:prSet presAssocID="{0870962E-E45D-F745-A05C-70F2907337C7}" presName="hierChild3" presStyleCnt="0"/>
      <dgm:spPr/>
    </dgm:pt>
    <dgm:pt modelId="{6A824032-CF95-664C-AA9D-6744182647D0}" type="pres">
      <dgm:prSet presAssocID="{35873D0E-20B0-634D-9781-597BB2CAEE56}" presName="Name17" presStyleLbl="parChTrans1D3" presStyleIdx="1" presStyleCnt="5"/>
      <dgm:spPr/>
      <dgm:t>
        <a:bodyPr/>
        <a:lstStyle/>
        <a:p>
          <a:endParaRPr lang="it-IT"/>
        </a:p>
      </dgm:t>
    </dgm:pt>
    <dgm:pt modelId="{79772CF0-7819-2E45-B638-C233DC7B98AE}" type="pres">
      <dgm:prSet presAssocID="{5F16249D-0D0E-294F-BBD4-03494DF938CA}" presName="hierRoot3" presStyleCnt="0"/>
      <dgm:spPr/>
    </dgm:pt>
    <dgm:pt modelId="{8A0065AC-4715-3048-8428-F7A8008B76D3}" type="pres">
      <dgm:prSet presAssocID="{5F16249D-0D0E-294F-BBD4-03494DF938CA}" presName="composite3" presStyleCnt="0"/>
      <dgm:spPr/>
    </dgm:pt>
    <dgm:pt modelId="{AC8F03AB-50A4-C24E-A2AA-FC1644E9F56D}" type="pres">
      <dgm:prSet presAssocID="{5F16249D-0D0E-294F-BBD4-03494DF938CA}" presName="background3" presStyleLbl="node3" presStyleIdx="1" presStyleCnt="5"/>
      <dgm:spPr/>
    </dgm:pt>
    <dgm:pt modelId="{0EF2B863-859D-AA42-9444-5E5CB1A181E2}" type="pres">
      <dgm:prSet presAssocID="{5F16249D-0D0E-294F-BBD4-03494DF938CA}" presName="text3" presStyleLbl="fgAcc3" presStyleIdx="1" presStyleCnt="5" custScaleX="242370" custScaleY="590117" custLinFactNeighborX="1577" custLinFactNeighborY="78038">
        <dgm:presLayoutVars>
          <dgm:chPref val="3"/>
        </dgm:presLayoutVars>
      </dgm:prSet>
      <dgm:spPr/>
      <dgm:t>
        <a:bodyPr/>
        <a:lstStyle/>
        <a:p>
          <a:endParaRPr lang="it-IT"/>
        </a:p>
      </dgm:t>
    </dgm:pt>
    <dgm:pt modelId="{4CECA50F-DCB0-E643-9D7E-CF8486BC03D0}" type="pres">
      <dgm:prSet presAssocID="{5F16249D-0D0E-294F-BBD4-03494DF938CA}" presName="hierChild4" presStyleCnt="0"/>
      <dgm:spPr/>
    </dgm:pt>
    <dgm:pt modelId="{E067061E-3070-1E45-B60B-E46270194259}" type="pres">
      <dgm:prSet presAssocID="{ECA748E6-C47B-6A44-BF31-2578FD659A00}" presName="Name10" presStyleLbl="parChTrans1D2" presStyleIdx="2" presStyleCnt="5"/>
      <dgm:spPr/>
      <dgm:t>
        <a:bodyPr/>
        <a:lstStyle/>
        <a:p>
          <a:endParaRPr lang="it-IT"/>
        </a:p>
      </dgm:t>
    </dgm:pt>
    <dgm:pt modelId="{0030EA94-9CE4-6544-A8B5-B0BCB9DDED10}" type="pres">
      <dgm:prSet presAssocID="{4721AD09-B582-4F4D-BABC-6BB34D4D8FC8}" presName="hierRoot2" presStyleCnt="0"/>
      <dgm:spPr/>
    </dgm:pt>
    <dgm:pt modelId="{4B22B2D9-2798-554A-98F4-606BA7004968}" type="pres">
      <dgm:prSet presAssocID="{4721AD09-B582-4F4D-BABC-6BB34D4D8FC8}" presName="composite2" presStyleCnt="0"/>
      <dgm:spPr/>
    </dgm:pt>
    <dgm:pt modelId="{88FD1F6F-F151-5642-91EC-7E07788121AE}" type="pres">
      <dgm:prSet presAssocID="{4721AD09-B582-4F4D-BABC-6BB34D4D8FC8}" presName="background2" presStyleLbl="node2" presStyleIdx="2" presStyleCnt="5"/>
      <dgm:spPr/>
    </dgm:pt>
    <dgm:pt modelId="{B67C0D80-526A-2841-BFCB-80F07BC469E6}" type="pres">
      <dgm:prSet presAssocID="{4721AD09-B582-4F4D-BABC-6BB34D4D8FC8}" presName="text2" presStyleLbl="fgAcc2" presStyleIdx="2" presStyleCnt="5" custScaleX="312579" custScaleY="129507">
        <dgm:presLayoutVars>
          <dgm:chPref val="3"/>
        </dgm:presLayoutVars>
      </dgm:prSet>
      <dgm:spPr/>
      <dgm:t>
        <a:bodyPr/>
        <a:lstStyle/>
        <a:p>
          <a:endParaRPr lang="it-IT"/>
        </a:p>
      </dgm:t>
    </dgm:pt>
    <dgm:pt modelId="{8AD3A7EB-C8F6-0A48-89CF-EDAE7CEDC81C}" type="pres">
      <dgm:prSet presAssocID="{4721AD09-B582-4F4D-BABC-6BB34D4D8FC8}" presName="hierChild3" presStyleCnt="0"/>
      <dgm:spPr/>
    </dgm:pt>
    <dgm:pt modelId="{8B785CB2-5535-8846-965A-2629F16933F9}" type="pres">
      <dgm:prSet presAssocID="{02F14956-0BE3-FD41-8829-B225B98A8DAC}" presName="Name17" presStyleLbl="parChTrans1D3" presStyleIdx="2" presStyleCnt="5"/>
      <dgm:spPr/>
      <dgm:t>
        <a:bodyPr/>
        <a:lstStyle/>
        <a:p>
          <a:endParaRPr lang="it-IT"/>
        </a:p>
      </dgm:t>
    </dgm:pt>
    <dgm:pt modelId="{7C921D6C-94EB-FB41-A232-C94AE45B4B7B}" type="pres">
      <dgm:prSet presAssocID="{6639CFA6-CB4F-AC41-8D26-3F5F83E8DDF2}" presName="hierRoot3" presStyleCnt="0"/>
      <dgm:spPr/>
    </dgm:pt>
    <dgm:pt modelId="{D75ACB9B-5B0E-414E-9BB1-3510CC5E585C}" type="pres">
      <dgm:prSet presAssocID="{6639CFA6-CB4F-AC41-8D26-3F5F83E8DDF2}" presName="composite3" presStyleCnt="0"/>
      <dgm:spPr/>
    </dgm:pt>
    <dgm:pt modelId="{8E130176-2A07-4440-8967-859FD49D2808}" type="pres">
      <dgm:prSet presAssocID="{6639CFA6-CB4F-AC41-8D26-3F5F83E8DDF2}" presName="background3" presStyleLbl="node3" presStyleIdx="2" presStyleCnt="5"/>
      <dgm:spPr/>
    </dgm:pt>
    <dgm:pt modelId="{809EC8A2-EF14-6046-9AF8-5C71C623CC97}" type="pres">
      <dgm:prSet presAssocID="{6639CFA6-CB4F-AC41-8D26-3F5F83E8DDF2}" presName="text3" presStyleLbl="fgAcc3" presStyleIdx="2" presStyleCnt="5" custScaleX="290418" custScaleY="683108">
        <dgm:presLayoutVars>
          <dgm:chPref val="3"/>
        </dgm:presLayoutVars>
      </dgm:prSet>
      <dgm:spPr/>
      <dgm:t>
        <a:bodyPr/>
        <a:lstStyle/>
        <a:p>
          <a:endParaRPr lang="it-IT"/>
        </a:p>
      </dgm:t>
    </dgm:pt>
    <dgm:pt modelId="{8A0D3AB8-0AF6-9841-8763-50036C1D6DB3}" type="pres">
      <dgm:prSet presAssocID="{6639CFA6-CB4F-AC41-8D26-3F5F83E8DDF2}" presName="hierChild4" presStyleCnt="0"/>
      <dgm:spPr/>
    </dgm:pt>
    <dgm:pt modelId="{99209CFC-CC67-EC43-99E4-5FA8548D4009}" type="pres">
      <dgm:prSet presAssocID="{2000864A-5C16-974D-99B3-2E530C46456F}" presName="Name10" presStyleLbl="parChTrans1D2" presStyleIdx="3" presStyleCnt="5"/>
      <dgm:spPr/>
      <dgm:t>
        <a:bodyPr/>
        <a:lstStyle/>
        <a:p>
          <a:endParaRPr lang="it-IT"/>
        </a:p>
      </dgm:t>
    </dgm:pt>
    <dgm:pt modelId="{AA59CB62-D48D-634F-9170-EB31D1E9EAEC}" type="pres">
      <dgm:prSet presAssocID="{AB79D9D7-D50E-4A45-8B79-81D47C66EAEC}" presName="hierRoot2" presStyleCnt="0"/>
      <dgm:spPr/>
    </dgm:pt>
    <dgm:pt modelId="{2CCD88D9-279F-8045-AF5A-43455E9B2CC2}" type="pres">
      <dgm:prSet presAssocID="{AB79D9D7-D50E-4A45-8B79-81D47C66EAEC}" presName="composite2" presStyleCnt="0"/>
      <dgm:spPr/>
    </dgm:pt>
    <dgm:pt modelId="{0B2E8CFF-FEA4-4045-859E-905131E48323}" type="pres">
      <dgm:prSet presAssocID="{AB79D9D7-D50E-4A45-8B79-81D47C66EAEC}" presName="background2" presStyleLbl="node2" presStyleIdx="3" presStyleCnt="5"/>
      <dgm:spPr/>
    </dgm:pt>
    <dgm:pt modelId="{C7E0B792-5C25-AD4C-87B1-59F56E55E277}" type="pres">
      <dgm:prSet presAssocID="{AB79D9D7-D50E-4A45-8B79-81D47C66EAEC}" presName="text2" presStyleLbl="fgAcc2" presStyleIdx="3" presStyleCnt="5" custScaleX="318332" custScaleY="120196">
        <dgm:presLayoutVars>
          <dgm:chPref val="3"/>
        </dgm:presLayoutVars>
      </dgm:prSet>
      <dgm:spPr/>
      <dgm:t>
        <a:bodyPr/>
        <a:lstStyle/>
        <a:p>
          <a:endParaRPr lang="it-IT"/>
        </a:p>
      </dgm:t>
    </dgm:pt>
    <dgm:pt modelId="{65248033-4E2C-5447-AA2A-472DB7681749}" type="pres">
      <dgm:prSet presAssocID="{AB79D9D7-D50E-4A45-8B79-81D47C66EAEC}" presName="hierChild3" presStyleCnt="0"/>
      <dgm:spPr/>
    </dgm:pt>
    <dgm:pt modelId="{7119D141-106F-6D48-A920-D7922322CA9B}" type="pres">
      <dgm:prSet presAssocID="{913DF3C5-B81E-8544-BFC1-B7B8BA1579E0}" presName="Name17" presStyleLbl="parChTrans1D3" presStyleIdx="3" presStyleCnt="5"/>
      <dgm:spPr/>
      <dgm:t>
        <a:bodyPr/>
        <a:lstStyle/>
        <a:p>
          <a:endParaRPr lang="it-IT"/>
        </a:p>
      </dgm:t>
    </dgm:pt>
    <dgm:pt modelId="{44243C4E-684A-944E-BAE2-08F46EC1AA4F}" type="pres">
      <dgm:prSet presAssocID="{26E2A85E-0371-3040-B024-59EAB3552163}" presName="hierRoot3" presStyleCnt="0"/>
      <dgm:spPr/>
    </dgm:pt>
    <dgm:pt modelId="{ADC71C7F-52CE-2A4C-B0D1-DE339808161A}" type="pres">
      <dgm:prSet presAssocID="{26E2A85E-0371-3040-B024-59EAB3552163}" presName="composite3" presStyleCnt="0"/>
      <dgm:spPr/>
    </dgm:pt>
    <dgm:pt modelId="{A6C834C5-B46D-2042-BA73-F6B4B266F510}" type="pres">
      <dgm:prSet presAssocID="{26E2A85E-0371-3040-B024-59EAB3552163}" presName="background3" presStyleLbl="node3" presStyleIdx="3" presStyleCnt="5"/>
      <dgm:spPr/>
    </dgm:pt>
    <dgm:pt modelId="{C95194A7-A825-DE42-9E32-5F2CB13FE525}" type="pres">
      <dgm:prSet presAssocID="{26E2A85E-0371-3040-B024-59EAB3552163}" presName="text3" presStyleLbl="fgAcc3" presStyleIdx="3" presStyleCnt="5" custScaleX="327941" custScaleY="680326">
        <dgm:presLayoutVars>
          <dgm:chPref val="3"/>
        </dgm:presLayoutVars>
      </dgm:prSet>
      <dgm:spPr/>
      <dgm:t>
        <a:bodyPr/>
        <a:lstStyle/>
        <a:p>
          <a:endParaRPr lang="it-IT"/>
        </a:p>
      </dgm:t>
    </dgm:pt>
    <dgm:pt modelId="{C8B5D00A-94CE-2146-9B7E-97D24F61FB12}" type="pres">
      <dgm:prSet presAssocID="{26E2A85E-0371-3040-B024-59EAB3552163}" presName="hierChild4" presStyleCnt="0"/>
      <dgm:spPr/>
    </dgm:pt>
    <dgm:pt modelId="{52EBD220-9049-DB44-BC97-310075AAA3B0}" type="pres">
      <dgm:prSet presAssocID="{0A6C90D3-935F-B440-BFA3-ADCE41D200D1}" presName="Name10" presStyleLbl="parChTrans1D2" presStyleIdx="4" presStyleCnt="5"/>
      <dgm:spPr/>
      <dgm:t>
        <a:bodyPr/>
        <a:lstStyle/>
        <a:p>
          <a:endParaRPr lang="it-IT"/>
        </a:p>
      </dgm:t>
    </dgm:pt>
    <dgm:pt modelId="{29446681-D8FE-B645-8000-E3438CF403ED}" type="pres">
      <dgm:prSet presAssocID="{0ED2F0A1-FC75-3645-A4A9-07E103F83E4C}" presName="hierRoot2" presStyleCnt="0"/>
      <dgm:spPr/>
    </dgm:pt>
    <dgm:pt modelId="{9F3D5A28-E39C-4F48-BE35-B430FBB194E5}" type="pres">
      <dgm:prSet presAssocID="{0ED2F0A1-FC75-3645-A4A9-07E103F83E4C}" presName="composite2" presStyleCnt="0"/>
      <dgm:spPr/>
    </dgm:pt>
    <dgm:pt modelId="{3743547E-F25F-9A40-851C-8E8CF4736B59}" type="pres">
      <dgm:prSet presAssocID="{0ED2F0A1-FC75-3645-A4A9-07E103F83E4C}" presName="background2" presStyleLbl="node2" presStyleIdx="4" presStyleCnt="5"/>
      <dgm:spPr/>
    </dgm:pt>
    <dgm:pt modelId="{FC036D8A-8AAC-2348-B48A-E03AC35C7518}" type="pres">
      <dgm:prSet presAssocID="{0ED2F0A1-FC75-3645-A4A9-07E103F83E4C}" presName="text2" presStyleLbl="fgAcc2" presStyleIdx="4" presStyleCnt="5" custScaleX="229326" custScaleY="123043">
        <dgm:presLayoutVars>
          <dgm:chPref val="3"/>
        </dgm:presLayoutVars>
      </dgm:prSet>
      <dgm:spPr/>
      <dgm:t>
        <a:bodyPr/>
        <a:lstStyle/>
        <a:p>
          <a:endParaRPr lang="it-IT"/>
        </a:p>
      </dgm:t>
    </dgm:pt>
    <dgm:pt modelId="{937DEDE6-50A5-AF48-AF2B-E587AAE00066}" type="pres">
      <dgm:prSet presAssocID="{0ED2F0A1-FC75-3645-A4A9-07E103F83E4C}" presName="hierChild3" presStyleCnt="0"/>
      <dgm:spPr/>
    </dgm:pt>
    <dgm:pt modelId="{D162B76E-73FD-7148-9ABD-10EDAB0B7EEE}" type="pres">
      <dgm:prSet presAssocID="{A626D13C-721F-8849-8349-EEB9406392BD}" presName="Name17" presStyleLbl="parChTrans1D3" presStyleIdx="4" presStyleCnt="5"/>
      <dgm:spPr/>
      <dgm:t>
        <a:bodyPr/>
        <a:lstStyle/>
        <a:p>
          <a:endParaRPr lang="it-IT"/>
        </a:p>
      </dgm:t>
    </dgm:pt>
    <dgm:pt modelId="{461BF08B-ECA3-E349-B55B-649AD4143B9A}" type="pres">
      <dgm:prSet presAssocID="{09952D2F-56BC-1C40-95B0-1284CF664770}" presName="hierRoot3" presStyleCnt="0"/>
      <dgm:spPr/>
    </dgm:pt>
    <dgm:pt modelId="{58CD6C21-731E-8848-93C5-709018E3CEF9}" type="pres">
      <dgm:prSet presAssocID="{09952D2F-56BC-1C40-95B0-1284CF664770}" presName="composite3" presStyleCnt="0"/>
      <dgm:spPr/>
    </dgm:pt>
    <dgm:pt modelId="{5D9870BF-5DCC-0540-A77E-A8E21B4F3023}" type="pres">
      <dgm:prSet presAssocID="{09952D2F-56BC-1C40-95B0-1284CF664770}" presName="background3" presStyleLbl="node3" presStyleIdx="4" presStyleCnt="5"/>
      <dgm:spPr/>
    </dgm:pt>
    <dgm:pt modelId="{65E6284C-4BFD-D144-B06B-0C75C07A1B68}" type="pres">
      <dgm:prSet presAssocID="{09952D2F-56BC-1C40-95B0-1284CF664770}" presName="text3" presStyleLbl="fgAcc3" presStyleIdx="4" presStyleCnt="5" custScaleX="229867" custScaleY="411109">
        <dgm:presLayoutVars>
          <dgm:chPref val="3"/>
        </dgm:presLayoutVars>
      </dgm:prSet>
      <dgm:spPr/>
      <dgm:t>
        <a:bodyPr/>
        <a:lstStyle/>
        <a:p>
          <a:endParaRPr lang="it-IT"/>
        </a:p>
      </dgm:t>
    </dgm:pt>
    <dgm:pt modelId="{C35A0642-27F4-AA40-B9B8-359F6A85E40A}" type="pres">
      <dgm:prSet presAssocID="{09952D2F-56BC-1C40-95B0-1284CF664770}" presName="hierChild4" presStyleCnt="0"/>
      <dgm:spPr/>
    </dgm:pt>
  </dgm:ptLst>
  <dgm:cxnLst>
    <dgm:cxn modelId="{0E306D1D-B29F-5D4B-A01A-81F86A5417AB}" type="presOf" srcId="{067F629F-9D64-D14E-A988-A1ADAB8D257A}" destId="{4E386C1A-18F7-BB4A-B604-528FDF80182D}" srcOrd="0" destOrd="0" presId="urn:microsoft.com/office/officeart/2005/8/layout/hierarchy1"/>
    <dgm:cxn modelId="{B6E45C9B-5ED6-9D44-88D4-C096A86C3712}" type="presOf" srcId="{6639CFA6-CB4F-AC41-8D26-3F5F83E8DDF2}" destId="{809EC8A2-EF14-6046-9AF8-5C71C623CC97}" srcOrd="0" destOrd="0" presId="urn:microsoft.com/office/officeart/2005/8/layout/hierarchy1"/>
    <dgm:cxn modelId="{565EEC1E-A3A5-9E48-98FB-BE475CC0250C}" type="presOf" srcId="{0ED2F0A1-FC75-3645-A4A9-07E103F83E4C}" destId="{FC036D8A-8AAC-2348-B48A-E03AC35C7518}" srcOrd="0" destOrd="0" presId="urn:microsoft.com/office/officeart/2005/8/layout/hierarchy1"/>
    <dgm:cxn modelId="{DC95BCE2-AD72-7D4F-B520-C3C783034AE7}" type="presOf" srcId="{0A6C90D3-935F-B440-BFA3-ADCE41D200D1}" destId="{52EBD220-9049-DB44-BC97-310075AAA3B0}" srcOrd="0" destOrd="0" presId="urn:microsoft.com/office/officeart/2005/8/layout/hierarchy1"/>
    <dgm:cxn modelId="{8D81B099-15E8-DC40-BE55-5FDA567066F5}" srcId="{4721AD09-B582-4F4D-BABC-6BB34D4D8FC8}" destId="{6639CFA6-CB4F-AC41-8D26-3F5F83E8DDF2}" srcOrd="0" destOrd="0" parTransId="{02F14956-0BE3-FD41-8829-B225B98A8DAC}" sibTransId="{817DFAE4-BBC0-1D47-B570-B0FB5A838014}"/>
    <dgm:cxn modelId="{E196CE11-3F9C-F14A-828C-CEE620F6F637}" type="presOf" srcId="{0870962E-E45D-F745-A05C-70F2907337C7}" destId="{947CE78D-67C8-F240-9014-1738FF7136AF}" srcOrd="0" destOrd="0" presId="urn:microsoft.com/office/officeart/2005/8/layout/hierarchy1"/>
    <dgm:cxn modelId="{0386D2D0-2E8B-A048-90C8-3E6A35655D0D}" type="presOf" srcId="{2000864A-5C16-974D-99B3-2E530C46456F}" destId="{99209CFC-CC67-EC43-99E4-5FA8548D4009}" srcOrd="0" destOrd="0" presId="urn:microsoft.com/office/officeart/2005/8/layout/hierarchy1"/>
    <dgm:cxn modelId="{723D3CC9-EBDC-9647-85CC-5EC4799B6C10}" srcId="{A80CDA97-5B27-BD46-AEF6-BCF83DEA4BC8}" destId="{86CAFFAA-28FB-294E-838C-BF595B1C6F42}" srcOrd="0" destOrd="0" parTransId="{A668270B-C18C-8D42-B034-1D00D76B851A}" sibTransId="{B1086AF8-982A-114A-B5FB-B664347C8108}"/>
    <dgm:cxn modelId="{A4598277-4EC0-3740-A9A9-553688FDC038}" type="presOf" srcId="{A80CDA97-5B27-BD46-AEF6-BCF83DEA4BC8}" destId="{6ED85D2C-F9C9-7940-BFFF-DB4B90DD52E4}" srcOrd="0" destOrd="0" presId="urn:microsoft.com/office/officeart/2005/8/layout/hierarchy1"/>
    <dgm:cxn modelId="{2521D9FE-4175-0E44-8290-49F112129D65}" srcId="{A80CDA97-5B27-BD46-AEF6-BCF83DEA4BC8}" destId="{0870962E-E45D-F745-A05C-70F2907337C7}" srcOrd="1" destOrd="0" parTransId="{067F629F-9D64-D14E-A988-A1ADAB8D257A}" sibTransId="{2B92F636-E1A4-5B44-90EB-537C1DD2CAC1}"/>
    <dgm:cxn modelId="{DC0111FE-3844-5247-9566-B9F3075F342F}" type="presOf" srcId="{913DF3C5-B81E-8544-BFC1-B7B8BA1579E0}" destId="{7119D141-106F-6D48-A920-D7922322CA9B}" srcOrd="0" destOrd="0" presId="urn:microsoft.com/office/officeart/2005/8/layout/hierarchy1"/>
    <dgm:cxn modelId="{C5E475AB-B134-524B-8E85-A3055058558C}" type="presOf" srcId="{AB79D9D7-D50E-4A45-8B79-81D47C66EAEC}" destId="{C7E0B792-5C25-AD4C-87B1-59F56E55E277}" srcOrd="0" destOrd="0" presId="urn:microsoft.com/office/officeart/2005/8/layout/hierarchy1"/>
    <dgm:cxn modelId="{134FC88F-35D0-E24C-988D-B6940969C86E}" type="presOf" srcId="{B14333A3-6C1C-D340-9BCC-12229E67AE51}" destId="{4E02923C-F8EB-F149-A40A-38AF0F031A0E}" srcOrd="0" destOrd="0" presId="urn:microsoft.com/office/officeart/2005/8/layout/hierarchy1"/>
    <dgm:cxn modelId="{E663B7A5-4976-D243-963F-93C0E17DD352}" srcId="{86CAFFAA-28FB-294E-838C-BF595B1C6F42}" destId="{B14333A3-6C1C-D340-9BCC-12229E67AE51}" srcOrd="0" destOrd="0" parTransId="{B428E7AE-19DB-6841-A7DD-1B62466BE1F3}" sibTransId="{4941F857-5DD0-5440-B05B-E56501C1CDC0}"/>
    <dgm:cxn modelId="{DAA5237E-9105-6A46-B331-AE1D4271C624}" type="presOf" srcId="{09952D2F-56BC-1C40-95B0-1284CF664770}" destId="{65E6284C-4BFD-D144-B06B-0C75C07A1B68}" srcOrd="0" destOrd="0" presId="urn:microsoft.com/office/officeart/2005/8/layout/hierarchy1"/>
    <dgm:cxn modelId="{B0239276-5D3C-FB47-B19F-84CDA114AAC8}" type="presOf" srcId="{02F14956-0BE3-FD41-8829-B225B98A8DAC}" destId="{8B785CB2-5535-8846-965A-2629F16933F9}" srcOrd="0" destOrd="0" presId="urn:microsoft.com/office/officeart/2005/8/layout/hierarchy1"/>
    <dgm:cxn modelId="{F0C0EA52-26F5-3E47-9716-EF25B5A6DDC5}" srcId="{A80CDA97-5B27-BD46-AEF6-BCF83DEA4BC8}" destId="{AB79D9D7-D50E-4A45-8B79-81D47C66EAEC}" srcOrd="3" destOrd="0" parTransId="{2000864A-5C16-974D-99B3-2E530C46456F}" sibTransId="{CC40A807-2B7B-1B45-822C-79C4A7108E9E}"/>
    <dgm:cxn modelId="{908F5EA3-4394-D14B-B4BF-96186920689E}" type="presOf" srcId="{B428E7AE-19DB-6841-A7DD-1B62466BE1F3}" destId="{29102A92-F8A0-0D48-810C-5DEF23E76C07}" srcOrd="0" destOrd="0" presId="urn:microsoft.com/office/officeart/2005/8/layout/hierarchy1"/>
    <dgm:cxn modelId="{B1690B42-CF94-A844-9882-64FBBF3081C2}" srcId="{AB79D9D7-D50E-4A45-8B79-81D47C66EAEC}" destId="{26E2A85E-0371-3040-B024-59EAB3552163}" srcOrd="0" destOrd="0" parTransId="{913DF3C5-B81E-8544-BFC1-B7B8BA1579E0}" sibTransId="{FB26F827-83A5-F34A-BAD7-180BAA165561}"/>
    <dgm:cxn modelId="{231F607B-AEBE-5F41-8E2F-CC3F443A6FCF}" type="presOf" srcId="{4721AD09-B582-4F4D-BABC-6BB34D4D8FC8}" destId="{B67C0D80-526A-2841-BFCB-80F07BC469E6}" srcOrd="0" destOrd="0" presId="urn:microsoft.com/office/officeart/2005/8/layout/hierarchy1"/>
    <dgm:cxn modelId="{5CE778B7-A8D0-B141-8DD7-44F8391FFE9E}" srcId="{0ED2F0A1-FC75-3645-A4A9-07E103F83E4C}" destId="{09952D2F-56BC-1C40-95B0-1284CF664770}" srcOrd="0" destOrd="0" parTransId="{A626D13C-721F-8849-8349-EEB9406392BD}" sibTransId="{9056AA53-C47C-A743-8392-411B97F0287A}"/>
    <dgm:cxn modelId="{625BBD73-BE81-8B46-8379-2A8B5A211EC9}" type="presOf" srcId="{A626D13C-721F-8849-8349-EEB9406392BD}" destId="{D162B76E-73FD-7148-9ABD-10EDAB0B7EEE}" srcOrd="0" destOrd="0" presId="urn:microsoft.com/office/officeart/2005/8/layout/hierarchy1"/>
    <dgm:cxn modelId="{150E337F-6501-B043-BA23-6CD6D26845A5}" srcId="{6CD58782-4E2B-AC48-9AF8-3A8F738C837D}" destId="{A80CDA97-5B27-BD46-AEF6-BCF83DEA4BC8}" srcOrd="0" destOrd="0" parTransId="{9DF83B0C-0675-7B4D-B21C-3E29639A57CA}" sibTransId="{B991BD40-8B6A-C242-9228-72C82D0E0FAA}"/>
    <dgm:cxn modelId="{47D42EBA-D930-054A-AAEC-1B3F356C9148}" type="presOf" srcId="{6CD58782-4E2B-AC48-9AF8-3A8F738C837D}" destId="{ACA8D90D-AA3E-7E4D-832C-E51C60B3FC55}" srcOrd="0" destOrd="0" presId="urn:microsoft.com/office/officeart/2005/8/layout/hierarchy1"/>
    <dgm:cxn modelId="{CD6A4CD7-3957-E24B-A6D5-95648A669B79}" type="presOf" srcId="{ECA748E6-C47B-6A44-BF31-2578FD659A00}" destId="{E067061E-3070-1E45-B60B-E46270194259}" srcOrd="0" destOrd="0" presId="urn:microsoft.com/office/officeart/2005/8/layout/hierarchy1"/>
    <dgm:cxn modelId="{E3B680FD-F8CC-E040-A4CB-606AD6779495}" srcId="{A80CDA97-5B27-BD46-AEF6-BCF83DEA4BC8}" destId="{4721AD09-B582-4F4D-BABC-6BB34D4D8FC8}" srcOrd="2" destOrd="0" parTransId="{ECA748E6-C47B-6A44-BF31-2578FD659A00}" sibTransId="{0788E4AB-26C8-B845-8261-F601E23C443E}"/>
    <dgm:cxn modelId="{44DDDFB9-E65A-0F4D-9DF6-B7AA42FBF56E}" type="presOf" srcId="{26E2A85E-0371-3040-B024-59EAB3552163}" destId="{C95194A7-A825-DE42-9E32-5F2CB13FE525}" srcOrd="0" destOrd="0" presId="urn:microsoft.com/office/officeart/2005/8/layout/hierarchy1"/>
    <dgm:cxn modelId="{1CFB1D3B-B130-9E4D-96F1-2A7F0CAC4448}" type="presOf" srcId="{A668270B-C18C-8D42-B034-1D00D76B851A}" destId="{00D220BC-622F-1148-A4F7-9F78857FDC40}" srcOrd="0" destOrd="0" presId="urn:microsoft.com/office/officeart/2005/8/layout/hierarchy1"/>
    <dgm:cxn modelId="{185C70D6-A5EC-4443-B5BF-1710EF32D5FA}" type="presOf" srcId="{86CAFFAA-28FB-294E-838C-BF595B1C6F42}" destId="{D0F60C24-DEEA-594F-A8E3-1626620B0A34}" srcOrd="0" destOrd="0" presId="urn:microsoft.com/office/officeart/2005/8/layout/hierarchy1"/>
    <dgm:cxn modelId="{6F24E6AF-DF46-2D49-8D04-5A61E35B38C4}" type="presOf" srcId="{5F16249D-0D0E-294F-BBD4-03494DF938CA}" destId="{0EF2B863-859D-AA42-9444-5E5CB1A181E2}" srcOrd="0" destOrd="0" presId="urn:microsoft.com/office/officeart/2005/8/layout/hierarchy1"/>
    <dgm:cxn modelId="{7F5581E4-F03C-9B4C-A6C0-E48D15914321}" srcId="{A80CDA97-5B27-BD46-AEF6-BCF83DEA4BC8}" destId="{0ED2F0A1-FC75-3645-A4A9-07E103F83E4C}" srcOrd="4" destOrd="0" parTransId="{0A6C90D3-935F-B440-BFA3-ADCE41D200D1}" sibTransId="{A95085C2-4D2F-6642-B396-27E6C6ECC0CB}"/>
    <dgm:cxn modelId="{7D314A07-8472-8140-A6B0-8852543E4445}" srcId="{0870962E-E45D-F745-A05C-70F2907337C7}" destId="{5F16249D-0D0E-294F-BBD4-03494DF938CA}" srcOrd="0" destOrd="0" parTransId="{35873D0E-20B0-634D-9781-597BB2CAEE56}" sibTransId="{73F3545F-AC2B-1647-B651-BEE2A0E19081}"/>
    <dgm:cxn modelId="{6016EE69-1A86-2B4E-BD2B-0AABA1B60D6E}" type="presOf" srcId="{35873D0E-20B0-634D-9781-597BB2CAEE56}" destId="{6A824032-CF95-664C-AA9D-6744182647D0}" srcOrd="0" destOrd="0" presId="urn:microsoft.com/office/officeart/2005/8/layout/hierarchy1"/>
    <dgm:cxn modelId="{D356F50C-78A5-DB43-B7D9-009E51E3A001}" type="presParOf" srcId="{ACA8D90D-AA3E-7E4D-832C-E51C60B3FC55}" destId="{086549CC-80CD-404B-8A88-9B0EA3989826}" srcOrd="0" destOrd="0" presId="urn:microsoft.com/office/officeart/2005/8/layout/hierarchy1"/>
    <dgm:cxn modelId="{157EE982-4525-B145-B4D0-DC24BCF0C7AE}" type="presParOf" srcId="{086549CC-80CD-404B-8A88-9B0EA3989826}" destId="{3FC0A6A2-8DE2-E14A-8F9B-DC4CA05FFD25}" srcOrd="0" destOrd="0" presId="urn:microsoft.com/office/officeart/2005/8/layout/hierarchy1"/>
    <dgm:cxn modelId="{89DF20E6-5C28-8B4C-8B03-93C35B5CF70E}" type="presParOf" srcId="{3FC0A6A2-8DE2-E14A-8F9B-DC4CA05FFD25}" destId="{75B3C7FE-8C09-B444-ADE3-18C20B24AA58}" srcOrd="0" destOrd="0" presId="urn:microsoft.com/office/officeart/2005/8/layout/hierarchy1"/>
    <dgm:cxn modelId="{C5DE61A1-B8F1-AC4A-8345-85E2863F493E}" type="presParOf" srcId="{3FC0A6A2-8DE2-E14A-8F9B-DC4CA05FFD25}" destId="{6ED85D2C-F9C9-7940-BFFF-DB4B90DD52E4}" srcOrd="1" destOrd="0" presId="urn:microsoft.com/office/officeart/2005/8/layout/hierarchy1"/>
    <dgm:cxn modelId="{556A3DEC-1BC0-F34C-9C11-57BAD587843D}" type="presParOf" srcId="{086549CC-80CD-404B-8A88-9B0EA3989826}" destId="{C87E48BD-8938-064A-86A0-D8CA5956D994}" srcOrd="1" destOrd="0" presId="urn:microsoft.com/office/officeart/2005/8/layout/hierarchy1"/>
    <dgm:cxn modelId="{D76FC6BD-2A04-0346-B0C5-C587A3DA0FA4}" type="presParOf" srcId="{C87E48BD-8938-064A-86A0-D8CA5956D994}" destId="{00D220BC-622F-1148-A4F7-9F78857FDC40}" srcOrd="0" destOrd="0" presId="urn:microsoft.com/office/officeart/2005/8/layout/hierarchy1"/>
    <dgm:cxn modelId="{D2472215-F779-CC42-959D-E00F45A8A892}" type="presParOf" srcId="{C87E48BD-8938-064A-86A0-D8CA5956D994}" destId="{6BB73033-3135-F544-AA0E-E66C032D0C50}" srcOrd="1" destOrd="0" presId="urn:microsoft.com/office/officeart/2005/8/layout/hierarchy1"/>
    <dgm:cxn modelId="{7F51F041-3AD7-AA46-8A6B-9DBF075E7792}" type="presParOf" srcId="{6BB73033-3135-F544-AA0E-E66C032D0C50}" destId="{6CEB1A41-DA7B-3340-8151-4A2C25C47208}" srcOrd="0" destOrd="0" presId="urn:microsoft.com/office/officeart/2005/8/layout/hierarchy1"/>
    <dgm:cxn modelId="{EDFE5424-B1B6-2747-A8DC-DB2BBBAC1A71}" type="presParOf" srcId="{6CEB1A41-DA7B-3340-8151-4A2C25C47208}" destId="{06A989DA-E11B-A346-B471-E53556B4617F}" srcOrd="0" destOrd="0" presId="urn:microsoft.com/office/officeart/2005/8/layout/hierarchy1"/>
    <dgm:cxn modelId="{EC388A5A-B614-7C40-AC08-F5EBE31E30D4}" type="presParOf" srcId="{6CEB1A41-DA7B-3340-8151-4A2C25C47208}" destId="{D0F60C24-DEEA-594F-A8E3-1626620B0A34}" srcOrd="1" destOrd="0" presId="urn:microsoft.com/office/officeart/2005/8/layout/hierarchy1"/>
    <dgm:cxn modelId="{16539E6A-D393-F840-812C-026F29BDC0A6}" type="presParOf" srcId="{6BB73033-3135-F544-AA0E-E66C032D0C50}" destId="{16AE5B36-4163-9845-8EC2-E8247EEDDBA2}" srcOrd="1" destOrd="0" presId="urn:microsoft.com/office/officeart/2005/8/layout/hierarchy1"/>
    <dgm:cxn modelId="{F88CABFA-5A35-2F4A-A1CD-D32DB03E59B5}" type="presParOf" srcId="{16AE5B36-4163-9845-8EC2-E8247EEDDBA2}" destId="{29102A92-F8A0-0D48-810C-5DEF23E76C07}" srcOrd="0" destOrd="0" presId="urn:microsoft.com/office/officeart/2005/8/layout/hierarchy1"/>
    <dgm:cxn modelId="{30FF361A-3A1A-054C-868E-C6D5043F9F04}" type="presParOf" srcId="{16AE5B36-4163-9845-8EC2-E8247EEDDBA2}" destId="{5EC9670A-0586-B74D-96C8-FDF2D7A9A384}" srcOrd="1" destOrd="0" presId="urn:microsoft.com/office/officeart/2005/8/layout/hierarchy1"/>
    <dgm:cxn modelId="{EB2F27C9-1A2A-B44E-AE5A-AC98F91F4CFB}" type="presParOf" srcId="{5EC9670A-0586-B74D-96C8-FDF2D7A9A384}" destId="{4BC5C5EF-B2FE-1B43-AF01-19DAF250E8E2}" srcOrd="0" destOrd="0" presId="urn:microsoft.com/office/officeart/2005/8/layout/hierarchy1"/>
    <dgm:cxn modelId="{405C07D9-88D5-ED4D-A511-B47854033254}" type="presParOf" srcId="{4BC5C5EF-B2FE-1B43-AF01-19DAF250E8E2}" destId="{709EA5DF-94C5-6545-8C0C-50007B29C6C7}" srcOrd="0" destOrd="0" presId="urn:microsoft.com/office/officeart/2005/8/layout/hierarchy1"/>
    <dgm:cxn modelId="{1DB8B1DA-DD86-1644-A816-F7023FF7310F}" type="presParOf" srcId="{4BC5C5EF-B2FE-1B43-AF01-19DAF250E8E2}" destId="{4E02923C-F8EB-F149-A40A-38AF0F031A0E}" srcOrd="1" destOrd="0" presId="urn:microsoft.com/office/officeart/2005/8/layout/hierarchy1"/>
    <dgm:cxn modelId="{83D21E9D-6C14-FF40-8319-FFD595C3AA4B}" type="presParOf" srcId="{5EC9670A-0586-B74D-96C8-FDF2D7A9A384}" destId="{474447FB-BE48-6843-A107-6B60F59F69D9}" srcOrd="1" destOrd="0" presId="urn:microsoft.com/office/officeart/2005/8/layout/hierarchy1"/>
    <dgm:cxn modelId="{65980025-1EFD-FD42-B410-49167E38FA42}" type="presParOf" srcId="{C87E48BD-8938-064A-86A0-D8CA5956D994}" destId="{4E386C1A-18F7-BB4A-B604-528FDF80182D}" srcOrd="2" destOrd="0" presId="urn:microsoft.com/office/officeart/2005/8/layout/hierarchy1"/>
    <dgm:cxn modelId="{DCFADC20-4B79-0E4B-B4ED-8BB3CE268DC9}" type="presParOf" srcId="{C87E48BD-8938-064A-86A0-D8CA5956D994}" destId="{6BAAEF09-084A-B147-80A0-61E67E2E765A}" srcOrd="3" destOrd="0" presId="urn:microsoft.com/office/officeart/2005/8/layout/hierarchy1"/>
    <dgm:cxn modelId="{2B14315F-3543-5E49-8F98-C09AF429CB77}" type="presParOf" srcId="{6BAAEF09-084A-B147-80A0-61E67E2E765A}" destId="{EE6B4266-16DA-874A-B2C8-D82F6B51B825}" srcOrd="0" destOrd="0" presId="urn:microsoft.com/office/officeart/2005/8/layout/hierarchy1"/>
    <dgm:cxn modelId="{52B6DAD6-62F7-634F-A16F-B8F19250A2A0}" type="presParOf" srcId="{EE6B4266-16DA-874A-B2C8-D82F6B51B825}" destId="{BEF3F9D7-9940-7C46-9A22-57F254D334AF}" srcOrd="0" destOrd="0" presId="urn:microsoft.com/office/officeart/2005/8/layout/hierarchy1"/>
    <dgm:cxn modelId="{39F8E7E3-CC11-4040-9605-AD43A76AFA30}" type="presParOf" srcId="{EE6B4266-16DA-874A-B2C8-D82F6B51B825}" destId="{947CE78D-67C8-F240-9014-1738FF7136AF}" srcOrd="1" destOrd="0" presId="urn:microsoft.com/office/officeart/2005/8/layout/hierarchy1"/>
    <dgm:cxn modelId="{28E5ED5B-DC7B-AB4C-B9B2-64287680FEFC}" type="presParOf" srcId="{6BAAEF09-084A-B147-80A0-61E67E2E765A}" destId="{12FC3388-33B4-DF41-AD21-08E99A62D7AB}" srcOrd="1" destOrd="0" presId="urn:microsoft.com/office/officeart/2005/8/layout/hierarchy1"/>
    <dgm:cxn modelId="{A96AD82E-7F1B-D74E-BDC6-39C9871DF7E9}" type="presParOf" srcId="{12FC3388-33B4-DF41-AD21-08E99A62D7AB}" destId="{6A824032-CF95-664C-AA9D-6744182647D0}" srcOrd="0" destOrd="0" presId="urn:microsoft.com/office/officeart/2005/8/layout/hierarchy1"/>
    <dgm:cxn modelId="{EDD1E03E-EF21-344D-B10B-0822CA092C76}" type="presParOf" srcId="{12FC3388-33B4-DF41-AD21-08E99A62D7AB}" destId="{79772CF0-7819-2E45-B638-C233DC7B98AE}" srcOrd="1" destOrd="0" presId="urn:microsoft.com/office/officeart/2005/8/layout/hierarchy1"/>
    <dgm:cxn modelId="{43FE9A94-2DAC-964C-AC44-6FE3A8A79AD1}" type="presParOf" srcId="{79772CF0-7819-2E45-B638-C233DC7B98AE}" destId="{8A0065AC-4715-3048-8428-F7A8008B76D3}" srcOrd="0" destOrd="0" presId="urn:microsoft.com/office/officeart/2005/8/layout/hierarchy1"/>
    <dgm:cxn modelId="{7DD4143B-C425-114F-BDDA-2D6ED57D5FCA}" type="presParOf" srcId="{8A0065AC-4715-3048-8428-F7A8008B76D3}" destId="{AC8F03AB-50A4-C24E-A2AA-FC1644E9F56D}" srcOrd="0" destOrd="0" presId="urn:microsoft.com/office/officeart/2005/8/layout/hierarchy1"/>
    <dgm:cxn modelId="{A180D156-D9B9-CE46-8835-3F05D645D3E2}" type="presParOf" srcId="{8A0065AC-4715-3048-8428-F7A8008B76D3}" destId="{0EF2B863-859D-AA42-9444-5E5CB1A181E2}" srcOrd="1" destOrd="0" presId="urn:microsoft.com/office/officeart/2005/8/layout/hierarchy1"/>
    <dgm:cxn modelId="{E48E1F10-3B93-6C48-9B98-D8EC903B3B3E}" type="presParOf" srcId="{79772CF0-7819-2E45-B638-C233DC7B98AE}" destId="{4CECA50F-DCB0-E643-9D7E-CF8486BC03D0}" srcOrd="1" destOrd="0" presId="urn:microsoft.com/office/officeart/2005/8/layout/hierarchy1"/>
    <dgm:cxn modelId="{57255BF2-1839-2549-8E6C-5604332E1CA4}" type="presParOf" srcId="{C87E48BD-8938-064A-86A0-D8CA5956D994}" destId="{E067061E-3070-1E45-B60B-E46270194259}" srcOrd="4" destOrd="0" presId="urn:microsoft.com/office/officeart/2005/8/layout/hierarchy1"/>
    <dgm:cxn modelId="{3AE6A970-80CC-F14C-8077-BF9AEB723594}" type="presParOf" srcId="{C87E48BD-8938-064A-86A0-D8CA5956D994}" destId="{0030EA94-9CE4-6544-A8B5-B0BCB9DDED10}" srcOrd="5" destOrd="0" presId="urn:microsoft.com/office/officeart/2005/8/layout/hierarchy1"/>
    <dgm:cxn modelId="{AF0E178D-1384-F34A-9808-17D82E71B903}" type="presParOf" srcId="{0030EA94-9CE4-6544-A8B5-B0BCB9DDED10}" destId="{4B22B2D9-2798-554A-98F4-606BA7004968}" srcOrd="0" destOrd="0" presId="urn:microsoft.com/office/officeart/2005/8/layout/hierarchy1"/>
    <dgm:cxn modelId="{E61B3452-30AB-634F-8FD9-D25E37552756}" type="presParOf" srcId="{4B22B2D9-2798-554A-98F4-606BA7004968}" destId="{88FD1F6F-F151-5642-91EC-7E07788121AE}" srcOrd="0" destOrd="0" presId="urn:microsoft.com/office/officeart/2005/8/layout/hierarchy1"/>
    <dgm:cxn modelId="{1E1C7D38-CB38-F240-8C4C-A6D3F61F0ACB}" type="presParOf" srcId="{4B22B2D9-2798-554A-98F4-606BA7004968}" destId="{B67C0D80-526A-2841-BFCB-80F07BC469E6}" srcOrd="1" destOrd="0" presId="urn:microsoft.com/office/officeart/2005/8/layout/hierarchy1"/>
    <dgm:cxn modelId="{9CF96EA8-8ED4-AB40-BAA1-54CE546B5D1F}" type="presParOf" srcId="{0030EA94-9CE4-6544-A8B5-B0BCB9DDED10}" destId="{8AD3A7EB-C8F6-0A48-89CF-EDAE7CEDC81C}" srcOrd="1" destOrd="0" presId="urn:microsoft.com/office/officeart/2005/8/layout/hierarchy1"/>
    <dgm:cxn modelId="{8961DC10-9A53-E448-AE98-683EDF325EE0}" type="presParOf" srcId="{8AD3A7EB-C8F6-0A48-89CF-EDAE7CEDC81C}" destId="{8B785CB2-5535-8846-965A-2629F16933F9}" srcOrd="0" destOrd="0" presId="urn:microsoft.com/office/officeart/2005/8/layout/hierarchy1"/>
    <dgm:cxn modelId="{E58CEEE1-B0BB-8542-A18E-0B0FCF6B8A45}" type="presParOf" srcId="{8AD3A7EB-C8F6-0A48-89CF-EDAE7CEDC81C}" destId="{7C921D6C-94EB-FB41-A232-C94AE45B4B7B}" srcOrd="1" destOrd="0" presId="urn:microsoft.com/office/officeart/2005/8/layout/hierarchy1"/>
    <dgm:cxn modelId="{F7D8F16E-C060-2249-AA63-9118103B3B1F}" type="presParOf" srcId="{7C921D6C-94EB-FB41-A232-C94AE45B4B7B}" destId="{D75ACB9B-5B0E-414E-9BB1-3510CC5E585C}" srcOrd="0" destOrd="0" presId="urn:microsoft.com/office/officeart/2005/8/layout/hierarchy1"/>
    <dgm:cxn modelId="{641A5B3D-4C60-C941-BE89-8D61AA7410AE}" type="presParOf" srcId="{D75ACB9B-5B0E-414E-9BB1-3510CC5E585C}" destId="{8E130176-2A07-4440-8967-859FD49D2808}" srcOrd="0" destOrd="0" presId="urn:microsoft.com/office/officeart/2005/8/layout/hierarchy1"/>
    <dgm:cxn modelId="{2FD818A2-B019-8949-AC16-B90AE86FAFC9}" type="presParOf" srcId="{D75ACB9B-5B0E-414E-9BB1-3510CC5E585C}" destId="{809EC8A2-EF14-6046-9AF8-5C71C623CC97}" srcOrd="1" destOrd="0" presId="urn:microsoft.com/office/officeart/2005/8/layout/hierarchy1"/>
    <dgm:cxn modelId="{F50AFC71-A145-0740-AF14-CF5717F7F04C}" type="presParOf" srcId="{7C921D6C-94EB-FB41-A232-C94AE45B4B7B}" destId="{8A0D3AB8-0AF6-9841-8763-50036C1D6DB3}" srcOrd="1" destOrd="0" presId="urn:microsoft.com/office/officeart/2005/8/layout/hierarchy1"/>
    <dgm:cxn modelId="{01A17E2F-BE19-8247-AB57-CDBD0A6C43EB}" type="presParOf" srcId="{C87E48BD-8938-064A-86A0-D8CA5956D994}" destId="{99209CFC-CC67-EC43-99E4-5FA8548D4009}" srcOrd="6" destOrd="0" presId="urn:microsoft.com/office/officeart/2005/8/layout/hierarchy1"/>
    <dgm:cxn modelId="{6CF741EB-5560-C249-89A3-0EA68A89BF0F}" type="presParOf" srcId="{C87E48BD-8938-064A-86A0-D8CA5956D994}" destId="{AA59CB62-D48D-634F-9170-EB31D1E9EAEC}" srcOrd="7" destOrd="0" presId="urn:microsoft.com/office/officeart/2005/8/layout/hierarchy1"/>
    <dgm:cxn modelId="{2609E95A-6BCC-7C4A-8C18-4549A1A1904F}" type="presParOf" srcId="{AA59CB62-D48D-634F-9170-EB31D1E9EAEC}" destId="{2CCD88D9-279F-8045-AF5A-43455E9B2CC2}" srcOrd="0" destOrd="0" presId="urn:microsoft.com/office/officeart/2005/8/layout/hierarchy1"/>
    <dgm:cxn modelId="{93EABE93-F97C-D940-8EA1-0084246A1277}" type="presParOf" srcId="{2CCD88D9-279F-8045-AF5A-43455E9B2CC2}" destId="{0B2E8CFF-FEA4-4045-859E-905131E48323}" srcOrd="0" destOrd="0" presId="urn:microsoft.com/office/officeart/2005/8/layout/hierarchy1"/>
    <dgm:cxn modelId="{71BF2843-8615-554C-BAB3-604C36B3F3CE}" type="presParOf" srcId="{2CCD88D9-279F-8045-AF5A-43455E9B2CC2}" destId="{C7E0B792-5C25-AD4C-87B1-59F56E55E277}" srcOrd="1" destOrd="0" presId="urn:microsoft.com/office/officeart/2005/8/layout/hierarchy1"/>
    <dgm:cxn modelId="{9A5980DC-A3BF-B540-A125-56323BF1C1E8}" type="presParOf" srcId="{AA59CB62-D48D-634F-9170-EB31D1E9EAEC}" destId="{65248033-4E2C-5447-AA2A-472DB7681749}" srcOrd="1" destOrd="0" presId="urn:microsoft.com/office/officeart/2005/8/layout/hierarchy1"/>
    <dgm:cxn modelId="{9735F9B0-1FB1-3543-9948-2386D27D961C}" type="presParOf" srcId="{65248033-4E2C-5447-AA2A-472DB7681749}" destId="{7119D141-106F-6D48-A920-D7922322CA9B}" srcOrd="0" destOrd="0" presId="urn:microsoft.com/office/officeart/2005/8/layout/hierarchy1"/>
    <dgm:cxn modelId="{B0EEDCAC-4976-D74A-93C1-3D81C8222179}" type="presParOf" srcId="{65248033-4E2C-5447-AA2A-472DB7681749}" destId="{44243C4E-684A-944E-BAE2-08F46EC1AA4F}" srcOrd="1" destOrd="0" presId="urn:microsoft.com/office/officeart/2005/8/layout/hierarchy1"/>
    <dgm:cxn modelId="{7871180C-7701-D24A-B91F-328DE4E4A0BF}" type="presParOf" srcId="{44243C4E-684A-944E-BAE2-08F46EC1AA4F}" destId="{ADC71C7F-52CE-2A4C-B0D1-DE339808161A}" srcOrd="0" destOrd="0" presId="urn:microsoft.com/office/officeart/2005/8/layout/hierarchy1"/>
    <dgm:cxn modelId="{3C1FC1C1-5ED8-744C-88DD-D261649B4D30}" type="presParOf" srcId="{ADC71C7F-52CE-2A4C-B0D1-DE339808161A}" destId="{A6C834C5-B46D-2042-BA73-F6B4B266F510}" srcOrd="0" destOrd="0" presId="urn:microsoft.com/office/officeart/2005/8/layout/hierarchy1"/>
    <dgm:cxn modelId="{D9CB69A9-21EE-E743-A1AF-39EFE2CB12E2}" type="presParOf" srcId="{ADC71C7F-52CE-2A4C-B0D1-DE339808161A}" destId="{C95194A7-A825-DE42-9E32-5F2CB13FE525}" srcOrd="1" destOrd="0" presId="urn:microsoft.com/office/officeart/2005/8/layout/hierarchy1"/>
    <dgm:cxn modelId="{C50D1395-7DD6-F14A-A8F2-A7DF3D17F30D}" type="presParOf" srcId="{44243C4E-684A-944E-BAE2-08F46EC1AA4F}" destId="{C8B5D00A-94CE-2146-9B7E-97D24F61FB12}" srcOrd="1" destOrd="0" presId="urn:microsoft.com/office/officeart/2005/8/layout/hierarchy1"/>
    <dgm:cxn modelId="{D1CAF417-69BB-414A-BA4F-C17EA9905926}" type="presParOf" srcId="{C87E48BD-8938-064A-86A0-D8CA5956D994}" destId="{52EBD220-9049-DB44-BC97-310075AAA3B0}" srcOrd="8" destOrd="0" presId="urn:microsoft.com/office/officeart/2005/8/layout/hierarchy1"/>
    <dgm:cxn modelId="{D6C7316D-8356-2D46-A6CC-089B772B06C4}" type="presParOf" srcId="{C87E48BD-8938-064A-86A0-D8CA5956D994}" destId="{29446681-D8FE-B645-8000-E3438CF403ED}" srcOrd="9" destOrd="0" presId="urn:microsoft.com/office/officeart/2005/8/layout/hierarchy1"/>
    <dgm:cxn modelId="{7F0948B3-9E60-3E4E-A15E-715B24B8FE7B}" type="presParOf" srcId="{29446681-D8FE-B645-8000-E3438CF403ED}" destId="{9F3D5A28-E39C-4F48-BE35-B430FBB194E5}" srcOrd="0" destOrd="0" presId="urn:microsoft.com/office/officeart/2005/8/layout/hierarchy1"/>
    <dgm:cxn modelId="{7C64ACDC-B0DA-3B44-91DD-0F47236A4285}" type="presParOf" srcId="{9F3D5A28-E39C-4F48-BE35-B430FBB194E5}" destId="{3743547E-F25F-9A40-851C-8E8CF4736B59}" srcOrd="0" destOrd="0" presId="urn:microsoft.com/office/officeart/2005/8/layout/hierarchy1"/>
    <dgm:cxn modelId="{664760BB-20F5-7240-AD34-7683BE849393}" type="presParOf" srcId="{9F3D5A28-E39C-4F48-BE35-B430FBB194E5}" destId="{FC036D8A-8AAC-2348-B48A-E03AC35C7518}" srcOrd="1" destOrd="0" presId="urn:microsoft.com/office/officeart/2005/8/layout/hierarchy1"/>
    <dgm:cxn modelId="{7226DECD-5782-2D41-8CE1-A011A06C2CC8}" type="presParOf" srcId="{29446681-D8FE-B645-8000-E3438CF403ED}" destId="{937DEDE6-50A5-AF48-AF2B-E587AAE00066}" srcOrd="1" destOrd="0" presId="urn:microsoft.com/office/officeart/2005/8/layout/hierarchy1"/>
    <dgm:cxn modelId="{AAA9BD9C-74DD-4A40-8920-8E62F2D0E795}" type="presParOf" srcId="{937DEDE6-50A5-AF48-AF2B-E587AAE00066}" destId="{D162B76E-73FD-7148-9ABD-10EDAB0B7EEE}" srcOrd="0" destOrd="0" presId="urn:microsoft.com/office/officeart/2005/8/layout/hierarchy1"/>
    <dgm:cxn modelId="{C33C6D2E-0F47-CD4A-B378-5CDA24CE86D7}" type="presParOf" srcId="{937DEDE6-50A5-AF48-AF2B-E587AAE00066}" destId="{461BF08B-ECA3-E349-B55B-649AD4143B9A}" srcOrd="1" destOrd="0" presId="urn:microsoft.com/office/officeart/2005/8/layout/hierarchy1"/>
    <dgm:cxn modelId="{AB406A57-B8B8-7A4E-B50E-769F3A1E1ADA}" type="presParOf" srcId="{461BF08B-ECA3-E349-B55B-649AD4143B9A}" destId="{58CD6C21-731E-8848-93C5-709018E3CEF9}" srcOrd="0" destOrd="0" presId="urn:microsoft.com/office/officeart/2005/8/layout/hierarchy1"/>
    <dgm:cxn modelId="{436AFC3D-894F-2B45-B446-813E2EE95446}" type="presParOf" srcId="{58CD6C21-731E-8848-93C5-709018E3CEF9}" destId="{5D9870BF-5DCC-0540-A77E-A8E21B4F3023}" srcOrd="0" destOrd="0" presId="urn:microsoft.com/office/officeart/2005/8/layout/hierarchy1"/>
    <dgm:cxn modelId="{810DF0B7-9095-C44A-950C-B610A11F4ECA}" type="presParOf" srcId="{58CD6C21-731E-8848-93C5-709018E3CEF9}" destId="{65E6284C-4BFD-D144-B06B-0C75C07A1B68}" srcOrd="1" destOrd="0" presId="urn:microsoft.com/office/officeart/2005/8/layout/hierarchy1"/>
    <dgm:cxn modelId="{4B56B165-A8A5-7347-87DD-F122B55F99ED}" type="presParOf" srcId="{461BF08B-ECA3-E349-B55B-649AD4143B9A}" destId="{C35A0642-27F4-AA40-B9B8-359F6A85E40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D11A9D-2E8B-43F8-B74B-89314A4377BA}" type="doc">
      <dgm:prSet loTypeId="urn:microsoft.com/office/officeart/2005/8/layout/radial3" loCatId="relationship" qsTypeId="urn:microsoft.com/office/officeart/2005/8/quickstyle/3d1" qsCatId="3D" csTypeId="urn:microsoft.com/office/officeart/2005/8/colors/colorful5" csCatId="colorful" phldr="1"/>
      <dgm:spPr/>
      <dgm:t>
        <a:bodyPr/>
        <a:lstStyle/>
        <a:p>
          <a:endParaRPr lang="it-IT"/>
        </a:p>
      </dgm:t>
    </dgm:pt>
    <dgm:pt modelId="{26B89D36-BAC7-4750-943A-6E396521698F}">
      <dgm:prSet phldrT="[Testo]" custT="1"/>
      <dgm:spPr/>
      <dgm:t>
        <a:bodyPr/>
        <a:lstStyle/>
        <a:p>
          <a:r>
            <a:rPr lang="it-IT" sz="2400" b="1" dirty="0" err="1">
              <a:latin typeface="Century Gothic" panose="020B0502020202020204" pitchFamily="34" charset="0"/>
            </a:rPr>
            <a:t>Pz</a:t>
          </a:r>
          <a:r>
            <a:rPr lang="it-IT" sz="2400" b="1" dirty="0">
              <a:latin typeface="Century Gothic" panose="020B0502020202020204" pitchFamily="34" charset="0"/>
            </a:rPr>
            <a:t> CCH Complesso</a:t>
          </a:r>
        </a:p>
      </dgm:t>
    </dgm:pt>
    <dgm:pt modelId="{283862A5-CF24-418B-A08C-28D9B2362AD5}" type="parTrans" cxnId="{ECDF4CEB-878F-4F5E-B3E7-85B97278C048}">
      <dgm:prSet/>
      <dgm:spPr/>
      <dgm:t>
        <a:bodyPr/>
        <a:lstStyle/>
        <a:p>
          <a:endParaRPr lang="it-IT" sz="2000"/>
        </a:p>
      </dgm:t>
    </dgm:pt>
    <dgm:pt modelId="{BCAB901A-8A6B-453F-BDF5-60A6EBBD3ABA}" type="sibTrans" cxnId="{ECDF4CEB-878F-4F5E-B3E7-85B97278C048}">
      <dgm:prSet/>
      <dgm:spPr/>
      <dgm:t>
        <a:bodyPr/>
        <a:lstStyle/>
        <a:p>
          <a:endParaRPr lang="it-IT" sz="2000"/>
        </a:p>
      </dgm:t>
    </dgm:pt>
    <dgm:pt modelId="{5D43426E-7CF9-40E3-8B24-5E8AA55215AF}">
      <dgm:prSet phldrT="[Testo]" custT="1"/>
      <dgm:spPr/>
      <dgm:t>
        <a:bodyPr/>
        <a:lstStyle/>
        <a:p>
          <a:r>
            <a:rPr lang="it-IT" sz="2000" dirty="0"/>
            <a:t>&gt;75 anni</a:t>
          </a:r>
        </a:p>
      </dgm:t>
    </dgm:pt>
    <dgm:pt modelId="{276A118D-0CB9-41AC-AFEC-3A26DDA51F71}" type="parTrans" cxnId="{4D6492FC-2FA2-411B-80B7-0792B36442D4}">
      <dgm:prSet/>
      <dgm:spPr/>
      <dgm:t>
        <a:bodyPr/>
        <a:lstStyle/>
        <a:p>
          <a:endParaRPr lang="it-IT" sz="2000"/>
        </a:p>
      </dgm:t>
    </dgm:pt>
    <dgm:pt modelId="{F0872961-ACF7-4CDA-A7DC-95DBC1B3DE34}" type="sibTrans" cxnId="{4D6492FC-2FA2-411B-80B7-0792B36442D4}">
      <dgm:prSet/>
      <dgm:spPr/>
      <dgm:t>
        <a:bodyPr/>
        <a:lstStyle/>
        <a:p>
          <a:endParaRPr lang="it-IT" sz="2000"/>
        </a:p>
      </dgm:t>
    </dgm:pt>
    <dgm:pt modelId="{EB78FBEC-E9E6-41FD-B71A-9DA805951411}">
      <dgm:prSet phldrT="[Testo]" custT="1"/>
      <dgm:spPr/>
      <dgm:t>
        <a:bodyPr/>
        <a:lstStyle/>
        <a:p>
          <a:r>
            <a:rPr lang="it-IT" sz="2000" dirty="0"/>
            <a:t>Donna</a:t>
          </a:r>
        </a:p>
      </dgm:t>
    </dgm:pt>
    <dgm:pt modelId="{F59D537A-FDED-443E-BBE0-C239B518F6D2}" type="parTrans" cxnId="{132E712A-9A9A-4666-BDE8-BDEF2472AF90}">
      <dgm:prSet/>
      <dgm:spPr/>
      <dgm:t>
        <a:bodyPr/>
        <a:lstStyle/>
        <a:p>
          <a:endParaRPr lang="it-IT" sz="2000"/>
        </a:p>
      </dgm:t>
    </dgm:pt>
    <dgm:pt modelId="{33C7D025-7AC2-4056-8365-A53F67D00BB1}" type="sibTrans" cxnId="{132E712A-9A9A-4666-BDE8-BDEF2472AF90}">
      <dgm:prSet/>
      <dgm:spPr/>
      <dgm:t>
        <a:bodyPr/>
        <a:lstStyle/>
        <a:p>
          <a:endParaRPr lang="it-IT" sz="2000"/>
        </a:p>
      </dgm:t>
    </dgm:pt>
    <dgm:pt modelId="{638957C8-8D94-4904-BEC8-68324D01BCD3}">
      <dgm:prSet phldrT="[Testo]" custT="1"/>
      <dgm:spPr/>
      <dgm:t>
        <a:bodyPr/>
        <a:lstStyle/>
        <a:p>
          <a:r>
            <a:rPr lang="it-IT" sz="2000" dirty="0"/>
            <a:t>Barthel&lt;60</a:t>
          </a:r>
        </a:p>
      </dgm:t>
    </dgm:pt>
    <dgm:pt modelId="{3B89BFD4-D931-4EE9-9B78-52B005E4CDED}" type="parTrans" cxnId="{2E1157E3-739F-4A85-9A95-B545A8AD1E32}">
      <dgm:prSet/>
      <dgm:spPr/>
      <dgm:t>
        <a:bodyPr/>
        <a:lstStyle/>
        <a:p>
          <a:endParaRPr lang="it-IT" sz="2000"/>
        </a:p>
      </dgm:t>
    </dgm:pt>
    <dgm:pt modelId="{1B2EAB1A-BEBA-4F88-A1BD-C6DEFC6E63A9}" type="sibTrans" cxnId="{2E1157E3-739F-4A85-9A95-B545A8AD1E32}">
      <dgm:prSet/>
      <dgm:spPr/>
      <dgm:t>
        <a:bodyPr/>
        <a:lstStyle/>
        <a:p>
          <a:endParaRPr lang="it-IT" sz="2000"/>
        </a:p>
      </dgm:t>
    </dgm:pt>
    <dgm:pt modelId="{7044CC42-A07A-4EFD-8C2B-9B5A9F2D20AB}">
      <dgm:prSet phldrT="[Testo]" custT="1"/>
      <dgm:spPr/>
      <dgm:t>
        <a:bodyPr/>
        <a:lstStyle/>
        <a:p>
          <a:r>
            <a:rPr lang="it-IT" sz="2000" dirty="0"/>
            <a:t>Diabete</a:t>
          </a:r>
        </a:p>
      </dgm:t>
    </dgm:pt>
    <dgm:pt modelId="{CECBFD29-61E6-467A-AE07-22B9D638C0E4}" type="parTrans" cxnId="{7BBD4DD9-7C3C-4709-B7E8-D6690FB82E7E}">
      <dgm:prSet/>
      <dgm:spPr/>
      <dgm:t>
        <a:bodyPr/>
        <a:lstStyle/>
        <a:p>
          <a:endParaRPr lang="it-IT" sz="2000"/>
        </a:p>
      </dgm:t>
    </dgm:pt>
    <dgm:pt modelId="{2ACA6348-CBB8-492C-8C2B-952B6C918F79}" type="sibTrans" cxnId="{7BBD4DD9-7C3C-4709-B7E8-D6690FB82E7E}">
      <dgm:prSet/>
      <dgm:spPr/>
      <dgm:t>
        <a:bodyPr/>
        <a:lstStyle/>
        <a:p>
          <a:endParaRPr lang="it-IT" sz="2000"/>
        </a:p>
      </dgm:t>
    </dgm:pt>
    <dgm:pt modelId="{DF5E8A7E-A0C0-4CC8-A97B-503F5B5F6470}">
      <dgm:prSet phldrT="[Testo]" custT="1"/>
      <dgm:spPr/>
      <dgm:t>
        <a:bodyPr/>
        <a:lstStyle/>
        <a:p>
          <a:r>
            <a:rPr lang="it-IT" sz="2000" dirty="0"/>
            <a:t>BPCO</a:t>
          </a:r>
        </a:p>
      </dgm:t>
    </dgm:pt>
    <dgm:pt modelId="{9D88AFD6-4027-4F3D-BE29-D28D219AD091}" type="parTrans" cxnId="{E07F4C00-C4D5-4A32-A67F-73A902D80493}">
      <dgm:prSet/>
      <dgm:spPr/>
      <dgm:t>
        <a:bodyPr/>
        <a:lstStyle/>
        <a:p>
          <a:endParaRPr lang="it-IT" sz="2000"/>
        </a:p>
      </dgm:t>
    </dgm:pt>
    <dgm:pt modelId="{AC0616C9-1398-4877-ACE2-F07D2DF0C45B}" type="sibTrans" cxnId="{E07F4C00-C4D5-4A32-A67F-73A902D80493}">
      <dgm:prSet/>
      <dgm:spPr/>
      <dgm:t>
        <a:bodyPr/>
        <a:lstStyle/>
        <a:p>
          <a:endParaRPr lang="it-IT" sz="2000"/>
        </a:p>
      </dgm:t>
    </dgm:pt>
    <dgm:pt modelId="{DF0A7C1B-735A-41F4-890C-B63C848C1ADC}" type="pres">
      <dgm:prSet presAssocID="{18D11A9D-2E8B-43F8-B74B-89314A4377BA}" presName="composite" presStyleCnt="0">
        <dgm:presLayoutVars>
          <dgm:chMax val="1"/>
          <dgm:dir/>
          <dgm:resizeHandles val="exact"/>
        </dgm:presLayoutVars>
      </dgm:prSet>
      <dgm:spPr/>
      <dgm:t>
        <a:bodyPr/>
        <a:lstStyle/>
        <a:p>
          <a:endParaRPr lang="it-IT"/>
        </a:p>
      </dgm:t>
    </dgm:pt>
    <dgm:pt modelId="{B323EEAC-B754-4426-9F76-405246A8ACBA}" type="pres">
      <dgm:prSet presAssocID="{18D11A9D-2E8B-43F8-B74B-89314A4377BA}" presName="radial" presStyleCnt="0">
        <dgm:presLayoutVars>
          <dgm:animLvl val="ctr"/>
        </dgm:presLayoutVars>
      </dgm:prSet>
      <dgm:spPr/>
    </dgm:pt>
    <dgm:pt modelId="{2F68FD57-94C2-46B0-8F01-72E7D9F9C62A}" type="pres">
      <dgm:prSet presAssocID="{26B89D36-BAC7-4750-943A-6E396521698F}" presName="centerShape" presStyleLbl="vennNode1" presStyleIdx="0" presStyleCnt="6"/>
      <dgm:spPr/>
      <dgm:t>
        <a:bodyPr/>
        <a:lstStyle/>
        <a:p>
          <a:endParaRPr lang="it-IT"/>
        </a:p>
      </dgm:t>
    </dgm:pt>
    <dgm:pt modelId="{16AAB86D-7DFC-4D1C-A5A0-AFC14788F294}" type="pres">
      <dgm:prSet presAssocID="{5D43426E-7CF9-40E3-8B24-5E8AA55215AF}" presName="node" presStyleLbl="vennNode1" presStyleIdx="1" presStyleCnt="6">
        <dgm:presLayoutVars>
          <dgm:bulletEnabled val="1"/>
        </dgm:presLayoutVars>
      </dgm:prSet>
      <dgm:spPr/>
      <dgm:t>
        <a:bodyPr/>
        <a:lstStyle/>
        <a:p>
          <a:endParaRPr lang="it-IT"/>
        </a:p>
      </dgm:t>
    </dgm:pt>
    <dgm:pt modelId="{50984445-2D31-4BEB-9EEC-A9FC8F58F313}" type="pres">
      <dgm:prSet presAssocID="{EB78FBEC-E9E6-41FD-B71A-9DA805951411}" presName="node" presStyleLbl="vennNode1" presStyleIdx="2" presStyleCnt="6">
        <dgm:presLayoutVars>
          <dgm:bulletEnabled val="1"/>
        </dgm:presLayoutVars>
      </dgm:prSet>
      <dgm:spPr/>
      <dgm:t>
        <a:bodyPr/>
        <a:lstStyle/>
        <a:p>
          <a:endParaRPr lang="it-IT"/>
        </a:p>
      </dgm:t>
    </dgm:pt>
    <dgm:pt modelId="{B15EFE9A-5BA6-482F-8633-C3070B5FC174}" type="pres">
      <dgm:prSet presAssocID="{638957C8-8D94-4904-BEC8-68324D01BCD3}" presName="node" presStyleLbl="vennNode1" presStyleIdx="3" presStyleCnt="6" custScaleX="128919">
        <dgm:presLayoutVars>
          <dgm:bulletEnabled val="1"/>
        </dgm:presLayoutVars>
      </dgm:prSet>
      <dgm:spPr/>
      <dgm:t>
        <a:bodyPr/>
        <a:lstStyle/>
        <a:p>
          <a:endParaRPr lang="it-IT"/>
        </a:p>
      </dgm:t>
    </dgm:pt>
    <dgm:pt modelId="{CC5035A5-0170-410E-BEE9-A934789A8C80}" type="pres">
      <dgm:prSet presAssocID="{7044CC42-A07A-4EFD-8C2B-9B5A9F2D20AB}" presName="node" presStyleLbl="vennNode1" presStyleIdx="4" presStyleCnt="6">
        <dgm:presLayoutVars>
          <dgm:bulletEnabled val="1"/>
        </dgm:presLayoutVars>
      </dgm:prSet>
      <dgm:spPr/>
      <dgm:t>
        <a:bodyPr/>
        <a:lstStyle/>
        <a:p>
          <a:endParaRPr lang="it-IT"/>
        </a:p>
      </dgm:t>
    </dgm:pt>
    <dgm:pt modelId="{F4DAFE40-3528-40B5-9740-CA0664D97D99}" type="pres">
      <dgm:prSet presAssocID="{DF5E8A7E-A0C0-4CC8-A97B-503F5B5F6470}" presName="node" presStyleLbl="vennNode1" presStyleIdx="5" presStyleCnt="6">
        <dgm:presLayoutVars>
          <dgm:bulletEnabled val="1"/>
        </dgm:presLayoutVars>
      </dgm:prSet>
      <dgm:spPr/>
      <dgm:t>
        <a:bodyPr/>
        <a:lstStyle/>
        <a:p>
          <a:endParaRPr lang="it-IT"/>
        </a:p>
      </dgm:t>
    </dgm:pt>
  </dgm:ptLst>
  <dgm:cxnLst>
    <dgm:cxn modelId="{4D6492FC-2FA2-411B-80B7-0792B36442D4}" srcId="{26B89D36-BAC7-4750-943A-6E396521698F}" destId="{5D43426E-7CF9-40E3-8B24-5E8AA55215AF}" srcOrd="0" destOrd="0" parTransId="{276A118D-0CB9-41AC-AFEC-3A26DDA51F71}" sibTransId="{F0872961-ACF7-4CDA-A7DC-95DBC1B3DE34}"/>
    <dgm:cxn modelId="{7BBD4DD9-7C3C-4709-B7E8-D6690FB82E7E}" srcId="{26B89D36-BAC7-4750-943A-6E396521698F}" destId="{7044CC42-A07A-4EFD-8C2B-9B5A9F2D20AB}" srcOrd="3" destOrd="0" parTransId="{CECBFD29-61E6-467A-AE07-22B9D638C0E4}" sibTransId="{2ACA6348-CBB8-492C-8C2B-952B6C918F79}"/>
    <dgm:cxn modelId="{105FB119-0884-2440-96C9-9B9963119141}" type="presOf" srcId="{EB78FBEC-E9E6-41FD-B71A-9DA805951411}" destId="{50984445-2D31-4BEB-9EEC-A9FC8F58F313}" srcOrd="0" destOrd="0" presId="urn:microsoft.com/office/officeart/2005/8/layout/radial3"/>
    <dgm:cxn modelId="{CF096396-C1E8-514C-8F12-59BB7D6BFC1C}" type="presOf" srcId="{638957C8-8D94-4904-BEC8-68324D01BCD3}" destId="{B15EFE9A-5BA6-482F-8633-C3070B5FC174}" srcOrd="0" destOrd="0" presId="urn:microsoft.com/office/officeart/2005/8/layout/radial3"/>
    <dgm:cxn modelId="{2E1157E3-739F-4A85-9A95-B545A8AD1E32}" srcId="{26B89D36-BAC7-4750-943A-6E396521698F}" destId="{638957C8-8D94-4904-BEC8-68324D01BCD3}" srcOrd="2" destOrd="0" parTransId="{3B89BFD4-D931-4EE9-9B78-52B005E4CDED}" sibTransId="{1B2EAB1A-BEBA-4F88-A1BD-C6DEFC6E63A9}"/>
    <dgm:cxn modelId="{60AA8440-E191-6540-8CEE-28B1187D640E}" type="presOf" srcId="{DF5E8A7E-A0C0-4CC8-A97B-503F5B5F6470}" destId="{F4DAFE40-3528-40B5-9740-CA0664D97D99}" srcOrd="0" destOrd="0" presId="urn:microsoft.com/office/officeart/2005/8/layout/radial3"/>
    <dgm:cxn modelId="{132E712A-9A9A-4666-BDE8-BDEF2472AF90}" srcId="{26B89D36-BAC7-4750-943A-6E396521698F}" destId="{EB78FBEC-E9E6-41FD-B71A-9DA805951411}" srcOrd="1" destOrd="0" parTransId="{F59D537A-FDED-443E-BBE0-C239B518F6D2}" sibTransId="{33C7D025-7AC2-4056-8365-A53F67D00BB1}"/>
    <dgm:cxn modelId="{E07F4C00-C4D5-4A32-A67F-73A902D80493}" srcId="{26B89D36-BAC7-4750-943A-6E396521698F}" destId="{DF5E8A7E-A0C0-4CC8-A97B-503F5B5F6470}" srcOrd="4" destOrd="0" parTransId="{9D88AFD6-4027-4F3D-BE29-D28D219AD091}" sibTransId="{AC0616C9-1398-4877-ACE2-F07D2DF0C45B}"/>
    <dgm:cxn modelId="{C4640B92-EF90-404E-95B5-695B560FEE74}" type="presOf" srcId="{18D11A9D-2E8B-43F8-B74B-89314A4377BA}" destId="{DF0A7C1B-735A-41F4-890C-B63C848C1ADC}" srcOrd="0" destOrd="0" presId="urn:microsoft.com/office/officeart/2005/8/layout/radial3"/>
    <dgm:cxn modelId="{ECDF4CEB-878F-4F5E-B3E7-85B97278C048}" srcId="{18D11A9D-2E8B-43F8-B74B-89314A4377BA}" destId="{26B89D36-BAC7-4750-943A-6E396521698F}" srcOrd="0" destOrd="0" parTransId="{283862A5-CF24-418B-A08C-28D9B2362AD5}" sibTransId="{BCAB901A-8A6B-453F-BDF5-60A6EBBD3ABA}"/>
    <dgm:cxn modelId="{5AA137B4-DDE5-DC48-AC49-F9A5D4148893}" type="presOf" srcId="{7044CC42-A07A-4EFD-8C2B-9B5A9F2D20AB}" destId="{CC5035A5-0170-410E-BEE9-A934789A8C80}" srcOrd="0" destOrd="0" presId="urn:microsoft.com/office/officeart/2005/8/layout/radial3"/>
    <dgm:cxn modelId="{71F298EC-767D-1E46-B2EC-B1709C4FB61D}" type="presOf" srcId="{26B89D36-BAC7-4750-943A-6E396521698F}" destId="{2F68FD57-94C2-46B0-8F01-72E7D9F9C62A}" srcOrd="0" destOrd="0" presId="urn:microsoft.com/office/officeart/2005/8/layout/radial3"/>
    <dgm:cxn modelId="{29B557A4-25F2-B440-B54E-4262A4A81740}" type="presOf" srcId="{5D43426E-7CF9-40E3-8B24-5E8AA55215AF}" destId="{16AAB86D-7DFC-4D1C-A5A0-AFC14788F294}" srcOrd="0" destOrd="0" presId="urn:microsoft.com/office/officeart/2005/8/layout/radial3"/>
    <dgm:cxn modelId="{1D47E30D-F5B7-3242-ABEA-3A9A8A71323D}" type="presParOf" srcId="{DF0A7C1B-735A-41F4-890C-B63C848C1ADC}" destId="{B323EEAC-B754-4426-9F76-405246A8ACBA}" srcOrd="0" destOrd="0" presId="urn:microsoft.com/office/officeart/2005/8/layout/radial3"/>
    <dgm:cxn modelId="{AC6D01D4-C6B3-DE46-A68C-6FCBDCE9D341}" type="presParOf" srcId="{B323EEAC-B754-4426-9F76-405246A8ACBA}" destId="{2F68FD57-94C2-46B0-8F01-72E7D9F9C62A}" srcOrd="0" destOrd="0" presId="urn:microsoft.com/office/officeart/2005/8/layout/radial3"/>
    <dgm:cxn modelId="{0D24F41C-1BE7-A144-85BA-EC34E845B2AB}" type="presParOf" srcId="{B323EEAC-B754-4426-9F76-405246A8ACBA}" destId="{16AAB86D-7DFC-4D1C-A5A0-AFC14788F294}" srcOrd="1" destOrd="0" presId="urn:microsoft.com/office/officeart/2005/8/layout/radial3"/>
    <dgm:cxn modelId="{22BBB3EE-B1E4-614D-9079-F49BAEA97792}" type="presParOf" srcId="{B323EEAC-B754-4426-9F76-405246A8ACBA}" destId="{50984445-2D31-4BEB-9EEC-A9FC8F58F313}" srcOrd="2" destOrd="0" presId="urn:microsoft.com/office/officeart/2005/8/layout/radial3"/>
    <dgm:cxn modelId="{F55DFF05-C108-7D41-A887-814F4896305B}" type="presParOf" srcId="{B323EEAC-B754-4426-9F76-405246A8ACBA}" destId="{B15EFE9A-5BA6-482F-8633-C3070B5FC174}" srcOrd="3" destOrd="0" presId="urn:microsoft.com/office/officeart/2005/8/layout/radial3"/>
    <dgm:cxn modelId="{425621B4-0326-504B-97E1-BB182ABCB4DA}" type="presParOf" srcId="{B323EEAC-B754-4426-9F76-405246A8ACBA}" destId="{CC5035A5-0170-410E-BEE9-A934789A8C80}" srcOrd="4" destOrd="0" presId="urn:microsoft.com/office/officeart/2005/8/layout/radial3"/>
    <dgm:cxn modelId="{1F15E2D6-9CC8-5648-ACD9-2F1FE76F13D5}" type="presParOf" srcId="{B323EEAC-B754-4426-9F76-405246A8ACBA}" destId="{F4DAFE40-3528-40B5-9740-CA0664D97D99}"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699BFE-8152-4E61-9CDD-6FF1804CA149}"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it-IT"/>
        </a:p>
      </dgm:t>
    </dgm:pt>
    <dgm:pt modelId="{D9645459-4E31-4D46-A127-6DD4110874FE}">
      <dgm:prSet phldrT="[Testo]"/>
      <dgm:spPr>
        <a:solidFill>
          <a:schemeClr val="accent1"/>
        </a:solidFill>
      </dgm:spPr>
      <dgm:t>
        <a:bodyPr/>
        <a:lstStyle/>
        <a:p>
          <a:r>
            <a:rPr lang="it-IT" dirty="0">
              <a:solidFill>
                <a:schemeClr val="tx1"/>
              </a:solidFill>
            </a:rPr>
            <a:t>Alto impegno assistenziale</a:t>
          </a:r>
        </a:p>
      </dgm:t>
    </dgm:pt>
    <dgm:pt modelId="{FB2BD5F0-762A-4789-8008-CEAC0E44F4E0}" type="parTrans" cxnId="{3180C286-13EB-4851-ABB9-2E41D1164B24}">
      <dgm:prSet/>
      <dgm:spPr/>
      <dgm:t>
        <a:bodyPr/>
        <a:lstStyle/>
        <a:p>
          <a:endParaRPr lang="it-IT">
            <a:solidFill>
              <a:schemeClr val="tx1"/>
            </a:solidFill>
          </a:endParaRPr>
        </a:p>
      </dgm:t>
    </dgm:pt>
    <dgm:pt modelId="{E550CE0D-C4CE-4845-ADE7-B081FA0FC43B}" type="sibTrans" cxnId="{3180C286-13EB-4851-ABB9-2E41D1164B24}">
      <dgm:prSet/>
      <dgm:spPr/>
      <dgm:t>
        <a:bodyPr/>
        <a:lstStyle/>
        <a:p>
          <a:endParaRPr lang="it-IT">
            <a:solidFill>
              <a:schemeClr val="tx1"/>
            </a:solidFill>
          </a:endParaRPr>
        </a:p>
      </dgm:t>
    </dgm:pt>
    <dgm:pt modelId="{17568427-46B3-4D1C-9B16-86BE1783A00B}">
      <dgm:prSet phldrT="[Testo]"/>
      <dgm:spPr/>
      <dgm:t>
        <a:bodyPr/>
        <a:lstStyle/>
        <a:p>
          <a:r>
            <a:rPr lang="it-IT" dirty="0">
              <a:solidFill>
                <a:schemeClr val="tx1"/>
              </a:solidFill>
            </a:rPr>
            <a:t>Alto rischio infettivo</a:t>
          </a:r>
        </a:p>
      </dgm:t>
    </dgm:pt>
    <dgm:pt modelId="{755D94C0-5219-4C26-8C8E-88B5DD31F8FE}" type="parTrans" cxnId="{67A79ACF-23FD-48EB-B2DF-29D45CBEB706}">
      <dgm:prSet/>
      <dgm:spPr/>
      <dgm:t>
        <a:bodyPr/>
        <a:lstStyle/>
        <a:p>
          <a:endParaRPr lang="it-IT">
            <a:solidFill>
              <a:schemeClr val="tx1"/>
            </a:solidFill>
          </a:endParaRPr>
        </a:p>
      </dgm:t>
    </dgm:pt>
    <dgm:pt modelId="{A4476CF6-AE8E-433E-8188-55466E57A31D}" type="sibTrans" cxnId="{67A79ACF-23FD-48EB-B2DF-29D45CBEB706}">
      <dgm:prSet/>
      <dgm:spPr/>
      <dgm:t>
        <a:bodyPr/>
        <a:lstStyle/>
        <a:p>
          <a:endParaRPr lang="it-IT">
            <a:solidFill>
              <a:schemeClr val="tx1"/>
            </a:solidFill>
          </a:endParaRPr>
        </a:p>
      </dgm:t>
    </dgm:pt>
    <dgm:pt modelId="{867D431E-0704-4EEF-8BB8-6F8EAB858148}">
      <dgm:prSet phldrT="[Testo]"/>
      <dgm:spPr/>
      <dgm:t>
        <a:bodyPr/>
        <a:lstStyle/>
        <a:p>
          <a:r>
            <a:rPr lang="it-IT" dirty="0">
              <a:solidFill>
                <a:schemeClr val="tx1"/>
              </a:solidFill>
            </a:rPr>
            <a:t>Rischio di cadute</a:t>
          </a:r>
        </a:p>
      </dgm:t>
    </dgm:pt>
    <dgm:pt modelId="{18339161-3E1B-4254-988E-15A587EED8B4}" type="parTrans" cxnId="{414A5727-E0D5-41C4-9260-B9175C93F920}">
      <dgm:prSet/>
      <dgm:spPr/>
      <dgm:t>
        <a:bodyPr/>
        <a:lstStyle/>
        <a:p>
          <a:endParaRPr lang="it-IT">
            <a:solidFill>
              <a:schemeClr val="tx1"/>
            </a:solidFill>
          </a:endParaRPr>
        </a:p>
      </dgm:t>
    </dgm:pt>
    <dgm:pt modelId="{6E9F431D-0402-4204-84BC-AD0A6FABD1D1}" type="sibTrans" cxnId="{414A5727-E0D5-41C4-9260-B9175C93F920}">
      <dgm:prSet/>
      <dgm:spPr/>
      <dgm:t>
        <a:bodyPr/>
        <a:lstStyle/>
        <a:p>
          <a:endParaRPr lang="it-IT">
            <a:solidFill>
              <a:schemeClr val="tx1"/>
            </a:solidFill>
          </a:endParaRPr>
        </a:p>
      </dgm:t>
    </dgm:pt>
    <dgm:pt modelId="{963E3CFC-4301-4E99-B059-C7C37E268AAA}">
      <dgm:prSet phldrT="[Testo]"/>
      <dgm:spPr/>
      <dgm:t>
        <a:bodyPr/>
        <a:lstStyle/>
        <a:p>
          <a:r>
            <a:rPr lang="it-IT" dirty="0">
              <a:solidFill>
                <a:schemeClr val="tx1"/>
              </a:solidFill>
            </a:rPr>
            <a:t>Degenza prolungata</a:t>
          </a:r>
        </a:p>
      </dgm:t>
    </dgm:pt>
    <dgm:pt modelId="{D26DA7D8-B67B-4F02-8C1E-E255D24B4E2A}" type="parTrans" cxnId="{EDCAD0AD-AED8-45D4-9975-89D6A950FB0F}">
      <dgm:prSet/>
      <dgm:spPr/>
      <dgm:t>
        <a:bodyPr/>
        <a:lstStyle/>
        <a:p>
          <a:endParaRPr lang="it-IT">
            <a:solidFill>
              <a:schemeClr val="tx1"/>
            </a:solidFill>
          </a:endParaRPr>
        </a:p>
      </dgm:t>
    </dgm:pt>
    <dgm:pt modelId="{D92E48F6-5870-4E79-8126-54CFA9E875D8}" type="sibTrans" cxnId="{EDCAD0AD-AED8-45D4-9975-89D6A950FB0F}">
      <dgm:prSet/>
      <dgm:spPr/>
      <dgm:t>
        <a:bodyPr/>
        <a:lstStyle/>
        <a:p>
          <a:endParaRPr lang="it-IT">
            <a:solidFill>
              <a:schemeClr val="tx1"/>
            </a:solidFill>
          </a:endParaRPr>
        </a:p>
      </dgm:t>
    </dgm:pt>
    <dgm:pt modelId="{D470E029-81CD-415B-8EE5-82F798ECEB3F}">
      <dgm:prSet phldrT="[Testo]"/>
      <dgm:spPr/>
      <dgm:t>
        <a:bodyPr/>
        <a:lstStyle/>
        <a:p>
          <a:r>
            <a:rPr lang="it-IT" dirty="0">
              <a:solidFill>
                <a:schemeClr val="tx1"/>
              </a:solidFill>
            </a:rPr>
            <a:t>Alto utilizzo di risorse</a:t>
          </a:r>
        </a:p>
      </dgm:t>
    </dgm:pt>
    <dgm:pt modelId="{158842C4-36E1-4580-81BE-136C762C3B67}" type="parTrans" cxnId="{B0A0D930-275A-4B20-A9FC-7DD550E971D8}">
      <dgm:prSet/>
      <dgm:spPr/>
      <dgm:t>
        <a:bodyPr/>
        <a:lstStyle/>
        <a:p>
          <a:endParaRPr lang="it-IT">
            <a:solidFill>
              <a:schemeClr val="tx1"/>
            </a:solidFill>
          </a:endParaRPr>
        </a:p>
      </dgm:t>
    </dgm:pt>
    <dgm:pt modelId="{170DFA98-D82B-47B2-B6C0-4249F98B1EF6}" type="sibTrans" cxnId="{B0A0D930-275A-4B20-A9FC-7DD550E971D8}">
      <dgm:prSet/>
      <dgm:spPr/>
      <dgm:t>
        <a:bodyPr/>
        <a:lstStyle/>
        <a:p>
          <a:endParaRPr lang="it-IT">
            <a:solidFill>
              <a:schemeClr val="tx1"/>
            </a:solidFill>
          </a:endParaRPr>
        </a:p>
      </dgm:t>
    </dgm:pt>
    <dgm:pt modelId="{2BC2FAD0-9277-4A1E-BADB-294EFBD0F888}" type="pres">
      <dgm:prSet presAssocID="{DB699BFE-8152-4E61-9CDD-6FF1804CA149}" presName="linear" presStyleCnt="0">
        <dgm:presLayoutVars>
          <dgm:animLvl val="lvl"/>
          <dgm:resizeHandles val="exact"/>
        </dgm:presLayoutVars>
      </dgm:prSet>
      <dgm:spPr/>
      <dgm:t>
        <a:bodyPr/>
        <a:lstStyle/>
        <a:p>
          <a:endParaRPr lang="it-IT"/>
        </a:p>
      </dgm:t>
    </dgm:pt>
    <dgm:pt modelId="{279C5E84-A376-4D78-B385-A16D4C3655F4}" type="pres">
      <dgm:prSet presAssocID="{D9645459-4E31-4D46-A127-6DD4110874FE}" presName="parentText" presStyleLbl="node1" presStyleIdx="0" presStyleCnt="5">
        <dgm:presLayoutVars>
          <dgm:chMax val="0"/>
          <dgm:bulletEnabled val="1"/>
        </dgm:presLayoutVars>
      </dgm:prSet>
      <dgm:spPr/>
      <dgm:t>
        <a:bodyPr/>
        <a:lstStyle/>
        <a:p>
          <a:endParaRPr lang="it-IT"/>
        </a:p>
      </dgm:t>
    </dgm:pt>
    <dgm:pt modelId="{653A8C67-AF1F-46D6-8CAA-074C0F5DB6FE}" type="pres">
      <dgm:prSet presAssocID="{E550CE0D-C4CE-4845-ADE7-B081FA0FC43B}" presName="spacer" presStyleCnt="0"/>
      <dgm:spPr/>
    </dgm:pt>
    <dgm:pt modelId="{D7E52E6C-61B7-440F-8C74-2BD5A10E3BBF}" type="pres">
      <dgm:prSet presAssocID="{17568427-46B3-4D1C-9B16-86BE1783A00B}" presName="parentText" presStyleLbl="node1" presStyleIdx="1" presStyleCnt="5">
        <dgm:presLayoutVars>
          <dgm:chMax val="0"/>
          <dgm:bulletEnabled val="1"/>
        </dgm:presLayoutVars>
      </dgm:prSet>
      <dgm:spPr/>
      <dgm:t>
        <a:bodyPr/>
        <a:lstStyle/>
        <a:p>
          <a:endParaRPr lang="it-IT"/>
        </a:p>
      </dgm:t>
    </dgm:pt>
    <dgm:pt modelId="{4F53B527-0B86-441C-8764-171DA6453165}" type="pres">
      <dgm:prSet presAssocID="{A4476CF6-AE8E-433E-8188-55466E57A31D}" presName="spacer" presStyleCnt="0"/>
      <dgm:spPr/>
    </dgm:pt>
    <dgm:pt modelId="{52E3DD5D-5C73-40E6-B40E-F48F21256922}" type="pres">
      <dgm:prSet presAssocID="{867D431E-0704-4EEF-8BB8-6F8EAB858148}" presName="parentText" presStyleLbl="node1" presStyleIdx="2" presStyleCnt="5">
        <dgm:presLayoutVars>
          <dgm:chMax val="0"/>
          <dgm:bulletEnabled val="1"/>
        </dgm:presLayoutVars>
      </dgm:prSet>
      <dgm:spPr/>
      <dgm:t>
        <a:bodyPr/>
        <a:lstStyle/>
        <a:p>
          <a:endParaRPr lang="it-IT"/>
        </a:p>
      </dgm:t>
    </dgm:pt>
    <dgm:pt modelId="{AE95A590-74BB-43FF-BE02-0D10A5A20B72}" type="pres">
      <dgm:prSet presAssocID="{6E9F431D-0402-4204-84BC-AD0A6FABD1D1}" presName="spacer" presStyleCnt="0"/>
      <dgm:spPr/>
    </dgm:pt>
    <dgm:pt modelId="{D19012F9-9C23-4C1D-803C-08E0CFF600E9}" type="pres">
      <dgm:prSet presAssocID="{963E3CFC-4301-4E99-B059-C7C37E268AAA}" presName="parentText" presStyleLbl="node1" presStyleIdx="3" presStyleCnt="5">
        <dgm:presLayoutVars>
          <dgm:chMax val="0"/>
          <dgm:bulletEnabled val="1"/>
        </dgm:presLayoutVars>
      </dgm:prSet>
      <dgm:spPr/>
      <dgm:t>
        <a:bodyPr/>
        <a:lstStyle/>
        <a:p>
          <a:endParaRPr lang="it-IT"/>
        </a:p>
      </dgm:t>
    </dgm:pt>
    <dgm:pt modelId="{FF87D4B0-4835-4109-B0CB-BA92BEF57D6B}" type="pres">
      <dgm:prSet presAssocID="{D92E48F6-5870-4E79-8126-54CFA9E875D8}" presName="spacer" presStyleCnt="0"/>
      <dgm:spPr/>
    </dgm:pt>
    <dgm:pt modelId="{9E571C5A-7DA0-47A8-AACB-A96447560DCC}" type="pres">
      <dgm:prSet presAssocID="{D470E029-81CD-415B-8EE5-82F798ECEB3F}" presName="parentText" presStyleLbl="node1" presStyleIdx="4" presStyleCnt="5">
        <dgm:presLayoutVars>
          <dgm:chMax val="0"/>
          <dgm:bulletEnabled val="1"/>
        </dgm:presLayoutVars>
      </dgm:prSet>
      <dgm:spPr/>
      <dgm:t>
        <a:bodyPr/>
        <a:lstStyle/>
        <a:p>
          <a:endParaRPr lang="it-IT"/>
        </a:p>
      </dgm:t>
    </dgm:pt>
  </dgm:ptLst>
  <dgm:cxnLst>
    <dgm:cxn modelId="{67A79ACF-23FD-48EB-B2DF-29D45CBEB706}" srcId="{DB699BFE-8152-4E61-9CDD-6FF1804CA149}" destId="{17568427-46B3-4D1C-9B16-86BE1783A00B}" srcOrd="1" destOrd="0" parTransId="{755D94C0-5219-4C26-8C8E-88B5DD31F8FE}" sibTransId="{A4476CF6-AE8E-433E-8188-55466E57A31D}"/>
    <dgm:cxn modelId="{EDCAD0AD-AED8-45D4-9975-89D6A950FB0F}" srcId="{DB699BFE-8152-4E61-9CDD-6FF1804CA149}" destId="{963E3CFC-4301-4E99-B059-C7C37E268AAA}" srcOrd="3" destOrd="0" parTransId="{D26DA7D8-B67B-4F02-8C1E-E255D24B4E2A}" sibTransId="{D92E48F6-5870-4E79-8126-54CFA9E875D8}"/>
    <dgm:cxn modelId="{BA5ED54F-8581-2A41-B8F4-E7CC7C91C602}" type="presOf" srcId="{17568427-46B3-4D1C-9B16-86BE1783A00B}" destId="{D7E52E6C-61B7-440F-8C74-2BD5A10E3BBF}" srcOrd="0" destOrd="0" presId="urn:microsoft.com/office/officeart/2005/8/layout/vList2"/>
    <dgm:cxn modelId="{B0A0D930-275A-4B20-A9FC-7DD550E971D8}" srcId="{DB699BFE-8152-4E61-9CDD-6FF1804CA149}" destId="{D470E029-81CD-415B-8EE5-82F798ECEB3F}" srcOrd="4" destOrd="0" parTransId="{158842C4-36E1-4580-81BE-136C762C3B67}" sibTransId="{170DFA98-D82B-47B2-B6C0-4249F98B1EF6}"/>
    <dgm:cxn modelId="{FBD11BA6-1377-6847-BE2B-739EFB7B3BA4}" type="presOf" srcId="{867D431E-0704-4EEF-8BB8-6F8EAB858148}" destId="{52E3DD5D-5C73-40E6-B40E-F48F21256922}" srcOrd="0" destOrd="0" presId="urn:microsoft.com/office/officeart/2005/8/layout/vList2"/>
    <dgm:cxn modelId="{7E7CE176-68AD-2742-B850-30D13622B8BC}" type="presOf" srcId="{D470E029-81CD-415B-8EE5-82F798ECEB3F}" destId="{9E571C5A-7DA0-47A8-AACB-A96447560DCC}" srcOrd="0" destOrd="0" presId="urn:microsoft.com/office/officeart/2005/8/layout/vList2"/>
    <dgm:cxn modelId="{10F5A492-2AA5-AD46-A953-1A88E551731D}" type="presOf" srcId="{D9645459-4E31-4D46-A127-6DD4110874FE}" destId="{279C5E84-A376-4D78-B385-A16D4C3655F4}" srcOrd="0" destOrd="0" presId="urn:microsoft.com/office/officeart/2005/8/layout/vList2"/>
    <dgm:cxn modelId="{414A5727-E0D5-41C4-9260-B9175C93F920}" srcId="{DB699BFE-8152-4E61-9CDD-6FF1804CA149}" destId="{867D431E-0704-4EEF-8BB8-6F8EAB858148}" srcOrd="2" destOrd="0" parTransId="{18339161-3E1B-4254-988E-15A587EED8B4}" sibTransId="{6E9F431D-0402-4204-84BC-AD0A6FABD1D1}"/>
    <dgm:cxn modelId="{B0A7906F-F3C1-F54A-A120-5D45DAF3BA20}" type="presOf" srcId="{963E3CFC-4301-4E99-B059-C7C37E268AAA}" destId="{D19012F9-9C23-4C1D-803C-08E0CFF600E9}" srcOrd="0" destOrd="0" presId="urn:microsoft.com/office/officeart/2005/8/layout/vList2"/>
    <dgm:cxn modelId="{48D4B477-C5E9-F944-B83C-35C7E5FB9B02}" type="presOf" srcId="{DB699BFE-8152-4E61-9CDD-6FF1804CA149}" destId="{2BC2FAD0-9277-4A1E-BADB-294EFBD0F888}" srcOrd="0" destOrd="0" presId="urn:microsoft.com/office/officeart/2005/8/layout/vList2"/>
    <dgm:cxn modelId="{3180C286-13EB-4851-ABB9-2E41D1164B24}" srcId="{DB699BFE-8152-4E61-9CDD-6FF1804CA149}" destId="{D9645459-4E31-4D46-A127-6DD4110874FE}" srcOrd="0" destOrd="0" parTransId="{FB2BD5F0-762A-4789-8008-CEAC0E44F4E0}" sibTransId="{E550CE0D-C4CE-4845-ADE7-B081FA0FC43B}"/>
    <dgm:cxn modelId="{72A3EDE2-CDF2-6247-B812-83A56C02813E}" type="presParOf" srcId="{2BC2FAD0-9277-4A1E-BADB-294EFBD0F888}" destId="{279C5E84-A376-4D78-B385-A16D4C3655F4}" srcOrd="0" destOrd="0" presId="urn:microsoft.com/office/officeart/2005/8/layout/vList2"/>
    <dgm:cxn modelId="{4F78FDBE-C5B5-B340-B272-C85D510328B5}" type="presParOf" srcId="{2BC2FAD0-9277-4A1E-BADB-294EFBD0F888}" destId="{653A8C67-AF1F-46D6-8CAA-074C0F5DB6FE}" srcOrd="1" destOrd="0" presId="urn:microsoft.com/office/officeart/2005/8/layout/vList2"/>
    <dgm:cxn modelId="{233F061C-2507-A249-A96F-862EFB762993}" type="presParOf" srcId="{2BC2FAD0-9277-4A1E-BADB-294EFBD0F888}" destId="{D7E52E6C-61B7-440F-8C74-2BD5A10E3BBF}" srcOrd="2" destOrd="0" presId="urn:microsoft.com/office/officeart/2005/8/layout/vList2"/>
    <dgm:cxn modelId="{92052F3A-626F-8F4B-8067-3DEECD4A678B}" type="presParOf" srcId="{2BC2FAD0-9277-4A1E-BADB-294EFBD0F888}" destId="{4F53B527-0B86-441C-8764-171DA6453165}" srcOrd="3" destOrd="0" presId="urn:microsoft.com/office/officeart/2005/8/layout/vList2"/>
    <dgm:cxn modelId="{4A4C13F3-47FD-1A4E-858B-92CA895DBEF5}" type="presParOf" srcId="{2BC2FAD0-9277-4A1E-BADB-294EFBD0F888}" destId="{52E3DD5D-5C73-40E6-B40E-F48F21256922}" srcOrd="4" destOrd="0" presId="urn:microsoft.com/office/officeart/2005/8/layout/vList2"/>
    <dgm:cxn modelId="{D3ACE21A-1C23-3548-AD6C-B0D50FBF0198}" type="presParOf" srcId="{2BC2FAD0-9277-4A1E-BADB-294EFBD0F888}" destId="{AE95A590-74BB-43FF-BE02-0D10A5A20B72}" srcOrd="5" destOrd="0" presId="urn:microsoft.com/office/officeart/2005/8/layout/vList2"/>
    <dgm:cxn modelId="{0F4615D9-AAA9-D542-88E9-08B14D73D258}" type="presParOf" srcId="{2BC2FAD0-9277-4A1E-BADB-294EFBD0F888}" destId="{D19012F9-9C23-4C1D-803C-08E0CFF600E9}" srcOrd="6" destOrd="0" presId="urn:microsoft.com/office/officeart/2005/8/layout/vList2"/>
    <dgm:cxn modelId="{82CE0B63-D51B-6548-8101-536D7B7309A4}" type="presParOf" srcId="{2BC2FAD0-9277-4A1E-BADB-294EFBD0F888}" destId="{FF87D4B0-4835-4109-B0CB-BA92BEF57D6B}" srcOrd="7" destOrd="0" presId="urn:microsoft.com/office/officeart/2005/8/layout/vList2"/>
    <dgm:cxn modelId="{D61AB4E4-DA2F-9D4A-AD28-4918EB73661E}" type="presParOf" srcId="{2BC2FAD0-9277-4A1E-BADB-294EFBD0F888}" destId="{9E571C5A-7DA0-47A8-AACB-A96447560DCC}"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B76E-73FD-7148-9ABD-10EDAB0B7EEE}">
      <dsp:nvSpPr>
        <dsp:cNvPr id="0" name=""/>
        <dsp:cNvSpPr/>
      </dsp:nvSpPr>
      <dsp:spPr>
        <a:xfrm>
          <a:off x="8084551" y="2108071"/>
          <a:ext cx="91440" cy="175025"/>
        </a:xfrm>
        <a:custGeom>
          <a:avLst/>
          <a:gdLst/>
          <a:ahLst/>
          <a:cxnLst/>
          <a:rect l="0" t="0" r="0" b="0"/>
          <a:pathLst>
            <a:path>
              <a:moveTo>
                <a:pt x="45720" y="0"/>
              </a:moveTo>
              <a:lnTo>
                <a:pt x="45720" y="17502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EBD220-9049-DB44-BC97-310075AAA3B0}">
      <dsp:nvSpPr>
        <dsp:cNvPr id="0" name=""/>
        <dsp:cNvSpPr/>
      </dsp:nvSpPr>
      <dsp:spPr>
        <a:xfrm>
          <a:off x="4242662" y="1108328"/>
          <a:ext cx="3887609" cy="529538"/>
        </a:xfrm>
        <a:custGeom>
          <a:avLst/>
          <a:gdLst/>
          <a:ahLst/>
          <a:cxnLst/>
          <a:rect l="0" t="0" r="0" b="0"/>
          <a:pathLst>
            <a:path>
              <a:moveTo>
                <a:pt x="0" y="0"/>
              </a:moveTo>
              <a:lnTo>
                <a:pt x="0" y="473788"/>
              </a:lnTo>
              <a:lnTo>
                <a:pt x="3887609" y="473788"/>
              </a:lnTo>
              <a:lnTo>
                <a:pt x="3887609" y="52953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119D141-106F-6D48-A920-D7922322CA9B}">
      <dsp:nvSpPr>
        <dsp:cNvPr id="0" name=""/>
        <dsp:cNvSpPr/>
      </dsp:nvSpPr>
      <dsp:spPr>
        <a:xfrm>
          <a:off x="6272357" y="2097192"/>
          <a:ext cx="91440" cy="175025"/>
        </a:xfrm>
        <a:custGeom>
          <a:avLst/>
          <a:gdLst/>
          <a:ahLst/>
          <a:cxnLst/>
          <a:rect l="0" t="0" r="0" b="0"/>
          <a:pathLst>
            <a:path>
              <a:moveTo>
                <a:pt x="45720" y="0"/>
              </a:moveTo>
              <a:lnTo>
                <a:pt x="45720" y="17502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209CFC-CC67-EC43-99E4-5FA8548D4009}">
      <dsp:nvSpPr>
        <dsp:cNvPr id="0" name=""/>
        <dsp:cNvSpPr/>
      </dsp:nvSpPr>
      <dsp:spPr>
        <a:xfrm>
          <a:off x="4242662" y="1108328"/>
          <a:ext cx="2075414" cy="529538"/>
        </a:xfrm>
        <a:custGeom>
          <a:avLst/>
          <a:gdLst/>
          <a:ahLst/>
          <a:cxnLst/>
          <a:rect l="0" t="0" r="0" b="0"/>
          <a:pathLst>
            <a:path>
              <a:moveTo>
                <a:pt x="0" y="0"/>
              </a:moveTo>
              <a:lnTo>
                <a:pt x="0" y="473788"/>
              </a:lnTo>
              <a:lnTo>
                <a:pt x="2075414" y="473788"/>
              </a:lnTo>
              <a:lnTo>
                <a:pt x="2075414" y="52953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B785CB2-5535-8846-965A-2629F16933F9}">
      <dsp:nvSpPr>
        <dsp:cNvPr id="0" name=""/>
        <dsp:cNvSpPr/>
      </dsp:nvSpPr>
      <dsp:spPr>
        <a:xfrm>
          <a:off x="4240194" y="2132773"/>
          <a:ext cx="91440" cy="175025"/>
        </a:xfrm>
        <a:custGeom>
          <a:avLst/>
          <a:gdLst/>
          <a:ahLst/>
          <a:cxnLst/>
          <a:rect l="0" t="0" r="0" b="0"/>
          <a:pathLst>
            <a:path>
              <a:moveTo>
                <a:pt x="45720" y="0"/>
              </a:moveTo>
              <a:lnTo>
                <a:pt x="45720" y="17502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67061E-3070-1E45-B60B-E46270194259}">
      <dsp:nvSpPr>
        <dsp:cNvPr id="0" name=""/>
        <dsp:cNvSpPr/>
      </dsp:nvSpPr>
      <dsp:spPr>
        <a:xfrm>
          <a:off x="4196942" y="1108328"/>
          <a:ext cx="91440" cy="529538"/>
        </a:xfrm>
        <a:custGeom>
          <a:avLst/>
          <a:gdLst/>
          <a:ahLst/>
          <a:cxnLst/>
          <a:rect l="0" t="0" r="0" b="0"/>
          <a:pathLst>
            <a:path>
              <a:moveTo>
                <a:pt x="45720" y="0"/>
              </a:moveTo>
              <a:lnTo>
                <a:pt x="45720" y="473788"/>
              </a:lnTo>
              <a:lnTo>
                <a:pt x="88971" y="473788"/>
              </a:lnTo>
              <a:lnTo>
                <a:pt x="88971" y="52953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A824032-CF95-664C-AA9D-6744182647D0}">
      <dsp:nvSpPr>
        <dsp:cNvPr id="0" name=""/>
        <dsp:cNvSpPr/>
      </dsp:nvSpPr>
      <dsp:spPr>
        <a:xfrm>
          <a:off x="2497258" y="2143641"/>
          <a:ext cx="91440" cy="473244"/>
        </a:xfrm>
        <a:custGeom>
          <a:avLst/>
          <a:gdLst/>
          <a:ahLst/>
          <a:cxnLst/>
          <a:rect l="0" t="0" r="0" b="0"/>
          <a:pathLst>
            <a:path>
              <a:moveTo>
                <a:pt x="45720" y="0"/>
              </a:moveTo>
              <a:lnTo>
                <a:pt x="45720" y="417494"/>
              </a:lnTo>
              <a:lnTo>
                <a:pt x="55210" y="417494"/>
              </a:lnTo>
              <a:lnTo>
                <a:pt x="55210" y="47324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386C1A-18F7-BB4A-B604-528FDF80182D}">
      <dsp:nvSpPr>
        <dsp:cNvPr id="0" name=""/>
        <dsp:cNvSpPr/>
      </dsp:nvSpPr>
      <dsp:spPr>
        <a:xfrm>
          <a:off x="2542978" y="1108328"/>
          <a:ext cx="1699683" cy="529538"/>
        </a:xfrm>
        <a:custGeom>
          <a:avLst/>
          <a:gdLst/>
          <a:ahLst/>
          <a:cxnLst/>
          <a:rect l="0" t="0" r="0" b="0"/>
          <a:pathLst>
            <a:path>
              <a:moveTo>
                <a:pt x="1699683" y="0"/>
              </a:moveTo>
              <a:lnTo>
                <a:pt x="1699683" y="473788"/>
              </a:lnTo>
              <a:lnTo>
                <a:pt x="0" y="473788"/>
              </a:lnTo>
              <a:lnTo>
                <a:pt x="0" y="52953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102A92-F8A0-0D48-810C-5DEF23E76C07}">
      <dsp:nvSpPr>
        <dsp:cNvPr id="0" name=""/>
        <dsp:cNvSpPr/>
      </dsp:nvSpPr>
      <dsp:spPr>
        <a:xfrm>
          <a:off x="796085" y="2082888"/>
          <a:ext cx="91440" cy="175025"/>
        </a:xfrm>
        <a:custGeom>
          <a:avLst/>
          <a:gdLst/>
          <a:ahLst/>
          <a:cxnLst/>
          <a:rect l="0" t="0" r="0" b="0"/>
          <a:pathLst>
            <a:path>
              <a:moveTo>
                <a:pt x="45720" y="0"/>
              </a:moveTo>
              <a:lnTo>
                <a:pt x="45720" y="17502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D220BC-622F-1148-A4F7-9F78857FDC40}">
      <dsp:nvSpPr>
        <dsp:cNvPr id="0" name=""/>
        <dsp:cNvSpPr/>
      </dsp:nvSpPr>
      <dsp:spPr>
        <a:xfrm>
          <a:off x="841805" y="1108328"/>
          <a:ext cx="3400856" cy="529538"/>
        </a:xfrm>
        <a:custGeom>
          <a:avLst/>
          <a:gdLst/>
          <a:ahLst/>
          <a:cxnLst/>
          <a:rect l="0" t="0" r="0" b="0"/>
          <a:pathLst>
            <a:path>
              <a:moveTo>
                <a:pt x="3400856" y="0"/>
              </a:moveTo>
              <a:lnTo>
                <a:pt x="3400856" y="473788"/>
              </a:lnTo>
              <a:lnTo>
                <a:pt x="0" y="473788"/>
              </a:lnTo>
              <a:lnTo>
                <a:pt x="0" y="52953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B3C7FE-8C09-B444-ADE3-18C20B24AA58}">
      <dsp:nvSpPr>
        <dsp:cNvPr id="0" name=""/>
        <dsp:cNvSpPr/>
      </dsp:nvSpPr>
      <dsp:spPr>
        <a:xfrm>
          <a:off x="506716" y="-63523"/>
          <a:ext cx="7471891" cy="11718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D85D2C-F9C9-7940-BFFF-DB4B90DD52E4}">
      <dsp:nvSpPr>
        <dsp:cNvPr id="0" name=""/>
        <dsp:cNvSpPr/>
      </dsp:nvSpPr>
      <dsp:spPr>
        <a:xfrm>
          <a:off x="573584" y="0"/>
          <a:ext cx="7471891" cy="11718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it-IT" sz="3600" b="1" kern="1200" dirty="0" err="1">
              <a:solidFill>
                <a:srgbClr val="FF0000"/>
              </a:solidFill>
            </a:rPr>
            <a:t>Cardioprotective</a:t>
          </a:r>
          <a:r>
            <a:rPr lang="it-IT" sz="3200" b="1" kern="1200" dirty="0">
              <a:solidFill>
                <a:srgbClr val="FF0000"/>
              </a:solidFill>
            </a:rPr>
            <a:t> </a:t>
          </a:r>
          <a:r>
            <a:rPr lang="it-IT" sz="3200" b="1" kern="1200" dirty="0" err="1">
              <a:solidFill>
                <a:srgbClr val="FF0000"/>
              </a:solidFill>
            </a:rPr>
            <a:t>mechanism</a:t>
          </a:r>
          <a:r>
            <a:rPr lang="it-IT" sz="3200" b="1" kern="1200" dirty="0">
              <a:solidFill>
                <a:srgbClr val="FF0000"/>
              </a:solidFill>
            </a:rPr>
            <a:t> of </a:t>
          </a:r>
          <a:r>
            <a:rPr lang="it-IT" sz="3200" b="1" kern="1200" dirty="0" err="1">
              <a:solidFill>
                <a:srgbClr val="FF0000"/>
              </a:solidFill>
            </a:rPr>
            <a:t>physical</a:t>
          </a:r>
          <a:r>
            <a:rPr lang="it-IT" sz="3200" b="1" kern="1200" dirty="0">
              <a:solidFill>
                <a:srgbClr val="FF0000"/>
              </a:solidFill>
            </a:rPr>
            <a:t> </a:t>
          </a:r>
          <a:r>
            <a:rPr lang="it-IT" sz="3200" b="1" kern="1200" dirty="0" err="1">
              <a:solidFill>
                <a:srgbClr val="FF0000"/>
              </a:solidFill>
            </a:rPr>
            <a:t>activity</a:t>
          </a:r>
          <a:endParaRPr lang="it-IT" sz="3200" b="1" kern="1200" dirty="0">
            <a:solidFill>
              <a:srgbClr val="FF0000"/>
            </a:solidFill>
          </a:endParaRPr>
        </a:p>
      </dsp:txBody>
      <dsp:txXfrm>
        <a:off x="607906" y="34322"/>
        <a:ext cx="7403247" cy="1103208"/>
      </dsp:txXfrm>
    </dsp:sp>
    <dsp:sp modelId="{06A989DA-E11B-A346-B471-E53556B4617F}">
      <dsp:nvSpPr>
        <dsp:cNvPr id="0" name=""/>
        <dsp:cNvSpPr/>
      </dsp:nvSpPr>
      <dsp:spPr>
        <a:xfrm>
          <a:off x="22284" y="1637867"/>
          <a:ext cx="1639041" cy="44502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0F60C24-DEEA-594F-A8E3-1626620B0A34}">
      <dsp:nvSpPr>
        <dsp:cNvPr id="0" name=""/>
        <dsp:cNvSpPr/>
      </dsp:nvSpPr>
      <dsp:spPr>
        <a:xfrm>
          <a:off x="89152" y="1701391"/>
          <a:ext cx="1639041" cy="445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a:solidFill>
                <a:srgbClr val="DA1A1C"/>
              </a:solidFill>
            </a:rPr>
            <a:t>Anti-</a:t>
          </a:r>
          <a:r>
            <a:rPr lang="it-IT" sz="1800" b="1" kern="1200" dirty="0" err="1">
              <a:solidFill>
                <a:srgbClr val="DA1A1C"/>
              </a:solidFill>
            </a:rPr>
            <a:t>thrombotyc</a:t>
          </a:r>
          <a:endParaRPr lang="it-IT" sz="1800" b="1" kern="1200" dirty="0">
            <a:solidFill>
              <a:srgbClr val="DA1A1C"/>
            </a:solidFill>
          </a:endParaRPr>
        </a:p>
      </dsp:txBody>
      <dsp:txXfrm>
        <a:off x="102186" y="1714425"/>
        <a:ext cx="1612973" cy="418953"/>
      </dsp:txXfrm>
    </dsp:sp>
    <dsp:sp modelId="{709EA5DF-94C5-6545-8C0C-50007B29C6C7}">
      <dsp:nvSpPr>
        <dsp:cNvPr id="0" name=""/>
        <dsp:cNvSpPr/>
      </dsp:nvSpPr>
      <dsp:spPr>
        <a:xfrm>
          <a:off x="3664" y="2257913"/>
          <a:ext cx="1676281" cy="166728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02923C-F8EB-F149-A40A-38AF0F031A0E}">
      <dsp:nvSpPr>
        <dsp:cNvPr id="0" name=""/>
        <dsp:cNvSpPr/>
      </dsp:nvSpPr>
      <dsp:spPr>
        <a:xfrm>
          <a:off x="70532" y="2321437"/>
          <a:ext cx="1676281" cy="16672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err="1">
              <a:solidFill>
                <a:srgbClr val="000090"/>
              </a:solidFill>
            </a:rPr>
            <a:t>Fibrinolisys</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err="1">
              <a:solidFill>
                <a:srgbClr val="000090"/>
              </a:solidFill>
            </a:rPr>
            <a:t>Platelet</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err="1">
              <a:solidFill>
                <a:srgbClr val="000090"/>
              </a:solidFill>
            </a:rPr>
            <a:t>Fibrinogen</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a:solidFill>
                <a:srgbClr val="000090"/>
              </a:solidFill>
            </a:rPr>
            <a:t>Blood </a:t>
          </a:r>
          <a:r>
            <a:rPr lang="it-IT" sz="1800" b="1" kern="1200" dirty="0" err="1">
              <a:solidFill>
                <a:srgbClr val="000090"/>
              </a:solidFill>
            </a:rPr>
            <a:t>viscosity</a:t>
          </a:r>
          <a:endParaRPr lang="it-IT" sz="1800" b="1" kern="1200" dirty="0">
            <a:solidFill>
              <a:srgbClr val="000090"/>
            </a:solidFill>
          </a:endParaRPr>
        </a:p>
      </dsp:txBody>
      <dsp:txXfrm>
        <a:off x="119365" y="2370270"/>
        <a:ext cx="1578615" cy="1569620"/>
      </dsp:txXfrm>
    </dsp:sp>
    <dsp:sp modelId="{BEF3F9D7-9940-7C46-9A22-57F254D334AF}">
      <dsp:nvSpPr>
        <dsp:cNvPr id="0" name=""/>
        <dsp:cNvSpPr/>
      </dsp:nvSpPr>
      <dsp:spPr>
        <a:xfrm>
          <a:off x="1874336" y="1637867"/>
          <a:ext cx="1337284" cy="50577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7CE78D-67C8-F240-9014-1738FF7136AF}">
      <dsp:nvSpPr>
        <dsp:cNvPr id="0" name=""/>
        <dsp:cNvSpPr/>
      </dsp:nvSpPr>
      <dsp:spPr>
        <a:xfrm>
          <a:off x="1941203" y="1701391"/>
          <a:ext cx="1337284" cy="50577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a:solidFill>
                <a:srgbClr val="DA1A1C"/>
              </a:solidFill>
            </a:rPr>
            <a:t>Anti-</a:t>
          </a:r>
          <a:r>
            <a:rPr lang="it-IT" sz="1800" b="1" kern="1200" dirty="0" err="1">
              <a:solidFill>
                <a:srgbClr val="DA1A1C"/>
              </a:solidFill>
            </a:rPr>
            <a:t>arrythmic</a:t>
          </a:r>
          <a:endParaRPr lang="it-IT" sz="1800" b="1" kern="1200" dirty="0">
            <a:solidFill>
              <a:srgbClr val="DA1A1C"/>
            </a:solidFill>
          </a:endParaRPr>
        </a:p>
      </dsp:txBody>
      <dsp:txXfrm>
        <a:off x="1956017" y="1716205"/>
        <a:ext cx="1307656" cy="476146"/>
      </dsp:txXfrm>
    </dsp:sp>
    <dsp:sp modelId="{AC8F03AB-50A4-C24E-A2AA-FC1644E9F56D}">
      <dsp:nvSpPr>
        <dsp:cNvPr id="0" name=""/>
        <dsp:cNvSpPr/>
      </dsp:nvSpPr>
      <dsp:spPr>
        <a:xfrm>
          <a:off x="1823171" y="2616886"/>
          <a:ext cx="1458596" cy="225511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EF2B863-859D-AA42-9444-5E5CB1A181E2}">
      <dsp:nvSpPr>
        <dsp:cNvPr id="0" name=""/>
        <dsp:cNvSpPr/>
      </dsp:nvSpPr>
      <dsp:spPr>
        <a:xfrm>
          <a:off x="1890038" y="2680410"/>
          <a:ext cx="1458596" cy="225511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err="1">
              <a:solidFill>
                <a:srgbClr val="000090"/>
              </a:solidFill>
            </a:rPr>
            <a:t>Heart</a:t>
          </a:r>
          <a:r>
            <a:rPr lang="it-IT" sz="1800" b="1" kern="1200" dirty="0">
              <a:solidFill>
                <a:srgbClr val="000090"/>
              </a:solidFill>
            </a:rPr>
            <a:t> rate </a:t>
          </a:r>
          <a:r>
            <a:rPr lang="it-IT" sz="1800" b="1" kern="1200" dirty="0" err="1">
              <a:solidFill>
                <a:srgbClr val="000090"/>
              </a:solidFill>
            </a:rPr>
            <a:t>variability</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err="1">
              <a:solidFill>
                <a:srgbClr val="000090"/>
              </a:solidFill>
            </a:rPr>
            <a:t>Adrenergic</a:t>
          </a:r>
          <a:r>
            <a:rPr lang="it-IT" sz="1800" b="1" kern="1200" dirty="0">
              <a:solidFill>
                <a:srgbClr val="000090"/>
              </a:solidFill>
            </a:rPr>
            <a:t> </a:t>
          </a:r>
          <a:r>
            <a:rPr lang="it-IT" sz="1800" b="1" kern="1200" dirty="0" err="1">
              <a:solidFill>
                <a:srgbClr val="000090"/>
              </a:solidFill>
            </a:rPr>
            <a:t>activity</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err="1">
              <a:solidFill>
                <a:srgbClr val="000090"/>
              </a:solidFill>
            </a:rPr>
            <a:t>Vagal</a:t>
          </a:r>
          <a:r>
            <a:rPr lang="it-IT" sz="1800" b="1" kern="1200" dirty="0">
              <a:solidFill>
                <a:srgbClr val="000090"/>
              </a:solidFill>
            </a:rPr>
            <a:t> </a:t>
          </a:r>
          <a:r>
            <a:rPr lang="it-IT" sz="1800" b="1" kern="1200" dirty="0" err="1">
              <a:solidFill>
                <a:srgbClr val="000090"/>
              </a:solidFill>
            </a:rPr>
            <a:t>tone</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err="1">
              <a:solidFill>
                <a:srgbClr val="000090"/>
              </a:solidFill>
            </a:rPr>
            <a:t>Pulse</a:t>
          </a:r>
          <a:r>
            <a:rPr lang="it-IT" sz="1800" b="1" kern="1200" dirty="0">
              <a:solidFill>
                <a:srgbClr val="000090"/>
              </a:solidFill>
            </a:rPr>
            <a:t> rate</a:t>
          </a:r>
        </a:p>
      </dsp:txBody>
      <dsp:txXfrm>
        <a:off x="1932759" y="2723131"/>
        <a:ext cx="1373154" cy="2169669"/>
      </dsp:txXfrm>
    </dsp:sp>
    <dsp:sp modelId="{88FD1F6F-F151-5642-91EC-7E07788121AE}">
      <dsp:nvSpPr>
        <dsp:cNvPr id="0" name=""/>
        <dsp:cNvSpPr/>
      </dsp:nvSpPr>
      <dsp:spPr>
        <a:xfrm>
          <a:off x="3345355" y="1637867"/>
          <a:ext cx="1881117" cy="49490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7C0D80-526A-2841-BFCB-80F07BC469E6}">
      <dsp:nvSpPr>
        <dsp:cNvPr id="0" name=""/>
        <dsp:cNvSpPr/>
      </dsp:nvSpPr>
      <dsp:spPr>
        <a:xfrm>
          <a:off x="3412222" y="1701391"/>
          <a:ext cx="1881117" cy="49490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a:solidFill>
                <a:srgbClr val="DA1A1C"/>
              </a:solidFill>
            </a:rPr>
            <a:t>Anti-</a:t>
          </a:r>
          <a:r>
            <a:rPr lang="it-IT" sz="1800" b="1" kern="1200" dirty="0" err="1">
              <a:solidFill>
                <a:srgbClr val="DA1A1C"/>
              </a:solidFill>
            </a:rPr>
            <a:t>atherosclerotic</a:t>
          </a:r>
          <a:endParaRPr lang="it-IT" sz="1800" b="1" kern="1200" dirty="0">
            <a:solidFill>
              <a:srgbClr val="DA1A1C"/>
            </a:solidFill>
          </a:endParaRPr>
        </a:p>
      </dsp:txBody>
      <dsp:txXfrm>
        <a:off x="3426717" y="1715886"/>
        <a:ext cx="1852127" cy="465916"/>
      </dsp:txXfrm>
    </dsp:sp>
    <dsp:sp modelId="{8E130176-2A07-4440-8967-859FD49D2808}">
      <dsp:nvSpPr>
        <dsp:cNvPr id="0" name=""/>
        <dsp:cNvSpPr/>
      </dsp:nvSpPr>
      <dsp:spPr>
        <a:xfrm>
          <a:off x="3412038" y="2307798"/>
          <a:ext cx="1747751" cy="261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9EC8A2-EF14-6046-9AF8-5C71C623CC97}">
      <dsp:nvSpPr>
        <dsp:cNvPr id="0" name=""/>
        <dsp:cNvSpPr/>
      </dsp:nvSpPr>
      <dsp:spPr>
        <a:xfrm>
          <a:off x="3478905" y="2371322"/>
          <a:ext cx="1747751" cy="26104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err="1">
              <a:solidFill>
                <a:srgbClr val="000090"/>
              </a:solidFill>
            </a:rPr>
            <a:t>Insulin</a:t>
          </a:r>
          <a:r>
            <a:rPr lang="it-IT" sz="1800" b="1" kern="1200" dirty="0">
              <a:solidFill>
                <a:srgbClr val="000090"/>
              </a:solidFill>
            </a:rPr>
            <a:t> </a:t>
          </a:r>
          <a:r>
            <a:rPr lang="it-IT" sz="1800" b="1" kern="1200" dirty="0" err="1">
              <a:solidFill>
                <a:srgbClr val="000090"/>
              </a:solidFill>
            </a:rPr>
            <a:t>sensitivity</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a:solidFill>
                <a:srgbClr val="000090"/>
              </a:solidFill>
            </a:rPr>
            <a:t>HDL/LDL</a:t>
          </a:r>
        </a:p>
        <a:p>
          <a:pPr lvl="0" algn="ctr" defTabSz="800100">
            <a:lnSpc>
              <a:spcPct val="90000"/>
            </a:lnSpc>
            <a:spcBef>
              <a:spcPct val="0"/>
            </a:spcBef>
            <a:spcAft>
              <a:spcPct val="35000"/>
            </a:spcAft>
          </a:pPr>
          <a:r>
            <a:rPr lang="it-IT" sz="1800" b="1" kern="1200" dirty="0" err="1">
              <a:solidFill>
                <a:srgbClr val="000090"/>
              </a:solidFill>
            </a:rPr>
            <a:t>Tryglicerides</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a:solidFill>
                <a:srgbClr val="000090"/>
              </a:solidFill>
            </a:rPr>
            <a:t>Blood pressure</a:t>
          </a:r>
        </a:p>
        <a:p>
          <a:pPr lvl="0" algn="ctr" defTabSz="800100">
            <a:lnSpc>
              <a:spcPct val="90000"/>
            </a:lnSpc>
            <a:spcBef>
              <a:spcPct val="0"/>
            </a:spcBef>
            <a:spcAft>
              <a:spcPct val="35000"/>
            </a:spcAft>
          </a:pPr>
          <a:r>
            <a:rPr lang="it-IT" sz="1800" b="1" kern="1200" dirty="0" err="1">
              <a:solidFill>
                <a:srgbClr val="000090"/>
              </a:solidFill>
            </a:rPr>
            <a:t>sAdiposity</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err="1">
              <a:solidFill>
                <a:srgbClr val="000090"/>
              </a:solidFill>
            </a:rPr>
            <a:t>Inflammation</a:t>
          </a:r>
          <a:endParaRPr lang="it-IT" sz="1800" b="1" kern="1200" dirty="0">
            <a:solidFill>
              <a:srgbClr val="000090"/>
            </a:solidFill>
          </a:endParaRPr>
        </a:p>
      </dsp:txBody>
      <dsp:txXfrm>
        <a:off x="3530095" y="2422512"/>
        <a:ext cx="1645371" cy="2508093"/>
      </dsp:txXfrm>
    </dsp:sp>
    <dsp:sp modelId="{0B2E8CFF-FEA4-4045-859E-905131E48323}">
      <dsp:nvSpPr>
        <dsp:cNvPr id="0" name=""/>
        <dsp:cNvSpPr/>
      </dsp:nvSpPr>
      <dsp:spPr>
        <a:xfrm>
          <a:off x="5360207" y="1637867"/>
          <a:ext cx="1915739" cy="45932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7E0B792-5C25-AD4C-87B1-59F56E55E277}">
      <dsp:nvSpPr>
        <dsp:cNvPr id="0" name=""/>
        <dsp:cNvSpPr/>
      </dsp:nvSpPr>
      <dsp:spPr>
        <a:xfrm>
          <a:off x="5427074" y="1701391"/>
          <a:ext cx="1915739" cy="45932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err="1">
              <a:solidFill>
                <a:srgbClr val="DA1A1C"/>
              </a:solidFill>
            </a:rPr>
            <a:t>Emodinamics</a:t>
          </a:r>
          <a:endParaRPr lang="it-IT" sz="1800" b="1" kern="1200" dirty="0">
            <a:solidFill>
              <a:srgbClr val="DA1A1C"/>
            </a:solidFill>
          </a:endParaRPr>
        </a:p>
      </dsp:txBody>
      <dsp:txXfrm>
        <a:off x="5440527" y="1714844"/>
        <a:ext cx="1888833" cy="432418"/>
      </dsp:txXfrm>
    </dsp:sp>
    <dsp:sp modelId="{A6C834C5-B46D-2042-BA73-F6B4B266F510}">
      <dsp:nvSpPr>
        <dsp:cNvPr id="0" name=""/>
        <dsp:cNvSpPr/>
      </dsp:nvSpPr>
      <dsp:spPr>
        <a:xfrm>
          <a:off x="5331293" y="2272217"/>
          <a:ext cx="1973567" cy="259984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95194A7-A825-DE42-9E32-5F2CB13FE525}">
      <dsp:nvSpPr>
        <dsp:cNvPr id="0" name=""/>
        <dsp:cNvSpPr/>
      </dsp:nvSpPr>
      <dsp:spPr>
        <a:xfrm>
          <a:off x="5398161" y="2335741"/>
          <a:ext cx="1973567" cy="259984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err="1">
              <a:solidFill>
                <a:srgbClr val="000090"/>
              </a:solidFill>
            </a:rPr>
            <a:t>Cardiac</a:t>
          </a:r>
          <a:r>
            <a:rPr lang="it-IT" sz="1800" b="1" kern="1200" dirty="0">
              <a:solidFill>
                <a:srgbClr val="000090"/>
              </a:solidFill>
            </a:rPr>
            <a:t> </a:t>
          </a:r>
          <a:r>
            <a:rPr lang="it-IT" sz="1800" b="1" kern="1200" dirty="0" err="1">
              <a:solidFill>
                <a:srgbClr val="000090"/>
              </a:solidFill>
            </a:rPr>
            <a:t>remodelling</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err="1">
              <a:solidFill>
                <a:srgbClr val="000090"/>
              </a:solidFill>
            </a:rPr>
            <a:t>Myocardial</a:t>
          </a:r>
          <a:r>
            <a:rPr lang="it-IT" sz="1800" b="1" kern="1200" dirty="0">
              <a:solidFill>
                <a:srgbClr val="000090"/>
              </a:solidFill>
            </a:rPr>
            <a:t> O2 </a:t>
          </a:r>
          <a:r>
            <a:rPr lang="it-IT" sz="1800" b="1" kern="1200" dirty="0" err="1">
              <a:solidFill>
                <a:srgbClr val="000090"/>
              </a:solidFill>
            </a:rPr>
            <a:t>demand</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err="1">
              <a:solidFill>
                <a:srgbClr val="000090"/>
              </a:solidFill>
            </a:rPr>
            <a:t>Endotelial</a:t>
          </a:r>
          <a:r>
            <a:rPr lang="it-IT" sz="1800" b="1" kern="1200" dirty="0">
              <a:solidFill>
                <a:srgbClr val="000090"/>
              </a:solidFill>
            </a:rPr>
            <a:t> </a:t>
          </a:r>
          <a:r>
            <a:rPr lang="it-IT" sz="1800" b="1" kern="1200" dirty="0" err="1">
              <a:solidFill>
                <a:srgbClr val="000090"/>
              </a:solidFill>
            </a:rPr>
            <a:t>dysfunction</a:t>
          </a:r>
          <a:endParaRPr lang="it-IT" sz="1800" b="1" kern="1200" dirty="0">
            <a:solidFill>
              <a:srgbClr val="000090"/>
            </a:solidFill>
          </a:endParaRPr>
        </a:p>
        <a:p>
          <a:pPr lvl="0" algn="ctr" defTabSz="800100">
            <a:lnSpc>
              <a:spcPct val="90000"/>
            </a:lnSpc>
            <a:spcBef>
              <a:spcPct val="0"/>
            </a:spcBef>
            <a:spcAft>
              <a:spcPct val="35000"/>
            </a:spcAft>
          </a:pPr>
          <a:r>
            <a:rPr lang="it-IT" sz="1800" b="1" kern="1200" dirty="0" err="1">
              <a:solidFill>
                <a:srgbClr val="000090"/>
              </a:solidFill>
            </a:rPr>
            <a:t>Nitric</a:t>
          </a:r>
          <a:r>
            <a:rPr lang="it-IT" sz="1800" b="1" kern="1200" dirty="0">
              <a:solidFill>
                <a:srgbClr val="000090"/>
              </a:solidFill>
            </a:rPr>
            <a:t> </a:t>
          </a:r>
          <a:r>
            <a:rPr lang="it-IT" sz="1800" b="1" kern="1200" dirty="0" err="1">
              <a:solidFill>
                <a:srgbClr val="000090"/>
              </a:solidFill>
            </a:rPr>
            <a:t>oxide</a:t>
          </a:r>
          <a:r>
            <a:rPr lang="it-IT" sz="1800" b="1" kern="1200" dirty="0">
              <a:solidFill>
                <a:srgbClr val="000090"/>
              </a:solidFill>
            </a:rPr>
            <a:t> relapse</a:t>
          </a:r>
        </a:p>
        <a:p>
          <a:pPr lvl="0" algn="ctr" defTabSz="800100">
            <a:lnSpc>
              <a:spcPct val="90000"/>
            </a:lnSpc>
            <a:spcBef>
              <a:spcPct val="0"/>
            </a:spcBef>
            <a:spcAft>
              <a:spcPct val="35000"/>
            </a:spcAft>
          </a:pPr>
          <a:endParaRPr lang="it-IT" sz="1800" b="1" kern="1200" dirty="0">
            <a:solidFill>
              <a:srgbClr val="000090"/>
            </a:solidFill>
          </a:endParaRPr>
        </a:p>
      </dsp:txBody>
      <dsp:txXfrm>
        <a:off x="5455965" y="2393545"/>
        <a:ext cx="1857959" cy="2484234"/>
      </dsp:txXfrm>
    </dsp:sp>
    <dsp:sp modelId="{3743547E-F25F-9A40-851C-8E8CF4736B59}">
      <dsp:nvSpPr>
        <dsp:cNvPr id="0" name=""/>
        <dsp:cNvSpPr/>
      </dsp:nvSpPr>
      <dsp:spPr>
        <a:xfrm>
          <a:off x="7440223" y="1637867"/>
          <a:ext cx="1380096" cy="4702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036D8A-8AAC-2348-B48A-E03AC35C7518}">
      <dsp:nvSpPr>
        <dsp:cNvPr id="0" name=""/>
        <dsp:cNvSpPr/>
      </dsp:nvSpPr>
      <dsp:spPr>
        <a:xfrm>
          <a:off x="7507090" y="1701391"/>
          <a:ext cx="1380096" cy="47020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err="1">
              <a:solidFill>
                <a:srgbClr val="DA1A1C"/>
              </a:solidFill>
            </a:rPr>
            <a:t>Psycologic</a:t>
          </a:r>
          <a:endParaRPr lang="it-IT" sz="1800" b="1" kern="1200" dirty="0">
            <a:solidFill>
              <a:srgbClr val="DA1A1C"/>
            </a:solidFill>
          </a:endParaRPr>
        </a:p>
      </dsp:txBody>
      <dsp:txXfrm>
        <a:off x="7520862" y="1715163"/>
        <a:ext cx="1352552" cy="442660"/>
      </dsp:txXfrm>
    </dsp:sp>
    <dsp:sp modelId="{5D9870BF-5DCC-0540-A77E-A8E21B4F3023}">
      <dsp:nvSpPr>
        <dsp:cNvPr id="0" name=""/>
        <dsp:cNvSpPr/>
      </dsp:nvSpPr>
      <dsp:spPr>
        <a:xfrm>
          <a:off x="7438595" y="2283096"/>
          <a:ext cx="1383352" cy="157103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E6284C-4BFD-D144-B06B-0C75C07A1B68}">
      <dsp:nvSpPr>
        <dsp:cNvPr id="0" name=""/>
        <dsp:cNvSpPr/>
      </dsp:nvSpPr>
      <dsp:spPr>
        <a:xfrm>
          <a:off x="7505462" y="2346620"/>
          <a:ext cx="1383352" cy="157103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b="1" kern="1200" dirty="0" err="1">
              <a:solidFill>
                <a:srgbClr val="000090"/>
              </a:solidFill>
            </a:rPr>
            <a:t>Depression</a:t>
          </a:r>
          <a:endParaRPr lang="it-IT" sz="1600" b="1" kern="1200" dirty="0">
            <a:solidFill>
              <a:srgbClr val="000090"/>
            </a:solidFill>
          </a:endParaRPr>
        </a:p>
        <a:p>
          <a:pPr lvl="0" algn="ctr" defTabSz="711200">
            <a:lnSpc>
              <a:spcPct val="90000"/>
            </a:lnSpc>
            <a:spcBef>
              <a:spcPct val="0"/>
            </a:spcBef>
            <a:spcAft>
              <a:spcPct val="35000"/>
            </a:spcAft>
          </a:pPr>
          <a:r>
            <a:rPr lang="it-IT" sz="1800" b="1" kern="1200" dirty="0">
              <a:solidFill>
                <a:srgbClr val="000090"/>
              </a:solidFill>
            </a:rPr>
            <a:t>Stress</a:t>
          </a:r>
        </a:p>
        <a:p>
          <a:pPr lvl="0" algn="ctr" defTabSz="711200">
            <a:lnSpc>
              <a:spcPct val="90000"/>
            </a:lnSpc>
            <a:spcBef>
              <a:spcPct val="0"/>
            </a:spcBef>
            <a:spcAft>
              <a:spcPct val="35000"/>
            </a:spcAft>
          </a:pPr>
          <a:r>
            <a:rPr lang="it-IT" sz="1600" b="1" kern="1200" dirty="0">
              <a:solidFill>
                <a:srgbClr val="000090"/>
              </a:solidFill>
            </a:rPr>
            <a:t>Social </a:t>
          </a:r>
          <a:r>
            <a:rPr lang="it-IT" sz="1600" b="1" kern="1200" dirty="0" err="1">
              <a:solidFill>
                <a:srgbClr val="000090"/>
              </a:solidFill>
            </a:rPr>
            <a:t>interactions</a:t>
          </a:r>
          <a:endParaRPr lang="it-IT" sz="1600" b="1" kern="1200" dirty="0">
            <a:solidFill>
              <a:srgbClr val="000090"/>
            </a:solidFill>
          </a:endParaRPr>
        </a:p>
      </dsp:txBody>
      <dsp:txXfrm>
        <a:off x="7545979" y="2387137"/>
        <a:ext cx="1302318" cy="14900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8FD57-94C2-46B0-8F01-72E7D9F9C62A}">
      <dsp:nvSpPr>
        <dsp:cNvPr id="0" name=""/>
        <dsp:cNvSpPr/>
      </dsp:nvSpPr>
      <dsp:spPr>
        <a:xfrm>
          <a:off x="1393167" y="1133965"/>
          <a:ext cx="2628627" cy="2628627"/>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it-IT" sz="2400" b="1" kern="1200" dirty="0" err="1">
              <a:latin typeface="Century Gothic" panose="020B0502020202020204" pitchFamily="34" charset="0"/>
            </a:rPr>
            <a:t>Pz</a:t>
          </a:r>
          <a:r>
            <a:rPr lang="it-IT" sz="2400" b="1" kern="1200" dirty="0">
              <a:latin typeface="Century Gothic" panose="020B0502020202020204" pitchFamily="34" charset="0"/>
            </a:rPr>
            <a:t> CCH Complesso</a:t>
          </a:r>
        </a:p>
      </dsp:txBody>
      <dsp:txXfrm>
        <a:off x="1778121" y="1518919"/>
        <a:ext cx="1858719" cy="1858719"/>
      </dsp:txXfrm>
    </dsp:sp>
    <dsp:sp modelId="{16AAB86D-7DFC-4D1C-A5A0-AFC14788F294}">
      <dsp:nvSpPr>
        <dsp:cNvPr id="0" name=""/>
        <dsp:cNvSpPr/>
      </dsp:nvSpPr>
      <dsp:spPr>
        <a:xfrm>
          <a:off x="2050324" y="81099"/>
          <a:ext cx="1314313" cy="1314313"/>
        </a:xfrm>
        <a:prstGeom prst="ellipse">
          <a:avLst/>
        </a:prstGeom>
        <a:solidFill>
          <a:schemeClr val="accent5">
            <a:alpha val="50000"/>
            <a:hueOff val="-1368023"/>
            <a:satOff val="0"/>
            <a:lumOff val="5373"/>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t>&gt;75 anni</a:t>
          </a:r>
        </a:p>
      </dsp:txBody>
      <dsp:txXfrm>
        <a:off x="2242801" y="273576"/>
        <a:ext cx="929359" cy="929359"/>
      </dsp:txXfrm>
    </dsp:sp>
    <dsp:sp modelId="{50984445-2D31-4BEB-9EEC-A9FC8F58F313}">
      <dsp:nvSpPr>
        <dsp:cNvPr id="0" name=""/>
        <dsp:cNvSpPr/>
      </dsp:nvSpPr>
      <dsp:spPr>
        <a:xfrm>
          <a:off x="3676653" y="1262696"/>
          <a:ext cx="1314313" cy="1314313"/>
        </a:xfrm>
        <a:prstGeom prst="ellipse">
          <a:avLst/>
        </a:prstGeom>
        <a:solidFill>
          <a:schemeClr val="accent5">
            <a:alpha val="50000"/>
            <a:hueOff val="-2736046"/>
            <a:satOff val="0"/>
            <a:lumOff val="10745"/>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t>Donna</a:t>
          </a:r>
        </a:p>
      </dsp:txBody>
      <dsp:txXfrm>
        <a:off x="3869130" y="1455173"/>
        <a:ext cx="929359" cy="929359"/>
      </dsp:txXfrm>
    </dsp:sp>
    <dsp:sp modelId="{B15EFE9A-5BA6-482F-8633-C3070B5FC174}">
      <dsp:nvSpPr>
        <dsp:cNvPr id="0" name=""/>
        <dsp:cNvSpPr/>
      </dsp:nvSpPr>
      <dsp:spPr>
        <a:xfrm>
          <a:off x="2865407" y="3174560"/>
          <a:ext cx="1694400" cy="1314313"/>
        </a:xfrm>
        <a:prstGeom prst="ellipse">
          <a:avLst/>
        </a:prstGeom>
        <a:solidFill>
          <a:schemeClr val="accent5">
            <a:alpha val="50000"/>
            <a:hueOff val="-4104069"/>
            <a:satOff val="0"/>
            <a:lumOff val="16118"/>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t>Barthel&lt;60</a:t>
          </a:r>
        </a:p>
      </dsp:txBody>
      <dsp:txXfrm>
        <a:off x="3113546" y="3367037"/>
        <a:ext cx="1198122" cy="929359"/>
      </dsp:txXfrm>
    </dsp:sp>
    <dsp:sp modelId="{CC5035A5-0170-410E-BEE9-A934789A8C80}">
      <dsp:nvSpPr>
        <dsp:cNvPr id="0" name=""/>
        <dsp:cNvSpPr/>
      </dsp:nvSpPr>
      <dsp:spPr>
        <a:xfrm>
          <a:off x="1045198" y="3174560"/>
          <a:ext cx="1314313" cy="1314313"/>
        </a:xfrm>
        <a:prstGeom prst="ellipse">
          <a:avLst/>
        </a:prstGeom>
        <a:solidFill>
          <a:schemeClr val="accent5">
            <a:alpha val="50000"/>
            <a:hueOff val="-5472092"/>
            <a:satOff val="0"/>
            <a:lumOff val="2149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t>Diabete</a:t>
          </a:r>
        </a:p>
      </dsp:txBody>
      <dsp:txXfrm>
        <a:off x="1237675" y="3367037"/>
        <a:ext cx="929359" cy="929359"/>
      </dsp:txXfrm>
    </dsp:sp>
    <dsp:sp modelId="{F4DAFE40-3528-40B5-9740-CA0664D97D99}">
      <dsp:nvSpPr>
        <dsp:cNvPr id="0" name=""/>
        <dsp:cNvSpPr/>
      </dsp:nvSpPr>
      <dsp:spPr>
        <a:xfrm>
          <a:off x="423995" y="1262696"/>
          <a:ext cx="1314313" cy="1314313"/>
        </a:xfrm>
        <a:prstGeom prst="ellipse">
          <a:avLst/>
        </a:prstGeom>
        <a:solidFill>
          <a:schemeClr val="accent5">
            <a:alpha val="50000"/>
            <a:hueOff val="-6840115"/>
            <a:satOff val="0"/>
            <a:lumOff val="26863"/>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kern="1200" dirty="0"/>
            <a:t>BPCO</a:t>
          </a:r>
        </a:p>
      </dsp:txBody>
      <dsp:txXfrm>
        <a:off x="616472" y="1455173"/>
        <a:ext cx="929359" cy="9293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C5E84-A376-4D78-B385-A16D4C3655F4}">
      <dsp:nvSpPr>
        <dsp:cNvPr id="0" name=""/>
        <dsp:cNvSpPr/>
      </dsp:nvSpPr>
      <dsp:spPr>
        <a:xfrm>
          <a:off x="0" y="783272"/>
          <a:ext cx="3343276" cy="455715"/>
        </a:xfrm>
        <a:prstGeom prst="round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kern="1200" dirty="0">
              <a:solidFill>
                <a:schemeClr val="tx1"/>
              </a:solidFill>
            </a:rPr>
            <a:t>Alto impegno assistenziale</a:t>
          </a:r>
        </a:p>
      </dsp:txBody>
      <dsp:txXfrm>
        <a:off x="22246" y="805518"/>
        <a:ext cx="3298784" cy="411223"/>
      </dsp:txXfrm>
    </dsp:sp>
    <dsp:sp modelId="{D7E52E6C-61B7-440F-8C74-2BD5A10E3BBF}">
      <dsp:nvSpPr>
        <dsp:cNvPr id="0" name=""/>
        <dsp:cNvSpPr/>
      </dsp:nvSpPr>
      <dsp:spPr>
        <a:xfrm>
          <a:off x="0" y="1293707"/>
          <a:ext cx="3343276" cy="455715"/>
        </a:xfrm>
        <a:prstGeom prst="roundRect">
          <a:avLst/>
        </a:prstGeom>
        <a:solidFill>
          <a:schemeClr val="accent2">
            <a:hueOff val="-2814917"/>
            <a:satOff val="3013"/>
            <a:lumOff val="470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kern="1200" dirty="0">
              <a:solidFill>
                <a:schemeClr val="tx1"/>
              </a:solidFill>
            </a:rPr>
            <a:t>Alto rischio infettivo</a:t>
          </a:r>
        </a:p>
      </dsp:txBody>
      <dsp:txXfrm>
        <a:off x="22246" y="1315953"/>
        <a:ext cx="3298784" cy="411223"/>
      </dsp:txXfrm>
    </dsp:sp>
    <dsp:sp modelId="{52E3DD5D-5C73-40E6-B40E-F48F21256922}">
      <dsp:nvSpPr>
        <dsp:cNvPr id="0" name=""/>
        <dsp:cNvSpPr/>
      </dsp:nvSpPr>
      <dsp:spPr>
        <a:xfrm>
          <a:off x="0" y="1804142"/>
          <a:ext cx="3343276" cy="455715"/>
        </a:xfrm>
        <a:prstGeom prst="roundRect">
          <a:avLst/>
        </a:prstGeom>
        <a:solidFill>
          <a:schemeClr val="accent2">
            <a:hueOff val="-5629835"/>
            <a:satOff val="6026"/>
            <a:lumOff val="941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kern="1200" dirty="0">
              <a:solidFill>
                <a:schemeClr val="tx1"/>
              </a:solidFill>
            </a:rPr>
            <a:t>Rischio di cadute</a:t>
          </a:r>
        </a:p>
      </dsp:txBody>
      <dsp:txXfrm>
        <a:off x="22246" y="1826388"/>
        <a:ext cx="3298784" cy="411223"/>
      </dsp:txXfrm>
    </dsp:sp>
    <dsp:sp modelId="{D19012F9-9C23-4C1D-803C-08E0CFF600E9}">
      <dsp:nvSpPr>
        <dsp:cNvPr id="0" name=""/>
        <dsp:cNvSpPr/>
      </dsp:nvSpPr>
      <dsp:spPr>
        <a:xfrm>
          <a:off x="0" y="2314577"/>
          <a:ext cx="3343276" cy="455715"/>
        </a:xfrm>
        <a:prstGeom prst="roundRect">
          <a:avLst/>
        </a:prstGeom>
        <a:solidFill>
          <a:schemeClr val="accent2">
            <a:hueOff val="-8444753"/>
            <a:satOff val="9039"/>
            <a:lumOff val="141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kern="1200" dirty="0">
              <a:solidFill>
                <a:schemeClr val="tx1"/>
              </a:solidFill>
            </a:rPr>
            <a:t>Degenza prolungata</a:t>
          </a:r>
        </a:p>
      </dsp:txBody>
      <dsp:txXfrm>
        <a:off x="22246" y="2336823"/>
        <a:ext cx="3298784" cy="411223"/>
      </dsp:txXfrm>
    </dsp:sp>
    <dsp:sp modelId="{9E571C5A-7DA0-47A8-AACB-A96447560DCC}">
      <dsp:nvSpPr>
        <dsp:cNvPr id="0" name=""/>
        <dsp:cNvSpPr/>
      </dsp:nvSpPr>
      <dsp:spPr>
        <a:xfrm>
          <a:off x="0" y="2825012"/>
          <a:ext cx="3343276" cy="455715"/>
        </a:xfrm>
        <a:prstGeom prst="roundRect">
          <a:avLst/>
        </a:prstGeom>
        <a:solidFill>
          <a:schemeClr val="accent2">
            <a:hueOff val="-11259670"/>
            <a:satOff val="12052"/>
            <a:lumOff val="1882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kern="1200" dirty="0">
              <a:solidFill>
                <a:schemeClr val="tx1"/>
              </a:solidFill>
            </a:rPr>
            <a:t>Alto utilizzo di risorse</a:t>
          </a:r>
        </a:p>
      </dsp:txBody>
      <dsp:txXfrm>
        <a:off x="22246" y="2847258"/>
        <a:ext cx="3298784"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8.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4.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80.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85.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image" Target="../media/image192.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image" Target="../media/image194.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image" Target="../media/image19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0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0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 Id="rId4" Type="http://schemas.openxmlformats.org/officeDocument/2006/relationships/image" Target="../media/image7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pitchFamily="34" charset="0"/>
              </a:defRPr>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pitchFamily="34" charset="0"/>
              </a:defRPr>
            </a:lvl1pPr>
          </a:lstStyle>
          <a:p>
            <a:fld id="{EC7D0DB9-9F98-4525-A6B2-519945CEA031}" type="datetimeFigureOut">
              <a:rPr lang="it-IT" smtClean="0"/>
              <a:pPr/>
              <a:t>20/11/2018</a:t>
            </a:fld>
            <a:endParaRPr lang="it-IT"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pitchFamily="34"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pitchFamily="34" charset="0"/>
              </a:defRPr>
            </a:lvl1pPr>
          </a:lstStyle>
          <a:p>
            <a:fld id="{C810B95B-05ED-4FA6-AFC5-A11DDFA7CE33}" type="slidenum">
              <a:rPr lang="it-IT" smtClean="0"/>
              <a:pPr/>
              <a:t>‹N›</a:t>
            </a:fld>
            <a:endParaRPr lang="it-IT" dirty="0"/>
          </a:p>
        </p:txBody>
      </p:sp>
    </p:spTree>
    <p:extLst>
      <p:ext uri="{BB962C8B-B14F-4D97-AF65-F5344CB8AC3E}">
        <p14:creationId xmlns:p14="http://schemas.microsoft.com/office/powerpoint/2010/main" val="111269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itchFamily="34" charset="0"/>
        <a:ea typeface="+mn-ea"/>
        <a:cs typeface="+mn-cs"/>
      </a:defRPr>
    </a:lvl1pPr>
    <a:lvl2pPr marL="457200" algn="l" defTabSz="914400" rtl="0" eaLnBrk="1" latinLnBrk="0" hangingPunct="1">
      <a:defRPr sz="1200" kern="1200">
        <a:solidFill>
          <a:schemeClr val="tx1"/>
        </a:solidFill>
        <a:latin typeface="Century Gothic" pitchFamily="34" charset="0"/>
        <a:ea typeface="+mn-ea"/>
        <a:cs typeface="+mn-cs"/>
      </a:defRPr>
    </a:lvl2pPr>
    <a:lvl3pPr marL="914400" algn="l" defTabSz="914400" rtl="0" eaLnBrk="1" latinLnBrk="0" hangingPunct="1">
      <a:defRPr sz="1200" kern="1200">
        <a:solidFill>
          <a:schemeClr val="tx1"/>
        </a:solidFill>
        <a:latin typeface="Century Gothic" pitchFamily="34" charset="0"/>
        <a:ea typeface="+mn-ea"/>
        <a:cs typeface="+mn-cs"/>
      </a:defRPr>
    </a:lvl3pPr>
    <a:lvl4pPr marL="1371600" algn="l" defTabSz="914400" rtl="0" eaLnBrk="1" latinLnBrk="0" hangingPunct="1">
      <a:defRPr sz="1200" kern="1200">
        <a:solidFill>
          <a:schemeClr val="tx1"/>
        </a:solidFill>
        <a:latin typeface="Century Gothic" pitchFamily="34" charset="0"/>
        <a:ea typeface="+mn-ea"/>
        <a:cs typeface="+mn-cs"/>
      </a:defRPr>
    </a:lvl4pPr>
    <a:lvl5pPr marL="1828800" algn="l" defTabSz="914400" rtl="0" eaLnBrk="1" latinLnBrk="0" hangingPunct="1">
      <a:defRPr sz="1200" kern="1200">
        <a:solidFill>
          <a:schemeClr val="tx1"/>
        </a:solidFill>
        <a:latin typeface="Century Gothic"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xmlns="" id="{2B53A6C4-F67A-884B-A342-6960D77D95B8}"/>
              </a:ext>
            </a:extLst>
          </p:cNvPr>
          <p:cNvSpPr>
            <a:spLocks noGrp="1" noRot="1" noChangeAspect="1" noChangeArrowheads="1" noTextEdit="1"/>
          </p:cNvSpPr>
          <p:nvPr>
            <p:ph type="sldImg"/>
          </p:nvPr>
        </p:nvSpPr>
        <p:spPr bwMode="auto">
          <a:xfrm>
            <a:off x="1144588" y="687388"/>
            <a:ext cx="4572000" cy="3429000"/>
          </a:xfrm>
          <a:solidFill>
            <a:srgbClr val="FFFFFF"/>
          </a:solidFill>
          <a:ln>
            <a:solidFill>
              <a:srgbClr val="000000"/>
            </a:solidFill>
            <a:miter lim="800000"/>
            <a:headEnd/>
            <a:tailEnd/>
          </a:ln>
        </p:spPr>
      </p:sp>
      <p:sp>
        <p:nvSpPr>
          <p:cNvPr id="22530" name="Rectangle 3">
            <a:extLst>
              <a:ext uri="{FF2B5EF4-FFF2-40B4-BE49-F238E27FC236}">
                <a16:creationId xmlns:a16="http://schemas.microsoft.com/office/drawing/2014/main" xmlns="" id="{0D8A0B81-B631-5E4A-A0D2-FFCF364A8999}"/>
              </a:ext>
            </a:extLst>
          </p:cNvPr>
          <p:cNvSpPr>
            <a:spLocks noGrp="1" noChangeArrowheads="1"/>
          </p:cNvSpPr>
          <p:nvPr>
            <p:ph type="body" idx="1"/>
          </p:nvPr>
        </p:nvSpPr>
        <p:spPr bwMode="auto">
          <a:xfrm>
            <a:off x="912813" y="4343400"/>
            <a:ext cx="5032375" cy="4113213"/>
          </a:xfrm>
          <a:solidFill>
            <a:srgbClr val="FFFFFF"/>
          </a:solidFill>
          <a:ln>
            <a:solidFill>
              <a:srgbClr val="000000"/>
            </a:solidFill>
            <a:miter lim="800000"/>
            <a:headEnd/>
            <a:tailEnd/>
          </a:ln>
        </p:spPr>
        <p:txBody>
          <a:bodyPr wrap="square" lIns="90399" tIns="45200" rIns="90399" bIns="45200"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Tree>
    <p:extLst>
      <p:ext uri="{BB962C8B-B14F-4D97-AF65-F5344CB8AC3E}">
        <p14:creationId xmlns:p14="http://schemas.microsoft.com/office/powerpoint/2010/main" val="309355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p:cNvSpPr>
          <p:nvPr>
            <p:ph type="body"/>
          </p:nvPr>
        </p:nvSpPr>
        <p:spPr>
          <a:xfrm>
            <a:off x="756000" y="5078520"/>
            <a:ext cx="6047640" cy="4811040"/>
          </a:xfrm>
          <a:prstGeom prst="rect">
            <a:avLst/>
          </a:prstGeom>
        </p:spPr>
        <p:txBody>
          <a:bodyPr lIns="0" tIns="0" rIns="0" bIns="0"/>
          <a:lstStyle/>
          <a:p>
            <a:pPr marL="216000" indent="-216000" algn="just">
              <a:lnSpc>
                <a:spcPct val="100000"/>
              </a:lnSpc>
            </a:pPr>
            <a:r>
              <a:rPr lang="it-IT" sz="3200" b="0" strike="noStrike" spc="-1">
                <a:solidFill>
                  <a:srgbClr val="000000"/>
                </a:solidFill>
                <a:uFill>
                  <a:solidFill>
                    <a:srgbClr val="FFFFFF"/>
                  </a:solidFill>
                </a:uFill>
                <a:latin typeface="Calibri"/>
                <a:ea typeface="DejaVu Sans"/>
              </a:rPr>
              <a:t> Un recentissimo documento elaborato dall’ANMCO, che tiene conto della principale e più aggiornata letteratura nel campo, fornisce una modalità di  approccio sistematico alla gestione del ricovero e della dimissione dall’ospedale. </a:t>
            </a:r>
            <a:endParaRPr lang="it-IT"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02269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p:cNvSpPr>
          <p:nvPr>
            <p:ph type="body"/>
          </p:nvPr>
        </p:nvSpPr>
        <p:spPr>
          <a:xfrm>
            <a:off x="432000" y="5472000"/>
            <a:ext cx="6047640" cy="4811040"/>
          </a:xfrm>
          <a:prstGeom prst="rect">
            <a:avLst/>
          </a:prstGeom>
        </p:spPr>
        <p:txBody>
          <a:bodyPr lIns="0" tIns="0" rIns="0" bIns="0"/>
          <a:lstStyle/>
          <a:p>
            <a:r>
              <a:rPr lang="it-IT" sz="2000" b="0" strike="noStrike" spc="-1">
                <a:solidFill>
                  <a:srgbClr val="000000"/>
                </a:solidFill>
                <a:uFill>
                  <a:solidFill>
                    <a:srgbClr val="FFFFFF"/>
                  </a:solidFill>
                </a:uFill>
                <a:latin typeface="Arial"/>
              </a:rPr>
              <a:t>Un processo codificato di pianificazione e coordinamento (in basso) migliora la comunicazione col paziente e la continuità assistenziale rispetto al processo tradizionale (in alto)</a:t>
            </a:r>
          </a:p>
        </p:txBody>
      </p:sp>
    </p:spTree>
    <p:extLst>
      <p:ext uri="{BB962C8B-B14F-4D97-AF65-F5344CB8AC3E}">
        <p14:creationId xmlns:p14="http://schemas.microsoft.com/office/powerpoint/2010/main" val="104953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p:cNvSpPr>
          <p:nvPr>
            <p:ph type="body"/>
          </p:nvPr>
        </p:nvSpPr>
        <p:spPr>
          <a:xfrm>
            <a:off x="685800" y="4343400"/>
            <a:ext cx="5485320" cy="4113720"/>
          </a:xfrm>
          <a:prstGeom prst="rect">
            <a:avLst/>
          </a:prstGeom>
        </p:spPr>
        <p:txBody>
          <a:bodyPr lIns="0" tIns="0" rIns="0" bIns="0"/>
          <a:lstStyle/>
          <a:p>
            <a:r>
              <a:rPr lang="it-IT" sz="2000" b="0" strike="noStrike" spc="-1">
                <a:solidFill>
                  <a:srgbClr val="000000"/>
                </a:solidFill>
                <a:uFill>
                  <a:solidFill>
                    <a:srgbClr val="FFFFFF"/>
                  </a:solidFill>
                </a:uFill>
                <a:latin typeface="Arial"/>
              </a:rPr>
              <a:t>La lettera di dimissioni ideale ha diverse caratteristiche</a:t>
            </a:r>
          </a:p>
        </p:txBody>
      </p:sp>
      <p:sp>
        <p:nvSpPr>
          <p:cNvPr id="282" name="CustomShape 2"/>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126903E-D35D-449C-BE8E-06A6C0EBF6B8}" type="slidenum">
              <a:rPr lang="it-IT" sz="1200" b="0" strike="noStrike" spc="-1">
                <a:solidFill>
                  <a:srgbClr val="000000"/>
                </a:solidFill>
                <a:uFill>
                  <a:solidFill>
                    <a:srgbClr val="FFFFFF"/>
                  </a:solidFill>
                </a:uFill>
                <a:latin typeface="+mn-lt"/>
                <a:ea typeface="+mn-ea"/>
              </a:rPr>
              <a:pPr algn="r">
                <a:lnSpc>
                  <a:spcPct val="100000"/>
                </a:lnSpc>
              </a:pPr>
              <a:t>19</a:t>
            </a:fld>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8066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body"/>
          </p:nvPr>
        </p:nvSpPr>
        <p:spPr>
          <a:xfrm>
            <a:off x="756000" y="5078520"/>
            <a:ext cx="6047280" cy="4810680"/>
          </a:xfrm>
          <a:prstGeom prst="rect">
            <a:avLst/>
          </a:prstGeom>
        </p:spPr>
        <p:txBody>
          <a:bodyPr lIns="0" tIns="0" rIns="0" bIns="0"/>
          <a:lstStyle/>
          <a:p>
            <a:r>
              <a:rPr lang="it-IT" sz="2000" b="0" strike="noStrike" spc="-1">
                <a:solidFill>
                  <a:srgbClr val="000000"/>
                </a:solidFill>
                <a:uFill>
                  <a:solidFill>
                    <a:srgbClr val="FFFFFF"/>
                  </a:solidFill>
                </a:uFill>
                <a:latin typeface="Arial"/>
              </a:rPr>
              <a:t>Inoltre il PSN si focalizza sulla continuità assistenziale, di cui la LD è un cardine fondamentale</a:t>
            </a:r>
          </a:p>
        </p:txBody>
      </p:sp>
    </p:spTree>
    <p:extLst>
      <p:ext uri="{BB962C8B-B14F-4D97-AF65-F5344CB8AC3E}">
        <p14:creationId xmlns:p14="http://schemas.microsoft.com/office/powerpoint/2010/main" val="2070007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xmlns="" id="{FDCA7FDC-44E0-ED40-9EBA-667E9F0999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xmlns="" id="{22A837F0-D423-5E44-A4C9-A0A8BC913E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Times New Roman" panose="02020603050405020304" pitchFamily="18" charset="0"/>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xmlns="" id="{05FC1FDD-3471-1240-9617-6A574032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617EA07-03E5-8444-AAA6-19601A0F5CE5}" type="slidenum">
              <a:rPr lang="it-IT" altLang="it-IT" b="1">
                <a:solidFill>
                  <a:srgbClr val="000000"/>
                </a:solidFill>
                <a:latin typeface="Times New Roman" panose="02020603050405020304" pitchFamily="18" charset="0"/>
              </a:rPr>
              <a:pPr eaLnBrk="1" hangingPunct="1"/>
              <a:t>25</a:t>
            </a:fld>
            <a:endParaRPr lang="it-IT" altLang="it-IT" b="1">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7998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body"/>
          </p:nvPr>
        </p:nvSpPr>
        <p:spPr>
          <a:xfrm>
            <a:off x="756000" y="5078520"/>
            <a:ext cx="6047640" cy="4811040"/>
          </a:xfrm>
          <a:prstGeom prst="rect">
            <a:avLst/>
          </a:prstGeom>
        </p:spPr>
        <p:txBody>
          <a:bodyPr lIns="0" tIns="0" rIns="0" bIns="0"/>
          <a:lstStyle/>
          <a:p>
            <a:pPr marL="216000" indent="-216000" algn="just">
              <a:lnSpc>
                <a:spcPct val="100000"/>
              </a:lnSpc>
            </a:pPr>
            <a:r>
              <a:rPr lang="it-IT" sz="2300" b="0" strike="noStrike" spc="-1" dirty="0">
                <a:solidFill>
                  <a:srgbClr val="0000CC"/>
                </a:solidFill>
                <a:uFill>
                  <a:solidFill>
                    <a:srgbClr val="FFFFFF"/>
                  </a:solidFill>
                </a:uFill>
                <a:latin typeface="Comic Sans MS"/>
                <a:ea typeface="DejaVu Sans"/>
              </a:rPr>
              <a:t>Le società scientifiche hanno affrontato il problema. Le linee Guida della Società Europea di Cardiologia sulla prevenzione cardiovascolare, ad esempio, pongono come strategico per la riduzione del rischio di eventi, che </a:t>
            </a:r>
            <a:r>
              <a:rPr lang="it-IT" sz="2300" b="1" strike="noStrike" spc="-1" dirty="0">
                <a:solidFill>
                  <a:srgbClr val="0000CC"/>
                </a:solidFill>
                <a:uFill>
                  <a:solidFill>
                    <a:srgbClr val="FFFFFF"/>
                  </a:solidFill>
                </a:uFill>
                <a:latin typeface="Comic Sans MS"/>
                <a:ea typeface="DejaVu Sans"/>
              </a:rPr>
              <a:t>la dimissione dei pazienti con malattie cardiovascolari avvenga secondo una modalità strutturata </a:t>
            </a:r>
            <a:r>
              <a:rPr lang="it-IT" sz="2300" b="0" strike="noStrike" spc="-1" dirty="0">
                <a:solidFill>
                  <a:srgbClr val="0000CC"/>
                </a:solidFill>
                <a:uFill>
                  <a:solidFill>
                    <a:srgbClr val="FFFFFF"/>
                  </a:solidFill>
                </a:uFill>
                <a:latin typeface="Comic Sans MS"/>
                <a:ea typeface="DejaVu Sans"/>
              </a:rPr>
              <a:t>per la gestione ottimale del percorso post-dimissione. </a:t>
            </a:r>
            <a:endParaRPr lang="it-IT" sz="20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97459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xmlns="" id="{577DA376-6B8D-BF4B-B8F9-739C39237A2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0A0ED0DD-6834-9E42-835F-76248A63A1AC}" type="slidenum">
              <a:rPr lang="it-IT" altLang="it-IT">
                <a:solidFill>
                  <a:srgbClr val="000000"/>
                </a:solidFill>
                <a:latin typeface="Arial" panose="020B0604020202020204" pitchFamily="34" charset="0"/>
              </a:rPr>
              <a:pPr algn="r" eaLnBrk="1" hangingPunct="1">
                <a:spcBef>
                  <a:spcPct val="0"/>
                </a:spcBef>
              </a:pPr>
              <a:t>28</a:t>
            </a:fld>
            <a:endParaRPr lang="it-IT" altLang="it-IT">
              <a:solidFill>
                <a:srgbClr val="000000"/>
              </a:solidFill>
              <a:latin typeface="Arial" panose="020B0604020202020204" pitchFamily="34" charset="0"/>
            </a:endParaRPr>
          </a:p>
        </p:txBody>
      </p:sp>
      <p:sp>
        <p:nvSpPr>
          <p:cNvPr id="59394" name="Rectangle 2">
            <a:extLst>
              <a:ext uri="{FF2B5EF4-FFF2-40B4-BE49-F238E27FC236}">
                <a16:creationId xmlns:a16="http://schemas.microsoft.com/office/drawing/2014/main" xmlns="" id="{03103298-5D15-CF40-91BE-23B3B0BC9111}"/>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xmlns="" id="{D7992835-B5D5-6342-9D6C-FA785F8AB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it-IT">
                <a:ea typeface="ＭＳ Ｐゴシック" panose="020B0600070205080204" pitchFamily="34" charset="-128"/>
              </a:rPr>
              <a:t>References</a:t>
            </a:r>
          </a:p>
          <a:p>
            <a:pPr eaLnBrk="1" hangingPunct="1"/>
            <a:r>
              <a:rPr lang="en-GB" altLang="it-IT">
                <a:ea typeface="ＭＳ Ｐゴシック" panose="020B0600070205080204" pitchFamily="34" charset="-128"/>
              </a:rPr>
              <a:t>ICTUS</a:t>
            </a:r>
          </a:p>
          <a:p>
            <a:pPr eaLnBrk="1" hangingPunct="1"/>
            <a:r>
              <a:rPr lang="en-GB" altLang="it-IT">
                <a:ea typeface="ＭＳ Ｐゴシック" panose="020B0600070205080204" pitchFamily="34" charset="-128"/>
              </a:rPr>
              <a:t>Mehta Meta-analysis</a:t>
            </a:r>
          </a:p>
          <a:p>
            <a:pPr eaLnBrk="1" hangingPunct="1"/>
            <a:r>
              <a:rPr lang="en-GB" altLang="it-IT">
                <a:ea typeface="ＭＳ Ｐゴシック" panose="020B0600070205080204" pitchFamily="34" charset="-128"/>
              </a:rPr>
              <a:t>+ Need two references from CRUSADE and GRACE: </a:t>
            </a:r>
          </a:p>
          <a:p>
            <a:pPr eaLnBrk="1" hangingPunct="1"/>
            <a:endParaRPr lang="en-GB" altLang="it-IT">
              <a:ea typeface="ＭＳ Ｐゴシック" panose="020B0600070205080204" pitchFamily="34" charset="-128"/>
            </a:endParaRPr>
          </a:p>
          <a:p>
            <a:pPr eaLnBrk="1" hangingPunct="1"/>
            <a:r>
              <a:rPr lang="en-GB" altLang="it-IT">
                <a:ea typeface="ＭＳ Ｐゴシック" panose="020B0600070205080204" pitchFamily="34" charset="-128"/>
              </a:rPr>
              <a:t>Fox KA, Anderson FA, Dabbous OH, Steg PG, Lopez-Sendon JL, Van de Werf F, Budaj A, Gurfinkel EP, Goodman SG, Brieger D. Intervention in acute coronary syndromes: do patients undergo intervention on the basis of their risk characteristics? The global registry of acute coronary events (GRACE). </a:t>
            </a:r>
            <a:r>
              <a:rPr lang="en-GB" altLang="it-IT" i="1">
                <a:ea typeface="ＭＳ Ｐゴシック" panose="020B0600070205080204" pitchFamily="34" charset="-128"/>
              </a:rPr>
              <a:t>Heart </a:t>
            </a:r>
            <a:r>
              <a:rPr lang="en-GB" altLang="it-IT">
                <a:ea typeface="ＭＳ Ｐゴシック" panose="020B0600070205080204" pitchFamily="34" charset="-128"/>
              </a:rPr>
              <a:t>2007;93:177-82</a:t>
            </a:r>
          </a:p>
          <a:p>
            <a:pPr eaLnBrk="1" hangingPunct="1"/>
            <a:r>
              <a:rPr lang="en-GB" altLang="it-IT">
                <a:ea typeface="ＭＳ Ｐゴシック" panose="020B0600070205080204" pitchFamily="34" charset="-128"/>
              </a:rPr>
              <a:t>Mehta RH, Roe MT, Chen AY, Lytle BL, Pollack CV, Jr., Brindis RG, Smith SC, Jr., Harrington RA, Fintel D, Fraulo ES, Califf RM, Gibler WB, Ohman EM, Peterson ED. Recent trends in the care of patients with non-ST-segment elevation acute coronary syndromes: insights from the CRUSADE initiative. </a:t>
            </a:r>
            <a:r>
              <a:rPr lang="en-GB" altLang="it-IT" i="1">
                <a:ea typeface="ＭＳ Ｐゴシック" panose="020B0600070205080204" pitchFamily="34" charset="-128"/>
              </a:rPr>
              <a:t>Arch Intern Med </a:t>
            </a:r>
            <a:r>
              <a:rPr lang="en-GB" altLang="it-IT">
                <a:ea typeface="ＭＳ Ｐゴシック" panose="020B0600070205080204" pitchFamily="34" charset="-128"/>
              </a:rPr>
              <a:t>2006; </a:t>
            </a:r>
            <a:r>
              <a:rPr lang="en-GB" altLang="it-IT" b="1">
                <a:ea typeface="ＭＳ Ｐゴシック" panose="020B0600070205080204" pitchFamily="34" charset="-128"/>
              </a:rPr>
              <a:t>166</a:t>
            </a:r>
            <a:r>
              <a:rPr lang="en-GB" altLang="it-IT">
                <a:ea typeface="ＭＳ Ｐゴシック" panose="020B0600070205080204" pitchFamily="34" charset="-128"/>
              </a:rPr>
              <a:t>:2027-2034.</a:t>
            </a:r>
          </a:p>
        </p:txBody>
      </p:sp>
    </p:spTree>
    <p:extLst>
      <p:ext uri="{BB962C8B-B14F-4D97-AF65-F5344CB8AC3E}">
        <p14:creationId xmlns:p14="http://schemas.microsoft.com/office/powerpoint/2010/main" val="1677445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xmlns="" id="{E7651505-3AED-AC44-BAED-B82ABBB6C632}"/>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xmlns="" id="{6551C216-E3CF-934A-A749-98991E887F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575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5">
            <a:extLst>
              <a:ext uri="{FF2B5EF4-FFF2-40B4-BE49-F238E27FC236}">
                <a16:creationId xmlns:a16="http://schemas.microsoft.com/office/drawing/2014/main" xmlns="" id="{0FA709E2-1BEA-BA46-BD2C-E8CCF40A2D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B19CD47-A868-0F4D-83F9-B199E451ABE5}" type="slidenum">
              <a:rPr lang="en-GB" altLang="it-IT" b="1">
                <a:solidFill>
                  <a:srgbClr val="000000"/>
                </a:solidFill>
                <a:latin typeface="Century Gothic" panose="020B0502020202020204" pitchFamily="34" charset="0"/>
              </a:rPr>
              <a:pPr eaLnBrk="1" hangingPunct="1"/>
              <a:t>44</a:t>
            </a:fld>
            <a:endParaRPr lang="en-GB" altLang="it-IT" b="1">
              <a:solidFill>
                <a:srgbClr val="000000"/>
              </a:solidFill>
              <a:latin typeface="Century Gothic" panose="020B0502020202020204" pitchFamily="34" charset="0"/>
            </a:endParaRPr>
          </a:p>
        </p:txBody>
      </p:sp>
      <p:sp>
        <p:nvSpPr>
          <p:cNvPr id="52226" name="Rectangle 2">
            <a:extLst>
              <a:ext uri="{FF2B5EF4-FFF2-40B4-BE49-F238E27FC236}">
                <a16:creationId xmlns:a16="http://schemas.microsoft.com/office/drawing/2014/main" xmlns="" id="{7DA8B59D-D881-1743-98B4-3C7DF841CB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a:extLst>
              <a:ext uri="{FF2B5EF4-FFF2-40B4-BE49-F238E27FC236}">
                <a16:creationId xmlns:a16="http://schemas.microsoft.com/office/drawing/2014/main" xmlns="" id="{579C687A-7A16-2048-A0ED-8407BBC783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latin typeface="Century Gothic" panose="020B0502020202020204" pitchFamily="34" charset="0"/>
                <a:ea typeface="ＭＳ Ｐゴシック" panose="020B0600070205080204" pitchFamily="34" charset="-128"/>
              </a:rPr>
              <a:t>Pharmacological treatment after acute myocardial infarction</a:t>
            </a:r>
          </a:p>
          <a:p>
            <a:pPr eaLnBrk="1" hangingPunct="1">
              <a:spcBef>
                <a:spcPct val="0"/>
              </a:spcBef>
            </a:pPr>
            <a:r>
              <a:rPr lang="it-IT" altLang="it-IT">
                <a:latin typeface="Century Gothic" panose="020B0502020202020204" pitchFamily="34" charset="0"/>
                <a:ea typeface="ＭＳ Ｐゴシック" panose="020B0600070205080204" pitchFamily="34" charset="-128"/>
              </a:rPr>
              <a:t>from 2001 to 2006: a survey in Italian primary care</a:t>
            </a:r>
          </a:p>
          <a:p>
            <a:pPr eaLnBrk="1" hangingPunct="1">
              <a:spcBef>
                <a:spcPct val="0"/>
              </a:spcBef>
            </a:pPr>
            <a:endParaRPr lang="it-IT" altLang="it-IT">
              <a:latin typeface="Century Gothic" panose="020B0502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36510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xmlns="" id="{F3DB09B4-7325-AD48-B3E1-A7AAAD12DC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xmlns="" id="{C4F4D6D0-78FC-8649-B801-22356E40F676}"/>
              </a:ext>
            </a:extLst>
          </p:cNvPr>
          <p:cNvSpPr>
            <a:spLocks noGrp="1"/>
          </p:cNvSpPr>
          <p:nvPr>
            <p:ph type="body" idx="1"/>
          </p:nvPr>
        </p:nvSpPr>
        <p:spPr bwMode="auto">
          <a:xfrm>
            <a:off x="825500" y="4446588"/>
            <a:ext cx="5183188"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pPr>
            <a:r>
              <a:rPr lang="en-GB" altLang="it-IT">
                <a:ea typeface="ＭＳ Ｐゴシック" panose="020B0600070205080204" pitchFamily="34" charset="-128"/>
              </a:rPr>
              <a:t>The EUROASPIRE surveys are part of the ESC’s EORP programme and track lifestyle, risk factor control and cardioprotective drug use in Europe</a:t>
            </a:r>
            <a:r>
              <a:rPr lang="en-GB" altLang="it-IT" baseline="30000">
                <a:ea typeface="ＭＳ Ｐゴシック" panose="020B0600070205080204" pitchFamily="34" charset="-128"/>
              </a:rPr>
              <a:t>1</a:t>
            </a:r>
            <a:endParaRPr lang="en-GB" altLang="it-IT">
              <a:ea typeface="ＭＳ Ｐゴシック" panose="020B0600070205080204" pitchFamily="34" charset="-128"/>
            </a:endParaRPr>
          </a:p>
          <a:p>
            <a:pPr eaLnBrk="1" hangingPunct="1">
              <a:spcBef>
                <a:spcPct val="0"/>
              </a:spcBef>
            </a:pPr>
            <a:r>
              <a:rPr lang="en-GB" altLang="it-IT">
                <a:ea typeface="ＭＳ Ｐゴシック" panose="020B0600070205080204" pitchFamily="34" charset="-128"/>
              </a:rPr>
              <a:t>Some 87% of patients were taking lipid lowering drugs (almost exclusively statins) (range 75</a:t>
            </a:r>
            <a:r>
              <a:rPr lang="en-GB" altLang="zh-CN">
                <a:ea typeface="SimSun" panose="02010600030101010101" pitchFamily="2" charset="-122"/>
              </a:rPr>
              <a:t>–</a:t>
            </a:r>
            <a:r>
              <a:rPr lang="en-GB" altLang="it-IT">
                <a:ea typeface="ＭＳ Ｐゴシック" panose="020B0600070205080204" pitchFamily="34" charset="-128"/>
              </a:rPr>
              <a:t>95%)</a:t>
            </a:r>
            <a:r>
              <a:rPr lang="en-GB" altLang="it-IT" baseline="30000">
                <a:ea typeface="ＭＳ Ｐゴシック" panose="020B0600070205080204" pitchFamily="34" charset="-128"/>
              </a:rPr>
              <a:t>1</a:t>
            </a:r>
            <a:endParaRPr lang="en-GB" altLang="it-IT">
              <a:ea typeface="ＭＳ Ｐゴシック" panose="020B0600070205080204" pitchFamily="34" charset="-128"/>
            </a:endParaRPr>
          </a:p>
          <a:p>
            <a:pPr eaLnBrk="1" hangingPunct="1">
              <a:spcBef>
                <a:spcPct val="0"/>
              </a:spcBef>
            </a:pPr>
            <a:r>
              <a:rPr lang="en-GB" altLang="it-IT">
                <a:ea typeface="ＭＳ Ｐゴシック" panose="020B0600070205080204" pitchFamily="34" charset="-128"/>
              </a:rPr>
              <a:t>Of these, 58% had a LDL-C level of &lt;2.5 mmol/L (100 mg/dL) but only 21% reached an LDL-C target of &lt;1.8 mmol/L (70 mg/dL)</a:t>
            </a:r>
            <a:r>
              <a:rPr lang="en-GB" altLang="it-IT" baseline="30000">
                <a:ea typeface="ＭＳ Ｐゴシック" panose="020B0600070205080204" pitchFamily="34" charset="-128"/>
              </a:rPr>
              <a:t>1</a:t>
            </a:r>
            <a:endParaRPr lang="en-GB" altLang="it-IT">
              <a:ea typeface="ＭＳ Ｐゴシック" panose="020B0600070205080204" pitchFamily="34" charset="-128"/>
            </a:endParaRPr>
          </a:p>
          <a:p>
            <a:pPr eaLnBrk="1" hangingPunct="1">
              <a:spcBef>
                <a:spcPct val="0"/>
              </a:spcBef>
            </a:pPr>
            <a:r>
              <a:rPr lang="en-GB" altLang="it-IT">
                <a:ea typeface="ＭＳ Ｐゴシック" panose="020B0600070205080204" pitchFamily="34" charset="-128"/>
              </a:rPr>
              <a:t>Most patients (94%) took antiplatelet drugs and 83% took beta blockers</a:t>
            </a:r>
            <a:r>
              <a:rPr lang="en-GB" altLang="it-IT" baseline="30000">
                <a:ea typeface="ＭＳ Ｐゴシック" panose="020B0600070205080204" pitchFamily="34" charset="-128"/>
              </a:rPr>
              <a:t>1</a:t>
            </a:r>
            <a:endParaRPr lang="en-GB" altLang="it-IT">
              <a:ea typeface="ＭＳ Ｐゴシック" panose="020B0600070205080204" pitchFamily="34" charset="-128"/>
            </a:endParaRPr>
          </a:p>
          <a:p>
            <a:pPr eaLnBrk="1" hangingPunct="1">
              <a:spcBef>
                <a:spcPct val="0"/>
              </a:spcBef>
            </a:pPr>
            <a:r>
              <a:rPr lang="en-GB" altLang="it-IT">
                <a:ea typeface="ＭＳ Ｐゴシック" panose="020B0600070205080204" pitchFamily="34" charset="-128"/>
              </a:rPr>
              <a:t>Most (94%) said they were fully (74%) or nearly (20%) compliant with their drugs</a:t>
            </a:r>
            <a:r>
              <a:rPr lang="en-GB" altLang="it-IT" baseline="30000">
                <a:ea typeface="ＭＳ Ｐゴシック" panose="020B0600070205080204" pitchFamily="34" charset="-128"/>
              </a:rPr>
              <a:t>1</a:t>
            </a:r>
            <a:endParaRPr lang="en-GB" altLang="it-IT">
              <a:ea typeface="ＭＳ Ｐゴシック" panose="020B0600070205080204" pitchFamily="34" charset="-128"/>
            </a:endParaRPr>
          </a:p>
          <a:p>
            <a:pPr eaLnBrk="1" hangingPunct="1">
              <a:spcBef>
                <a:spcPct val="0"/>
              </a:spcBef>
            </a:pPr>
            <a:r>
              <a:rPr lang="en-GB" altLang="it-IT">
                <a:ea typeface="ＭＳ Ｐゴシック" panose="020B0600070205080204" pitchFamily="34" charset="-128"/>
              </a:rPr>
              <a:t>According to ESC/EAS guidelines:</a:t>
            </a:r>
            <a:r>
              <a:rPr lang="en-GB" altLang="it-IT" baseline="30000">
                <a:ea typeface="ＭＳ Ｐゴシック" panose="020B0600070205080204" pitchFamily="34" charset="-128"/>
              </a:rPr>
              <a:t>2</a:t>
            </a:r>
            <a:endParaRPr lang="en-GB" altLang="it-IT">
              <a:ea typeface="ＭＳ Ｐゴシック" panose="020B0600070205080204" pitchFamily="34" charset="-128"/>
            </a:endParaRPr>
          </a:p>
          <a:p>
            <a:pPr marL="273050" lvl="1" eaLnBrk="1" hangingPunct="1">
              <a:spcBef>
                <a:spcPct val="0"/>
              </a:spcBef>
            </a:pPr>
            <a:r>
              <a:rPr lang="en-GB" altLang="it-IT" sz="700" b="1">
                <a:ea typeface="ＭＳ Ｐゴシック" panose="020B0600070205080204" pitchFamily="34" charset="-128"/>
              </a:rPr>
              <a:t>Very high CV risk:</a:t>
            </a:r>
            <a:r>
              <a:rPr lang="en-GB" altLang="it-IT" sz="700" b="1" baseline="30000">
                <a:ea typeface="ＭＳ Ｐゴシック" panose="020B0600070205080204" pitchFamily="34" charset="-128"/>
              </a:rPr>
              <a:t>2 </a:t>
            </a:r>
            <a:r>
              <a:rPr lang="en-GB" altLang="it-IT" sz="700">
                <a:ea typeface="ＭＳ Ｐゴシック" panose="020B0600070205080204" pitchFamily="34" charset="-128"/>
              </a:rPr>
              <a:t>Documented CVD by invasive or non-invasive testing (such as coronary angiography, nuclear imaging, stress echocardiography, carotid plaque on ultrasound), previous MI, acute coronary syndromes, coronary revascularization (PCI, CABG) and other arterial revascularization procedures, ischemic stroke, peripheral artery disease; diabetes mellitus (type 1 or 2) with one or move CV risk factors and/or target organ damage (such as microalbuminuria: 30</a:t>
            </a:r>
            <a:r>
              <a:rPr lang="en-GB" altLang="zh-CN" sz="700">
                <a:solidFill>
                  <a:srgbClr val="000000"/>
                </a:solidFill>
                <a:ea typeface="SimSun" panose="02010600030101010101" pitchFamily="2" charset="-122"/>
              </a:rPr>
              <a:t>–</a:t>
            </a:r>
            <a:r>
              <a:rPr lang="en-GB" altLang="it-IT" sz="700">
                <a:ea typeface="ＭＳ Ｐゴシック" panose="020B0600070205080204" pitchFamily="34" charset="-128"/>
              </a:rPr>
              <a:t>300 mg/24 h); severe chronic kidney disease (GFR &lt;30 mL/min/1.73 m</a:t>
            </a:r>
            <a:r>
              <a:rPr lang="en-GB" altLang="it-IT" sz="700" baseline="30000">
                <a:ea typeface="ＭＳ Ｐゴシック" panose="020B0600070205080204" pitchFamily="34" charset="-128"/>
              </a:rPr>
              <a:t>2</a:t>
            </a:r>
            <a:r>
              <a:rPr lang="en-GB" altLang="it-IT" sz="700">
                <a:ea typeface="ＭＳ Ｐゴシック" panose="020B0600070205080204" pitchFamily="34" charset="-128"/>
              </a:rPr>
              <a:t>); a calculated SCORE ≥10%</a:t>
            </a:r>
          </a:p>
          <a:p>
            <a:pPr marL="273050" lvl="1" eaLnBrk="1" hangingPunct="1">
              <a:spcBef>
                <a:spcPct val="0"/>
              </a:spcBef>
            </a:pPr>
            <a:r>
              <a:rPr lang="en-GB" altLang="it-IT" sz="700" b="1">
                <a:ea typeface="ＭＳ Ｐゴシック" panose="020B0600070205080204" pitchFamily="34" charset="-128"/>
              </a:rPr>
              <a:t>High CV risk:</a:t>
            </a:r>
            <a:r>
              <a:rPr lang="en-GB" altLang="it-IT" sz="700" b="1" baseline="30000">
                <a:ea typeface="ＭＳ Ｐゴシック" panose="020B0600070205080204" pitchFamily="34" charset="-128"/>
              </a:rPr>
              <a:t>2 </a:t>
            </a:r>
            <a:r>
              <a:rPr lang="en-GB" altLang="it-IT" sz="700">
                <a:ea typeface="ＭＳ Ｐゴシック" panose="020B0600070205080204" pitchFamily="34" charset="-128"/>
              </a:rPr>
              <a:t>Markedly elevated single risk factors such as familial dyslipidemias and severe hypertension; diabetes mellitus (type 1 or 2) but without CV risk factors or target organ damage; moderate chronic kidney disease (GFR 30</a:t>
            </a:r>
            <a:r>
              <a:rPr lang="en-GB" altLang="zh-CN" sz="700">
                <a:solidFill>
                  <a:srgbClr val="000000"/>
                </a:solidFill>
                <a:ea typeface="SimSun" panose="02010600030101010101" pitchFamily="2" charset="-122"/>
              </a:rPr>
              <a:t>–59 mL/min/1.73 m</a:t>
            </a:r>
            <a:r>
              <a:rPr lang="en-GB" altLang="zh-CN" sz="700" baseline="30000">
                <a:solidFill>
                  <a:srgbClr val="000000"/>
                </a:solidFill>
                <a:ea typeface="SimSun" panose="02010600030101010101" pitchFamily="2" charset="-122"/>
              </a:rPr>
              <a:t>2</a:t>
            </a:r>
            <a:r>
              <a:rPr lang="en-GB" altLang="zh-CN" sz="700">
                <a:solidFill>
                  <a:srgbClr val="000000"/>
                </a:solidFill>
                <a:ea typeface="SimSun" panose="02010600030101010101" pitchFamily="2" charset="-122"/>
              </a:rPr>
              <a:t>);</a:t>
            </a:r>
            <a:r>
              <a:rPr lang="en-GB" altLang="it-IT" sz="700">
                <a:solidFill>
                  <a:srgbClr val="000000"/>
                </a:solidFill>
                <a:ea typeface="SimSun" panose="02010600030101010101" pitchFamily="2" charset="-122"/>
              </a:rPr>
              <a:t> a calculated SCORE of </a:t>
            </a:r>
            <a:r>
              <a:rPr lang="en-GB" altLang="it-IT" sz="700">
                <a:ea typeface="ＭＳ Ｐゴシック" panose="020B0600070205080204" pitchFamily="34" charset="-128"/>
              </a:rPr>
              <a:t>≥5% and &lt;10% for 10-year risk of fatal CVD</a:t>
            </a:r>
            <a:r>
              <a:rPr lang="en-GB" altLang="it-IT" sz="700">
                <a:solidFill>
                  <a:srgbClr val="000000"/>
                </a:solidFill>
                <a:ea typeface="SimSun" panose="02010600030101010101" pitchFamily="2" charset="-122"/>
              </a:rPr>
              <a:t> </a:t>
            </a:r>
          </a:p>
          <a:p>
            <a:pPr marL="273050" lvl="1" eaLnBrk="1" hangingPunct="1">
              <a:spcBef>
                <a:spcPct val="0"/>
              </a:spcBef>
            </a:pPr>
            <a:endParaRPr lang="en-GB" altLang="it-IT" sz="800">
              <a:ea typeface="ＭＳ Ｐゴシック" panose="020B0600070205080204" pitchFamily="34" charset="-128"/>
            </a:endParaRPr>
          </a:p>
          <a:p>
            <a:pPr eaLnBrk="1" hangingPunct="1">
              <a:spcBef>
                <a:spcPct val="0"/>
              </a:spcBef>
            </a:pPr>
            <a:r>
              <a:rPr lang="en-GB" altLang="it-IT">
                <a:ea typeface="ＭＳ Ｐゴシック" panose="020B0600070205080204" pitchFamily="34" charset="-128"/>
              </a:rPr>
              <a:t>Abbreviations:</a:t>
            </a:r>
          </a:p>
          <a:p>
            <a:pPr eaLnBrk="1" hangingPunct="1">
              <a:spcBef>
                <a:spcPct val="0"/>
              </a:spcBef>
            </a:pPr>
            <a:r>
              <a:rPr lang="en-GB" altLang="it-IT">
                <a:ea typeface="ＭＳ Ｐゴシック" panose="020B0600070205080204" pitchFamily="34" charset="-128"/>
              </a:rPr>
              <a:t>CABG, coronary artery bypass graft surgery; CV, cardiovascular; CVD, cardiovascular disease; EAS, European Atherosclerosis Society; ESC, European Society of Cardiology; EORP, EURObservational Research Programme; EUROASPIRE, European Action on Secondary and Primary Prevention through Intervention to Reduce Events; GFR, glomerular filtration rate; LDL-C, low-density lipoprotein cholesterol; PCI, percutaneous coronary intervention; SCORE, Systematic Coronary Risk Estimation.</a:t>
            </a:r>
          </a:p>
          <a:p>
            <a:pPr eaLnBrk="1" hangingPunct="1">
              <a:spcBef>
                <a:spcPct val="0"/>
              </a:spcBef>
            </a:pPr>
            <a:endParaRPr lang="en-GB" altLang="it-IT">
              <a:ea typeface="ＭＳ Ｐゴシック" panose="020B0600070205080204" pitchFamily="34" charset="-128"/>
            </a:endParaRPr>
          </a:p>
          <a:p>
            <a:pPr eaLnBrk="1" hangingPunct="1">
              <a:spcBef>
                <a:spcPct val="0"/>
              </a:spcBef>
            </a:pPr>
            <a:r>
              <a:rPr lang="en-GB" altLang="it-IT">
                <a:ea typeface="ＭＳ Ｐゴシック" panose="020B0600070205080204" pitchFamily="34" charset="-128"/>
              </a:rPr>
              <a:t>References:</a:t>
            </a:r>
          </a:p>
          <a:p>
            <a:pPr eaLnBrk="1" hangingPunct="1">
              <a:spcBef>
                <a:spcPct val="0"/>
              </a:spcBef>
              <a:buFont typeface="Calibri Light" panose="020F0302020204030204" pitchFamily="34" charset="0"/>
              <a:buAutoNum type="arabicPeriod"/>
            </a:pPr>
            <a:r>
              <a:rPr lang="en-GB" altLang="it-IT">
                <a:ea typeface="ＭＳ Ｐゴシック" panose="020B0600070205080204" pitchFamily="34" charset="-128"/>
              </a:rPr>
              <a:t>http://www.escardio.org/about/press/press-releases/esc13-amsterdam/Pages/euroaspire-iv-success-challenges-secondary-prevention-CVD-europe.aspx. [Accessed 11 May 2015].</a:t>
            </a:r>
          </a:p>
          <a:p>
            <a:pPr eaLnBrk="1" hangingPunct="1">
              <a:spcBef>
                <a:spcPct val="0"/>
              </a:spcBef>
              <a:buFont typeface="Calibri Light" panose="020F0302020204030204" pitchFamily="34" charset="0"/>
              <a:buAutoNum type="arabicPeriod"/>
            </a:pPr>
            <a:r>
              <a:rPr lang="en-GB" altLang="it-IT">
                <a:ea typeface="ＭＳ Ｐゴシック" panose="020B0600070205080204" pitchFamily="34" charset="-128"/>
              </a:rPr>
              <a:t>Perk J, et al. Eur Heart J 2012;33:1635</a:t>
            </a:r>
            <a:r>
              <a:rPr lang="en-GB" altLang="zh-CN">
                <a:solidFill>
                  <a:srgbClr val="000000"/>
                </a:solidFill>
                <a:ea typeface="SimSun" panose="02010600030101010101" pitchFamily="2" charset="-122"/>
              </a:rPr>
              <a:t>–</a:t>
            </a:r>
            <a:r>
              <a:rPr lang="en-GB" altLang="it-IT">
                <a:ea typeface="ＭＳ Ｐゴシック" panose="020B0600070205080204" pitchFamily="34" charset="-128"/>
              </a:rPr>
              <a:t>710.</a:t>
            </a:r>
          </a:p>
        </p:txBody>
      </p:sp>
    </p:spTree>
    <p:extLst>
      <p:ext uri="{BB962C8B-B14F-4D97-AF65-F5344CB8AC3E}">
        <p14:creationId xmlns:p14="http://schemas.microsoft.com/office/powerpoint/2010/main" val="3056612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xmlns="" id="{0D3B1047-4B7F-B640-BA96-B82B889A2B1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6AE44E9F-C0FE-C64B-8496-F56031119ADF}" type="slidenum">
              <a:rPr lang="it-IT" altLang="it-IT">
                <a:latin typeface="Arial" panose="020B0604020202020204" pitchFamily="34" charset="0"/>
                <a:cs typeface="Arial" panose="020B0604020202020204" pitchFamily="34" charset="0"/>
              </a:rPr>
              <a:pPr algn="r" eaLnBrk="1" hangingPunct="1">
                <a:spcBef>
                  <a:spcPct val="0"/>
                </a:spcBef>
              </a:pPr>
              <a:t>2</a:t>
            </a:fld>
            <a:endParaRPr lang="it-IT" altLang="it-IT">
              <a:latin typeface="Arial" panose="020B0604020202020204" pitchFamily="34" charset="0"/>
              <a:cs typeface="Arial" panose="020B0604020202020204" pitchFamily="34" charset="0"/>
            </a:endParaRPr>
          </a:p>
        </p:txBody>
      </p:sp>
      <p:sp>
        <p:nvSpPr>
          <p:cNvPr id="99331" name="Rectangle 2">
            <a:extLst>
              <a:ext uri="{FF2B5EF4-FFF2-40B4-BE49-F238E27FC236}">
                <a16:creationId xmlns:a16="http://schemas.microsoft.com/office/drawing/2014/main" xmlns="" id="{270980CC-8624-2E4E-850E-D3D193D35B97}"/>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xmlns="" id="{00D65F91-43DE-B043-98F9-1AADA78664B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1756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xmlns="" id="{6FB90CE5-FB76-0E4D-91F4-587700066D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815BB8A9-0919-D84A-B1B1-7BE91AEA3C1D}" type="slidenum">
              <a:rPr lang="it-IT" altLang="it-IT" sz="1200">
                <a:latin typeface="Arial" panose="020B0604020202020204" pitchFamily="34" charset="0"/>
              </a:rPr>
              <a:pPr eaLnBrk="1" hangingPunct="1"/>
              <a:t>50</a:t>
            </a:fld>
            <a:endParaRPr lang="it-IT" altLang="it-IT" sz="1200">
              <a:latin typeface="Arial" panose="020B0604020202020204" pitchFamily="34" charset="0"/>
            </a:endParaRPr>
          </a:p>
        </p:txBody>
      </p:sp>
      <p:sp>
        <p:nvSpPr>
          <p:cNvPr id="165890" name="Rectangle 7">
            <a:extLst>
              <a:ext uri="{FF2B5EF4-FFF2-40B4-BE49-F238E27FC236}">
                <a16:creationId xmlns:a16="http://schemas.microsoft.com/office/drawing/2014/main" xmlns="" id="{4A20A0D3-37F3-3243-A976-F7BC418F194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r" eaLnBrk="1" hangingPunct="1"/>
            <a:fld id="{F19377FE-A24A-114F-9A54-D0CBFEFFE590}" type="slidenum">
              <a:rPr lang="it-IT" altLang="it-IT" sz="1200">
                <a:latin typeface="Arial" panose="020B0604020202020204" pitchFamily="34" charset="0"/>
              </a:rPr>
              <a:pPr algn="r" eaLnBrk="1" hangingPunct="1"/>
              <a:t>50</a:t>
            </a:fld>
            <a:endParaRPr lang="it-IT" altLang="it-IT" sz="1200">
              <a:latin typeface="Arial" panose="020B0604020202020204" pitchFamily="34" charset="0"/>
            </a:endParaRPr>
          </a:p>
        </p:txBody>
      </p:sp>
      <p:sp>
        <p:nvSpPr>
          <p:cNvPr id="165891" name="Rectangle 2">
            <a:extLst>
              <a:ext uri="{FF2B5EF4-FFF2-40B4-BE49-F238E27FC236}">
                <a16:creationId xmlns:a16="http://schemas.microsoft.com/office/drawing/2014/main" xmlns="" id="{9A7FD774-536B-F248-8927-654AABAFCD33}"/>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xmlns="" id="{76DFC0E3-FD21-7B4A-AEE5-CA41DD4963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ea typeface="ＭＳ Ｐゴシック" panose="020B0600070205080204" pitchFamily="34" charset="-128"/>
              </a:rPr>
              <a:t> </a:t>
            </a:r>
          </a:p>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2550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xmlns="" id="{FC0B6FCA-E476-144F-A072-020D2C4F22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3BBF1196-6D12-9049-92C9-A243C1F6C048}" type="slidenum">
              <a:rPr lang="it-IT" altLang="it-IT" sz="1200">
                <a:latin typeface="Arial" panose="020B0604020202020204" pitchFamily="34" charset="0"/>
              </a:rPr>
              <a:pPr eaLnBrk="1" hangingPunct="1"/>
              <a:t>55</a:t>
            </a:fld>
            <a:endParaRPr lang="it-IT" altLang="it-IT" sz="1200">
              <a:latin typeface="Arial" panose="020B0604020202020204" pitchFamily="34" charset="0"/>
            </a:endParaRPr>
          </a:p>
        </p:txBody>
      </p:sp>
      <p:sp>
        <p:nvSpPr>
          <p:cNvPr id="167938" name="Rectangle 7">
            <a:extLst>
              <a:ext uri="{FF2B5EF4-FFF2-40B4-BE49-F238E27FC236}">
                <a16:creationId xmlns:a16="http://schemas.microsoft.com/office/drawing/2014/main" xmlns="" id="{7FFE932B-3F4A-DF46-AEAC-321BC833BA2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r" eaLnBrk="1" hangingPunct="1"/>
            <a:fld id="{51DCC36B-C04B-324F-8879-3895FD76178A}" type="slidenum">
              <a:rPr lang="it-IT" altLang="it-IT" sz="1200">
                <a:latin typeface="Arial" panose="020B0604020202020204" pitchFamily="34" charset="0"/>
              </a:rPr>
              <a:pPr algn="r" eaLnBrk="1" hangingPunct="1"/>
              <a:t>55</a:t>
            </a:fld>
            <a:endParaRPr lang="it-IT" altLang="it-IT" sz="1200">
              <a:latin typeface="Arial" panose="020B0604020202020204" pitchFamily="34" charset="0"/>
            </a:endParaRPr>
          </a:p>
        </p:txBody>
      </p:sp>
      <p:sp>
        <p:nvSpPr>
          <p:cNvPr id="167939" name="Rectangle 2">
            <a:extLst>
              <a:ext uri="{FF2B5EF4-FFF2-40B4-BE49-F238E27FC236}">
                <a16:creationId xmlns:a16="http://schemas.microsoft.com/office/drawing/2014/main" xmlns="" id="{19CD0F89-FCEC-6047-98CD-F7DF1CBB2F2B}"/>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xmlns="" id="{B4AF323E-3968-7A4B-948E-8F98347688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19981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xmlns="" id="{FB57C5E7-D72C-1D44-BA4D-F514108C66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F0CDCA5B-713B-1441-A7DA-D90428394DBB}" type="slidenum">
              <a:rPr lang="it-IT" altLang="it-IT" sz="1200"/>
              <a:pPr eaLnBrk="1" hangingPunct="1"/>
              <a:t>57</a:t>
            </a:fld>
            <a:endParaRPr lang="it-IT" altLang="it-IT" sz="1200"/>
          </a:p>
        </p:txBody>
      </p:sp>
      <p:sp>
        <p:nvSpPr>
          <p:cNvPr id="131075" name="Rectangle 7">
            <a:extLst>
              <a:ext uri="{FF2B5EF4-FFF2-40B4-BE49-F238E27FC236}">
                <a16:creationId xmlns:a16="http://schemas.microsoft.com/office/drawing/2014/main" xmlns="" id="{CD296B39-94C3-CF42-A7C2-8D12D54B2812}"/>
              </a:ext>
            </a:extLst>
          </p:cNvPr>
          <p:cNvSpPr txBox="1">
            <a:spLocks noGrp="1" noChangeArrowheads="1"/>
          </p:cNvSpPr>
          <p:nvPr/>
        </p:nvSpPr>
        <p:spPr bwMode="auto">
          <a:xfrm>
            <a:off x="3886200" y="8686800"/>
            <a:ext cx="296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5950" tIns="44694" rIns="85950" bIns="44694" anchor="b"/>
          <a:lstStyle>
            <a:lvl1pPr defTabSz="428625" eaLnBrk="0" hangingPunct="0">
              <a:tabLst>
                <a:tab pos="0" algn="l"/>
                <a:tab pos="873125" algn="l"/>
                <a:tab pos="1746250" algn="l"/>
                <a:tab pos="2619375" algn="l"/>
                <a:tab pos="3492500" algn="l"/>
                <a:tab pos="4365625" algn="l"/>
                <a:tab pos="5238750" algn="l"/>
                <a:tab pos="6113463" algn="l"/>
                <a:tab pos="6986588" algn="l"/>
                <a:tab pos="7859713" algn="l"/>
                <a:tab pos="8732838" algn="l"/>
                <a:tab pos="9605963" algn="l"/>
              </a:tabLst>
              <a:defRPr sz="2400">
                <a:solidFill>
                  <a:schemeClr val="tx1"/>
                </a:solidFill>
                <a:latin typeface="Times New Roman" panose="02020603050405020304" pitchFamily="18" charset="0"/>
                <a:ea typeface="MS PGothic" panose="020B0600070205080204" pitchFamily="34" charset="-128"/>
              </a:defRPr>
            </a:lvl1pPr>
            <a:lvl2pPr marL="742950" indent="-285750" defTabSz="428625" eaLnBrk="0" hangingPunct="0">
              <a:tabLst>
                <a:tab pos="0" algn="l"/>
                <a:tab pos="873125" algn="l"/>
                <a:tab pos="1746250" algn="l"/>
                <a:tab pos="2619375" algn="l"/>
                <a:tab pos="3492500" algn="l"/>
                <a:tab pos="4365625" algn="l"/>
                <a:tab pos="5238750" algn="l"/>
                <a:tab pos="6113463" algn="l"/>
                <a:tab pos="6986588" algn="l"/>
                <a:tab pos="7859713" algn="l"/>
                <a:tab pos="8732838" algn="l"/>
                <a:tab pos="9605963" algn="l"/>
              </a:tabLst>
              <a:defRPr sz="2400">
                <a:solidFill>
                  <a:schemeClr val="tx1"/>
                </a:solidFill>
                <a:latin typeface="Times New Roman" panose="02020603050405020304" pitchFamily="18" charset="0"/>
                <a:ea typeface="MS PGothic" panose="020B0600070205080204" pitchFamily="34" charset="-128"/>
              </a:defRPr>
            </a:lvl2pPr>
            <a:lvl3pPr marL="1143000" indent="-228600" defTabSz="428625" eaLnBrk="0" hangingPunct="0">
              <a:tabLst>
                <a:tab pos="0" algn="l"/>
                <a:tab pos="873125" algn="l"/>
                <a:tab pos="1746250" algn="l"/>
                <a:tab pos="2619375" algn="l"/>
                <a:tab pos="3492500" algn="l"/>
                <a:tab pos="4365625" algn="l"/>
                <a:tab pos="5238750" algn="l"/>
                <a:tab pos="6113463" algn="l"/>
                <a:tab pos="6986588" algn="l"/>
                <a:tab pos="7859713" algn="l"/>
                <a:tab pos="8732838" algn="l"/>
                <a:tab pos="9605963" algn="l"/>
              </a:tabLst>
              <a:defRPr sz="2400">
                <a:solidFill>
                  <a:schemeClr val="tx1"/>
                </a:solidFill>
                <a:latin typeface="Times New Roman" panose="02020603050405020304" pitchFamily="18" charset="0"/>
                <a:ea typeface="MS PGothic" panose="020B0600070205080204" pitchFamily="34" charset="-128"/>
              </a:defRPr>
            </a:lvl3pPr>
            <a:lvl4pPr marL="1600200" indent="-228600" defTabSz="428625" eaLnBrk="0" hangingPunct="0">
              <a:tabLst>
                <a:tab pos="0" algn="l"/>
                <a:tab pos="873125" algn="l"/>
                <a:tab pos="1746250" algn="l"/>
                <a:tab pos="2619375" algn="l"/>
                <a:tab pos="3492500" algn="l"/>
                <a:tab pos="4365625" algn="l"/>
                <a:tab pos="5238750" algn="l"/>
                <a:tab pos="6113463" algn="l"/>
                <a:tab pos="6986588" algn="l"/>
                <a:tab pos="7859713" algn="l"/>
                <a:tab pos="8732838" algn="l"/>
                <a:tab pos="9605963" algn="l"/>
              </a:tabLst>
              <a:defRPr sz="2400">
                <a:solidFill>
                  <a:schemeClr val="tx1"/>
                </a:solidFill>
                <a:latin typeface="Times New Roman" panose="02020603050405020304" pitchFamily="18" charset="0"/>
                <a:ea typeface="MS PGothic" panose="020B0600070205080204" pitchFamily="34" charset="-128"/>
              </a:defRPr>
            </a:lvl4pPr>
            <a:lvl5pPr marL="2057400" indent="-228600" defTabSz="428625" eaLnBrk="0" hangingPunct="0">
              <a:tabLst>
                <a:tab pos="0" algn="l"/>
                <a:tab pos="873125" algn="l"/>
                <a:tab pos="1746250" algn="l"/>
                <a:tab pos="2619375" algn="l"/>
                <a:tab pos="3492500" algn="l"/>
                <a:tab pos="4365625" algn="l"/>
                <a:tab pos="5238750" algn="l"/>
                <a:tab pos="6113463" algn="l"/>
                <a:tab pos="6986588" algn="l"/>
                <a:tab pos="7859713" algn="l"/>
                <a:tab pos="8732838" algn="l"/>
                <a:tab pos="9605963" algn="l"/>
              </a:tabLst>
              <a:defRPr sz="2400">
                <a:solidFill>
                  <a:schemeClr val="tx1"/>
                </a:solidFill>
                <a:latin typeface="Times New Roman" panose="02020603050405020304" pitchFamily="18" charset="0"/>
                <a:ea typeface="MS PGothic" panose="020B0600070205080204" pitchFamily="34" charset="-128"/>
              </a:defRPr>
            </a:lvl5pPr>
            <a:lvl6pPr marL="2514600" indent="-228600" defTabSz="428625" eaLnBrk="0" fontAlgn="base" hangingPunct="0">
              <a:spcBef>
                <a:spcPct val="0"/>
              </a:spcBef>
              <a:spcAft>
                <a:spcPct val="0"/>
              </a:spcAft>
              <a:tabLst>
                <a:tab pos="0" algn="l"/>
                <a:tab pos="873125" algn="l"/>
                <a:tab pos="1746250" algn="l"/>
                <a:tab pos="2619375" algn="l"/>
                <a:tab pos="3492500" algn="l"/>
                <a:tab pos="4365625" algn="l"/>
                <a:tab pos="5238750" algn="l"/>
                <a:tab pos="6113463" algn="l"/>
                <a:tab pos="6986588" algn="l"/>
                <a:tab pos="7859713" algn="l"/>
                <a:tab pos="8732838" algn="l"/>
                <a:tab pos="9605963" algn="l"/>
              </a:tabLst>
              <a:defRPr sz="2400">
                <a:solidFill>
                  <a:schemeClr val="tx1"/>
                </a:solidFill>
                <a:latin typeface="Times New Roman" panose="02020603050405020304" pitchFamily="18" charset="0"/>
                <a:ea typeface="MS PGothic" panose="020B0600070205080204" pitchFamily="34" charset="-128"/>
              </a:defRPr>
            </a:lvl6pPr>
            <a:lvl7pPr marL="2971800" indent="-228600" defTabSz="428625" eaLnBrk="0" fontAlgn="base" hangingPunct="0">
              <a:spcBef>
                <a:spcPct val="0"/>
              </a:spcBef>
              <a:spcAft>
                <a:spcPct val="0"/>
              </a:spcAft>
              <a:tabLst>
                <a:tab pos="0" algn="l"/>
                <a:tab pos="873125" algn="l"/>
                <a:tab pos="1746250" algn="l"/>
                <a:tab pos="2619375" algn="l"/>
                <a:tab pos="3492500" algn="l"/>
                <a:tab pos="4365625" algn="l"/>
                <a:tab pos="5238750" algn="l"/>
                <a:tab pos="6113463" algn="l"/>
                <a:tab pos="6986588" algn="l"/>
                <a:tab pos="7859713" algn="l"/>
                <a:tab pos="8732838" algn="l"/>
                <a:tab pos="9605963" algn="l"/>
              </a:tabLst>
              <a:defRPr sz="2400">
                <a:solidFill>
                  <a:schemeClr val="tx1"/>
                </a:solidFill>
                <a:latin typeface="Times New Roman" panose="02020603050405020304" pitchFamily="18" charset="0"/>
                <a:ea typeface="MS PGothic" panose="020B0600070205080204" pitchFamily="34" charset="-128"/>
              </a:defRPr>
            </a:lvl7pPr>
            <a:lvl8pPr marL="3429000" indent="-228600" defTabSz="428625" eaLnBrk="0" fontAlgn="base" hangingPunct="0">
              <a:spcBef>
                <a:spcPct val="0"/>
              </a:spcBef>
              <a:spcAft>
                <a:spcPct val="0"/>
              </a:spcAft>
              <a:tabLst>
                <a:tab pos="0" algn="l"/>
                <a:tab pos="873125" algn="l"/>
                <a:tab pos="1746250" algn="l"/>
                <a:tab pos="2619375" algn="l"/>
                <a:tab pos="3492500" algn="l"/>
                <a:tab pos="4365625" algn="l"/>
                <a:tab pos="5238750" algn="l"/>
                <a:tab pos="6113463" algn="l"/>
                <a:tab pos="6986588" algn="l"/>
                <a:tab pos="7859713" algn="l"/>
                <a:tab pos="8732838" algn="l"/>
                <a:tab pos="9605963" algn="l"/>
              </a:tabLst>
              <a:defRPr sz="2400">
                <a:solidFill>
                  <a:schemeClr val="tx1"/>
                </a:solidFill>
                <a:latin typeface="Times New Roman" panose="02020603050405020304" pitchFamily="18" charset="0"/>
                <a:ea typeface="MS PGothic" panose="020B0600070205080204" pitchFamily="34" charset="-128"/>
              </a:defRPr>
            </a:lvl8pPr>
            <a:lvl9pPr marL="3886200" indent="-228600" defTabSz="428625" eaLnBrk="0" fontAlgn="base" hangingPunct="0">
              <a:spcBef>
                <a:spcPct val="0"/>
              </a:spcBef>
              <a:spcAft>
                <a:spcPct val="0"/>
              </a:spcAft>
              <a:tabLst>
                <a:tab pos="0" algn="l"/>
                <a:tab pos="873125" algn="l"/>
                <a:tab pos="1746250" algn="l"/>
                <a:tab pos="2619375" algn="l"/>
                <a:tab pos="3492500" algn="l"/>
                <a:tab pos="4365625" algn="l"/>
                <a:tab pos="5238750" algn="l"/>
                <a:tab pos="6113463" algn="l"/>
                <a:tab pos="6986588" algn="l"/>
                <a:tab pos="7859713" algn="l"/>
                <a:tab pos="8732838" algn="l"/>
                <a:tab pos="9605963" algn="l"/>
              </a:tabLst>
              <a:defRPr sz="2400">
                <a:solidFill>
                  <a:schemeClr val="tx1"/>
                </a:solidFill>
                <a:latin typeface="Times New Roman" panose="02020603050405020304" pitchFamily="18" charset="0"/>
                <a:ea typeface="MS PGothic" panose="020B0600070205080204" pitchFamily="34" charset="-128"/>
              </a:defRPr>
            </a:lvl9pPr>
          </a:lstStyle>
          <a:p>
            <a:pPr algn="r" eaLnBrk="1" hangingPunct="1">
              <a:buClr>
                <a:srgbClr val="000000"/>
              </a:buClr>
              <a:buSzPct val="100000"/>
              <a:buFont typeface="Times New Roman" panose="02020603050405020304" pitchFamily="18" charset="0"/>
              <a:buNone/>
            </a:pPr>
            <a:fld id="{8370795E-41A0-F549-9D28-1D2BD6208BBB}" type="slidenum">
              <a:rPr lang="en-GB" altLang="it-IT" sz="1100">
                <a:solidFill>
                  <a:srgbClr val="000000"/>
                </a:solidFill>
              </a:rPr>
              <a:pPr algn="r" eaLnBrk="1" hangingPunct="1">
                <a:buClr>
                  <a:srgbClr val="000000"/>
                </a:buClr>
                <a:buSzPct val="100000"/>
                <a:buFont typeface="Times New Roman" panose="02020603050405020304" pitchFamily="18" charset="0"/>
                <a:buNone/>
              </a:pPr>
              <a:t>57</a:t>
            </a:fld>
            <a:endParaRPr lang="en-GB" altLang="it-IT" sz="1100">
              <a:solidFill>
                <a:srgbClr val="000000"/>
              </a:solidFill>
            </a:endParaRPr>
          </a:p>
        </p:txBody>
      </p:sp>
      <p:sp>
        <p:nvSpPr>
          <p:cNvPr id="131076" name="Rectangle 2">
            <a:extLst>
              <a:ext uri="{FF2B5EF4-FFF2-40B4-BE49-F238E27FC236}">
                <a16:creationId xmlns:a16="http://schemas.microsoft.com/office/drawing/2014/main" xmlns="" id="{C11825FC-59DF-8A43-B2F4-EA039A252BCE}"/>
              </a:ext>
            </a:extLst>
          </p:cNvPr>
          <p:cNvSpPr>
            <a:spLocks noGrp="1" noRot="1" noChangeAspect="1" noChangeArrowheads="1" noTextEdit="1"/>
          </p:cNvSpPr>
          <p:nvPr>
            <p:ph type="sldImg"/>
          </p:nvPr>
        </p:nvSpPr>
        <p:spPr>
          <a:ln/>
        </p:spPr>
      </p:sp>
      <p:sp>
        <p:nvSpPr>
          <p:cNvPr id="131077" name="Rectangle 3">
            <a:extLst>
              <a:ext uri="{FF2B5EF4-FFF2-40B4-BE49-F238E27FC236}">
                <a16:creationId xmlns:a16="http://schemas.microsoft.com/office/drawing/2014/main" xmlns="" id="{C38DEC9D-256D-8849-833B-0A7E76BE7605}"/>
              </a:ext>
            </a:extLst>
          </p:cNvPr>
          <p:cNvSpPr>
            <a:spLocks noGrp="1" noChangeArrowheads="1"/>
          </p:cNvSpPr>
          <p:nvPr>
            <p:ph type="body" idx="1"/>
          </p:nvPr>
        </p:nvSpPr>
        <p:spPr>
          <a:xfrm>
            <a:off x="914400" y="4343400"/>
            <a:ext cx="50292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950" tIns="44694" rIns="85950" bIns="44694" anchor="ctr"/>
          <a:lstStyle/>
          <a:p>
            <a:endParaRPr lang="it-IT" altLang="it-IT"/>
          </a:p>
        </p:txBody>
      </p:sp>
    </p:spTree>
    <p:extLst>
      <p:ext uri="{BB962C8B-B14F-4D97-AF65-F5344CB8AC3E}">
        <p14:creationId xmlns:p14="http://schemas.microsoft.com/office/powerpoint/2010/main" val="1561451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xmlns="" id="{FE19968E-D6E0-D44E-839B-63929D4783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E622A456-F5FA-AA4E-A113-EBB2AE678711}" type="slidenum">
              <a:rPr lang="it-IT" altLang="it-IT" sz="1200"/>
              <a:pPr eaLnBrk="1" hangingPunct="1"/>
              <a:t>62</a:t>
            </a:fld>
            <a:endParaRPr lang="it-IT" altLang="it-IT" sz="1200"/>
          </a:p>
        </p:txBody>
      </p:sp>
      <p:sp>
        <p:nvSpPr>
          <p:cNvPr id="132099" name="Rectangle 7">
            <a:extLst>
              <a:ext uri="{FF2B5EF4-FFF2-40B4-BE49-F238E27FC236}">
                <a16:creationId xmlns:a16="http://schemas.microsoft.com/office/drawing/2014/main" xmlns="" id="{7D3BEB34-2658-5140-A3E5-B0597FE697F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a:fld id="{A54211EA-390C-A843-A3E0-815732D9314F}" type="slidenum">
              <a:rPr lang="en-US" altLang="it-IT" sz="1200"/>
              <a:pPr algn="r"/>
              <a:t>62</a:t>
            </a:fld>
            <a:endParaRPr lang="en-US" altLang="it-IT" sz="1200"/>
          </a:p>
        </p:txBody>
      </p:sp>
      <p:sp>
        <p:nvSpPr>
          <p:cNvPr id="132100" name="Rectangle 2">
            <a:extLst>
              <a:ext uri="{FF2B5EF4-FFF2-40B4-BE49-F238E27FC236}">
                <a16:creationId xmlns:a16="http://schemas.microsoft.com/office/drawing/2014/main" xmlns="" id="{DF6507F6-6538-044B-AF52-C8845A872E3E}"/>
              </a:ext>
            </a:extLst>
          </p:cNvPr>
          <p:cNvSpPr>
            <a:spLocks noGrp="1" noRot="1" noChangeAspect="1" noChangeArrowheads="1" noTextEdit="1"/>
          </p:cNvSpPr>
          <p:nvPr>
            <p:ph type="sldImg"/>
          </p:nvPr>
        </p:nvSpPr>
        <p:spPr>
          <a:ln/>
        </p:spPr>
      </p:sp>
      <p:sp>
        <p:nvSpPr>
          <p:cNvPr id="132101" name="Rectangle 3">
            <a:extLst>
              <a:ext uri="{FF2B5EF4-FFF2-40B4-BE49-F238E27FC236}">
                <a16:creationId xmlns:a16="http://schemas.microsoft.com/office/drawing/2014/main" xmlns="" id="{02094637-D8A1-5D4B-99E0-DDE5CBFE3F64}"/>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American Surgeon General</a:t>
            </a:r>
            <a:r>
              <a:rPr lang="ja-JP" altLang="it-IT"/>
              <a:t>’</a:t>
            </a:r>
            <a:r>
              <a:rPr lang="it-IT" altLang="ja-JP"/>
              <a:t>s physical activity recommendation : 30 min ore more of moderate intensity activity on most, and preferebly all, days of the week (600-1200 Kcal/week)</a:t>
            </a:r>
            <a:endParaRPr lang="en-US" altLang="it-IT"/>
          </a:p>
        </p:txBody>
      </p:sp>
    </p:spTree>
    <p:extLst>
      <p:ext uri="{BB962C8B-B14F-4D97-AF65-F5344CB8AC3E}">
        <p14:creationId xmlns:p14="http://schemas.microsoft.com/office/powerpoint/2010/main" val="4181112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810B95B-05ED-4FA6-AFC5-A11DDFA7CE33}" type="slidenum">
              <a:rPr lang="it-IT" smtClean="0"/>
              <a:pPr/>
              <a:t>73</a:t>
            </a:fld>
            <a:endParaRPr lang="it-IT" dirty="0"/>
          </a:p>
        </p:txBody>
      </p:sp>
    </p:spTree>
    <p:extLst>
      <p:ext uri="{BB962C8B-B14F-4D97-AF65-F5344CB8AC3E}">
        <p14:creationId xmlns:p14="http://schemas.microsoft.com/office/powerpoint/2010/main" val="606904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xmlns="" id="{77640C83-3543-CC4F-93D4-5F5071078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4C06B0DC-52BD-4240-8B3C-2B2A03ED7F90}" type="slidenum">
              <a:rPr lang="it-IT" altLang="it-IT" sz="1200"/>
              <a:pPr eaLnBrk="1" hangingPunct="1"/>
              <a:t>81</a:t>
            </a:fld>
            <a:endParaRPr lang="it-IT" altLang="it-IT" sz="1200"/>
          </a:p>
        </p:txBody>
      </p:sp>
      <p:sp>
        <p:nvSpPr>
          <p:cNvPr id="135171" name="Rectangle 2">
            <a:extLst>
              <a:ext uri="{FF2B5EF4-FFF2-40B4-BE49-F238E27FC236}">
                <a16:creationId xmlns:a16="http://schemas.microsoft.com/office/drawing/2014/main" xmlns="" id="{838250E3-33A5-0049-890D-A84ECC7393AF}"/>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xmlns="" id="{A2D9E9B9-F82C-9245-9DED-441DC5F0D2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68702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xmlns="" id="{94BAE976-688B-5C46-AA6A-F89B91B8A37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449752BC-0923-2A41-9EB0-815C4713EA3F}" type="slidenum">
              <a:rPr lang="it-IT" altLang="en-US"/>
              <a:pPr algn="r" eaLnBrk="1" hangingPunct="1">
                <a:spcBef>
                  <a:spcPct val="0"/>
                </a:spcBef>
              </a:pPr>
              <a:t>82</a:t>
            </a:fld>
            <a:endParaRPr lang="it-IT" altLang="en-US"/>
          </a:p>
        </p:txBody>
      </p:sp>
      <p:sp>
        <p:nvSpPr>
          <p:cNvPr id="98307" name="Rectangle 2">
            <a:extLst>
              <a:ext uri="{FF2B5EF4-FFF2-40B4-BE49-F238E27FC236}">
                <a16:creationId xmlns:a16="http://schemas.microsoft.com/office/drawing/2014/main" xmlns="" id="{825F2AC5-A75F-7A41-8F76-2FC46315F66F}"/>
              </a:ext>
            </a:extLst>
          </p:cNvPr>
          <p:cNvSpPr>
            <a:spLocks noGrp="1" noRot="1" noChangeAspect="1" noChangeArrowheads="1" noTextEdit="1"/>
          </p:cNvSpPr>
          <p:nvPr>
            <p:ph type="sldImg"/>
          </p:nvPr>
        </p:nvSpPr>
        <p:spPr>
          <a:xfrm>
            <a:off x="1128713" y="701675"/>
            <a:ext cx="4586287" cy="3440113"/>
          </a:xfrm>
          <a:ln/>
        </p:spPr>
      </p:sp>
      <p:sp>
        <p:nvSpPr>
          <p:cNvPr id="98308" name="Rectangle 3">
            <a:extLst>
              <a:ext uri="{FF2B5EF4-FFF2-40B4-BE49-F238E27FC236}">
                <a16:creationId xmlns:a16="http://schemas.microsoft.com/office/drawing/2014/main" xmlns="" id="{1256CEEF-31BD-1140-9727-CEA15E557106}"/>
              </a:ext>
            </a:extLst>
          </p:cNvPr>
          <p:cNvSpPr>
            <a:spLocks noGrp="1" noChangeArrowheads="1"/>
          </p:cNvSpPr>
          <p:nvPr>
            <p:ph type="body" idx="1"/>
          </p:nvPr>
        </p:nvSpPr>
        <p:spPr>
          <a:xfrm>
            <a:off x="922338" y="4351338"/>
            <a:ext cx="4997450" cy="414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66" tIns="45583" rIns="91166" bIns="45583"/>
          <a:lstStyle/>
          <a:p>
            <a:endParaRPr lang="it-IT" altLang="it-IT">
              <a:ea typeface="ＭＳ Ｐゴシック" panose="020B0600070205080204" pitchFamily="34" charset="-128"/>
            </a:endParaRPr>
          </a:p>
        </p:txBody>
      </p:sp>
    </p:spTree>
    <p:extLst>
      <p:ext uri="{BB962C8B-B14F-4D97-AF65-F5344CB8AC3E}">
        <p14:creationId xmlns:p14="http://schemas.microsoft.com/office/powerpoint/2010/main" val="3296612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343400"/>
            <a:ext cx="5485320" cy="4113720"/>
          </a:xfrm>
          <a:prstGeom prst="rect">
            <a:avLst/>
          </a:prstGeom>
        </p:spPr>
        <p:txBody>
          <a:bodyPr lIns="0" tIns="0" rIns="0" bIns="0"/>
          <a:lstStyle/>
          <a:p>
            <a:r>
              <a:rPr lang="it-IT" sz="2000" b="0" strike="noStrike" spc="-1">
                <a:solidFill>
                  <a:srgbClr val="000000"/>
                </a:solidFill>
                <a:uFill>
                  <a:solidFill>
                    <a:srgbClr val="FFFFFF"/>
                  </a:solidFill>
                </a:uFill>
                <a:latin typeface="Arial"/>
              </a:rPr>
              <a:t>Una lettera di dimissioni chiara e completa, secondo la letteratura scientifica, migliora la continuità assistenziale e contribuisce alla riduzione degli eventi avversi</a:t>
            </a:r>
          </a:p>
        </p:txBody>
      </p:sp>
      <p:sp>
        <p:nvSpPr>
          <p:cNvPr id="284" name="CustomShape 2"/>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F08C372D-6301-4F13-B140-F5306203AC64}" type="slidenum">
              <a:rPr lang="it-IT" sz="1200" b="0" strike="noStrike" spc="-1">
                <a:solidFill>
                  <a:srgbClr val="000000"/>
                </a:solidFill>
                <a:uFill>
                  <a:solidFill>
                    <a:srgbClr val="FFFFFF"/>
                  </a:solidFill>
                </a:uFill>
                <a:latin typeface="+mn-lt"/>
                <a:ea typeface="+mn-ea"/>
              </a:rPr>
              <a:pPr algn="r">
                <a:lnSpc>
                  <a:spcPct val="100000"/>
                </a:lnSpc>
              </a:pPr>
              <a:t>112</a:t>
            </a:fld>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77192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laceHolder 1"/>
          <p:cNvSpPr>
            <a:spLocks noGrp="1"/>
          </p:cNvSpPr>
          <p:nvPr>
            <p:ph type="body"/>
          </p:nvPr>
        </p:nvSpPr>
        <p:spPr>
          <a:xfrm>
            <a:off x="685800" y="4343400"/>
            <a:ext cx="5485320" cy="4113720"/>
          </a:xfrm>
          <a:prstGeom prst="rect">
            <a:avLst/>
          </a:prstGeom>
        </p:spPr>
        <p:txBody>
          <a:bodyPr lIns="0" tIns="0" rIns="0" bIns="0"/>
          <a:lstStyle/>
          <a:p>
            <a:r>
              <a:rPr lang="it-IT" sz="2000" b="0" strike="noStrike" spc="-1">
                <a:solidFill>
                  <a:srgbClr val="000000"/>
                </a:solidFill>
                <a:uFill>
                  <a:solidFill>
                    <a:srgbClr val="FFFFFF"/>
                  </a:solidFill>
                </a:uFill>
                <a:latin typeface="Arial"/>
              </a:rPr>
              <a:t>In letteratura, un modello strutturato di lettera di dimissioni è stato fornito dalle LG scozzesi.</a:t>
            </a:r>
          </a:p>
        </p:txBody>
      </p:sp>
      <p:sp>
        <p:nvSpPr>
          <p:cNvPr id="286" name="CustomShape 2"/>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773B1D7C-D2F3-4AC1-AEAE-DA7C53C92EEA}" type="slidenum">
              <a:rPr lang="it-IT" sz="1200" b="0" strike="noStrike" spc="-1">
                <a:solidFill>
                  <a:srgbClr val="000000"/>
                </a:solidFill>
                <a:uFill>
                  <a:solidFill>
                    <a:srgbClr val="FFFFFF"/>
                  </a:solidFill>
                </a:uFill>
                <a:latin typeface="+mn-lt"/>
                <a:ea typeface="+mn-ea"/>
              </a:rPr>
              <a:pPr algn="r">
                <a:lnSpc>
                  <a:spcPct val="100000"/>
                </a:lnSpc>
              </a:pPr>
              <a:t>113</a:t>
            </a:fld>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634740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p:cNvSpPr>
          <p:nvPr>
            <p:ph type="body"/>
          </p:nvPr>
        </p:nvSpPr>
        <p:spPr>
          <a:xfrm>
            <a:off x="685800" y="4343400"/>
            <a:ext cx="5485320" cy="4113720"/>
          </a:xfrm>
          <a:prstGeom prst="rect">
            <a:avLst/>
          </a:prstGeom>
        </p:spPr>
        <p:txBody>
          <a:bodyPr lIns="0" tIns="0" rIns="0" bIns="0"/>
          <a:lstStyle/>
          <a:p>
            <a:r>
              <a:rPr lang="it-IT" sz="2000" b="0" strike="noStrike" spc="-1" dirty="0">
                <a:solidFill>
                  <a:srgbClr val="000000"/>
                </a:solidFill>
                <a:uFill>
                  <a:solidFill>
                    <a:srgbClr val="FFFFFF"/>
                  </a:solidFill>
                </a:uFill>
                <a:latin typeface="Arial"/>
              </a:rPr>
              <a:t>Anche la JCJ ha fornito indicazioni sulle caratteristiche della lettera di dimissioni e sul suo contenuto.</a:t>
            </a:r>
          </a:p>
        </p:txBody>
      </p:sp>
      <p:sp>
        <p:nvSpPr>
          <p:cNvPr id="288" name="CustomShape 2"/>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EAACBDD2-147E-4836-855B-5FD0536C484C}" type="slidenum">
              <a:rPr lang="it-IT" sz="1200" b="0" strike="noStrike" spc="-1">
                <a:solidFill>
                  <a:srgbClr val="000000"/>
                </a:solidFill>
                <a:uFill>
                  <a:solidFill>
                    <a:srgbClr val="FFFFFF"/>
                  </a:solidFill>
                </a:uFill>
                <a:latin typeface="+mn-lt"/>
                <a:ea typeface="+mn-ea"/>
              </a:rPr>
              <a:pPr algn="r">
                <a:lnSpc>
                  <a:spcPct val="100000"/>
                </a:lnSpc>
              </a:pPr>
              <a:t>114</a:t>
            </a:fld>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140107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xmlns="" id="{C6258C7E-1447-2C42-9A5D-117A7972DF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7C9523D-887C-134D-B88C-D21DDD10AC8D}" type="slidenum">
              <a:rPr lang="it-IT" altLang="it-IT" sz="1200" b="1"/>
              <a:pPr eaLnBrk="1" hangingPunct="1"/>
              <a:t>6</a:t>
            </a:fld>
            <a:endParaRPr lang="it-IT" altLang="it-IT" sz="1200" b="1"/>
          </a:p>
        </p:txBody>
      </p:sp>
      <p:sp>
        <p:nvSpPr>
          <p:cNvPr id="44034" name="Rectangle 2">
            <a:extLst>
              <a:ext uri="{FF2B5EF4-FFF2-40B4-BE49-F238E27FC236}">
                <a16:creationId xmlns:a16="http://schemas.microsoft.com/office/drawing/2014/main" xmlns="" id="{F9EEA8FF-AC3C-CB46-9639-85AAD59D71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xmlns="" id="{F674B1A4-1486-5E4F-BAA4-60ACBAEB4D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26943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3884760" y="8685360"/>
            <a:ext cx="297072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A2950246-74B2-4A68-AAE7-424B7834B791}" type="slidenum">
              <a:rPr lang="it-IT" sz="1200" b="0" strike="noStrike" spc="-1">
                <a:solidFill>
                  <a:srgbClr val="000000"/>
                </a:solidFill>
                <a:uFill>
                  <a:solidFill>
                    <a:srgbClr val="FFFFFF"/>
                  </a:solidFill>
                </a:uFill>
                <a:latin typeface="Times New Roman"/>
                <a:ea typeface="MS PGothic"/>
              </a:rPr>
              <a:pPr algn="r">
                <a:lnSpc>
                  <a:spcPct val="100000"/>
                </a:lnSpc>
              </a:pPr>
              <a:t>115</a:t>
            </a:fld>
            <a:endParaRPr lang="it-IT" sz="1800" b="0" strike="noStrike" spc="-1">
              <a:solidFill>
                <a:srgbClr val="000000"/>
              </a:solidFill>
              <a:uFill>
                <a:solidFill>
                  <a:srgbClr val="FFFFFF"/>
                </a:solidFill>
              </a:uFill>
              <a:latin typeface="Arial"/>
            </a:endParaRPr>
          </a:p>
        </p:txBody>
      </p:sp>
      <p:sp>
        <p:nvSpPr>
          <p:cNvPr id="290" name="CustomShape 2"/>
          <p:cNvSpPr/>
          <p:nvPr/>
        </p:nvSpPr>
        <p:spPr>
          <a:xfrm>
            <a:off x="876240" y="685800"/>
            <a:ext cx="5102640" cy="342936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291" name="PlaceHolder 3"/>
          <p:cNvSpPr>
            <a:spLocks noGrp="1"/>
          </p:cNvSpPr>
          <p:nvPr>
            <p:ph type="body"/>
          </p:nvPr>
        </p:nvSpPr>
        <p:spPr>
          <a:xfrm>
            <a:off x="685800" y="4343400"/>
            <a:ext cx="5483880" cy="4115160"/>
          </a:xfrm>
          <a:prstGeom prst="rect">
            <a:avLst/>
          </a:prstGeom>
        </p:spPr>
        <p:txBody>
          <a:bodyPr lIns="0" tIns="0" rIns="0" bIns="0"/>
          <a:lstStyle/>
          <a:p>
            <a:pPr marL="216000" indent="-215280">
              <a:lnSpc>
                <a:spcPct val="100000"/>
              </a:lnSpc>
            </a:pPr>
            <a:r>
              <a:rPr lang="it-IT" sz="2000" b="0" strike="noStrike" spc="-1">
                <a:solidFill>
                  <a:srgbClr val="000000"/>
                </a:solidFill>
                <a:uFill>
                  <a:solidFill>
                    <a:srgbClr val="FFFFFF"/>
                  </a:solidFill>
                </a:uFill>
                <a:latin typeface="Arial"/>
              </a:rPr>
              <a:t>Anche nei piani sanitari nazionali la lettera di dimissioni è vista come strumento di continuità assistenziale. </a:t>
            </a:r>
          </a:p>
        </p:txBody>
      </p:sp>
    </p:spTree>
    <p:extLst>
      <p:ext uri="{BB962C8B-B14F-4D97-AF65-F5344CB8AC3E}">
        <p14:creationId xmlns:p14="http://schemas.microsoft.com/office/powerpoint/2010/main" val="4064825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body"/>
          </p:nvPr>
        </p:nvSpPr>
        <p:spPr>
          <a:xfrm>
            <a:off x="756000" y="5078520"/>
            <a:ext cx="6047280" cy="4810680"/>
          </a:xfrm>
          <a:prstGeom prst="rect">
            <a:avLst/>
          </a:prstGeom>
        </p:spPr>
        <p:txBody>
          <a:bodyPr lIns="0" tIns="0" rIns="0" bIns="0"/>
          <a:lstStyle/>
          <a:p>
            <a:r>
              <a:rPr lang="it-IT" sz="2000" b="0" strike="noStrike" spc="-1">
                <a:solidFill>
                  <a:srgbClr val="000000"/>
                </a:solidFill>
                <a:uFill>
                  <a:solidFill>
                    <a:srgbClr val="FFFFFF"/>
                  </a:solidFill>
                </a:uFill>
                <a:latin typeface="Arial"/>
              </a:rPr>
              <a:t>Inoltre il PSN si focalizza sulla continuità assistenziale, di cui la LD è un cardine fondamentale</a:t>
            </a:r>
          </a:p>
        </p:txBody>
      </p:sp>
    </p:spTree>
    <p:extLst>
      <p:ext uri="{BB962C8B-B14F-4D97-AF65-F5344CB8AC3E}">
        <p14:creationId xmlns:p14="http://schemas.microsoft.com/office/powerpoint/2010/main" val="1603906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p:cNvSpPr>
          <p:nvPr>
            <p:ph type="body"/>
          </p:nvPr>
        </p:nvSpPr>
        <p:spPr>
          <a:xfrm>
            <a:off x="685800" y="4343400"/>
            <a:ext cx="5485320" cy="4113720"/>
          </a:xfrm>
          <a:prstGeom prst="rect">
            <a:avLst/>
          </a:prstGeom>
        </p:spPr>
        <p:txBody>
          <a:bodyPr lIns="0" tIns="0" rIns="0" bIns="0"/>
          <a:lstStyle/>
          <a:p>
            <a:r>
              <a:rPr lang="it-IT" sz="2000" b="0" strike="noStrike" spc="-1">
                <a:solidFill>
                  <a:srgbClr val="000000"/>
                </a:solidFill>
                <a:uFill>
                  <a:solidFill>
                    <a:srgbClr val="FFFFFF"/>
                  </a:solidFill>
                </a:uFill>
                <a:latin typeface="Arial"/>
              </a:rPr>
              <a:t>E anche per le società scientifiche la lettera di dimissioni rappresenta, tra l’altro, la chiave di accensione del successivo follow up</a:t>
            </a:r>
          </a:p>
        </p:txBody>
      </p:sp>
      <p:sp>
        <p:nvSpPr>
          <p:cNvPr id="294" name="CustomShape 2"/>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8DEB6D28-A547-4A9F-9893-7E7D96E888F6}" type="slidenum">
              <a:rPr lang="it-IT" sz="1200" b="0" strike="noStrike" spc="-1">
                <a:solidFill>
                  <a:srgbClr val="000000"/>
                </a:solidFill>
                <a:uFill>
                  <a:solidFill>
                    <a:srgbClr val="FFFFFF"/>
                  </a:solidFill>
                </a:uFill>
                <a:latin typeface="+mn-lt"/>
                <a:ea typeface="+mn-ea"/>
              </a:rPr>
              <a:pPr algn="r">
                <a:lnSpc>
                  <a:spcPct val="100000"/>
                </a:lnSpc>
              </a:pPr>
              <a:t>117</a:t>
            </a:fld>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115710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p:cNvSpPr>
          <p:nvPr>
            <p:ph type="body"/>
          </p:nvPr>
        </p:nvSpPr>
        <p:spPr>
          <a:xfrm>
            <a:off x="756000" y="5078520"/>
            <a:ext cx="6047640" cy="4811040"/>
          </a:xfrm>
          <a:prstGeom prst="rect">
            <a:avLst/>
          </a:prstGeom>
        </p:spPr>
        <p:txBody>
          <a:bodyPr lIns="0" tIns="0" rIns="0" bIns="0"/>
          <a:lstStyle/>
          <a:p>
            <a:r>
              <a:rPr lang="it-IT" sz="2000" b="0" strike="noStrike" spc="-1" dirty="0">
                <a:solidFill>
                  <a:srgbClr val="000000"/>
                </a:solidFill>
                <a:uFill>
                  <a:solidFill>
                    <a:srgbClr val="FFFFFF"/>
                  </a:solidFill>
                </a:uFill>
                <a:latin typeface="Arial"/>
              </a:rPr>
              <a:t>Anche negli Stati Uniti è stato suggerito dell’ACC di adottare un protocollo standardizzato per la dimissione ospedaliera.</a:t>
            </a:r>
          </a:p>
        </p:txBody>
      </p:sp>
    </p:spTree>
    <p:extLst>
      <p:ext uri="{BB962C8B-B14F-4D97-AF65-F5344CB8AC3E}">
        <p14:creationId xmlns:p14="http://schemas.microsoft.com/office/powerpoint/2010/main" val="1880206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body"/>
          </p:nvPr>
        </p:nvSpPr>
        <p:spPr>
          <a:xfrm>
            <a:off x="756000" y="5078520"/>
            <a:ext cx="6047640" cy="4811040"/>
          </a:xfrm>
          <a:prstGeom prst="rect">
            <a:avLst/>
          </a:prstGeom>
        </p:spPr>
        <p:txBody>
          <a:bodyPr lIns="0" tIns="0" rIns="0" bIns="0"/>
          <a:lstStyle/>
          <a:p>
            <a:pPr marL="216000" indent="-216000" algn="just">
              <a:lnSpc>
                <a:spcPct val="100000"/>
              </a:lnSpc>
            </a:pPr>
            <a:r>
              <a:rPr lang="it-IT" sz="2300" b="0" strike="noStrike" spc="-1" dirty="0">
                <a:solidFill>
                  <a:srgbClr val="0000CC"/>
                </a:solidFill>
                <a:uFill>
                  <a:solidFill>
                    <a:srgbClr val="FFFFFF"/>
                  </a:solidFill>
                </a:uFill>
                <a:latin typeface="Comic Sans MS"/>
                <a:ea typeface="DejaVu Sans"/>
              </a:rPr>
              <a:t>Le società scientifiche hanno affrontato il problema. Le linee Guida della Società Europea di Cardiologia sulla prevenzione cardiovascolare, ad esempio, pongono come strategico per la riduzione del rischio di eventi, che </a:t>
            </a:r>
            <a:r>
              <a:rPr lang="it-IT" sz="2300" b="1" strike="noStrike" spc="-1" dirty="0">
                <a:solidFill>
                  <a:srgbClr val="0000CC"/>
                </a:solidFill>
                <a:uFill>
                  <a:solidFill>
                    <a:srgbClr val="FFFFFF"/>
                  </a:solidFill>
                </a:uFill>
                <a:latin typeface="Comic Sans MS"/>
                <a:ea typeface="DejaVu Sans"/>
              </a:rPr>
              <a:t>la dimissione dei pazienti con malattie cardiovascolari avvenga secondo una modalità strutturata </a:t>
            </a:r>
            <a:r>
              <a:rPr lang="it-IT" sz="2300" b="0" strike="noStrike" spc="-1" dirty="0">
                <a:solidFill>
                  <a:srgbClr val="0000CC"/>
                </a:solidFill>
                <a:uFill>
                  <a:solidFill>
                    <a:srgbClr val="FFFFFF"/>
                  </a:solidFill>
                </a:uFill>
                <a:latin typeface="Comic Sans MS"/>
                <a:ea typeface="DejaVu Sans"/>
              </a:rPr>
              <a:t>per la gestione ottimale del percorso post-dimissione. </a:t>
            </a:r>
            <a:endParaRPr lang="it-IT" sz="20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294803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p:cNvSpPr>
          <p:nvPr>
            <p:ph type="body"/>
          </p:nvPr>
        </p:nvSpPr>
        <p:spPr>
          <a:xfrm>
            <a:off x="756000" y="5078520"/>
            <a:ext cx="6047640" cy="4811040"/>
          </a:xfrm>
          <a:prstGeom prst="rect">
            <a:avLst/>
          </a:prstGeom>
        </p:spPr>
        <p:txBody>
          <a:bodyPr lIns="0" tIns="0" rIns="0" bIns="0"/>
          <a:lstStyle/>
          <a:p>
            <a:pPr marL="216000" indent="-216000" algn="just">
              <a:lnSpc>
                <a:spcPct val="100000"/>
              </a:lnSpc>
            </a:pPr>
            <a:r>
              <a:rPr lang="it-IT" sz="3200" b="0" strike="noStrike" spc="-1">
                <a:solidFill>
                  <a:srgbClr val="000000"/>
                </a:solidFill>
                <a:uFill>
                  <a:solidFill>
                    <a:srgbClr val="FFFFFF"/>
                  </a:solidFill>
                </a:uFill>
                <a:latin typeface="Calibri"/>
                <a:ea typeface="DejaVu Sans"/>
              </a:rPr>
              <a:t> Un recentissimo documento elaborato dall’ANMCO, che tiene conto della principale e più aggiornata letteratura nel campo, fornisce una modalità di  approccio sistematico alla gestione del ricovero e della dimissione dall’ospedale. </a:t>
            </a:r>
            <a:endParaRPr lang="it-IT"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3954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p:cNvSpPr>
          <p:nvPr>
            <p:ph type="body"/>
          </p:nvPr>
        </p:nvSpPr>
        <p:spPr>
          <a:xfrm>
            <a:off x="432000" y="5472000"/>
            <a:ext cx="6047640" cy="4811040"/>
          </a:xfrm>
          <a:prstGeom prst="rect">
            <a:avLst/>
          </a:prstGeom>
        </p:spPr>
        <p:txBody>
          <a:bodyPr lIns="0" tIns="0" rIns="0" bIns="0"/>
          <a:lstStyle/>
          <a:p>
            <a:r>
              <a:rPr lang="it-IT" sz="2000" b="0" strike="noStrike" spc="-1">
                <a:solidFill>
                  <a:srgbClr val="000000"/>
                </a:solidFill>
                <a:uFill>
                  <a:solidFill>
                    <a:srgbClr val="FFFFFF"/>
                  </a:solidFill>
                </a:uFill>
                <a:latin typeface="Arial"/>
              </a:rPr>
              <a:t>Un processo codificato di pianificazione e coordinamento (in basso) migliora la comunicazione col paziente e la continuità assistenziale rispetto al processo tradizionale (in alto)</a:t>
            </a:r>
          </a:p>
        </p:txBody>
      </p:sp>
    </p:spTree>
    <p:extLst>
      <p:ext uri="{BB962C8B-B14F-4D97-AF65-F5344CB8AC3E}">
        <p14:creationId xmlns:p14="http://schemas.microsoft.com/office/powerpoint/2010/main" val="257912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xmlns="" id="{DDE42EB7-FE9E-6A47-B6B1-13AD476209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Rectangle 3">
            <a:extLst>
              <a:ext uri="{FF2B5EF4-FFF2-40B4-BE49-F238E27FC236}">
                <a16:creationId xmlns:a16="http://schemas.microsoft.com/office/drawing/2014/main" xmlns="" id="{8E23717D-42BB-7D42-9FA9-DC5EAB1B29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74165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xmlns="" id="{26538467-3257-FE4B-AA5E-0FDED017CC93}"/>
              </a:ext>
            </a:extLst>
          </p:cNvPr>
          <p:cNvSpPr>
            <a:spLocks noGrp="1" noChangeArrowheads="1"/>
          </p:cNvSpPr>
          <p:nvPr>
            <p:ph type="sldNum" sz="quarter" idx="5"/>
          </p:nvPr>
        </p:nvSpPr>
        <p:spPr bwMode="auto">
          <a:xfrm>
            <a:off x="3884613" y="8686800"/>
            <a:ext cx="2971800" cy="45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72CAC40-30FB-A645-BA9F-8BFDD82DB793}" type="slidenum">
              <a:rPr lang="it-IT" altLang="it-IT" b="1">
                <a:solidFill>
                  <a:srgbClr val="000000"/>
                </a:solidFill>
                <a:latin typeface="Comic Sans MS" panose="030F0902030302020204" pitchFamily="66" charset="0"/>
              </a:rPr>
              <a:pPr eaLnBrk="1" hangingPunct="1"/>
              <a:t>132</a:t>
            </a:fld>
            <a:endParaRPr lang="it-IT" altLang="it-IT" b="1">
              <a:solidFill>
                <a:srgbClr val="000000"/>
              </a:solidFill>
              <a:latin typeface="Comic Sans MS" panose="030F0902030302020204" pitchFamily="66" charset="0"/>
            </a:endParaRPr>
          </a:p>
        </p:txBody>
      </p:sp>
      <p:sp>
        <p:nvSpPr>
          <p:cNvPr id="25602" name="Rectangle 2">
            <a:extLst>
              <a:ext uri="{FF2B5EF4-FFF2-40B4-BE49-F238E27FC236}">
                <a16:creationId xmlns:a16="http://schemas.microsoft.com/office/drawing/2014/main" xmlns="" id="{898B9E88-2724-1B42-804C-DA437FD6F1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xmlns="" id="{BEB98876-382F-3B4C-BB44-62BC1DFCF9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30579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xmlns="" id="{FA37154E-8718-E848-9788-9BC8CDACA2F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3297043A-79C6-6344-986C-6C9EE2AA4D23}" type="slidenum">
              <a:rPr lang="it-IT" altLang="it-IT" sz="1200" b="1">
                <a:latin typeface="Calibri" panose="020F0502020204030204" pitchFamily="34" charset="0"/>
                <a:ea typeface="ヒラギノ角ゴ Pro W3" panose="020B0300000000000000" pitchFamily="34" charset="-128"/>
              </a:rPr>
              <a:pPr algn="r" eaLnBrk="1" hangingPunct="1"/>
              <a:t>144</a:t>
            </a:fld>
            <a:endParaRPr lang="it-IT" altLang="it-IT" sz="1200" b="1">
              <a:latin typeface="Calibri" panose="020F0502020204030204" pitchFamily="34" charset="0"/>
              <a:ea typeface="ヒラギノ角ゴ Pro W3" panose="020B0300000000000000" pitchFamily="34" charset="-128"/>
            </a:endParaRPr>
          </a:p>
        </p:txBody>
      </p:sp>
      <p:sp>
        <p:nvSpPr>
          <p:cNvPr id="39938" name="Rectangle 2">
            <a:extLst>
              <a:ext uri="{FF2B5EF4-FFF2-40B4-BE49-F238E27FC236}">
                <a16:creationId xmlns:a16="http://schemas.microsoft.com/office/drawing/2014/main" xmlns="" id="{28E01579-0E06-D74F-89A3-AF087E0DF163}"/>
              </a:ext>
            </a:extLst>
          </p:cNvPr>
          <p:cNvSpPr>
            <a:spLocks noGrp="1" noRot="1" noChangeAspect="1" noChangeArrowheads="1" noTextEdit="1"/>
          </p:cNvSpPr>
          <p:nvPr>
            <p:ph type="sldImg"/>
          </p:nvPr>
        </p:nvSpPr>
        <p:spPr bwMode="auto">
          <a:xfrm>
            <a:off x="1128713" y="701675"/>
            <a:ext cx="4587875" cy="3440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a:extLst>
              <a:ext uri="{FF2B5EF4-FFF2-40B4-BE49-F238E27FC236}">
                <a16:creationId xmlns:a16="http://schemas.microsoft.com/office/drawing/2014/main" xmlns="" id="{BCCC5672-E11A-8D4F-B339-1CD44EACF429}"/>
              </a:ext>
            </a:extLst>
          </p:cNvPr>
          <p:cNvSpPr>
            <a:spLocks noGrp="1" noChangeArrowheads="1"/>
          </p:cNvSpPr>
          <p:nvPr>
            <p:ph type="body" idx="1"/>
          </p:nvPr>
        </p:nvSpPr>
        <p:spPr bwMode="auto">
          <a:xfrm>
            <a:off x="922338" y="4351338"/>
            <a:ext cx="499745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66" tIns="45583" rIns="91166" bIns="45583"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Tree>
    <p:extLst>
      <p:ext uri="{BB962C8B-B14F-4D97-AF65-F5344CB8AC3E}">
        <p14:creationId xmlns:p14="http://schemas.microsoft.com/office/powerpoint/2010/main" val="2818054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Rot="1" noChangeAspect="1" noChangeArrowheads="1" noTextEdit="1"/>
          </p:cNvSpPr>
          <p:nvPr>
            <p:ph type="sldImg"/>
          </p:nvPr>
        </p:nvSpPr>
        <p:spPr>
          <a:ln/>
        </p:spPr>
      </p:sp>
      <p:sp>
        <p:nvSpPr>
          <p:cNvPr id="2478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latin typeface="Arial" charset="0"/>
              <a:ea typeface="ＭＳ Ｐゴシック" charset="0"/>
            </a:endParaRPr>
          </a:p>
        </p:txBody>
      </p:sp>
    </p:spTree>
    <p:extLst>
      <p:ext uri="{BB962C8B-B14F-4D97-AF65-F5344CB8AC3E}">
        <p14:creationId xmlns:p14="http://schemas.microsoft.com/office/powerpoint/2010/main" val="348437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xmlns="" id="{883F9B50-0F83-A348-BF73-652291FA522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840C0BF-0057-CE4B-B89D-68DC4AFA5D4D}" type="slidenum">
              <a:rPr lang="it-IT" altLang="it-IT" sz="1200" b="1"/>
              <a:pPr algn="r" eaLnBrk="1" hangingPunct="1"/>
              <a:t>145</a:t>
            </a:fld>
            <a:endParaRPr lang="it-IT" altLang="it-IT" sz="1200" b="1"/>
          </a:p>
        </p:txBody>
      </p:sp>
      <p:sp>
        <p:nvSpPr>
          <p:cNvPr id="41986" name="Rectangle 2">
            <a:extLst>
              <a:ext uri="{FF2B5EF4-FFF2-40B4-BE49-F238E27FC236}">
                <a16:creationId xmlns:a16="http://schemas.microsoft.com/office/drawing/2014/main" xmlns="" id="{B91A97D5-82F4-C644-9CC2-5809DE0E5B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a:extLst>
              <a:ext uri="{FF2B5EF4-FFF2-40B4-BE49-F238E27FC236}">
                <a16:creationId xmlns:a16="http://schemas.microsoft.com/office/drawing/2014/main" xmlns="" id="{9C3F1118-226C-1948-9C63-65C8D1B05B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Tree>
    <p:extLst>
      <p:ext uri="{BB962C8B-B14F-4D97-AF65-F5344CB8AC3E}">
        <p14:creationId xmlns:p14="http://schemas.microsoft.com/office/powerpoint/2010/main" val="2279981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a:extLst>
              <a:ext uri="{FF2B5EF4-FFF2-40B4-BE49-F238E27FC236}">
                <a16:creationId xmlns:a16="http://schemas.microsoft.com/office/drawing/2014/main" xmlns="" id="{E67EA23E-AC34-C045-9A2D-E8FABD8A59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Segnaposto note 2">
            <a:extLst>
              <a:ext uri="{FF2B5EF4-FFF2-40B4-BE49-F238E27FC236}">
                <a16:creationId xmlns:a16="http://schemas.microsoft.com/office/drawing/2014/main" xmlns="" id="{E14FF0FC-9124-594B-BD20-8ECF9B2EA8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58371" name="Segnaposto numero diapositiva 3">
            <a:extLst>
              <a:ext uri="{FF2B5EF4-FFF2-40B4-BE49-F238E27FC236}">
                <a16:creationId xmlns:a16="http://schemas.microsoft.com/office/drawing/2014/main" xmlns="" id="{2307B28E-8E08-2349-8130-86F24AFA93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E1F4E20-7D28-D945-8572-2ED2456A07B2}" type="slidenum">
              <a:rPr lang="it-IT" altLang="it-IT" sz="1200"/>
              <a:pPr eaLnBrk="1" hangingPunct="1"/>
              <a:t>147</a:t>
            </a:fld>
            <a:endParaRPr lang="it-IT" altLang="it-IT" sz="1200"/>
          </a:p>
        </p:txBody>
      </p:sp>
    </p:spTree>
    <p:extLst>
      <p:ext uri="{BB962C8B-B14F-4D97-AF65-F5344CB8AC3E}">
        <p14:creationId xmlns:p14="http://schemas.microsoft.com/office/powerpoint/2010/main" val="3102668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23118F6-D894-D545-81E7-85335F21A9EA}" type="slidenum">
              <a:rPr lang="it-IT"/>
              <a:pPr eaLnBrk="1" hangingPunct="1"/>
              <a:t>157</a:t>
            </a:fld>
            <a:endParaRPr lang="it-IT"/>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p>
        </p:txBody>
      </p:sp>
    </p:spTree>
    <p:extLst>
      <p:ext uri="{BB962C8B-B14F-4D97-AF65-F5344CB8AC3E}">
        <p14:creationId xmlns:p14="http://schemas.microsoft.com/office/powerpoint/2010/main" val="1575269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933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it-IT">
              <a:latin typeface="Calibri" charset="0"/>
            </a:endParaRPr>
          </a:p>
        </p:txBody>
      </p:sp>
      <p:sp>
        <p:nvSpPr>
          <p:cNvPr id="9933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847AD2-C2A3-E241-BF8E-B1EEAD5449F9}" type="slidenum">
              <a:rPr lang="it-IT" sz="1200"/>
              <a:pPr eaLnBrk="1" hangingPunct="1"/>
              <a:t>160</a:t>
            </a:fld>
            <a:endParaRPr lang="it-IT" sz="1200"/>
          </a:p>
        </p:txBody>
      </p:sp>
    </p:spTree>
    <p:extLst>
      <p:ext uri="{BB962C8B-B14F-4D97-AF65-F5344CB8AC3E}">
        <p14:creationId xmlns:p14="http://schemas.microsoft.com/office/powerpoint/2010/main" val="258348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egnaposto immagine diapositiva 1">
            <a:extLst>
              <a:ext uri="{FF2B5EF4-FFF2-40B4-BE49-F238E27FC236}">
                <a16:creationId xmlns:a16="http://schemas.microsoft.com/office/drawing/2014/main" xmlns="" id="{3986406F-41A4-F544-9673-DF4843A649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Segnaposto note 2">
            <a:extLst>
              <a:ext uri="{FF2B5EF4-FFF2-40B4-BE49-F238E27FC236}">
                <a16:creationId xmlns:a16="http://schemas.microsoft.com/office/drawing/2014/main" xmlns="" id="{F7D543FE-2EA2-5C47-9BF4-4B42F8F7E4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ea typeface="ＭＳ Ｐゴシック" panose="020B0600070205080204" pitchFamily="34" charset="-128"/>
              </a:rPr>
              <a:t>autoesplicativa</a:t>
            </a:r>
          </a:p>
        </p:txBody>
      </p:sp>
      <p:sp>
        <p:nvSpPr>
          <p:cNvPr id="73731" name="Segnaposto numero diapositiva 3">
            <a:extLst>
              <a:ext uri="{FF2B5EF4-FFF2-40B4-BE49-F238E27FC236}">
                <a16:creationId xmlns:a16="http://schemas.microsoft.com/office/drawing/2014/main" xmlns="" id="{383AE0BB-4C56-A24D-8D61-BCC725AE22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33CD879-DC0B-C848-89A5-CAE7FA65D39C}" type="slidenum">
              <a:rPr lang="it-IT" altLang="it-IT" sz="1200" b="1"/>
              <a:pPr eaLnBrk="1" hangingPunct="1"/>
              <a:t>162</a:t>
            </a:fld>
            <a:endParaRPr lang="it-IT" altLang="it-IT" sz="1200" b="1"/>
          </a:p>
        </p:txBody>
      </p:sp>
    </p:spTree>
    <p:extLst>
      <p:ext uri="{BB962C8B-B14F-4D97-AF65-F5344CB8AC3E}">
        <p14:creationId xmlns:p14="http://schemas.microsoft.com/office/powerpoint/2010/main" val="2051303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a:extLst>
              <a:ext uri="{FF2B5EF4-FFF2-40B4-BE49-F238E27FC236}">
                <a16:creationId xmlns:a16="http://schemas.microsoft.com/office/drawing/2014/main" xmlns="" id="{FD3BABA9-0D10-AA40-B109-1DEEECA7B5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Segnaposto note 2">
            <a:extLst>
              <a:ext uri="{FF2B5EF4-FFF2-40B4-BE49-F238E27FC236}">
                <a16:creationId xmlns:a16="http://schemas.microsoft.com/office/drawing/2014/main" xmlns="" id="{28F92ACE-8FA7-0640-AE93-B3F3416119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ea typeface="ＭＳ Ｐゴシック" panose="020B0600070205080204" pitchFamily="34" charset="-128"/>
              </a:rPr>
              <a:t>autoesplicativa</a:t>
            </a:r>
          </a:p>
        </p:txBody>
      </p:sp>
      <p:sp>
        <p:nvSpPr>
          <p:cNvPr id="75779" name="Segnaposto numero diapositiva 3">
            <a:extLst>
              <a:ext uri="{FF2B5EF4-FFF2-40B4-BE49-F238E27FC236}">
                <a16:creationId xmlns:a16="http://schemas.microsoft.com/office/drawing/2014/main" xmlns="" id="{15AB6E80-D28A-7B40-B0A0-C4A4F652C0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2660EAB-F0B1-9446-8916-0D7F0BB7E922}" type="slidenum">
              <a:rPr lang="it-IT" altLang="it-IT" sz="1200" b="1"/>
              <a:pPr eaLnBrk="1" hangingPunct="1"/>
              <a:t>163</a:t>
            </a:fld>
            <a:endParaRPr lang="it-IT" altLang="it-IT" sz="1200" b="1"/>
          </a:p>
        </p:txBody>
      </p:sp>
    </p:spTree>
    <p:extLst>
      <p:ext uri="{BB962C8B-B14F-4D97-AF65-F5344CB8AC3E}">
        <p14:creationId xmlns:p14="http://schemas.microsoft.com/office/powerpoint/2010/main" val="4080398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egnaposto immagine diapositiva 1">
            <a:extLst>
              <a:ext uri="{FF2B5EF4-FFF2-40B4-BE49-F238E27FC236}">
                <a16:creationId xmlns:a16="http://schemas.microsoft.com/office/drawing/2014/main" xmlns="" id="{093AC492-FEA6-1740-A656-E424274FD1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Segnaposto note 2">
            <a:extLst>
              <a:ext uri="{FF2B5EF4-FFF2-40B4-BE49-F238E27FC236}">
                <a16:creationId xmlns:a16="http://schemas.microsoft.com/office/drawing/2014/main" xmlns="" id="{67935A42-BE5C-5E40-8AE5-82CE67EB28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ea typeface="ＭＳ Ｐゴシック" panose="020B0600070205080204" pitchFamily="34" charset="-128"/>
              </a:rPr>
              <a:t>autoesplicativa</a:t>
            </a:r>
          </a:p>
        </p:txBody>
      </p:sp>
      <p:sp>
        <p:nvSpPr>
          <p:cNvPr id="77827" name="Segnaposto numero diapositiva 3">
            <a:extLst>
              <a:ext uri="{FF2B5EF4-FFF2-40B4-BE49-F238E27FC236}">
                <a16:creationId xmlns:a16="http://schemas.microsoft.com/office/drawing/2014/main" xmlns="" id="{A872E1CE-2D75-A54B-B914-77E6F595BD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B482DE4-07A8-A84D-8C63-A7745F453C9B}" type="slidenum">
              <a:rPr lang="it-IT" altLang="it-IT" sz="1200" b="1"/>
              <a:pPr eaLnBrk="1" hangingPunct="1"/>
              <a:t>164</a:t>
            </a:fld>
            <a:endParaRPr lang="it-IT" altLang="it-IT" sz="1200" b="1"/>
          </a:p>
        </p:txBody>
      </p:sp>
    </p:spTree>
    <p:extLst>
      <p:ext uri="{BB962C8B-B14F-4D97-AF65-F5344CB8AC3E}">
        <p14:creationId xmlns:p14="http://schemas.microsoft.com/office/powerpoint/2010/main" val="739202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egnaposto immagine diapositiva 1">
            <a:extLst>
              <a:ext uri="{FF2B5EF4-FFF2-40B4-BE49-F238E27FC236}">
                <a16:creationId xmlns:a16="http://schemas.microsoft.com/office/drawing/2014/main" xmlns="" id="{DB71A7DD-1073-1E42-A5C3-E851B2CC6A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Segnaposto note 2">
            <a:extLst>
              <a:ext uri="{FF2B5EF4-FFF2-40B4-BE49-F238E27FC236}">
                <a16:creationId xmlns:a16="http://schemas.microsoft.com/office/drawing/2014/main" xmlns="" id="{1AE9AC4A-C3C6-924E-A5A6-80D43FA722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79875" name="Segnaposto numero diapositiva 3">
            <a:extLst>
              <a:ext uri="{FF2B5EF4-FFF2-40B4-BE49-F238E27FC236}">
                <a16:creationId xmlns:a16="http://schemas.microsoft.com/office/drawing/2014/main" xmlns="" id="{A7F8D80F-CFD1-9A49-8467-230B638FEA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E502266-76D4-B74B-8F3D-1B1526835DE8}" type="slidenum">
              <a:rPr lang="it-IT" altLang="it-IT" sz="1200"/>
              <a:pPr eaLnBrk="1" hangingPunct="1"/>
              <a:t>165</a:t>
            </a:fld>
            <a:endParaRPr lang="it-IT" altLang="it-IT" sz="1200"/>
          </a:p>
        </p:txBody>
      </p:sp>
    </p:spTree>
    <p:extLst>
      <p:ext uri="{BB962C8B-B14F-4D97-AF65-F5344CB8AC3E}">
        <p14:creationId xmlns:p14="http://schemas.microsoft.com/office/powerpoint/2010/main" val="3712562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xmlns="" id="{21ABF6A4-7B35-BB46-AA0E-7F5966FAB56D}"/>
              </a:ext>
            </a:extLst>
          </p:cNvPr>
          <p:cNvSpPr>
            <a:spLocks noGrp="1" noChangeArrowheads="1"/>
          </p:cNvSpPr>
          <p:nvPr>
            <p:ph type="sldNum" sz="quarter" idx="5"/>
          </p:nvPr>
        </p:nvSpPr>
        <p:spPr bwMode="auto">
          <a:xfrm>
            <a:off x="3884613" y="8686800"/>
            <a:ext cx="2971800" cy="45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BA48E6B-E117-E84B-80DE-C0ED14819498}" type="slidenum">
              <a:rPr lang="it-IT" altLang="it-IT" b="1">
                <a:solidFill>
                  <a:srgbClr val="000000"/>
                </a:solidFill>
                <a:latin typeface="Comic Sans MS" panose="030F0902030302020204" pitchFamily="66" charset="0"/>
              </a:rPr>
              <a:pPr eaLnBrk="1" hangingPunct="1"/>
              <a:t>167</a:t>
            </a:fld>
            <a:endParaRPr lang="it-IT" altLang="it-IT" b="1">
              <a:solidFill>
                <a:srgbClr val="000000"/>
              </a:solidFill>
              <a:latin typeface="Comic Sans MS" panose="030F0902030302020204" pitchFamily="66" charset="0"/>
            </a:endParaRPr>
          </a:p>
        </p:txBody>
      </p:sp>
      <p:sp>
        <p:nvSpPr>
          <p:cNvPr id="86018" name="Rectangle 2">
            <a:extLst>
              <a:ext uri="{FF2B5EF4-FFF2-40B4-BE49-F238E27FC236}">
                <a16:creationId xmlns:a16="http://schemas.microsoft.com/office/drawing/2014/main" xmlns="" id="{13BA250B-DA12-664C-B6EE-801D40B673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a:extLst>
              <a:ext uri="{FF2B5EF4-FFF2-40B4-BE49-F238E27FC236}">
                <a16:creationId xmlns:a16="http://schemas.microsoft.com/office/drawing/2014/main" xmlns="" id="{62D9AA3C-E772-3A4B-87C8-D7603808C4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6463" eaLnBrk="1" hangingPunct="1">
              <a:spcBef>
                <a:spcPct val="0"/>
              </a:spcBef>
            </a:pPr>
            <a:r>
              <a:rPr lang="it-IT" altLang="it-IT">
                <a:latin typeface="Arial" panose="020B0604020202020204" pitchFamily="34" charset="0"/>
                <a:ea typeface="ＭＳ Ｐゴシック" panose="020B0600070205080204" pitchFamily="34" charset="-128"/>
              </a:rPr>
              <a:t>Figure 26. – </a:t>
            </a:r>
            <a:r>
              <a:rPr lang="en-US" altLang="it-IT">
                <a:latin typeface="Arial" panose="020B0604020202020204" pitchFamily="34" charset="0"/>
                <a:ea typeface="ＭＳ Ｐゴシック" panose="020B0600070205080204" pitchFamily="34" charset="-128"/>
              </a:rPr>
              <a:t>Distribution of physiotherapists across cardiac rehabilitation units according to their professional full-time or sessional labor contract. The clear section of the pie shows the percentage of programs in which physiotherapists are not involved. </a:t>
            </a:r>
            <a:endParaRPr lang="it-IT" altLang="it-IT">
              <a:latin typeface="Arial" panose="020B0604020202020204" pitchFamily="34" charset="0"/>
              <a:ea typeface="ＭＳ Ｐゴシック" panose="020B0600070205080204" pitchFamily="34" charset="-128"/>
            </a:endParaRPr>
          </a:p>
          <a:p>
            <a:pPr defTabSz="906463" eaLnBrk="1" hangingPunct="1">
              <a:spcBef>
                <a:spcPct val="0"/>
              </a:spcBef>
            </a:pPr>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17317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xmlns="" id="{4C5E0311-CA9E-A940-8660-9111B317CB0D}"/>
              </a:ext>
            </a:extLst>
          </p:cNvPr>
          <p:cNvSpPr>
            <a:spLocks noGrp="1" noChangeArrowheads="1"/>
          </p:cNvSpPr>
          <p:nvPr>
            <p:ph type="sldNum" sz="quarter" idx="5"/>
          </p:nvPr>
        </p:nvSpPr>
        <p:spPr bwMode="auto">
          <a:xfrm>
            <a:off x="3884613" y="8686800"/>
            <a:ext cx="2971800" cy="45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895CA85-5930-B84A-BC9D-8F216AF11A74}" type="slidenum">
              <a:rPr lang="it-IT" altLang="it-IT" b="1">
                <a:solidFill>
                  <a:srgbClr val="000000"/>
                </a:solidFill>
                <a:latin typeface="Comic Sans MS" panose="030F0902030302020204" pitchFamily="66" charset="0"/>
              </a:rPr>
              <a:pPr eaLnBrk="1" hangingPunct="1"/>
              <a:t>168</a:t>
            </a:fld>
            <a:endParaRPr lang="it-IT" altLang="it-IT" b="1">
              <a:solidFill>
                <a:srgbClr val="000000"/>
              </a:solidFill>
              <a:latin typeface="Comic Sans MS" panose="030F0902030302020204" pitchFamily="66" charset="0"/>
            </a:endParaRPr>
          </a:p>
        </p:txBody>
      </p:sp>
      <p:sp>
        <p:nvSpPr>
          <p:cNvPr id="88066" name="Rectangle 2">
            <a:extLst>
              <a:ext uri="{FF2B5EF4-FFF2-40B4-BE49-F238E27FC236}">
                <a16:creationId xmlns:a16="http://schemas.microsoft.com/office/drawing/2014/main" xmlns="" id="{2B2FB06C-9971-BD42-95BD-CCE8C9F7D7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a:extLst>
              <a:ext uri="{FF2B5EF4-FFF2-40B4-BE49-F238E27FC236}">
                <a16:creationId xmlns:a16="http://schemas.microsoft.com/office/drawing/2014/main" xmlns="" id="{C9D29420-C1DE-2F49-8770-A0E31EA957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6463" eaLnBrk="1" hangingPunct="1">
              <a:spcBef>
                <a:spcPct val="0"/>
              </a:spcBef>
            </a:pPr>
            <a:r>
              <a:rPr lang="it-IT" altLang="it-IT">
                <a:latin typeface="Arial" panose="020B0604020202020204" pitchFamily="34" charset="0"/>
                <a:ea typeface="ＭＳ Ｐゴシック" panose="020B0600070205080204" pitchFamily="34" charset="-128"/>
              </a:rPr>
              <a:t>Figure 28. – </a:t>
            </a:r>
            <a:r>
              <a:rPr lang="en-US" altLang="it-IT">
                <a:latin typeface="Arial" panose="020B0604020202020204" pitchFamily="34" charset="0"/>
                <a:ea typeface="ＭＳ Ｐゴシック" panose="020B0600070205080204" pitchFamily="34" charset="-128"/>
              </a:rPr>
              <a:t>Distribution of psychologists across cardiac rehabilitation units according to their professional full-time or sessional labor contract. Mean, SD and mode are referred to 122 units providing psychology activities. The clear section of the pie shows the percentage of programs in which psychologists  are not part of the multi-professional rehabilitation team.  </a:t>
            </a:r>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2982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ChangeArrowheads="1" noTextEdit="1"/>
          </p:cNvSpPr>
          <p:nvPr>
            <p:ph type="sldImg"/>
          </p:nvPr>
        </p:nvSpPr>
        <p:spPr>
          <a:ln/>
        </p:spPr>
      </p:sp>
      <p:sp>
        <p:nvSpPr>
          <p:cNvPr id="2519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latin typeface="Arial" charset="0"/>
              <a:ea typeface="ＭＳ Ｐゴシック" charset="0"/>
            </a:endParaRPr>
          </a:p>
        </p:txBody>
      </p:sp>
    </p:spTree>
    <p:extLst>
      <p:ext uri="{BB962C8B-B14F-4D97-AF65-F5344CB8AC3E}">
        <p14:creationId xmlns:p14="http://schemas.microsoft.com/office/powerpoint/2010/main" val="16681622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xmlns="" id="{FE7F3071-5425-2946-A16F-779A7FF9E3DC}"/>
              </a:ext>
            </a:extLst>
          </p:cNvPr>
          <p:cNvSpPr>
            <a:spLocks noGrp="1" noChangeArrowheads="1"/>
          </p:cNvSpPr>
          <p:nvPr>
            <p:ph type="sldNum" sz="quarter" idx="5"/>
          </p:nvPr>
        </p:nvSpPr>
        <p:spPr bwMode="auto">
          <a:xfrm>
            <a:off x="3884613" y="8686800"/>
            <a:ext cx="2971800" cy="45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AC90C1E-A7E1-B140-BE63-97A0ADFE6926}" type="slidenum">
              <a:rPr lang="it-IT" altLang="it-IT" b="1">
                <a:solidFill>
                  <a:srgbClr val="000000"/>
                </a:solidFill>
                <a:latin typeface="Comic Sans MS" panose="030F0902030302020204" pitchFamily="66" charset="0"/>
              </a:rPr>
              <a:pPr eaLnBrk="1" hangingPunct="1"/>
              <a:t>169</a:t>
            </a:fld>
            <a:endParaRPr lang="it-IT" altLang="it-IT" b="1">
              <a:solidFill>
                <a:srgbClr val="000000"/>
              </a:solidFill>
              <a:latin typeface="Comic Sans MS" panose="030F0902030302020204" pitchFamily="66" charset="0"/>
            </a:endParaRPr>
          </a:p>
        </p:txBody>
      </p:sp>
      <p:sp>
        <p:nvSpPr>
          <p:cNvPr id="90114" name="Rectangle 2">
            <a:extLst>
              <a:ext uri="{FF2B5EF4-FFF2-40B4-BE49-F238E27FC236}">
                <a16:creationId xmlns:a16="http://schemas.microsoft.com/office/drawing/2014/main" xmlns="" id="{9455299C-E490-554C-A50A-10EAB64ADB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a:extLst>
              <a:ext uri="{FF2B5EF4-FFF2-40B4-BE49-F238E27FC236}">
                <a16:creationId xmlns:a16="http://schemas.microsoft.com/office/drawing/2014/main" xmlns="" id="{C46EC03F-F4B2-394F-8590-1F4FD9CCF2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latin typeface="Arial" panose="020B0604020202020204" pitchFamily="34" charset="0"/>
                <a:ea typeface="ＭＳ Ｐゴシック" panose="020B0600070205080204" pitchFamily="34" charset="-128"/>
              </a:rPr>
              <a:t>Figure 29. - </a:t>
            </a:r>
            <a:r>
              <a:rPr lang="en-US" altLang="it-IT">
                <a:latin typeface="Arial" panose="020B0604020202020204" pitchFamily="34" charset="0"/>
                <a:ea typeface="ＭＳ Ｐゴシック" panose="020B0600070205080204" pitchFamily="34" charset="-128"/>
              </a:rPr>
              <a:t>Distribution of dietitians across cardiac rehabilitation units according to their professional full-time or sessional labor contract. The clear section of the pie shows the percentage of units in which a dietitian  is not present.  </a:t>
            </a:r>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26308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xmlns="" id="{6894D40D-19C1-D24E-BC2F-6FE959C51E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Rectangle 3">
            <a:extLst>
              <a:ext uri="{FF2B5EF4-FFF2-40B4-BE49-F238E27FC236}">
                <a16:creationId xmlns:a16="http://schemas.microsoft.com/office/drawing/2014/main" xmlns="" id="{2FB7136B-8329-7645-8AD7-1E30FBFD88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a:ea typeface="ＭＳ Ｐゴシック" panose="020B0600070205080204" pitchFamily="34" charset="-128"/>
              </a:rPr>
              <a:t>Aggiornata 25/03/2014</a:t>
            </a:r>
          </a:p>
        </p:txBody>
      </p:sp>
    </p:spTree>
    <p:extLst>
      <p:ext uri="{BB962C8B-B14F-4D97-AF65-F5344CB8AC3E}">
        <p14:creationId xmlns:p14="http://schemas.microsoft.com/office/powerpoint/2010/main" val="30953954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egnaposto immagine diapositiva 1">
            <a:extLst>
              <a:ext uri="{FF2B5EF4-FFF2-40B4-BE49-F238E27FC236}">
                <a16:creationId xmlns:a16="http://schemas.microsoft.com/office/drawing/2014/main" xmlns="" id="{92AF0DBA-B5C3-5D49-9F04-94594790E75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Segnaposto note 2">
            <a:extLst>
              <a:ext uri="{FF2B5EF4-FFF2-40B4-BE49-F238E27FC236}">
                <a16:creationId xmlns:a16="http://schemas.microsoft.com/office/drawing/2014/main" xmlns="" id="{A60F75FB-A8F7-724D-8FFD-0F599B78AB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ea typeface="ＭＳ Ｐゴシック" panose="020B0600070205080204" pitchFamily="34" charset="-128"/>
            </a:endParaRPr>
          </a:p>
        </p:txBody>
      </p:sp>
      <p:sp>
        <p:nvSpPr>
          <p:cNvPr id="99331" name="Segnaposto numero diapositiva 3">
            <a:extLst>
              <a:ext uri="{FF2B5EF4-FFF2-40B4-BE49-F238E27FC236}">
                <a16:creationId xmlns:a16="http://schemas.microsoft.com/office/drawing/2014/main" xmlns="" id="{FB9DBEFB-6A6E-624F-9D89-B3E91E948C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3E22A0-BB1E-BA41-82B4-D3FF84568AEE}" type="slidenum">
              <a:rPr lang="it-IT" altLang="it-IT" sz="1200"/>
              <a:pPr eaLnBrk="1" hangingPunct="1"/>
              <a:t>174</a:t>
            </a:fld>
            <a:endParaRPr lang="it-IT" altLang="it-IT" sz="1200"/>
          </a:p>
        </p:txBody>
      </p:sp>
    </p:spTree>
    <p:extLst>
      <p:ext uri="{BB962C8B-B14F-4D97-AF65-F5344CB8AC3E}">
        <p14:creationId xmlns:p14="http://schemas.microsoft.com/office/powerpoint/2010/main" val="2021643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xmlns="" id="{E93846EF-45E0-AE47-BE5D-4F5C10971A0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AFAA3DA8-E60F-BF40-B498-3CC8F2C10831}" type="slidenum">
              <a:rPr lang="it-IT" altLang="it-IT" sz="1200" b="1">
                <a:solidFill>
                  <a:srgbClr val="000000"/>
                </a:solidFill>
              </a:rPr>
              <a:pPr algn="r" eaLnBrk="1" hangingPunct="1"/>
              <a:t>178</a:t>
            </a:fld>
            <a:endParaRPr lang="it-IT" altLang="it-IT" sz="1200" b="1">
              <a:solidFill>
                <a:srgbClr val="000000"/>
              </a:solidFill>
            </a:endParaRPr>
          </a:p>
        </p:txBody>
      </p:sp>
      <p:sp>
        <p:nvSpPr>
          <p:cNvPr id="109570" name="Rectangle 2">
            <a:extLst>
              <a:ext uri="{FF2B5EF4-FFF2-40B4-BE49-F238E27FC236}">
                <a16:creationId xmlns:a16="http://schemas.microsoft.com/office/drawing/2014/main" xmlns="" id="{2AAA1F42-3944-B54C-8D45-0D6BAC6D0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a:extLst>
              <a:ext uri="{FF2B5EF4-FFF2-40B4-BE49-F238E27FC236}">
                <a16:creationId xmlns:a16="http://schemas.microsoft.com/office/drawing/2014/main" xmlns="" id="{55070622-0E81-4F45-8950-168C47AA32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a:latin typeface="Times New Roman" panose="02020603050405020304" pitchFamily="18" charset="0"/>
                <a:ea typeface="ＭＳ Ｐゴシック" panose="020B0600070205080204" pitchFamily="34" charset="-128"/>
              </a:rPr>
              <a:t>References</a:t>
            </a:r>
          </a:p>
          <a:p>
            <a:pPr eaLnBrk="1" hangingPunct="1">
              <a:spcBef>
                <a:spcPct val="0"/>
              </a:spcBef>
            </a:pPr>
            <a:r>
              <a:rPr lang="en-GB" altLang="it-IT">
                <a:latin typeface="Times New Roman" panose="02020603050405020304" pitchFamily="18" charset="0"/>
                <a:ea typeface="ＭＳ Ｐゴシック" panose="020B0600070205080204" pitchFamily="34" charset="-128"/>
              </a:rPr>
              <a:t>ICTUS</a:t>
            </a:r>
          </a:p>
          <a:p>
            <a:pPr eaLnBrk="1" hangingPunct="1">
              <a:spcBef>
                <a:spcPct val="0"/>
              </a:spcBef>
            </a:pPr>
            <a:r>
              <a:rPr lang="en-GB" altLang="it-IT">
                <a:latin typeface="Times New Roman" panose="02020603050405020304" pitchFamily="18" charset="0"/>
                <a:ea typeface="ＭＳ Ｐゴシック" panose="020B0600070205080204" pitchFamily="34" charset="-128"/>
              </a:rPr>
              <a:t>Mehta Meta-analysis</a:t>
            </a:r>
          </a:p>
          <a:p>
            <a:pPr eaLnBrk="1" hangingPunct="1">
              <a:spcBef>
                <a:spcPct val="0"/>
              </a:spcBef>
            </a:pPr>
            <a:r>
              <a:rPr lang="en-GB" altLang="it-IT">
                <a:latin typeface="Times New Roman" panose="02020603050405020304" pitchFamily="18" charset="0"/>
                <a:ea typeface="ＭＳ Ｐゴシック" panose="020B0600070205080204" pitchFamily="34" charset="-128"/>
              </a:rPr>
              <a:t>+ Need two references from CRUSADE and GRACE: </a:t>
            </a:r>
          </a:p>
          <a:p>
            <a:pPr eaLnBrk="1" hangingPunct="1">
              <a:spcBef>
                <a:spcPct val="0"/>
              </a:spcBef>
            </a:pPr>
            <a:endParaRPr lang="en-GB" altLang="it-IT">
              <a:latin typeface="Times New Roman" panose="02020603050405020304" pitchFamily="18" charset="0"/>
              <a:ea typeface="ＭＳ Ｐゴシック" panose="020B0600070205080204" pitchFamily="34" charset="-128"/>
            </a:endParaRPr>
          </a:p>
          <a:p>
            <a:pPr eaLnBrk="1" hangingPunct="1">
              <a:spcBef>
                <a:spcPct val="0"/>
              </a:spcBef>
            </a:pPr>
            <a:r>
              <a:rPr lang="en-GB" altLang="it-IT">
                <a:latin typeface="Times New Roman" panose="02020603050405020304" pitchFamily="18" charset="0"/>
                <a:ea typeface="ＭＳ Ｐゴシック" panose="020B0600070205080204" pitchFamily="34" charset="-128"/>
              </a:rPr>
              <a:t>Fox KA, Anderson FA, Dabbous OH, Steg PG, Lopez-Sendon JL, Van de Werf F, Budaj A, Gurfinkel EP, Goodman SG, Brieger D. Intervention in acute coronary syndromes: do patients undergo intervention on the basis of their risk characteristics? The global registry of acute coronary events (GRACE). </a:t>
            </a:r>
            <a:r>
              <a:rPr lang="en-GB" altLang="it-IT" i="1">
                <a:latin typeface="Times New Roman" panose="02020603050405020304" pitchFamily="18" charset="0"/>
                <a:ea typeface="ＭＳ Ｐゴシック" panose="020B0600070205080204" pitchFamily="34" charset="-128"/>
              </a:rPr>
              <a:t>Heart </a:t>
            </a:r>
            <a:r>
              <a:rPr lang="en-GB" altLang="it-IT">
                <a:latin typeface="Times New Roman" panose="02020603050405020304" pitchFamily="18" charset="0"/>
                <a:ea typeface="ＭＳ Ｐゴシック" panose="020B0600070205080204" pitchFamily="34" charset="-128"/>
              </a:rPr>
              <a:t>2007;93:177-82</a:t>
            </a:r>
          </a:p>
          <a:p>
            <a:pPr eaLnBrk="1" hangingPunct="1">
              <a:spcBef>
                <a:spcPct val="0"/>
              </a:spcBef>
            </a:pPr>
            <a:r>
              <a:rPr lang="en-GB" altLang="it-IT">
                <a:latin typeface="Times New Roman" panose="02020603050405020304" pitchFamily="18" charset="0"/>
                <a:ea typeface="ＭＳ Ｐゴシック" panose="020B0600070205080204" pitchFamily="34" charset="-128"/>
              </a:rPr>
              <a:t>Mehta RH, Roe MT, Chen AY, Lytle BL, Pollack CV, Jr., Brindis RG, Smith SC, Jr., Harrington RA, Fintel D, Fraulo ES, Califf RM, Gibler WB, Ohman EM, Peterson ED. Recent trends in the care of patients with non-ST-segment elevation acute coronary syndromes: insights from the CRUSADE initiative. </a:t>
            </a:r>
            <a:r>
              <a:rPr lang="en-GB" altLang="it-IT" i="1">
                <a:latin typeface="Times New Roman" panose="02020603050405020304" pitchFamily="18" charset="0"/>
                <a:ea typeface="ＭＳ Ｐゴシック" panose="020B0600070205080204" pitchFamily="34" charset="-128"/>
              </a:rPr>
              <a:t>Arch Intern Med </a:t>
            </a:r>
            <a:r>
              <a:rPr lang="en-GB" altLang="it-IT">
                <a:latin typeface="Times New Roman" panose="02020603050405020304" pitchFamily="18" charset="0"/>
                <a:ea typeface="ＭＳ Ｐゴシック" panose="020B0600070205080204" pitchFamily="34" charset="-128"/>
              </a:rPr>
              <a:t>2006; </a:t>
            </a:r>
            <a:r>
              <a:rPr lang="en-GB" altLang="it-IT" b="1">
                <a:latin typeface="Times New Roman" panose="02020603050405020304" pitchFamily="18" charset="0"/>
                <a:ea typeface="ＭＳ Ｐゴシック" panose="020B0600070205080204" pitchFamily="34" charset="-128"/>
              </a:rPr>
              <a:t>166</a:t>
            </a:r>
            <a:r>
              <a:rPr lang="en-GB" altLang="it-IT">
                <a:latin typeface="Times New Roman" panose="02020603050405020304" pitchFamily="18" charset="0"/>
                <a:ea typeface="ＭＳ Ｐゴシック" panose="020B0600070205080204" pitchFamily="34" charset="-128"/>
              </a:rPr>
              <a:t>:2027-2034.</a:t>
            </a:r>
          </a:p>
        </p:txBody>
      </p:sp>
    </p:spTree>
    <p:extLst>
      <p:ext uri="{BB962C8B-B14F-4D97-AF65-F5344CB8AC3E}">
        <p14:creationId xmlns:p14="http://schemas.microsoft.com/office/powerpoint/2010/main" val="605618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xmlns="" id="{271928DC-E917-A546-9525-549B2F5FDADC}"/>
              </a:ext>
            </a:extLst>
          </p:cNvPr>
          <p:cNvSpPr>
            <a:spLocks noGrp="1" noChangeArrowheads="1"/>
          </p:cNvSpPr>
          <p:nvPr>
            <p:ph type="sldNum" sz="quarter" idx="5"/>
          </p:nvPr>
        </p:nvSpPr>
        <p:spPr bwMode="auto">
          <a:xfrm>
            <a:off x="3884613" y="8686800"/>
            <a:ext cx="2971800" cy="45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97A0D0F-D588-8747-B6BD-8B14EEF3511C}" type="slidenum">
              <a:rPr lang="it-IT" altLang="it-IT" b="1">
                <a:solidFill>
                  <a:srgbClr val="000000"/>
                </a:solidFill>
                <a:latin typeface="Comic Sans MS" panose="030F0902030302020204" pitchFamily="66" charset="0"/>
              </a:rPr>
              <a:pPr eaLnBrk="1" hangingPunct="1"/>
              <a:t>191</a:t>
            </a:fld>
            <a:endParaRPr lang="it-IT" altLang="it-IT" b="1">
              <a:solidFill>
                <a:srgbClr val="000000"/>
              </a:solidFill>
              <a:latin typeface="Comic Sans MS" panose="030F0902030302020204" pitchFamily="66" charset="0"/>
            </a:endParaRPr>
          </a:p>
        </p:txBody>
      </p:sp>
      <p:sp>
        <p:nvSpPr>
          <p:cNvPr id="123906" name="Rectangle 2">
            <a:extLst>
              <a:ext uri="{FF2B5EF4-FFF2-40B4-BE49-F238E27FC236}">
                <a16:creationId xmlns:a16="http://schemas.microsoft.com/office/drawing/2014/main" xmlns="" id="{50A26559-7B0A-0E48-B07F-FB45FCC352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a:extLst>
              <a:ext uri="{FF2B5EF4-FFF2-40B4-BE49-F238E27FC236}">
                <a16:creationId xmlns:a16="http://schemas.microsoft.com/office/drawing/2014/main" xmlns="" id="{50305A49-C8C5-4F46-965F-97F0B77515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9561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xmlns="" id="{4884C1FF-81C4-E842-9818-AB43C38DB1FE}"/>
              </a:ext>
            </a:extLst>
          </p:cNvPr>
          <p:cNvSpPr>
            <a:spLocks noGrp="1" noChangeArrowheads="1"/>
          </p:cNvSpPr>
          <p:nvPr>
            <p:ph type="sldNum" sz="quarter" idx="5"/>
          </p:nvPr>
        </p:nvSpPr>
        <p:spPr bwMode="auto">
          <a:xfrm>
            <a:off x="3884613" y="8686800"/>
            <a:ext cx="2971800" cy="455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6EDE1FC-5485-074E-B780-169F2789758C}" type="slidenum">
              <a:rPr lang="it-IT" altLang="it-IT" b="1">
                <a:solidFill>
                  <a:srgbClr val="000000"/>
                </a:solidFill>
                <a:latin typeface="Comic Sans MS" panose="030F0902030302020204" pitchFamily="66" charset="0"/>
              </a:rPr>
              <a:pPr eaLnBrk="1" hangingPunct="1"/>
              <a:t>194</a:t>
            </a:fld>
            <a:endParaRPr lang="it-IT" altLang="it-IT" b="1">
              <a:solidFill>
                <a:srgbClr val="000000"/>
              </a:solidFill>
              <a:latin typeface="Comic Sans MS" panose="030F0902030302020204" pitchFamily="66" charset="0"/>
            </a:endParaRPr>
          </a:p>
        </p:txBody>
      </p:sp>
      <p:sp>
        <p:nvSpPr>
          <p:cNvPr id="128002" name="Rectangle 2">
            <a:extLst>
              <a:ext uri="{FF2B5EF4-FFF2-40B4-BE49-F238E27FC236}">
                <a16:creationId xmlns:a16="http://schemas.microsoft.com/office/drawing/2014/main" xmlns="" id="{F58AA43C-8D6C-3B44-A183-6731D9E1E5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a:extLst>
              <a:ext uri="{FF2B5EF4-FFF2-40B4-BE49-F238E27FC236}">
                <a16:creationId xmlns:a16="http://schemas.microsoft.com/office/drawing/2014/main" xmlns="" id="{A1155EFC-0CB7-7A44-A11A-F330E2D630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06724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xmlns="" id="{DEE09026-7AFF-C146-A317-3471040783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Rectangle 3">
            <a:extLst>
              <a:ext uri="{FF2B5EF4-FFF2-40B4-BE49-F238E27FC236}">
                <a16:creationId xmlns:a16="http://schemas.microsoft.com/office/drawing/2014/main" xmlns="" id="{259467EC-AEE7-234F-A784-EAD0A7EEE0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67166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a:extLst>
              <a:ext uri="{FF2B5EF4-FFF2-40B4-BE49-F238E27FC236}">
                <a16:creationId xmlns:a16="http://schemas.microsoft.com/office/drawing/2014/main" xmlns="" id="{4BEF857C-7B9C-6D41-85FA-5BB8670F79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Notes Placeholder 2">
            <a:extLst>
              <a:ext uri="{FF2B5EF4-FFF2-40B4-BE49-F238E27FC236}">
                <a16:creationId xmlns:a16="http://schemas.microsoft.com/office/drawing/2014/main" xmlns="" id="{4D106C73-1AF3-E34E-880E-724C3F6855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Times New Roman" panose="02020603050405020304" pitchFamily="18" charset="0"/>
              <a:ea typeface="ＭＳ Ｐゴシック" panose="020B0600070205080204" pitchFamily="34" charset="-128"/>
            </a:endParaRPr>
          </a:p>
        </p:txBody>
      </p:sp>
      <p:sp>
        <p:nvSpPr>
          <p:cNvPr id="143363" name="Slide Number Placeholder 3">
            <a:extLst>
              <a:ext uri="{FF2B5EF4-FFF2-40B4-BE49-F238E27FC236}">
                <a16:creationId xmlns:a16="http://schemas.microsoft.com/office/drawing/2014/main" xmlns="" id="{4828F3A9-3DB0-6F4F-B4E3-FC8B63BC48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AE5CD69-314B-F046-9A88-29B8CD98F161}" type="slidenum">
              <a:rPr lang="it-IT" altLang="it-IT" sz="1200" b="1">
                <a:solidFill>
                  <a:srgbClr val="000000"/>
                </a:solidFill>
                <a:latin typeface="Times New Roman" panose="02020603050405020304" pitchFamily="18" charset="0"/>
              </a:rPr>
              <a:pPr eaLnBrk="1" hangingPunct="1"/>
              <a:t>206</a:t>
            </a:fld>
            <a:endParaRPr lang="it-IT" altLang="it-IT" sz="1200" b="1">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40611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xmlns="" id="{578C293B-A907-CB4F-9E37-AE21022D92C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41FC0A8-A061-9B43-93A4-79BF540EE97F}" type="slidenum">
              <a:rPr lang="it-IT" altLang="it-IT" sz="1200" b="1">
                <a:solidFill>
                  <a:srgbClr val="000000"/>
                </a:solidFill>
              </a:rPr>
              <a:pPr algn="r" eaLnBrk="1" hangingPunct="1"/>
              <a:t>207</a:t>
            </a:fld>
            <a:endParaRPr lang="it-IT" altLang="it-IT" sz="1200" b="1">
              <a:solidFill>
                <a:srgbClr val="000000"/>
              </a:solidFill>
            </a:endParaRPr>
          </a:p>
        </p:txBody>
      </p:sp>
      <p:sp>
        <p:nvSpPr>
          <p:cNvPr id="145410" name="Rectangle 2">
            <a:extLst>
              <a:ext uri="{FF2B5EF4-FFF2-40B4-BE49-F238E27FC236}">
                <a16:creationId xmlns:a16="http://schemas.microsoft.com/office/drawing/2014/main" xmlns="" id="{3789DFDB-912F-AE48-B032-9B6E5DB21C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a:extLst>
              <a:ext uri="{FF2B5EF4-FFF2-40B4-BE49-F238E27FC236}">
                <a16:creationId xmlns:a16="http://schemas.microsoft.com/office/drawing/2014/main" xmlns="" id="{9A8C73D1-7EF1-944C-A3E4-2F94873AEB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a:latin typeface="Times New Roman" panose="02020603050405020304" pitchFamily="18" charset="0"/>
                <a:ea typeface="ＭＳ Ｐゴシック" panose="020B0600070205080204" pitchFamily="34" charset="-128"/>
              </a:rPr>
              <a:t>References</a:t>
            </a:r>
          </a:p>
          <a:p>
            <a:pPr eaLnBrk="1" hangingPunct="1">
              <a:spcBef>
                <a:spcPct val="0"/>
              </a:spcBef>
            </a:pPr>
            <a:r>
              <a:rPr lang="en-GB" altLang="it-IT">
                <a:latin typeface="Times New Roman" panose="02020603050405020304" pitchFamily="18" charset="0"/>
                <a:ea typeface="ＭＳ Ｐゴシック" panose="020B0600070205080204" pitchFamily="34" charset="-128"/>
              </a:rPr>
              <a:t>ICTUS</a:t>
            </a:r>
          </a:p>
          <a:p>
            <a:pPr eaLnBrk="1" hangingPunct="1">
              <a:spcBef>
                <a:spcPct val="0"/>
              </a:spcBef>
            </a:pPr>
            <a:r>
              <a:rPr lang="en-GB" altLang="it-IT">
                <a:latin typeface="Times New Roman" panose="02020603050405020304" pitchFamily="18" charset="0"/>
                <a:ea typeface="ＭＳ Ｐゴシック" panose="020B0600070205080204" pitchFamily="34" charset="-128"/>
              </a:rPr>
              <a:t>Mehta Meta-analysis</a:t>
            </a:r>
          </a:p>
          <a:p>
            <a:pPr eaLnBrk="1" hangingPunct="1">
              <a:spcBef>
                <a:spcPct val="0"/>
              </a:spcBef>
            </a:pPr>
            <a:r>
              <a:rPr lang="en-GB" altLang="it-IT">
                <a:latin typeface="Times New Roman" panose="02020603050405020304" pitchFamily="18" charset="0"/>
                <a:ea typeface="ＭＳ Ｐゴシック" panose="020B0600070205080204" pitchFamily="34" charset="-128"/>
              </a:rPr>
              <a:t>+ Need two references from CRUSADE and GRACE: </a:t>
            </a:r>
          </a:p>
          <a:p>
            <a:pPr eaLnBrk="1" hangingPunct="1">
              <a:spcBef>
                <a:spcPct val="0"/>
              </a:spcBef>
            </a:pPr>
            <a:endParaRPr lang="en-GB" altLang="it-IT">
              <a:latin typeface="Times New Roman" panose="02020603050405020304" pitchFamily="18" charset="0"/>
              <a:ea typeface="ＭＳ Ｐゴシック" panose="020B0600070205080204" pitchFamily="34" charset="-128"/>
            </a:endParaRPr>
          </a:p>
          <a:p>
            <a:pPr eaLnBrk="1" hangingPunct="1">
              <a:spcBef>
                <a:spcPct val="0"/>
              </a:spcBef>
            </a:pPr>
            <a:r>
              <a:rPr lang="en-GB" altLang="it-IT">
                <a:latin typeface="Times New Roman" panose="02020603050405020304" pitchFamily="18" charset="0"/>
                <a:ea typeface="ＭＳ Ｐゴシック" panose="020B0600070205080204" pitchFamily="34" charset="-128"/>
              </a:rPr>
              <a:t>Fox KA, Anderson FA, Dabbous OH, Steg PG, Lopez-Sendon JL, Van de Werf F, Budaj A, Gurfinkel EP, Goodman SG, Brieger D. Intervention in acute coronary syndromes: do patients undergo intervention on the basis of their risk characteristics? The global registry of acute coronary events (GRACE). </a:t>
            </a:r>
            <a:r>
              <a:rPr lang="en-GB" altLang="it-IT" i="1">
                <a:latin typeface="Times New Roman" panose="02020603050405020304" pitchFamily="18" charset="0"/>
                <a:ea typeface="ＭＳ Ｐゴシック" panose="020B0600070205080204" pitchFamily="34" charset="-128"/>
              </a:rPr>
              <a:t>Heart </a:t>
            </a:r>
            <a:r>
              <a:rPr lang="en-GB" altLang="it-IT">
                <a:latin typeface="Times New Roman" panose="02020603050405020304" pitchFamily="18" charset="0"/>
                <a:ea typeface="ＭＳ Ｐゴシック" panose="020B0600070205080204" pitchFamily="34" charset="-128"/>
              </a:rPr>
              <a:t>2007;93:177-82</a:t>
            </a:r>
          </a:p>
          <a:p>
            <a:pPr eaLnBrk="1" hangingPunct="1">
              <a:spcBef>
                <a:spcPct val="0"/>
              </a:spcBef>
            </a:pPr>
            <a:r>
              <a:rPr lang="en-GB" altLang="it-IT">
                <a:latin typeface="Times New Roman" panose="02020603050405020304" pitchFamily="18" charset="0"/>
                <a:ea typeface="ＭＳ Ｐゴシック" panose="020B0600070205080204" pitchFamily="34" charset="-128"/>
              </a:rPr>
              <a:t>Mehta RH, Roe MT, Chen AY, Lytle BL, Pollack CV, Jr., Brindis RG, Smith SC, Jr., Harrington RA, Fintel D, Fraulo ES, Califf RM, Gibler WB, Ohman EM, Peterson ED. Recent trends in the care of patients with non-ST-segment elevation acute coronary syndromes: insights from the CRUSADE initiative. </a:t>
            </a:r>
            <a:r>
              <a:rPr lang="en-GB" altLang="it-IT" i="1">
                <a:latin typeface="Times New Roman" panose="02020603050405020304" pitchFamily="18" charset="0"/>
                <a:ea typeface="ＭＳ Ｐゴシック" panose="020B0600070205080204" pitchFamily="34" charset="-128"/>
              </a:rPr>
              <a:t>Arch Intern Med </a:t>
            </a:r>
            <a:r>
              <a:rPr lang="en-GB" altLang="it-IT">
                <a:latin typeface="Times New Roman" panose="02020603050405020304" pitchFamily="18" charset="0"/>
                <a:ea typeface="ＭＳ Ｐゴシック" panose="020B0600070205080204" pitchFamily="34" charset="-128"/>
              </a:rPr>
              <a:t>2006; </a:t>
            </a:r>
            <a:r>
              <a:rPr lang="en-GB" altLang="it-IT" b="1">
                <a:latin typeface="Times New Roman" panose="02020603050405020304" pitchFamily="18" charset="0"/>
                <a:ea typeface="ＭＳ Ｐゴシック" panose="020B0600070205080204" pitchFamily="34" charset="-128"/>
              </a:rPr>
              <a:t>166</a:t>
            </a:r>
            <a:r>
              <a:rPr lang="en-GB" altLang="it-IT">
                <a:latin typeface="Times New Roman" panose="02020603050405020304" pitchFamily="18" charset="0"/>
                <a:ea typeface="ＭＳ Ｐゴシック" panose="020B0600070205080204" pitchFamily="34" charset="-128"/>
              </a:rPr>
              <a:t>:2027-2034.</a:t>
            </a:r>
          </a:p>
        </p:txBody>
      </p:sp>
    </p:spTree>
    <p:extLst>
      <p:ext uri="{BB962C8B-B14F-4D97-AF65-F5344CB8AC3E}">
        <p14:creationId xmlns:p14="http://schemas.microsoft.com/office/powerpoint/2010/main" val="403617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xmlns="" id="{C6A857A8-9510-8E4E-B351-7B1AC03554A4}"/>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xmlns="" id="{0A5653BB-2B17-7148-BFFD-6D1B4459CF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Helvetica" pitchFamily="2" charset="0"/>
              <a:ea typeface="ＭＳ Ｐゴシック" panose="020B0600070205080204" pitchFamily="34" charset="-128"/>
            </a:endParaRPr>
          </a:p>
        </p:txBody>
      </p:sp>
      <p:sp>
        <p:nvSpPr>
          <p:cNvPr id="96260" name="Header Placeholder 3">
            <a:extLst>
              <a:ext uri="{FF2B5EF4-FFF2-40B4-BE49-F238E27FC236}">
                <a16:creationId xmlns:a16="http://schemas.microsoft.com/office/drawing/2014/main" xmlns="" id="{86BDB011-A630-EA49-BAE2-A3D129E11EA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endParaRPr lang="it-IT" altLang="it-IT">
              <a:solidFill>
                <a:srgbClr val="000000"/>
              </a:solidFill>
              <a:latin typeface="Arial" panose="020B0604020202020204" pitchFamily="34" charset="0"/>
            </a:endParaRPr>
          </a:p>
        </p:txBody>
      </p:sp>
      <p:sp>
        <p:nvSpPr>
          <p:cNvPr id="96261" name="Date Placeholder 4">
            <a:extLst>
              <a:ext uri="{FF2B5EF4-FFF2-40B4-BE49-F238E27FC236}">
                <a16:creationId xmlns:a16="http://schemas.microsoft.com/office/drawing/2014/main" xmlns="" id="{E4D3E69C-9349-9647-ABC2-1C59F379177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endParaRPr lang="it-IT" altLang="it-IT">
              <a:solidFill>
                <a:srgbClr val="000000"/>
              </a:solidFill>
              <a:latin typeface="Arial" panose="020B0604020202020204" pitchFamily="34" charset="0"/>
            </a:endParaRPr>
          </a:p>
        </p:txBody>
      </p:sp>
      <p:sp>
        <p:nvSpPr>
          <p:cNvPr id="96262" name="Footer Placeholder 5">
            <a:extLst>
              <a:ext uri="{FF2B5EF4-FFF2-40B4-BE49-F238E27FC236}">
                <a16:creationId xmlns:a16="http://schemas.microsoft.com/office/drawing/2014/main" xmlns="" id="{714175F7-2662-8F48-A3BB-398B967E9E3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endParaRPr lang="it-IT" altLang="it-IT">
              <a:solidFill>
                <a:srgbClr val="000000"/>
              </a:solidFill>
              <a:latin typeface="Arial" panose="020B0604020202020204" pitchFamily="34" charset="0"/>
            </a:endParaRPr>
          </a:p>
        </p:txBody>
      </p:sp>
      <p:sp>
        <p:nvSpPr>
          <p:cNvPr id="96263" name="Slide Number Placeholder 6">
            <a:extLst>
              <a:ext uri="{FF2B5EF4-FFF2-40B4-BE49-F238E27FC236}">
                <a16:creationId xmlns:a16="http://schemas.microsoft.com/office/drawing/2014/main" xmlns="" id="{7860755C-0F84-B74C-9636-A579EAA61F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9C5BA830-3FF7-E349-BE24-0053AB81FEA2}" type="slidenum">
              <a:rPr lang="en-US" altLang="it-IT">
                <a:solidFill>
                  <a:srgbClr val="000000"/>
                </a:solidFill>
                <a:latin typeface="Arial" panose="020B0604020202020204" pitchFamily="34" charset="0"/>
              </a:rPr>
              <a:pPr eaLnBrk="1" hangingPunct="1">
                <a:spcBef>
                  <a:spcPct val="0"/>
                </a:spcBef>
              </a:pPr>
              <a:t>12</a:t>
            </a:fld>
            <a:endParaRPr lang="en-US" altLang="it-IT">
              <a:solidFill>
                <a:srgbClr val="000000"/>
              </a:solidFill>
              <a:latin typeface="Arial" panose="020B0604020202020204" pitchFamily="34" charset="0"/>
            </a:endParaRPr>
          </a:p>
        </p:txBody>
      </p:sp>
    </p:spTree>
    <p:extLst>
      <p:ext uri="{BB962C8B-B14F-4D97-AF65-F5344CB8AC3E}">
        <p14:creationId xmlns:p14="http://schemas.microsoft.com/office/powerpoint/2010/main" val="63792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3884760" y="8685360"/>
            <a:ext cx="297072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A2950246-74B2-4A68-AAE7-424B7834B791}" type="slidenum">
              <a:rPr lang="it-IT" sz="1200" b="0" strike="noStrike" spc="-1">
                <a:solidFill>
                  <a:srgbClr val="000000"/>
                </a:solidFill>
                <a:uFill>
                  <a:solidFill>
                    <a:srgbClr val="FFFFFF"/>
                  </a:solidFill>
                </a:uFill>
                <a:latin typeface="Times New Roman"/>
                <a:ea typeface="MS PGothic"/>
              </a:rPr>
              <a:pPr algn="r">
                <a:lnSpc>
                  <a:spcPct val="100000"/>
                </a:lnSpc>
              </a:pPr>
              <a:t>14</a:t>
            </a:fld>
            <a:endParaRPr lang="it-IT" sz="1800" b="0" strike="noStrike" spc="-1">
              <a:solidFill>
                <a:srgbClr val="000000"/>
              </a:solidFill>
              <a:uFill>
                <a:solidFill>
                  <a:srgbClr val="FFFFFF"/>
                </a:solidFill>
              </a:uFill>
              <a:latin typeface="Arial"/>
            </a:endParaRPr>
          </a:p>
        </p:txBody>
      </p:sp>
      <p:sp>
        <p:nvSpPr>
          <p:cNvPr id="290" name="CustomShape 2"/>
          <p:cNvSpPr/>
          <p:nvPr/>
        </p:nvSpPr>
        <p:spPr>
          <a:xfrm>
            <a:off x="876240" y="685800"/>
            <a:ext cx="5102640" cy="342936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291" name="PlaceHolder 3"/>
          <p:cNvSpPr>
            <a:spLocks noGrp="1"/>
          </p:cNvSpPr>
          <p:nvPr>
            <p:ph type="body"/>
          </p:nvPr>
        </p:nvSpPr>
        <p:spPr>
          <a:xfrm>
            <a:off x="685800" y="4343400"/>
            <a:ext cx="5483880" cy="4115160"/>
          </a:xfrm>
          <a:prstGeom prst="rect">
            <a:avLst/>
          </a:prstGeom>
        </p:spPr>
        <p:txBody>
          <a:bodyPr lIns="0" tIns="0" rIns="0" bIns="0"/>
          <a:lstStyle/>
          <a:p>
            <a:pPr marL="216000" indent="-215280">
              <a:lnSpc>
                <a:spcPct val="100000"/>
              </a:lnSpc>
            </a:pPr>
            <a:r>
              <a:rPr lang="it-IT" sz="2000" b="0" strike="noStrike" spc="-1">
                <a:solidFill>
                  <a:srgbClr val="000000"/>
                </a:solidFill>
                <a:uFill>
                  <a:solidFill>
                    <a:srgbClr val="FFFFFF"/>
                  </a:solidFill>
                </a:uFill>
                <a:latin typeface="Arial"/>
              </a:rPr>
              <a:t>Anche nei piani sanitari nazionali la lettera di dimissioni è vista come strumento di continuità assistenziale. </a:t>
            </a:r>
          </a:p>
        </p:txBody>
      </p:sp>
    </p:spTree>
    <p:extLst>
      <p:ext uri="{BB962C8B-B14F-4D97-AF65-F5344CB8AC3E}">
        <p14:creationId xmlns:p14="http://schemas.microsoft.com/office/powerpoint/2010/main" val="1320772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p:cNvSpPr>
          <p:nvPr>
            <p:ph type="body"/>
          </p:nvPr>
        </p:nvSpPr>
        <p:spPr>
          <a:xfrm>
            <a:off x="685800" y="4343400"/>
            <a:ext cx="5485320" cy="4113720"/>
          </a:xfrm>
          <a:prstGeom prst="rect">
            <a:avLst/>
          </a:prstGeom>
        </p:spPr>
        <p:txBody>
          <a:bodyPr lIns="0" tIns="0" rIns="0" bIns="0"/>
          <a:lstStyle/>
          <a:p>
            <a:r>
              <a:rPr lang="it-IT" sz="2000" b="0" strike="noStrike" spc="-1">
                <a:solidFill>
                  <a:srgbClr val="000000"/>
                </a:solidFill>
                <a:uFill>
                  <a:solidFill>
                    <a:srgbClr val="FFFFFF"/>
                  </a:solidFill>
                </a:uFill>
                <a:latin typeface="Arial"/>
              </a:rPr>
              <a:t>E anche per le società scientifiche la lettera di dimissioni rappresenta, tra l’altro, la chiave di accensione del successivo follow up</a:t>
            </a:r>
          </a:p>
        </p:txBody>
      </p:sp>
      <p:sp>
        <p:nvSpPr>
          <p:cNvPr id="294" name="CustomShape 2"/>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8DEB6D28-A547-4A9F-9893-7E7D96E888F6}" type="slidenum">
              <a:rPr lang="it-IT" sz="1200" b="0" strike="noStrike" spc="-1">
                <a:solidFill>
                  <a:srgbClr val="000000"/>
                </a:solidFill>
                <a:uFill>
                  <a:solidFill>
                    <a:srgbClr val="FFFFFF"/>
                  </a:solidFill>
                </a:uFill>
                <a:latin typeface="+mn-lt"/>
                <a:ea typeface="+mn-ea"/>
              </a:rPr>
              <a:pPr algn="r">
                <a:lnSpc>
                  <a:spcPct val="100000"/>
                </a:lnSpc>
              </a:pPr>
              <a:t>15</a:t>
            </a:fld>
            <a:endParaRPr lang="it-IT"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88570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p:cNvSpPr>
          <p:nvPr>
            <p:ph type="body"/>
          </p:nvPr>
        </p:nvSpPr>
        <p:spPr>
          <a:xfrm>
            <a:off x="756000" y="5078520"/>
            <a:ext cx="6047640" cy="4811040"/>
          </a:xfrm>
          <a:prstGeom prst="rect">
            <a:avLst/>
          </a:prstGeom>
        </p:spPr>
        <p:txBody>
          <a:bodyPr lIns="0" tIns="0" rIns="0" bIns="0"/>
          <a:lstStyle/>
          <a:p>
            <a:r>
              <a:rPr lang="it-IT" sz="2000" b="0" strike="noStrike" spc="-1" dirty="0">
                <a:solidFill>
                  <a:srgbClr val="000000"/>
                </a:solidFill>
                <a:uFill>
                  <a:solidFill>
                    <a:srgbClr val="FFFFFF"/>
                  </a:solidFill>
                </a:uFill>
                <a:latin typeface="Arial"/>
              </a:rPr>
              <a:t>Anche negli Stati Uniti è stato suggerito dell’ACC di adottare un protocollo standardizzato per la dimissione ospedaliera.</a:t>
            </a:r>
          </a:p>
        </p:txBody>
      </p:sp>
    </p:spTree>
    <p:extLst>
      <p:ext uri="{BB962C8B-B14F-4D97-AF65-F5344CB8AC3E}">
        <p14:creationId xmlns:p14="http://schemas.microsoft.com/office/powerpoint/2010/main" val="1668778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42748" y="2132856"/>
            <a:ext cx="6408000" cy="3426696"/>
          </a:xfrm>
        </p:spPr>
        <p:txBody>
          <a:bodyPr anchor="b" anchorCtr="0">
            <a:noAutofit/>
          </a:bodyPr>
          <a:lstStyle>
            <a:lvl1pPr algn="l">
              <a:defRPr sz="3200" b="1">
                <a:solidFill>
                  <a:schemeClr val="tx2"/>
                </a:solidFill>
              </a:defRPr>
            </a:lvl1pPr>
          </a:lstStyle>
          <a:p>
            <a:r>
              <a:rPr lang="it-IT" dirty="0"/>
              <a:t>Fare clic per modificare lo stile del titolo</a:t>
            </a:r>
          </a:p>
        </p:txBody>
      </p:sp>
      <p:sp>
        <p:nvSpPr>
          <p:cNvPr id="3" name="Sottotitolo 2"/>
          <p:cNvSpPr>
            <a:spLocks noGrp="1"/>
          </p:cNvSpPr>
          <p:nvPr>
            <p:ph type="subTitle" idx="1"/>
          </p:nvPr>
        </p:nvSpPr>
        <p:spPr>
          <a:xfrm>
            <a:off x="442748" y="5661248"/>
            <a:ext cx="6408000" cy="1196752"/>
          </a:xfrm>
        </p:spPr>
        <p:txBody>
          <a:bodyPr>
            <a:noAutofit/>
          </a:bodyPr>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grafico 2"/>
          <p:cNvSpPr>
            <a:spLocks noGrp="1"/>
          </p:cNvSpPr>
          <p:nvPr>
            <p:ph type="chart" idx="1"/>
          </p:nvPr>
        </p:nvSpPr>
        <p:spPr>
          <a:xfrm>
            <a:off x="457200" y="1600200"/>
            <a:ext cx="8229600" cy="4525963"/>
          </a:xfrm>
        </p:spPr>
        <p:txBody>
          <a:bodyPr/>
          <a:lstStyle/>
          <a:p>
            <a:pPr lvl="0"/>
            <a:endParaRPr lang="it-IT" noProof="0"/>
          </a:p>
        </p:txBody>
      </p:sp>
      <p:sp>
        <p:nvSpPr>
          <p:cNvPr id="4" name="Segnaposto data 3">
            <a:extLst>
              <a:ext uri="{FF2B5EF4-FFF2-40B4-BE49-F238E27FC236}">
                <a16:creationId xmlns:a16="http://schemas.microsoft.com/office/drawing/2014/main" xmlns="" id="{C58256C4-89B2-2540-B108-B04B36A5C0B5}"/>
              </a:ext>
            </a:extLst>
          </p:cNvPr>
          <p:cNvSpPr>
            <a:spLocks noGrp="1"/>
          </p:cNvSpPr>
          <p:nvPr>
            <p:ph type="dt" sz="half" idx="10"/>
          </p:nvPr>
        </p:nvSpPr>
        <p:spPr/>
        <p:txBody>
          <a:bodyPr/>
          <a:lstStyle>
            <a:lvl1pPr>
              <a:defRPr smtClean="0">
                <a:latin typeface="Arial" panose="020B0604020202020204" pitchFamily="34" charset="0"/>
                <a:ea typeface="ＭＳ Ｐゴシック" panose="020B0600070205080204" pitchFamily="34" charset="-128"/>
              </a:defRPr>
            </a:lvl1pPr>
          </a:lstStyle>
          <a:p>
            <a:fld id="{C9F29EE1-D352-4146-84BE-91B68857FBFF}" type="datetime1">
              <a:rPr lang="it-IT" altLang="it-IT"/>
              <a:pPr/>
              <a:t>20/11/2018</a:t>
            </a:fld>
            <a:endParaRPr lang="it-IT" altLang="it-IT"/>
          </a:p>
        </p:txBody>
      </p:sp>
      <p:sp>
        <p:nvSpPr>
          <p:cNvPr id="5" name="Segnaposto piè di pagina 4">
            <a:extLst>
              <a:ext uri="{FF2B5EF4-FFF2-40B4-BE49-F238E27FC236}">
                <a16:creationId xmlns:a16="http://schemas.microsoft.com/office/drawing/2014/main" xmlns="" id="{FC214C31-2736-7245-ADEC-F743C918351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xmlns="" id="{DA2E79EA-D9FF-344C-8130-2640F2A47512}"/>
              </a:ext>
            </a:extLst>
          </p:cNvPr>
          <p:cNvSpPr>
            <a:spLocks noGrp="1"/>
          </p:cNvSpPr>
          <p:nvPr>
            <p:ph type="sldNum" sz="quarter" idx="12"/>
          </p:nvPr>
        </p:nvSpPr>
        <p:spPr/>
        <p:txBody>
          <a:bodyPr/>
          <a:lstStyle>
            <a:lvl1pPr>
              <a:defRPr/>
            </a:lvl1pPr>
          </a:lstStyle>
          <a:p>
            <a:fld id="{800E8D88-6C4C-544E-9025-F8F94160E3C9}" type="slidenum">
              <a:rPr lang="it-IT" altLang="it-IT"/>
              <a:pPr/>
              <a:t>‹N›</a:t>
            </a:fld>
            <a:endParaRPr lang="it-IT" altLang="it-IT"/>
          </a:p>
        </p:txBody>
      </p:sp>
    </p:spTree>
    <p:extLst>
      <p:ext uri="{BB962C8B-B14F-4D97-AF65-F5344CB8AC3E}">
        <p14:creationId xmlns:p14="http://schemas.microsoft.com/office/powerpoint/2010/main" val="1486167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xmlns="" id="{3B4A6E78-F208-AA40-83F9-BC0E1F9411B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xmlns="" id="{2E6BB5FD-6B59-9749-9F02-39265AE1555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xmlns="" id="{E80F61E7-FD9D-8B43-8A5F-7A994EFCABCF}"/>
              </a:ext>
            </a:extLst>
          </p:cNvPr>
          <p:cNvSpPr>
            <a:spLocks noGrp="1" noChangeArrowheads="1"/>
          </p:cNvSpPr>
          <p:nvPr>
            <p:ph type="sldNum" sz="quarter" idx="12"/>
          </p:nvPr>
        </p:nvSpPr>
        <p:spPr>
          <a:ln/>
        </p:spPr>
        <p:txBody>
          <a:bodyPr/>
          <a:lstStyle>
            <a:lvl1pPr>
              <a:defRPr/>
            </a:lvl1pPr>
          </a:lstStyle>
          <a:p>
            <a:fld id="{6234F6AF-5A84-B94A-B66E-7F94EB1B2DF5}" type="slidenum">
              <a:rPr lang="it-IT" altLang="it-IT"/>
              <a:pPr/>
              <a:t>‹N›</a:t>
            </a:fld>
            <a:endParaRPr lang="it-IT" altLang="it-IT"/>
          </a:p>
        </p:txBody>
      </p:sp>
    </p:spTree>
    <p:extLst>
      <p:ext uri="{BB962C8B-B14F-4D97-AF65-F5344CB8AC3E}">
        <p14:creationId xmlns:p14="http://schemas.microsoft.com/office/powerpoint/2010/main" val="2175349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a:t>Fare clic per modificare stile</a:t>
            </a:r>
          </a:p>
        </p:txBody>
      </p:sp>
      <p:sp>
        <p:nvSpPr>
          <p:cNvPr id="3" name="Segnaposto ClipArt 2"/>
          <p:cNvSpPr>
            <a:spLocks noGrp="1"/>
          </p:cNvSpPr>
          <p:nvPr>
            <p:ph type="clipArt" sz="half" idx="1"/>
          </p:nvPr>
        </p:nvSpPr>
        <p:spPr>
          <a:xfrm>
            <a:off x="1066800" y="1981200"/>
            <a:ext cx="3695700" cy="4114800"/>
          </a:xfrm>
        </p:spPr>
        <p:txBody>
          <a:bodyPr/>
          <a:lstStyle/>
          <a:p>
            <a:pPr lvl="0"/>
            <a:endParaRPr lang="it-IT" noProof="0"/>
          </a:p>
        </p:txBody>
      </p:sp>
      <p:sp>
        <p:nvSpPr>
          <p:cNvPr id="4" name="Segnaposto testo 3"/>
          <p:cNvSpPr>
            <a:spLocks noGrp="1"/>
          </p:cNvSpPr>
          <p:nvPr>
            <p:ph type="body" sz="half" idx="2"/>
          </p:nvPr>
        </p:nvSpPr>
        <p:spPr>
          <a:xfrm>
            <a:off x="4914900" y="1981200"/>
            <a:ext cx="36957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4F7649B5-2EEE-FA4F-A71B-B962C1E8DEA6}"/>
              </a:ext>
            </a:extLst>
          </p:cNvPr>
          <p:cNvSpPr>
            <a:spLocks noGrp="1"/>
          </p:cNvSpPr>
          <p:nvPr>
            <p:ph type="dt" sz="half" idx="10"/>
          </p:nvPr>
        </p:nvSpPr>
        <p:spPr>
          <a:xfrm>
            <a:off x="1066800" y="6248400"/>
            <a:ext cx="1905000" cy="457200"/>
          </a:xfrm>
          <a:prstGeom prst="rect">
            <a:avLst/>
          </a:prstGeom>
        </p:spPr>
        <p:txBody>
          <a:bodyPr/>
          <a:lstStyle>
            <a:lvl1pPr>
              <a:defRPr>
                <a:latin typeface="Times New Roman" charset="0"/>
                <a:ea typeface="ＭＳ Ｐゴシック" charset="0"/>
                <a:cs typeface="Arial" charset="0"/>
              </a:defRPr>
            </a:lvl1pPr>
          </a:lstStyle>
          <a:p>
            <a:pPr>
              <a:defRPr/>
            </a:pPr>
            <a:endParaRPr lang="it-IT"/>
          </a:p>
        </p:txBody>
      </p:sp>
      <p:sp>
        <p:nvSpPr>
          <p:cNvPr id="6" name="Segnaposto piè di pagina 5">
            <a:extLst>
              <a:ext uri="{FF2B5EF4-FFF2-40B4-BE49-F238E27FC236}">
                <a16:creationId xmlns:a16="http://schemas.microsoft.com/office/drawing/2014/main" xmlns="" id="{104FCB26-8786-3448-8F73-13E85C53C3B8}"/>
              </a:ext>
            </a:extLst>
          </p:cNvPr>
          <p:cNvSpPr>
            <a:spLocks noGrp="1"/>
          </p:cNvSpPr>
          <p:nvPr>
            <p:ph type="ftr" sz="quarter" idx="11"/>
          </p:nvPr>
        </p:nvSpPr>
        <p:spPr>
          <a:xfrm>
            <a:off x="3429000" y="6248400"/>
            <a:ext cx="2895600" cy="457200"/>
          </a:xfrm>
          <a:prstGeom prst="rect">
            <a:avLst/>
          </a:prstGeom>
        </p:spPr>
        <p:txBody>
          <a:bodyPr/>
          <a:lstStyle>
            <a:lvl1pPr>
              <a:defRPr>
                <a:latin typeface="Times New Roman" charset="0"/>
                <a:ea typeface="ＭＳ Ｐゴシック" charset="0"/>
                <a:cs typeface="Arial" charset="0"/>
              </a:defRPr>
            </a:lvl1pPr>
          </a:lstStyle>
          <a:p>
            <a:pPr>
              <a:defRPr/>
            </a:pPr>
            <a:endParaRPr lang="it-IT"/>
          </a:p>
        </p:txBody>
      </p:sp>
      <p:sp>
        <p:nvSpPr>
          <p:cNvPr id="7" name="Segnaposto numero diapositiva 6">
            <a:extLst>
              <a:ext uri="{FF2B5EF4-FFF2-40B4-BE49-F238E27FC236}">
                <a16:creationId xmlns:a16="http://schemas.microsoft.com/office/drawing/2014/main" xmlns="" id="{D557EDF5-5836-3E42-B331-648172C5EE9A}"/>
              </a:ext>
            </a:extLst>
          </p:cNvPr>
          <p:cNvSpPr>
            <a:spLocks noGrp="1"/>
          </p:cNvSpPr>
          <p:nvPr>
            <p:ph type="sldNum" sz="quarter" idx="12"/>
          </p:nvPr>
        </p:nvSpPr>
        <p:spPr>
          <a:xfrm>
            <a:off x="67056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fld id="{74B4CFAE-BCCC-0844-AFE1-8256F6B9E650}" type="slidenum">
              <a:rPr lang="it-IT" altLang="it-IT"/>
              <a:pPr/>
              <a:t>‹N›</a:t>
            </a:fld>
            <a:endParaRPr lang="it-IT" altLang="it-IT"/>
          </a:p>
        </p:txBody>
      </p:sp>
    </p:spTree>
    <p:extLst>
      <p:ext uri="{BB962C8B-B14F-4D97-AF65-F5344CB8AC3E}">
        <p14:creationId xmlns:p14="http://schemas.microsoft.com/office/powerpoint/2010/main" val="599648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232CBC1A-E5ED-4EBF-AF10-D024A602A039}" type="slidenum">
              <a:rPr lang="it-IT" smtClean="0"/>
              <a:pPr/>
              <a:t>‹N›</a:t>
            </a:fld>
            <a:endParaRPr lang="it-IT"/>
          </a:p>
        </p:txBody>
      </p:sp>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7" name="Segnaposto numero diapositiva 6"/>
          <p:cNvSpPr>
            <a:spLocks noGrp="1"/>
          </p:cNvSpPr>
          <p:nvPr>
            <p:ph type="sldNum" sz="quarter" idx="12"/>
          </p:nvPr>
        </p:nvSpPr>
        <p:spPr/>
        <p:txBody>
          <a:bodyPr/>
          <a:lstStyle/>
          <a:p>
            <a:fld id="{232CBC1A-E5ED-4EBF-AF10-D024A602A039}" type="slidenum">
              <a:rPr lang="it-IT" smtClean="0"/>
              <a:pPr/>
              <a:t>‹N›</a:t>
            </a:fld>
            <a:endParaRPr lang="it-IT"/>
          </a:p>
        </p:txBody>
      </p:sp>
      <p:sp>
        <p:nvSpPr>
          <p:cNvPr id="2" name="Titolo 1"/>
          <p:cNvSpPr>
            <a:spLocks noGrp="1"/>
          </p:cNvSpPr>
          <p:nvPr>
            <p:ph type="title"/>
          </p:nvPr>
        </p:nvSpPr>
        <p:spPr>
          <a:xfrm>
            <a:off x="539750" y="44449"/>
            <a:ext cx="8353426" cy="1439863"/>
          </a:xfrm>
        </p:spPr>
        <p:txBody>
          <a:bodyPr/>
          <a:lstStyle/>
          <a:p>
            <a:r>
              <a:rPr lang="it-IT" dirty="0"/>
              <a:t>Fare clic per modificare lo stile del titolo</a:t>
            </a:r>
          </a:p>
        </p:txBody>
      </p:sp>
      <p:sp>
        <p:nvSpPr>
          <p:cNvPr id="3" name="Segnaposto contenuto 2"/>
          <p:cNvSpPr>
            <a:spLocks noGrp="1"/>
          </p:cNvSpPr>
          <p:nvPr>
            <p:ph sz="half" idx="1"/>
          </p:nvPr>
        </p:nvSpPr>
        <p:spPr>
          <a:xfrm>
            <a:off x="117043" y="1557338"/>
            <a:ext cx="4284000" cy="467997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4609175" y="1557338"/>
            <a:ext cx="4284000" cy="467997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9" name="Segnaposto numero diapositiva 8"/>
          <p:cNvSpPr>
            <a:spLocks noGrp="1"/>
          </p:cNvSpPr>
          <p:nvPr>
            <p:ph type="sldNum" sz="quarter" idx="12"/>
          </p:nvPr>
        </p:nvSpPr>
        <p:spPr/>
        <p:txBody>
          <a:bodyPr/>
          <a:lstStyle/>
          <a:p>
            <a:fld id="{232CBC1A-E5ED-4EBF-AF10-D024A602A039}" type="slidenum">
              <a:rPr lang="it-IT" smtClean="0"/>
              <a:pPr/>
              <a:t>‹N›</a:t>
            </a:fld>
            <a:endParaRPr lang="it-IT"/>
          </a:p>
        </p:txBody>
      </p:sp>
      <p:sp>
        <p:nvSpPr>
          <p:cNvPr id="2" name="Titolo 1"/>
          <p:cNvSpPr>
            <a:spLocks noGrp="1"/>
          </p:cNvSpPr>
          <p:nvPr>
            <p:ph type="title"/>
          </p:nvPr>
        </p:nvSpPr>
        <p:spPr>
          <a:xfrm>
            <a:off x="539750" y="44449"/>
            <a:ext cx="8353426" cy="1439863"/>
          </a:xfrm>
        </p:spPr>
        <p:txBody>
          <a:bodyPr/>
          <a:lstStyle>
            <a:lvl1pPr>
              <a:defRPr/>
            </a:lvl1pPr>
          </a:lstStyle>
          <a:p>
            <a:r>
              <a:rPr lang="it-IT" dirty="0"/>
              <a:t>Fare clic per modificare lo stile del titolo</a:t>
            </a:r>
          </a:p>
        </p:txBody>
      </p:sp>
      <p:sp>
        <p:nvSpPr>
          <p:cNvPr id="3" name="Segnaposto testo 2"/>
          <p:cNvSpPr>
            <a:spLocks noGrp="1"/>
          </p:cNvSpPr>
          <p:nvPr>
            <p:ph type="body" idx="1"/>
          </p:nvPr>
        </p:nvSpPr>
        <p:spPr>
          <a:xfrm>
            <a:off x="117043" y="1557337"/>
            <a:ext cx="4284000" cy="791543"/>
          </a:xfrm>
        </p:spPr>
        <p:txBody>
          <a:bodyPr anchor="b"/>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4" name="Segnaposto contenuto 3"/>
          <p:cNvSpPr>
            <a:spLocks noGrp="1"/>
          </p:cNvSpPr>
          <p:nvPr>
            <p:ph sz="half" idx="2"/>
          </p:nvPr>
        </p:nvSpPr>
        <p:spPr>
          <a:xfrm>
            <a:off x="117043" y="2348879"/>
            <a:ext cx="4284000" cy="388843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p:cNvSpPr>
            <a:spLocks noGrp="1"/>
          </p:cNvSpPr>
          <p:nvPr>
            <p:ph type="body" sz="quarter" idx="3"/>
          </p:nvPr>
        </p:nvSpPr>
        <p:spPr>
          <a:xfrm>
            <a:off x="4609175" y="1557337"/>
            <a:ext cx="4284000" cy="791543"/>
          </a:xfrm>
        </p:spPr>
        <p:txBody>
          <a:bodyPr anchor="b"/>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stili del testo dello schema</a:t>
            </a:r>
          </a:p>
        </p:txBody>
      </p:sp>
      <p:sp>
        <p:nvSpPr>
          <p:cNvPr id="6" name="Segnaposto contenuto 5"/>
          <p:cNvSpPr>
            <a:spLocks noGrp="1"/>
          </p:cNvSpPr>
          <p:nvPr>
            <p:ph sz="quarter" idx="4"/>
          </p:nvPr>
        </p:nvSpPr>
        <p:spPr>
          <a:xfrm>
            <a:off x="4609175" y="2348879"/>
            <a:ext cx="4284000" cy="388843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232CBC1A-E5ED-4EBF-AF10-D024A602A039}" type="slidenum">
              <a:rPr lang="it-IT" smtClean="0"/>
              <a:pPr/>
              <a:t>‹N›</a:t>
            </a:fld>
            <a:endParaRPr lang="it-IT"/>
          </a:p>
        </p:txBody>
      </p:sp>
      <p:sp>
        <p:nvSpPr>
          <p:cNvPr id="2" name="Titolo 1"/>
          <p:cNvSpPr>
            <a:spLocks noGrp="1"/>
          </p:cNvSpPr>
          <p:nvPr>
            <p:ph type="title"/>
          </p:nvPr>
        </p:nvSpPr>
        <p:spPr/>
        <p:txBody>
          <a:bodyPr/>
          <a:lstStyle/>
          <a:p>
            <a:r>
              <a:rPr lang="it-IT" dirty="0"/>
              <a:t>Fare clic per modificare lo stile del titolo</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232CBC1A-E5ED-4EBF-AF10-D024A602A039}" type="slidenum">
              <a:rPr lang="it-IT" smtClean="0"/>
              <a:pPr/>
              <a:t>‹N›</a:t>
            </a:fld>
            <a:endParaRPr lang="it-IT"/>
          </a:p>
        </p:txBody>
      </p:sp>
      <p:sp>
        <p:nvSpPr>
          <p:cNvPr id="7" name="Segnaposto numero diapositiva 5"/>
          <p:cNvSpPr txBox="1">
            <a:spLocks/>
          </p:cNvSpPr>
          <p:nvPr userDrawn="1"/>
        </p:nvSpPr>
        <p:spPr>
          <a:xfrm>
            <a:off x="8532440" y="6669360"/>
            <a:ext cx="370384" cy="188640"/>
          </a:xfrm>
          <a:prstGeom prst="rect">
            <a:avLst/>
          </a:prstGeom>
        </p:spPr>
        <p:txBody>
          <a:bodyPr vert="horz" wrap="none" lIns="0" tIns="0" rIns="0" bIns="0" rtlCol="0" anchor="ctr"/>
          <a:lstStyle>
            <a:lvl1pPr algn="r">
              <a:defRPr sz="1100" b="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2CBC1A-E5ED-4EBF-AF10-D024A602A039}" type="slidenum">
              <a:rPr kumimoji="0" lang="it-IT"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1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05650" y="6065838"/>
            <a:ext cx="162401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a:spLocks noGrp="1"/>
          </p:cNvSpPr>
          <p:nvPr>
            <p:ph type="title"/>
          </p:nvPr>
        </p:nvSpPr>
        <p:spPr>
          <a:xfrm>
            <a:off x="512064" y="36576"/>
            <a:ext cx="8119872" cy="1097280"/>
          </a:xfrm>
          <a:prstGeom prst="rect">
            <a:avLst/>
          </a:prstGeom>
          <a:noFill/>
          <a:ln w="9525" algn="ctr">
            <a:noFill/>
            <a:miter lim="800000"/>
            <a:headEnd/>
            <a:tailEnd/>
          </a:ln>
        </p:spPr>
        <p:txBody>
          <a:bodyPr/>
          <a:lstStyle>
            <a:lvl1pPr>
              <a:defRPr sz="2800"/>
            </a:lvl1pPr>
          </a:lstStyle>
          <a:p>
            <a:pPr lvl="0"/>
            <a:r>
              <a:rPr lang="en-US" dirty="0"/>
              <a:t>Click to edit Master title style</a:t>
            </a:r>
          </a:p>
        </p:txBody>
      </p:sp>
      <p:sp>
        <p:nvSpPr>
          <p:cNvPr id="4" name="Text Placeholder 3"/>
          <p:cNvSpPr>
            <a:spLocks noGrp="1"/>
          </p:cNvSpPr>
          <p:nvPr>
            <p:ph type="body" sz="quarter" idx="10"/>
          </p:nvPr>
        </p:nvSpPr>
        <p:spPr>
          <a:xfrm>
            <a:off x="510876" y="6538282"/>
            <a:ext cx="6192838" cy="246221"/>
          </a:xfrm>
        </p:spPr>
        <p:txBody>
          <a:bodyPr anchor="b">
            <a:noAutofit/>
          </a:bodyPr>
          <a:lstStyle>
            <a:lvl1pPr marL="0" indent="0">
              <a:spcBef>
                <a:spcPts val="0"/>
              </a:spcBef>
              <a:buNone/>
              <a:defRPr sz="1000"/>
            </a:lvl1pPr>
            <a:lvl2pPr marL="274320" indent="0">
              <a:buNone/>
              <a:defRPr/>
            </a:lvl2pPr>
          </a:lstStyle>
          <a:p>
            <a:pPr lvl="0"/>
            <a:r>
              <a:rPr lang="en-US"/>
              <a:t>Click to edit Master text styles</a:t>
            </a:r>
          </a:p>
        </p:txBody>
      </p:sp>
    </p:spTree>
    <p:extLst>
      <p:ext uri="{BB962C8B-B14F-4D97-AF65-F5344CB8AC3E}">
        <p14:creationId xmlns:p14="http://schemas.microsoft.com/office/powerpoint/2010/main" val="36894666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Segnaposto numero diapositiva 5">
            <a:extLst>
              <a:ext uri="{FF2B5EF4-FFF2-40B4-BE49-F238E27FC236}">
                <a16:creationId xmlns:a16="http://schemas.microsoft.com/office/drawing/2014/main" xmlns="" id="{7E34AB89-4BAA-E74E-B697-9D62D40AE199}"/>
              </a:ext>
            </a:extLst>
          </p:cNvPr>
          <p:cNvSpPr>
            <a:spLocks noGrp="1"/>
          </p:cNvSpPr>
          <p:nvPr>
            <p:ph type="sldNum" sz="quarter" idx="10"/>
          </p:nvPr>
        </p:nvSpPr>
        <p:spPr>
          <a:xfrm>
            <a:off x="-1852613" y="-68263"/>
            <a:ext cx="2133601" cy="366713"/>
          </a:xfrm>
        </p:spPr>
        <p:txBody>
          <a:bodyPr/>
          <a:lstStyle>
            <a:lvl1pPr>
              <a:defRPr sz="800" b="1">
                <a:solidFill>
                  <a:srgbClr val="7F7F7F"/>
                </a:solidFill>
                <a:latin typeface="Comic Sans MS" panose="030F0902030302020204" pitchFamily="66" charset="0"/>
              </a:defRPr>
            </a:lvl1pPr>
          </a:lstStyle>
          <a:p>
            <a:fld id="{C2CD65B2-27AF-2E4B-91E8-8D925D3A6F57}" type="slidenum">
              <a:rPr lang="it-IT" altLang="it-IT"/>
              <a:pPr/>
              <a:t>‹N›</a:t>
            </a:fld>
            <a:endParaRPr lang="it-IT" altLang="it-IT"/>
          </a:p>
        </p:txBody>
      </p:sp>
    </p:spTree>
    <p:extLst>
      <p:ext uri="{BB962C8B-B14F-4D97-AF65-F5344CB8AC3E}">
        <p14:creationId xmlns:p14="http://schemas.microsoft.com/office/powerpoint/2010/main" val="1219457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755650" y="404813"/>
            <a:ext cx="7837488" cy="51022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xmlns="" id="{79C291D6-D931-244B-8DC1-9082D9FFFADB}"/>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xmlns="" id="{0806585E-4F34-5744-BABF-806B29B4C58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xmlns="" id="{5E4D458B-250C-7145-9421-E42C19D5253E}"/>
              </a:ext>
            </a:extLst>
          </p:cNvPr>
          <p:cNvSpPr>
            <a:spLocks noGrp="1" noChangeArrowheads="1"/>
          </p:cNvSpPr>
          <p:nvPr>
            <p:ph type="sldNum" sz="quarter" idx="12"/>
          </p:nvPr>
        </p:nvSpPr>
        <p:spPr/>
        <p:txBody>
          <a:bodyPr/>
          <a:lstStyle>
            <a:lvl1pPr>
              <a:defRPr/>
            </a:lvl1pPr>
          </a:lstStyle>
          <a:p>
            <a:fld id="{911F984A-1F3E-254E-AEEA-D975D6A20C67}" type="slidenum">
              <a:rPr lang="en-US" altLang="it-IT"/>
              <a:pPr/>
              <a:t>‹N›</a:t>
            </a:fld>
            <a:endParaRPr lang="en-US" altLang="it-IT"/>
          </a:p>
        </p:txBody>
      </p:sp>
    </p:spTree>
    <p:extLst>
      <p:ext uri="{BB962C8B-B14F-4D97-AF65-F5344CB8AC3E}">
        <p14:creationId xmlns:p14="http://schemas.microsoft.com/office/powerpoint/2010/main" val="101125577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egnaposto numero diapositiva 5"/>
          <p:cNvSpPr>
            <a:spLocks noGrp="1"/>
          </p:cNvSpPr>
          <p:nvPr>
            <p:ph type="sldNum" sz="quarter" idx="4"/>
          </p:nvPr>
        </p:nvSpPr>
        <p:spPr>
          <a:xfrm>
            <a:off x="8532440" y="6669360"/>
            <a:ext cx="370384" cy="188640"/>
          </a:xfrm>
          <a:prstGeom prst="rect">
            <a:avLst/>
          </a:prstGeom>
        </p:spPr>
        <p:txBody>
          <a:bodyPr vert="horz" wrap="none" lIns="0" tIns="0" rIns="0" bIns="0" rtlCol="0" anchor="ctr"/>
          <a:lstStyle>
            <a:lvl1pPr algn="r">
              <a:defRPr sz="1100" b="1">
                <a:solidFill>
                  <a:schemeClr val="bg1"/>
                </a:solidFill>
              </a:defRPr>
            </a:lvl1pPr>
          </a:lstStyle>
          <a:p>
            <a:fld id="{232CBC1A-E5ED-4EBF-AF10-D024A602A039}" type="slidenum">
              <a:rPr lang="it-IT" smtClean="0"/>
              <a:pPr/>
              <a:t>‹N›</a:t>
            </a:fld>
            <a:endParaRPr lang="it-IT" dirty="0"/>
          </a:p>
        </p:txBody>
      </p:sp>
      <p:sp>
        <p:nvSpPr>
          <p:cNvPr id="2" name="Segnaposto titolo 1"/>
          <p:cNvSpPr>
            <a:spLocks noGrp="1"/>
          </p:cNvSpPr>
          <p:nvPr>
            <p:ph type="title"/>
          </p:nvPr>
        </p:nvSpPr>
        <p:spPr>
          <a:xfrm>
            <a:off x="539552" y="44449"/>
            <a:ext cx="8353624" cy="1439863"/>
          </a:xfrm>
          <a:prstGeom prst="rect">
            <a:avLst/>
          </a:prstGeom>
        </p:spPr>
        <p:txBody>
          <a:bodyPr vert="horz" lIns="91440" tIns="45720" rIns="91440" bIns="45720" rtlCol="0" anchor="ctr">
            <a:noAutofit/>
          </a:bodyPr>
          <a:lstStyle/>
          <a:p>
            <a:r>
              <a:rPr lang="it-IT" dirty="0"/>
              <a:t>Fare clic per modificare lo stile del titolo</a:t>
            </a:r>
          </a:p>
        </p:txBody>
      </p:sp>
      <p:sp>
        <p:nvSpPr>
          <p:cNvPr id="3" name="Segnaposto testo 2"/>
          <p:cNvSpPr>
            <a:spLocks noGrp="1"/>
          </p:cNvSpPr>
          <p:nvPr>
            <p:ph type="body" idx="1"/>
          </p:nvPr>
        </p:nvSpPr>
        <p:spPr>
          <a:xfrm>
            <a:off x="117044" y="1557338"/>
            <a:ext cx="8776132" cy="4679974"/>
          </a:xfrm>
          <a:prstGeom prst="rect">
            <a:avLst/>
          </a:prstGeom>
        </p:spPr>
        <p:txBody>
          <a:bodyPr vert="horz" lIns="91440" tIns="45720" rIns="91440" bIns="45720" rtlCol="0">
            <a:no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700" r:id="rId8"/>
    <p:sldLayoutId id="2147483701" r:id="rId9"/>
    <p:sldLayoutId id="2147483702" r:id="rId10"/>
    <p:sldLayoutId id="2147483703" r:id="rId11"/>
    <p:sldLayoutId id="2147483704" r:id="rId12"/>
  </p:sldLayoutIdLst>
  <p:hf hdr="0" ftr="0" dt="0"/>
  <p:txStyles>
    <p:titleStyle>
      <a:lvl1pPr algn="l" defTabSz="914400" rtl="0" eaLnBrk="1" latinLnBrk="0" hangingPunct="1">
        <a:spcBef>
          <a:spcPct val="0"/>
        </a:spcBef>
        <a:buNone/>
        <a:defRPr sz="2800" b="1" kern="1200">
          <a:solidFill>
            <a:schemeClr val="tx2"/>
          </a:solidFill>
          <a:latin typeface="+mj-lt"/>
          <a:ea typeface="+mj-ea"/>
          <a:cs typeface="+mj-cs"/>
        </a:defRPr>
      </a:lvl1pPr>
    </p:titleStyle>
    <p:bodyStyle>
      <a:lvl1pPr marL="182563" indent="-182563" algn="l" defTabSz="914400" rtl="0" eaLnBrk="1" latinLnBrk="0" hangingPunct="1">
        <a:spcBef>
          <a:spcPts val="600"/>
        </a:spcBef>
        <a:buClr>
          <a:schemeClr val="tx2"/>
        </a:buClr>
        <a:buSzPct val="120000"/>
        <a:buFont typeface="Arial" pitchFamily="34" charset="0"/>
        <a:buChar char="•"/>
        <a:defRPr sz="2000" kern="1200">
          <a:solidFill>
            <a:schemeClr val="accent1"/>
          </a:solidFill>
          <a:latin typeface="+mn-lt"/>
          <a:ea typeface="+mn-ea"/>
          <a:cs typeface="+mn-cs"/>
        </a:defRPr>
      </a:lvl1pPr>
      <a:lvl2pPr marL="358775" indent="-176213" algn="l" defTabSz="914400" rtl="0" eaLnBrk="1" latinLnBrk="0" hangingPunct="1">
        <a:spcBef>
          <a:spcPts val="600"/>
        </a:spcBef>
        <a:buClr>
          <a:schemeClr val="bg2"/>
        </a:buClr>
        <a:buSzPct val="100000"/>
        <a:buFont typeface="Arial" pitchFamily="34" charset="0"/>
        <a:buChar char="‒"/>
        <a:tabLst/>
        <a:defRPr sz="1800" kern="1200">
          <a:solidFill>
            <a:schemeClr val="accent1"/>
          </a:solidFill>
          <a:latin typeface="+mn-lt"/>
          <a:ea typeface="+mn-ea"/>
          <a:cs typeface="+mn-cs"/>
        </a:defRPr>
      </a:lvl2pPr>
      <a:lvl3pPr marL="541338" indent="-182563" algn="l" defTabSz="914400" rtl="0" eaLnBrk="1" latinLnBrk="0" hangingPunct="1">
        <a:spcBef>
          <a:spcPts val="600"/>
        </a:spcBef>
        <a:buClr>
          <a:schemeClr val="bg2"/>
        </a:buClr>
        <a:buSzPct val="100000"/>
        <a:buFont typeface="Arial" pitchFamily="34" charset="0"/>
        <a:buChar char="‒"/>
        <a:defRPr sz="1600" kern="1200">
          <a:solidFill>
            <a:schemeClr val="accent1"/>
          </a:solidFill>
          <a:latin typeface="+mn-lt"/>
          <a:ea typeface="+mn-ea"/>
          <a:cs typeface="+mn-cs"/>
        </a:defRPr>
      </a:lvl3pPr>
      <a:lvl4pPr marL="717550" indent="-176213" algn="l" defTabSz="914400" rtl="0" eaLnBrk="1" latinLnBrk="0" hangingPunct="1">
        <a:spcBef>
          <a:spcPts val="600"/>
        </a:spcBef>
        <a:buClr>
          <a:schemeClr val="bg2"/>
        </a:buClr>
        <a:buSzPct val="100000"/>
        <a:buFont typeface="Arial" pitchFamily="34" charset="0"/>
        <a:buChar char="‒"/>
        <a:defRPr sz="1400" kern="1200">
          <a:solidFill>
            <a:schemeClr val="accent1"/>
          </a:solidFill>
          <a:latin typeface="+mn-lt"/>
          <a:ea typeface="+mn-ea"/>
          <a:cs typeface="+mn-cs"/>
        </a:defRPr>
      </a:lvl4pPr>
      <a:lvl5pPr marL="900113" indent="-182563" algn="l" defTabSz="914400" rtl="0" eaLnBrk="1" latinLnBrk="0" hangingPunct="1">
        <a:spcBef>
          <a:spcPts val="600"/>
        </a:spcBef>
        <a:buClr>
          <a:schemeClr val="bg2"/>
        </a:buClr>
        <a:buSzPct val="100000"/>
        <a:buFont typeface="Arial" pitchFamily="34" charset="0"/>
        <a:buChar char="‒"/>
        <a:defRPr sz="14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image" Target="../media/image143.wmf"/></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png"/></Relationships>
</file>

<file path=ppt/slides/_rels/slide1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56.w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wmf"/><Relationship Id="rId7"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wmf"/><Relationship Id="rId4" Type="http://schemas.openxmlformats.org/officeDocument/2006/relationships/image" Target="../media/image16.wmf"/></Relationships>
</file>

<file path=ppt/slides/_rels/slide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xml"/><Relationship Id="rId4" Type="http://schemas.openxmlformats.org/officeDocument/2006/relationships/image" Target="../media/image15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2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3.png"/></Relationships>
</file>

<file path=ppt/slides/_rels/slide12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159.png"/></Relationships>
</file>

<file path=ppt/slides/_rels/slide12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xml"/><Relationship Id="rId4" Type="http://schemas.openxmlformats.org/officeDocument/2006/relationships/image" Target="../media/image167.png"/></Relationships>
</file>

<file path=ppt/slides/_rels/slide1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image" Target="../media/image168.png"/><Relationship Id="rId4" Type="http://schemas.openxmlformats.org/officeDocument/2006/relationships/oleObject" Target="../embeddings/oleObject23.bin"/></Relationships>
</file>

<file path=ppt/slides/_rels/slide1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19.vml"/><Relationship Id="rId4" Type="http://schemas.openxmlformats.org/officeDocument/2006/relationships/image" Target="../media/image173.emf"/></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20.vml"/><Relationship Id="rId4" Type="http://schemas.openxmlformats.org/officeDocument/2006/relationships/image" Target="../media/image17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23.jpeg"/></Relationships>
</file>

<file path=ppt/slides/_rels/slide1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79.png"/><Relationship Id="rId4" Type="http://schemas.openxmlformats.org/officeDocument/2006/relationships/image" Target="../media/image178.png"/></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vmlDrawing" Target="../drawings/vmlDrawing22.v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oleObject" Target="../embeddings/oleObject27.bin"/></Relationships>
</file>

<file path=ppt/slides/_rels/slide1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185.png"/><Relationship Id="rId4" Type="http://schemas.openxmlformats.org/officeDocument/2006/relationships/oleObject" Target="../embeddings/oleObject28.bin"/></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wmf"/><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wmf"/><Relationship Id="rId4" Type="http://schemas.openxmlformats.org/officeDocument/2006/relationships/image" Target="../media/image16.wmf"/></Relationships>
</file>

<file path=ppt/slides/_rels/slide15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vmlDrawing" Target="../drawings/vmlDrawing24.v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oleObject" Target="../embeddings/oleObject29.bin"/></Relationships>
</file>

<file path=ppt/slides/_rels/slide16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93.png"/><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oleObject" Target="../embeddings/oleObject31.bin"/><Relationship Id="rId5" Type="http://schemas.openxmlformats.org/officeDocument/2006/relationships/image" Target="../media/image192.emf"/><Relationship Id="rId4" Type="http://schemas.openxmlformats.org/officeDocument/2006/relationships/oleObject" Target="../embeddings/oleObject30.bin"/></Relationships>
</file>

<file path=ppt/slides/_rels/slide16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9.xml"/><Relationship Id="rId7" Type="http://schemas.openxmlformats.org/officeDocument/2006/relationships/image" Target="../media/image195.png"/><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oleObject" Target="../embeddings/oleObject33.bin"/><Relationship Id="rId5" Type="http://schemas.openxmlformats.org/officeDocument/2006/relationships/image" Target="../media/image194.emf"/><Relationship Id="rId4" Type="http://schemas.openxmlformats.org/officeDocument/2006/relationships/oleObject" Target="../embeddings/oleObject32.bin"/></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97.png"/><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oleObject" Target="../embeddings/oleObject35.bin"/><Relationship Id="rId5" Type="http://schemas.openxmlformats.org/officeDocument/2006/relationships/image" Target="../media/image196.emf"/><Relationship Id="rId4" Type="http://schemas.openxmlformats.org/officeDocument/2006/relationships/oleObject" Target="../embeddings/oleObject34.bin"/></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7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28.vml"/><Relationship Id="rId5" Type="http://schemas.openxmlformats.org/officeDocument/2006/relationships/image" Target="../media/image39.png"/><Relationship Id="rId4" Type="http://schemas.openxmlformats.org/officeDocument/2006/relationships/image" Target="../media/image200.emf"/></Relationships>
</file>

<file path=ppt/slides/_rels/slide1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7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chart" Target="../charts/chart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3.png"/></Relationships>
</file>

<file path=ppt/slides/_rels/slide18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75.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8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chart" Target="../charts/chart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8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chart" Target="../charts/chart8.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chart" Target="../charts/chart9.xml"/></Relationships>
</file>

<file path=ppt/slides/_rels/slide18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75.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8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75.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xml"/><Relationship Id="rId5" Type="http://schemas.openxmlformats.org/officeDocument/2006/relationships/image" Target="../media/image205.png"/><Relationship Id="rId4" Type="http://schemas.openxmlformats.org/officeDocument/2006/relationships/image" Target="../media/image204.png"/></Relationships>
</file>

<file path=ppt/slides/_rels/slide19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6.xml"/><Relationship Id="rId1" Type="http://schemas.openxmlformats.org/officeDocument/2006/relationships/vmlDrawing" Target="../drawings/vmlDrawing29.vml"/><Relationship Id="rId5" Type="http://schemas.openxmlformats.org/officeDocument/2006/relationships/image" Target="../media/image206.png"/><Relationship Id="rId4" Type="http://schemas.openxmlformats.org/officeDocument/2006/relationships/oleObject" Target="../embeddings/oleObject37.bin"/></Relationships>
</file>

<file path=ppt/slides/_rels/slide19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181.png"/><Relationship Id="rId4" Type="http://schemas.openxmlformats.org/officeDocument/2006/relationships/image" Target="../media/image208.png"/></Relationships>
</file>

<file path=ppt/slides/_rels/slide19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hyperlink" Target="http://www.ncbi.nlm.nih.gov/pubmed/22575623" TargetMode="External"/><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20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0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128.png"/><Relationship Id="rId1" Type="http://schemas.openxmlformats.org/officeDocument/2006/relationships/slideLayout" Target="../slideLayouts/slideLayout6.xml"/><Relationship Id="rId4" Type="http://schemas.openxmlformats.org/officeDocument/2006/relationships/image" Target="../media/image130.jpeg"/></Relationships>
</file>

<file path=ppt/slides/_rels/slide21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6.xml"/><Relationship Id="rId5" Type="http://schemas.openxmlformats.org/officeDocument/2006/relationships/image" Target="../media/image227.emf"/><Relationship Id="rId4" Type="http://schemas.openxmlformats.org/officeDocument/2006/relationships/image" Target="../media/image226.emf"/></Relationships>
</file>

<file path=ppt/slides/_rels/slide2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vmlDrawing" Target="../drawings/vmlDrawing30.vml"/><Relationship Id="rId5" Type="http://schemas.openxmlformats.org/officeDocument/2006/relationships/image" Target="../media/image48.emf"/><Relationship Id="rId4" Type="http://schemas.openxmlformats.org/officeDocument/2006/relationships/oleObject" Target="../embeddings/oleObject38.bin"/></Relationships>
</file>

<file path=ppt/slides/_rels/slide2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22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228.emf"/><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emf"/><Relationship Id="rId1" Type="http://schemas.openxmlformats.org/officeDocument/2006/relationships/slideLayout" Target="../slideLayouts/slideLayout6.xml"/><Relationship Id="rId5" Type="http://schemas.openxmlformats.org/officeDocument/2006/relationships/image" Target="../media/image237.png"/><Relationship Id="rId4" Type="http://schemas.openxmlformats.org/officeDocument/2006/relationships/image" Target="../media/image236.emf"/></Relationships>
</file>

<file path=ppt/slides/_rels/slide23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26.emf"/><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48.e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1.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7.png"/><Relationship Id="rId4" Type="http://schemas.openxmlformats.org/officeDocument/2006/relationships/oleObject" Target="../embeddings/oleObject6.bin"/></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emf"/></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it/url?sa=i&amp;rct=j&amp;q=fame++di+cibo+nei+film&amp;source=images&amp;cd=&amp;cad=rja&amp;docid=dpEsof8lGZ-9iM&amp;tbnid=2JYBLsAZIGI4wM:&amp;ved=0CAUQjRw&amp;url=http://www.nuovoeden.it/scheda-film.asp?idf=353&amp;ei=mbqgUbvZHoLKOMnHgZgP&amp;bvm=bv.47008514,d.ZWU&amp;psig=AFQjCNGz6iXlE_7S286NbftIiqAcBYA8yw&amp;ust=1369574412425349"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70.emf"/><Relationship Id="rId5" Type="http://schemas.openxmlformats.org/officeDocument/2006/relationships/oleObject" Target="../embeddings/oleObject8.bin"/><Relationship Id="rId10" Type="http://schemas.openxmlformats.org/officeDocument/2006/relationships/image" Target="../media/image72.emf"/><Relationship Id="rId4" Type="http://schemas.openxmlformats.org/officeDocument/2006/relationships/image" Target="../media/image69.emf"/><Relationship Id="rId9" Type="http://schemas.openxmlformats.org/officeDocument/2006/relationships/oleObject" Target="../embeddings/oleObject10.bin"/></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0.xml"/><Relationship Id="rId1" Type="http://schemas.openxmlformats.org/officeDocument/2006/relationships/vmlDrawing" Target="../drawings/vmlDrawing8.vml"/><Relationship Id="rId4" Type="http://schemas.openxmlformats.org/officeDocument/2006/relationships/image" Target="../media/image80.emf"/></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93.png"/><Relationship Id="rId18" Type="http://schemas.openxmlformats.org/officeDocument/2006/relationships/image" Target="../media/image96.png"/><Relationship Id="rId3" Type="http://schemas.openxmlformats.org/officeDocument/2006/relationships/notesSlide" Target="../notesSlides/notesSlide23.xml"/><Relationship Id="rId21" Type="http://schemas.openxmlformats.org/officeDocument/2006/relationships/image" Target="../media/image85.png"/><Relationship Id="rId7" Type="http://schemas.openxmlformats.org/officeDocument/2006/relationships/oleObject" Target="../embeddings/oleObject12.bin"/><Relationship Id="rId12" Type="http://schemas.openxmlformats.org/officeDocument/2006/relationships/image" Target="../media/image92.png"/><Relationship Id="rId17" Type="http://schemas.openxmlformats.org/officeDocument/2006/relationships/image" Target="../media/image95.png"/><Relationship Id="rId2" Type="http://schemas.openxmlformats.org/officeDocument/2006/relationships/slideLayout" Target="../slideLayouts/slideLayout6.xml"/><Relationship Id="rId16" Type="http://schemas.openxmlformats.org/officeDocument/2006/relationships/image" Target="../media/image84.png"/><Relationship Id="rId20" Type="http://schemas.openxmlformats.org/officeDocument/2006/relationships/oleObject" Target="../embeddings/oleObject14.bin"/><Relationship Id="rId1" Type="http://schemas.openxmlformats.org/officeDocument/2006/relationships/vmlDrawing" Target="../drawings/vmlDrawing9.vml"/><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image" Target="../media/image87.png"/><Relationship Id="rId15" Type="http://schemas.openxmlformats.org/officeDocument/2006/relationships/oleObject" Target="../embeddings/oleObject13.bin"/><Relationship Id="rId10" Type="http://schemas.openxmlformats.org/officeDocument/2006/relationships/image" Target="../media/image90.png"/><Relationship Id="rId19" Type="http://schemas.openxmlformats.org/officeDocument/2006/relationships/image" Target="../media/image97.png"/><Relationship Id="rId4" Type="http://schemas.openxmlformats.org/officeDocument/2006/relationships/image" Target="../media/image86.jpeg"/><Relationship Id="rId9" Type="http://schemas.openxmlformats.org/officeDocument/2006/relationships/image" Target="../media/image89.emf"/><Relationship Id="rId1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99.jpeg"/><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06.emf"/></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06.emf"/></Relationships>
</file>

<file path=ppt/slides/_rels/slide76.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106.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106.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18.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png"/><Relationship Id="rId9" Type="http://schemas.openxmlformats.org/officeDocument/2006/relationships/image" Target="../media/image121.jpeg"/></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image" Target="../media/image48.emf"/><Relationship Id="rId4" Type="http://schemas.openxmlformats.org/officeDocument/2006/relationships/oleObject" Target="../embeddings/oleObject21.bin"/></Relationships>
</file>

<file path=ppt/slides/_rels/slide8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6.xml"/><Relationship Id="rId4" Type="http://schemas.openxmlformats.org/officeDocument/2006/relationships/image" Target="../media/image130.jpeg"/></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vmlDrawing" Target="../drawings/vmlDrawing17.vml"/><Relationship Id="rId5" Type="http://schemas.openxmlformats.org/officeDocument/2006/relationships/image" Target="../media/image48.emf"/><Relationship Id="rId4" Type="http://schemas.openxmlformats.org/officeDocument/2006/relationships/oleObject" Target="../embeddings/oleObject22.bin"/></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Text Box 3">
            <a:extLst>
              <a:ext uri="{FF2B5EF4-FFF2-40B4-BE49-F238E27FC236}">
                <a16:creationId xmlns:a16="http://schemas.microsoft.com/office/drawing/2014/main" xmlns="" id="{69154F9F-1325-6B4D-AA7A-B8DBCB21E4E6}"/>
              </a:ext>
            </a:extLst>
          </p:cNvPr>
          <p:cNvSpPr txBox="1">
            <a:spLocks noChangeArrowheads="1"/>
          </p:cNvSpPr>
          <p:nvPr/>
        </p:nvSpPr>
        <p:spPr bwMode="auto">
          <a:xfrm>
            <a:off x="251520" y="908720"/>
            <a:ext cx="2886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b="1" dirty="0">
                <a:solidFill>
                  <a:srgbClr val="000090"/>
                </a:solidFill>
                <a:latin typeface="Tahoma" panose="020B0604030504040204" pitchFamily="34" charset="0"/>
              </a:rPr>
              <a:t> Carmine Riccio</a:t>
            </a:r>
          </a:p>
          <a:p>
            <a:pPr eaLnBrk="1" hangingPunct="1"/>
            <a:endParaRPr lang="it-IT" altLang="it-IT" sz="1400" b="1" dirty="0">
              <a:solidFill>
                <a:srgbClr val="000090"/>
              </a:solidFill>
              <a:latin typeface="Tahoma" panose="020B0604030504040204" pitchFamily="34" charset="0"/>
            </a:endParaRPr>
          </a:p>
        </p:txBody>
      </p:sp>
      <p:sp>
        <p:nvSpPr>
          <p:cNvPr id="21506" name="Rectangle 4">
            <a:extLst>
              <a:ext uri="{FF2B5EF4-FFF2-40B4-BE49-F238E27FC236}">
                <a16:creationId xmlns:a16="http://schemas.microsoft.com/office/drawing/2014/main" xmlns="" id="{FC483F21-0561-9F46-9704-F5E849E72D5D}"/>
              </a:ext>
            </a:extLst>
          </p:cNvPr>
          <p:cNvSpPr>
            <a:spLocks noChangeArrowheads="1"/>
          </p:cNvSpPr>
          <p:nvPr/>
        </p:nvSpPr>
        <p:spPr bwMode="auto">
          <a:xfrm>
            <a:off x="274929" y="1432595"/>
            <a:ext cx="275712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000" dirty="0">
                <a:solidFill>
                  <a:srgbClr val="000090"/>
                </a:solidFill>
                <a:latin typeface="Tahoma" panose="020B0604030504040204" pitchFamily="34" charset="0"/>
              </a:rPr>
              <a:t>AZIENDA OSPEDALIERA SANT’ANNA E </a:t>
            </a:r>
          </a:p>
          <a:p>
            <a:pPr eaLnBrk="1" hangingPunct="1"/>
            <a:r>
              <a:rPr lang="it-IT" altLang="it-IT" sz="1000" dirty="0">
                <a:solidFill>
                  <a:srgbClr val="000090"/>
                </a:solidFill>
                <a:latin typeface="Tahoma" panose="020B0604030504040204" pitchFamily="34" charset="0"/>
              </a:rPr>
              <a:t>SAN SEBASTIANO DI CASERTA</a:t>
            </a:r>
          </a:p>
          <a:p>
            <a:pPr eaLnBrk="1" hangingPunct="1"/>
            <a:endParaRPr lang="it-IT" altLang="it-IT" sz="1000" dirty="0">
              <a:solidFill>
                <a:srgbClr val="000090"/>
              </a:solidFill>
              <a:latin typeface="Tahoma" panose="020B0604030504040204" pitchFamily="34" charset="0"/>
            </a:endParaRPr>
          </a:p>
          <a:p>
            <a:pPr eaLnBrk="1" hangingPunct="1"/>
            <a:r>
              <a:rPr lang="it-IT" altLang="it-IT" sz="1000" dirty="0">
                <a:solidFill>
                  <a:srgbClr val="000090"/>
                </a:solidFill>
                <a:latin typeface="Tahoma" panose="020B0604030504040204" pitchFamily="34" charset="0"/>
              </a:rPr>
              <a:t>DIPARTIMENTO DI SCIENZE CARDIOLOGICHE</a:t>
            </a:r>
          </a:p>
          <a:p>
            <a:pPr eaLnBrk="1" hangingPunct="1"/>
            <a:endParaRPr lang="it-IT" altLang="it-IT" sz="1000" dirty="0">
              <a:solidFill>
                <a:srgbClr val="000090"/>
              </a:solidFill>
              <a:latin typeface="Tahoma" panose="020B0604030504040204" pitchFamily="34" charset="0"/>
            </a:endParaRPr>
          </a:p>
          <a:p>
            <a:pPr eaLnBrk="1" hangingPunct="1"/>
            <a:r>
              <a:rPr lang="it-IT" altLang="it-IT" sz="1000" dirty="0">
                <a:solidFill>
                  <a:srgbClr val="000090"/>
                </a:solidFill>
                <a:latin typeface="Tahoma" panose="020B0604030504040204" pitchFamily="34" charset="0"/>
              </a:rPr>
              <a:t>UNITA</a:t>
            </a:r>
            <a:r>
              <a:rPr lang="ja-JP" altLang="it-IT" sz="1000">
                <a:solidFill>
                  <a:srgbClr val="000090"/>
                </a:solidFill>
              </a:rPr>
              <a:t>’</a:t>
            </a:r>
            <a:r>
              <a:rPr lang="it-IT" altLang="ja-JP" sz="1000" dirty="0">
                <a:solidFill>
                  <a:srgbClr val="000090"/>
                </a:solidFill>
                <a:latin typeface="Tahoma" panose="020B0604030504040204" pitchFamily="34" charset="0"/>
              </a:rPr>
              <a:t> OPERATIVA </a:t>
            </a:r>
          </a:p>
          <a:p>
            <a:pPr eaLnBrk="1" hangingPunct="1"/>
            <a:r>
              <a:rPr lang="it-IT" altLang="it-IT" sz="1000" dirty="0">
                <a:solidFill>
                  <a:srgbClr val="000090"/>
                </a:solidFill>
                <a:latin typeface="Tahoma" panose="020B0604030504040204" pitchFamily="34" charset="0"/>
              </a:rPr>
              <a:t>DI  CARDIOLOGIA e RIABILITAZIONE</a:t>
            </a:r>
          </a:p>
          <a:p>
            <a:pPr eaLnBrk="1" hangingPunct="1"/>
            <a:r>
              <a:rPr lang="it-IT" altLang="it-IT" sz="1000" dirty="0">
                <a:solidFill>
                  <a:srgbClr val="000090"/>
                </a:solidFill>
                <a:latin typeface="Tahoma" panose="020B0604030504040204" pitchFamily="34" charset="0"/>
              </a:rPr>
              <a:t>CARDIOLOGICA</a:t>
            </a:r>
          </a:p>
        </p:txBody>
      </p:sp>
      <p:sp>
        <p:nvSpPr>
          <p:cNvPr id="6" name="WordArt 10">
            <a:extLst>
              <a:ext uri="{FF2B5EF4-FFF2-40B4-BE49-F238E27FC236}">
                <a16:creationId xmlns:a16="http://schemas.microsoft.com/office/drawing/2014/main" xmlns="" id="{70616ED6-F2B5-8146-93A6-E3895FB233D5}"/>
              </a:ext>
            </a:extLst>
          </p:cNvPr>
          <p:cNvSpPr>
            <a:spLocks noChangeArrowheads="1" noChangeShapeType="1" noTextEdit="1"/>
          </p:cNvSpPr>
          <p:nvPr/>
        </p:nvSpPr>
        <p:spPr bwMode="auto">
          <a:xfrm>
            <a:off x="611560" y="4456302"/>
            <a:ext cx="7992888" cy="1584920"/>
          </a:xfrm>
          <a:prstGeom prst="rect">
            <a:avLst/>
          </a:prstGeom>
          <a:ln>
            <a:noFill/>
          </a:ln>
        </p:spPr>
        <p:txBody>
          <a:bodyPr wrap="none" fromWordArt="1">
            <a:prstTxWarp prst="textPlain">
              <a:avLst>
                <a:gd name="adj" fmla="val 50000"/>
              </a:avLst>
            </a:prstTxWarp>
          </a:bodyPr>
          <a:lstStyle/>
          <a:p>
            <a:r>
              <a:rPr lang="it-IT" sz="1000" kern="10" dirty="0">
                <a:ln w="9525">
                  <a:solidFill>
                    <a:schemeClr val="accent1"/>
                  </a:solidFill>
                  <a:round/>
                  <a:headEnd/>
                  <a:tailEnd/>
                </a:ln>
                <a:solidFill>
                  <a:srgbClr val="FF0000"/>
                </a:solidFill>
                <a:latin typeface="Arial Black"/>
                <a:ea typeface="Arial Black"/>
                <a:cs typeface="Arial Black"/>
              </a:rPr>
              <a:t>Prevenzione cardiologica secondaria nella pratica clinica:</a:t>
            </a:r>
          </a:p>
          <a:p>
            <a:r>
              <a:rPr lang="it-IT" sz="1000" kern="10" dirty="0">
                <a:ln w="9525">
                  <a:solidFill>
                    <a:schemeClr val="accent1"/>
                  </a:solidFill>
                  <a:round/>
                  <a:headEnd/>
                  <a:tailEnd/>
                </a:ln>
                <a:solidFill>
                  <a:srgbClr val="FF0000"/>
                </a:solidFill>
                <a:latin typeface="Arial Black"/>
                <a:ea typeface="Arial Black"/>
                <a:cs typeface="Arial Black"/>
              </a:rPr>
              <a:t>le cose da fare sempre e le cose da non fare mai</a:t>
            </a:r>
          </a:p>
        </p:txBody>
      </p:sp>
      <p:pic>
        <p:nvPicPr>
          <p:cNvPr id="7" name="Immagine 6" descr="reggia-di-caserta1.jpg">
            <a:extLst>
              <a:ext uri="{FF2B5EF4-FFF2-40B4-BE49-F238E27FC236}">
                <a16:creationId xmlns:a16="http://schemas.microsoft.com/office/drawing/2014/main" xmlns="" id="{4187B68F-E50D-2747-B307-A670E0F614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32056" y="0"/>
            <a:ext cx="6106259" cy="3645024"/>
          </a:xfrm>
          <a:prstGeom prst="rect">
            <a:avLst/>
          </a:prstGeom>
        </p:spPr>
      </p:pic>
    </p:spTree>
    <p:extLst>
      <p:ext uri="{BB962C8B-B14F-4D97-AF65-F5344CB8AC3E}">
        <p14:creationId xmlns:p14="http://schemas.microsoft.com/office/powerpoint/2010/main" val="4104764854"/>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24" name="Group 32"/>
          <p:cNvGraphicFramePr>
            <a:graphicFrameLocks noGrp="1"/>
          </p:cNvGraphicFramePr>
          <p:nvPr>
            <p:ph/>
            <p:extLst/>
          </p:nvPr>
        </p:nvGraphicFramePr>
        <p:xfrm>
          <a:off x="899592" y="1844824"/>
          <a:ext cx="7488238" cy="3962400"/>
        </p:xfrm>
        <a:graphic>
          <a:graphicData uri="http://schemas.openxmlformats.org/drawingml/2006/table">
            <a:tbl>
              <a:tblPr/>
              <a:tblGrid>
                <a:gridCol w="2727325">
                  <a:extLst>
                    <a:ext uri="{9D8B030D-6E8A-4147-A177-3AD203B41FA5}">
                      <a16:colId xmlns:a16="http://schemas.microsoft.com/office/drawing/2014/main" xmlns="" val="20000"/>
                    </a:ext>
                  </a:extLst>
                </a:gridCol>
                <a:gridCol w="2335213">
                  <a:extLst>
                    <a:ext uri="{9D8B030D-6E8A-4147-A177-3AD203B41FA5}">
                      <a16:colId xmlns:a16="http://schemas.microsoft.com/office/drawing/2014/main" xmlns="" val="20001"/>
                    </a:ext>
                  </a:extLst>
                </a:gridCol>
                <a:gridCol w="2425700">
                  <a:extLst>
                    <a:ext uri="{9D8B030D-6E8A-4147-A177-3AD203B41FA5}">
                      <a16:colId xmlns:a16="http://schemas.microsoft.com/office/drawing/2014/main" xmlns="" val="20002"/>
                    </a:ext>
                  </a:extLst>
                </a:gridCol>
              </a:tblGrid>
              <a:tr h="1109662">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endParaRPr kumimoji="0" lang="it-IT" sz="2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chemeClr val="accent1">
                        <a:lumMod val="25000"/>
                        <a:lumOff val="75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FF00"/>
                          </a:solidFill>
                          <a:effectLst/>
                          <a:latin typeface="Arial" charset="0"/>
                          <a:ea typeface="ＭＳ Ｐゴシック" charset="0"/>
                          <a:cs typeface="ＭＳ Ｐゴシック" charset="0"/>
                        </a:rPr>
                        <a:t>NSTEMI</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err="1">
                          <a:ln>
                            <a:noFill/>
                          </a:ln>
                          <a:solidFill>
                            <a:srgbClr val="FFFF00"/>
                          </a:solidFill>
                          <a:effectLst/>
                          <a:latin typeface="Arial" charset="0"/>
                          <a:ea typeface="ＭＳ Ｐゴシック" charset="0"/>
                          <a:cs typeface="ＭＳ Ｐゴシック" charset="0"/>
                        </a:rPr>
                        <a:t>n</a:t>
                      </a:r>
                      <a:r>
                        <a:rPr kumimoji="0" lang="it-IT" sz="2000" b="1" i="0" u="none" strike="noStrike" cap="none" normalizeH="0" baseline="0" dirty="0">
                          <a:ln>
                            <a:noFill/>
                          </a:ln>
                          <a:solidFill>
                            <a:srgbClr val="FFFF00"/>
                          </a:solidFill>
                          <a:effectLst/>
                          <a:latin typeface="Arial" charset="0"/>
                          <a:ea typeface="ＭＳ Ｐゴシック" charset="0"/>
                          <a:cs typeface="ＭＳ Ｐゴシック" charset="0"/>
                        </a:rPr>
                        <a:t>=2965</a:t>
                      </a:r>
                    </a:p>
                  </a:txBody>
                  <a:tcPr horzOverflow="overflow">
                    <a:lnL>
                      <a:noFill/>
                    </a:lnL>
                    <a:lnR>
                      <a:noFill/>
                    </a:lnR>
                    <a:lnT>
                      <a:noFill/>
                    </a:lnT>
                    <a:lnB>
                      <a:noFill/>
                    </a:lnB>
                    <a:lnTlToBr>
                      <a:noFill/>
                    </a:lnTlToBr>
                    <a:lnBlToTr>
                      <a:noFill/>
                    </a:lnBlToTr>
                    <a:solidFill>
                      <a:srgbClr val="000090"/>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FF00"/>
                          </a:solidFill>
                          <a:effectLst/>
                          <a:latin typeface="Arial" charset="0"/>
                          <a:ea typeface="ＭＳ Ｐゴシック" charset="0"/>
                          <a:cs typeface="ＭＳ Ｐゴシック" charset="0"/>
                        </a:rPr>
                        <a:t>STEMI</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err="1">
                          <a:ln>
                            <a:noFill/>
                          </a:ln>
                          <a:solidFill>
                            <a:srgbClr val="FFFF00"/>
                          </a:solidFill>
                          <a:effectLst/>
                          <a:latin typeface="Arial" charset="0"/>
                          <a:ea typeface="ＭＳ Ｐゴシック" charset="0"/>
                          <a:cs typeface="ＭＳ Ｐゴシック" charset="0"/>
                        </a:rPr>
                        <a:t>n</a:t>
                      </a:r>
                      <a:r>
                        <a:rPr kumimoji="0" lang="it-IT" sz="2000" b="1" i="0" u="none" strike="noStrike" cap="none" normalizeH="0" baseline="0" dirty="0">
                          <a:ln>
                            <a:noFill/>
                          </a:ln>
                          <a:solidFill>
                            <a:srgbClr val="FFFF00"/>
                          </a:solidFill>
                          <a:effectLst/>
                          <a:latin typeface="Arial" charset="0"/>
                          <a:ea typeface="ＭＳ Ｐゴシック" charset="0"/>
                          <a:cs typeface="ＭＳ Ｐゴシック" charset="0"/>
                        </a:rPr>
                        <a:t>=2950</a:t>
                      </a:r>
                    </a:p>
                  </a:txBody>
                  <a:tcPr horzOverflow="overflow">
                    <a:lnL>
                      <a:noFill/>
                    </a:lnL>
                    <a:lnR>
                      <a:noFill/>
                    </a:lnR>
                    <a:lnT>
                      <a:noFill/>
                    </a:lnT>
                    <a:lnB>
                      <a:noFill/>
                    </a:lnB>
                    <a:lnTlToBr>
                      <a:noFill/>
                    </a:lnTlToBr>
                    <a:lnBlToTr>
                      <a:noFill/>
                    </a:lnBlToTr>
                    <a:solidFill>
                      <a:srgbClr val="000090"/>
                    </a:solidFill>
                  </a:tcPr>
                </a:tc>
                <a:extLst>
                  <a:ext uri="{0D108BD9-81ED-4DB2-BD59-A6C34878D82A}">
                    <a16:rowId xmlns:a16="http://schemas.microsoft.com/office/drawing/2014/main" xmlns="" val="10000"/>
                  </a:ext>
                </a:extLst>
              </a:tr>
              <a:tr h="1109662">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charset="0"/>
                          <a:ea typeface="ＭＳ Ｐゴシック" charset="0"/>
                          <a:cs typeface="ＭＳ Ｐゴシック" charset="0"/>
                        </a:rPr>
                        <a:t> Età</a:t>
                      </a:r>
                    </a:p>
                  </a:txBody>
                  <a:tcPr horzOverflow="overflow">
                    <a:lnL>
                      <a:noFill/>
                    </a:lnL>
                    <a:lnR>
                      <a:noFill/>
                    </a:lnR>
                    <a:lnT>
                      <a:noFill/>
                    </a:lnT>
                    <a:lnB>
                      <a:noFill/>
                    </a:lnB>
                    <a:lnTlToBr>
                      <a:noFill/>
                    </a:lnTlToBr>
                    <a:lnBlToTr>
                      <a:noFill/>
                    </a:lnBlToTr>
                    <a:solidFill>
                      <a:schemeClr val="accent1">
                        <a:lumMod val="25000"/>
                        <a:lumOff val="75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chemeClr val="bg1"/>
                          </a:solidFill>
                          <a:effectLst/>
                          <a:latin typeface="Arial" charset="0"/>
                          <a:ea typeface="ＭＳ Ｐゴシック" charset="0"/>
                          <a:cs typeface="ＭＳ Ｐゴシック" charset="0"/>
                        </a:rPr>
                        <a:t>70</a:t>
                      </a:r>
                      <a:r>
                        <a:rPr kumimoji="0" lang="it-IT" sz="2000" b="1" i="0" u="sng" strike="noStrike" cap="none" normalizeH="0" baseline="0">
                          <a:ln>
                            <a:noFill/>
                          </a:ln>
                          <a:solidFill>
                            <a:schemeClr val="bg1"/>
                          </a:solidFill>
                          <a:effectLst/>
                          <a:latin typeface="Arial" charset="0"/>
                          <a:ea typeface="ＭＳ Ｐゴシック" charset="0"/>
                          <a:cs typeface="ＭＳ Ｐゴシック" charset="0"/>
                        </a:rPr>
                        <a:t>+</a:t>
                      </a:r>
                      <a:r>
                        <a:rPr kumimoji="0" lang="it-IT" sz="2000" b="1" i="0" u="none" strike="noStrike" cap="none" normalizeH="0" baseline="0">
                          <a:ln>
                            <a:noFill/>
                          </a:ln>
                          <a:solidFill>
                            <a:schemeClr val="bg1"/>
                          </a:solidFill>
                          <a:effectLst/>
                          <a:latin typeface="Arial" charset="0"/>
                          <a:ea typeface="ＭＳ Ｐゴシック" charset="0"/>
                          <a:cs typeface="ＭＳ Ｐゴシック" charset="0"/>
                        </a:rPr>
                        <a:t>12</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chemeClr val="bg1"/>
                          </a:solidFill>
                          <a:effectLst/>
                          <a:latin typeface="Arial" charset="0"/>
                          <a:ea typeface="ＭＳ Ｐゴシック" charset="0"/>
                          <a:cs typeface="ＭＳ Ｐゴシック" charset="0"/>
                        </a:rPr>
                        <a:t>M 68, F 74</a:t>
                      </a:r>
                    </a:p>
                  </a:txBody>
                  <a:tcPr horzOverflow="overflow">
                    <a:lnL>
                      <a:noFill/>
                    </a:lnL>
                    <a:lnR>
                      <a:noFill/>
                    </a:lnR>
                    <a:lnT>
                      <a:noFill/>
                    </a:lnT>
                    <a:lnB>
                      <a:noFill/>
                    </a:lnB>
                    <a:lnTlToBr>
                      <a:noFill/>
                    </a:lnTlToBr>
                    <a:lnBlToTr>
                      <a:noFill/>
                    </a:lnBlToTr>
                    <a:solidFill>
                      <a:srgbClr val="000090"/>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chemeClr val="bg1"/>
                          </a:solidFill>
                          <a:effectLst/>
                          <a:latin typeface="Arial" charset="0"/>
                          <a:ea typeface="ＭＳ Ｐゴシック" charset="0"/>
                          <a:cs typeface="ＭＳ Ｐゴシック" charset="0"/>
                        </a:rPr>
                        <a:t>66</a:t>
                      </a:r>
                      <a:r>
                        <a:rPr kumimoji="0" lang="it-IT" sz="2000" b="1" i="0" u="sng" strike="noStrike" cap="none" normalizeH="0" baseline="0" dirty="0">
                          <a:ln>
                            <a:noFill/>
                          </a:ln>
                          <a:solidFill>
                            <a:schemeClr val="bg1"/>
                          </a:solidFill>
                          <a:effectLst/>
                          <a:latin typeface="Arial" charset="0"/>
                          <a:ea typeface="ＭＳ Ｐゴシック" charset="0"/>
                          <a:cs typeface="ＭＳ Ｐゴシック" charset="0"/>
                        </a:rPr>
                        <a:t>+</a:t>
                      </a:r>
                      <a:r>
                        <a:rPr kumimoji="0" lang="it-IT" sz="2000" b="1" i="0" u="none" strike="noStrike" cap="none" normalizeH="0" baseline="0" dirty="0">
                          <a:ln>
                            <a:noFill/>
                          </a:ln>
                          <a:solidFill>
                            <a:schemeClr val="bg1"/>
                          </a:solidFill>
                          <a:effectLst/>
                          <a:latin typeface="Arial" charset="0"/>
                          <a:ea typeface="ＭＳ Ｐゴシック" charset="0"/>
                          <a:cs typeface="ＭＳ Ｐゴシック" charset="0"/>
                        </a:rPr>
                        <a:t>13</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chemeClr val="bg1"/>
                          </a:solidFill>
                          <a:effectLst/>
                          <a:latin typeface="Arial" charset="0"/>
                          <a:ea typeface="ＭＳ Ｐゴシック" charset="0"/>
                          <a:cs typeface="ＭＳ Ｐゴシック" charset="0"/>
                        </a:rPr>
                        <a:t>M 63, </a:t>
                      </a:r>
                      <a:r>
                        <a:rPr kumimoji="0" lang="it-IT" sz="2000" b="1" i="0" u="none" strike="noStrike" cap="none" normalizeH="0" baseline="0" dirty="0" err="1">
                          <a:ln>
                            <a:noFill/>
                          </a:ln>
                          <a:solidFill>
                            <a:schemeClr val="bg1"/>
                          </a:solidFill>
                          <a:effectLst/>
                          <a:latin typeface="Arial" charset="0"/>
                          <a:ea typeface="ＭＳ Ｐゴシック" charset="0"/>
                          <a:cs typeface="ＭＳ Ｐゴシック" charset="0"/>
                        </a:rPr>
                        <a:t>F</a:t>
                      </a:r>
                      <a:r>
                        <a:rPr kumimoji="0" lang="it-IT" sz="2000" b="1" i="0" u="none" strike="noStrike" cap="none" normalizeH="0" baseline="0" dirty="0">
                          <a:ln>
                            <a:noFill/>
                          </a:ln>
                          <a:solidFill>
                            <a:schemeClr val="bg1"/>
                          </a:solidFill>
                          <a:effectLst/>
                          <a:latin typeface="Arial" charset="0"/>
                          <a:ea typeface="ＭＳ Ｐゴシック" charset="0"/>
                          <a:cs typeface="ＭＳ Ｐゴシック" charset="0"/>
                        </a:rPr>
                        <a:t> 73</a:t>
                      </a:r>
                    </a:p>
                  </a:txBody>
                  <a:tcPr horzOverflow="overflow">
                    <a:lnL>
                      <a:noFill/>
                    </a:lnL>
                    <a:lnR>
                      <a:noFill/>
                    </a:lnR>
                    <a:lnT>
                      <a:noFill/>
                    </a:lnT>
                    <a:lnB>
                      <a:noFill/>
                    </a:lnB>
                    <a:lnTlToBr>
                      <a:noFill/>
                    </a:lnTlToBr>
                    <a:lnBlToTr>
                      <a:noFill/>
                    </a:lnBlToTr>
                    <a:solidFill>
                      <a:srgbClr val="000090"/>
                    </a:solidFill>
                  </a:tcPr>
                </a:tc>
                <a:extLst>
                  <a:ext uri="{0D108BD9-81ED-4DB2-BD59-A6C34878D82A}">
                    <a16:rowId xmlns:a16="http://schemas.microsoft.com/office/drawing/2014/main" xmlns="" val="10001"/>
                  </a:ext>
                </a:extLst>
              </a:tr>
              <a:tr h="595313">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charset="0"/>
                          <a:ea typeface="ＭＳ Ｐゴシック" charset="0"/>
                          <a:cs typeface="ＭＳ Ｐゴシック" charset="0"/>
                        </a:rPr>
                        <a:t> Donne</a:t>
                      </a:r>
                    </a:p>
                  </a:txBody>
                  <a:tcPr horzOverflow="overflow">
                    <a:lnL>
                      <a:noFill/>
                    </a:lnL>
                    <a:lnR>
                      <a:noFill/>
                    </a:lnR>
                    <a:lnT>
                      <a:noFill/>
                    </a:lnT>
                    <a:lnB>
                      <a:noFill/>
                    </a:lnB>
                    <a:lnTlToBr>
                      <a:noFill/>
                    </a:lnTlToBr>
                    <a:lnBlToTr>
                      <a:noFill/>
                    </a:lnBlToTr>
                    <a:solidFill>
                      <a:schemeClr val="accent1">
                        <a:lumMod val="25000"/>
                        <a:lumOff val="75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chemeClr val="bg1"/>
                          </a:solidFill>
                          <a:effectLst/>
                          <a:latin typeface="Arial" charset="0"/>
                          <a:ea typeface="ＭＳ Ｐゴシック" charset="0"/>
                          <a:cs typeface="ＭＳ Ｐゴシック" charset="0"/>
                        </a:rPr>
                        <a:t>35%</a:t>
                      </a:r>
                    </a:p>
                  </a:txBody>
                  <a:tcPr horzOverflow="overflow">
                    <a:lnL>
                      <a:noFill/>
                    </a:lnL>
                    <a:lnR>
                      <a:noFill/>
                    </a:lnR>
                    <a:lnT>
                      <a:noFill/>
                    </a:lnT>
                    <a:lnB>
                      <a:noFill/>
                    </a:lnB>
                    <a:lnTlToBr>
                      <a:noFill/>
                    </a:lnTlToBr>
                    <a:lnBlToTr>
                      <a:noFill/>
                    </a:lnBlToTr>
                    <a:solidFill>
                      <a:srgbClr val="000090"/>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chemeClr val="bg1"/>
                          </a:solidFill>
                          <a:effectLst/>
                          <a:latin typeface="Arial" charset="0"/>
                          <a:ea typeface="ＭＳ Ｐゴシック" charset="0"/>
                          <a:cs typeface="ＭＳ Ｐゴシック" charset="0"/>
                        </a:rPr>
                        <a:t>29%</a:t>
                      </a:r>
                    </a:p>
                  </a:txBody>
                  <a:tcPr horzOverflow="overflow">
                    <a:lnL>
                      <a:noFill/>
                    </a:lnL>
                    <a:lnR>
                      <a:noFill/>
                    </a:lnR>
                    <a:lnT>
                      <a:noFill/>
                    </a:lnT>
                    <a:lnB>
                      <a:noFill/>
                    </a:lnB>
                    <a:lnTlToBr>
                      <a:noFill/>
                    </a:lnTlToBr>
                    <a:lnBlToTr>
                      <a:noFill/>
                    </a:lnBlToTr>
                    <a:solidFill>
                      <a:srgbClr val="000090"/>
                    </a:solidFill>
                  </a:tcPr>
                </a:tc>
                <a:extLst>
                  <a:ext uri="{0D108BD9-81ED-4DB2-BD59-A6C34878D82A}">
                    <a16:rowId xmlns:a16="http://schemas.microsoft.com/office/drawing/2014/main" xmlns="" val="10002"/>
                  </a:ext>
                </a:extLst>
              </a:tr>
              <a:tr h="538163">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charset="0"/>
                          <a:ea typeface="ＭＳ Ｐゴシック" charset="0"/>
                          <a:cs typeface="ＭＳ Ｐゴシック" charset="0"/>
                        </a:rPr>
                        <a:t> Anziani (&gt;75 aa)</a:t>
                      </a:r>
                    </a:p>
                  </a:txBody>
                  <a:tcPr horzOverflow="overflow">
                    <a:lnL>
                      <a:noFill/>
                    </a:lnL>
                    <a:lnR>
                      <a:noFill/>
                    </a:lnR>
                    <a:lnT>
                      <a:noFill/>
                    </a:lnT>
                    <a:lnB>
                      <a:noFill/>
                    </a:lnB>
                    <a:lnTlToBr>
                      <a:noFill/>
                    </a:lnTlToBr>
                    <a:lnBlToTr>
                      <a:noFill/>
                    </a:lnBlToTr>
                    <a:solidFill>
                      <a:schemeClr val="accent1">
                        <a:lumMod val="25000"/>
                        <a:lumOff val="75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chemeClr val="bg1"/>
                          </a:solidFill>
                          <a:effectLst/>
                          <a:latin typeface="Arial" charset="0"/>
                          <a:ea typeface="ＭＳ Ｐゴシック" charset="0"/>
                          <a:cs typeface="ＭＳ Ｐゴシック" charset="0"/>
                        </a:rPr>
                        <a:t>41%</a:t>
                      </a:r>
                    </a:p>
                  </a:txBody>
                  <a:tcPr horzOverflow="overflow">
                    <a:lnL>
                      <a:noFill/>
                    </a:lnL>
                    <a:lnR>
                      <a:noFill/>
                    </a:lnR>
                    <a:lnT>
                      <a:noFill/>
                    </a:lnT>
                    <a:lnB>
                      <a:noFill/>
                    </a:lnB>
                    <a:lnTlToBr>
                      <a:noFill/>
                    </a:lnTlToBr>
                    <a:lnBlToTr>
                      <a:noFill/>
                    </a:lnBlToTr>
                    <a:solidFill>
                      <a:srgbClr val="000090"/>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chemeClr val="bg1"/>
                          </a:solidFill>
                          <a:effectLst/>
                          <a:latin typeface="Arial" charset="0"/>
                          <a:ea typeface="ＭＳ Ｐゴシック" charset="0"/>
                          <a:cs typeface="ＭＳ Ｐゴシック" charset="0"/>
                        </a:rPr>
                        <a:t>29%</a:t>
                      </a:r>
                    </a:p>
                  </a:txBody>
                  <a:tcPr horzOverflow="overflow">
                    <a:lnL>
                      <a:noFill/>
                    </a:lnL>
                    <a:lnR>
                      <a:noFill/>
                    </a:lnR>
                    <a:lnT>
                      <a:noFill/>
                    </a:lnT>
                    <a:lnB>
                      <a:noFill/>
                    </a:lnB>
                    <a:lnTlToBr>
                      <a:noFill/>
                    </a:lnTlToBr>
                    <a:lnBlToTr>
                      <a:noFill/>
                    </a:lnBlToTr>
                    <a:solidFill>
                      <a:srgbClr val="000090"/>
                    </a:solidFill>
                  </a:tcPr>
                </a:tc>
                <a:extLst>
                  <a:ext uri="{0D108BD9-81ED-4DB2-BD59-A6C34878D82A}">
                    <a16:rowId xmlns:a16="http://schemas.microsoft.com/office/drawing/2014/main" xmlns="" val="10003"/>
                  </a:ext>
                </a:extLst>
              </a:tr>
              <a:tr h="609600">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charset="0"/>
                          <a:ea typeface="ＭＳ Ｐゴシック" charset="0"/>
                          <a:cs typeface="ＭＳ Ｐゴシック" charset="0"/>
                        </a:rPr>
                        <a:t> Mortalità</a:t>
                      </a:r>
                    </a:p>
                  </a:txBody>
                  <a:tcPr horzOverflow="overflow">
                    <a:lnL>
                      <a:noFill/>
                    </a:lnL>
                    <a:lnR>
                      <a:noFill/>
                    </a:lnR>
                    <a:lnT>
                      <a:noFill/>
                    </a:lnT>
                    <a:lnB>
                      <a:noFill/>
                    </a:lnB>
                    <a:lnTlToBr>
                      <a:noFill/>
                    </a:lnTlToBr>
                    <a:lnBlToTr>
                      <a:noFill/>
                    </a:lnBlToTr>
                    <a:solidFill>
                      <a:schemeClr val="accent1">
                        <a:lumMod val="25000"/>
                        <a:lumOff val="75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chemeClr val="bg1"/>
                          </a:solidFill>
                          <a:effectLst/>
                          <a:latin typeface="Arial" charset="0"/>
                          <a:ea typeface="ＭＳ Ｐゴシック" charset="0"/>
                          <a:cs typeface="ＭＳ Ｐゴシック" charset="0"/>
                        </a:rPr>
                        <a:t>1.8%</a:t>
                      </a:r>
                    </a:p>
                  </a:txBody>
                  <a:tcPr horzOverflow="overflow">
                    <a:lnL>
                      <a:noFill/>
                    </a:lnL>
                    <a:lnR>
                      <a:noFill/>
                    </a:lnR>
                    <a:lnT>
                      <a:noFill/>
                    </a:lnT>
                    <a:lnB>
                      <a:noFill/>
                    </a:lnB>
                    <a:lnTlToBr>
                      <a:noFill/>
                    </a:lnTlToBr>
                    <a:lnBlToTr>
                      <a:noFill/>
                    </a:lnBlToTr>
                    <a:solidFill>
                      <a:srgbClr val="000090"/>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chemeClr val="bg1"/>
                          </a:solidFill>
                          <a:effectLst/>
                          <a:latin typeface="Arial" charset="0"/>
                          <a:ea typeface="ＭＳ Ｐゴシック" charset="0"/>
                          <a:cs typeface="ＭＳ Ｐゴシック" charset="0"/>
                        </a:rPr>
                        <a:t>4%</a:t>
                      </a:r>
                    </a:p>
                  </a:txBody>
                  <a:tcPr horzOverflow="overflow">
                    <a:lnL>
                      <a:noFill/>
                    </a:lnL>
                    <a:lnR>
                      <a:noFill/>
                    </a:lnR>
                    <a:lnT>
                      <a:noFill/>
                    </a:lnT>
                    <a:lnB>
                      <a:noFill/>
                    </a:lnB>
                    <a:lnTlToBr>
                      <a:noFill/>
                    </a:lnTlToBr>
                    <a:lnBlToTr>
                      <a:noFill/>
                    </a:lnBlToTr>
                    <a:solidFill>
                      <a:srgbClr val="000090"/>
                    </a:solidFill>
                  </a:tcPr>
                </a:tc>
                <a:extLst>
                  <a:ext uri="{0D108BD9-81ED-4DB2-BD59-A6C34878D82A}">
                    <a16:rowId xmlns:a16="http://schemas.microsoft.com/office/drawing/2014/main" xmlns="" val="10004"/>
                  </a:ext>
                </a:extLst>
              </a:tr>
            </a:tbl>
          </a:graphicData>
        </a:graphic>
      </p:graphicFrame>
      <p:sp>
        <p:nvSpPr>
          <p:cNvPr id="40978" name="Text Box 32"/>
          <p:cNvSpPr txBox="1">
            <a:spLocks noChangeArrowheads="1"/>
          </p:cNvSpPr>
          <p:nvPr/>
        </p:nvSpPr>
        <p:spPr bwMode="auto">
          <a:xfrm>
            <a:off x="683568" y="764704"/>
            <a:ext cx="7559675" cy="584200"/>
          </a:xfrm>
          <a:prstGeom prst="rect">
            <a:avLst/>
          </a:prstGeom>
          <a:noFill/>
          <a:ln w="9525">
            <a:noFill/>
            <a:miter lim="800000"/>
            <a:headEnd/>
            <a:tailEnd/>
          </a:ln>
        </p:spPr>
        <p:txBody>
          <a:bodyPr>
            <a:spAutoFit/>
          </a:bodyPr>
          <a:lstStyle/>
          <a:p>
            <a:pPr algn="ctr">
              <a:defRPr/>
            </a:pPr>
            <a:r>
              <a:rPr lang="it-IT" sz="3200" b="1" dirty="0">
                <a:solidFill>
                  <a:srgbClr val="FF0000"/>
                </a:solidFill>
                <a:latin typeface="Arial" pitchFamily="34" charset="0"/>
                <a:ea typeface="+mn-ea"/>
                <a:cs typeface="Arial" pitchFamily="34" charset="0"/>
              </a:rPr>
              <a:t>Principali caratteristiche dei pazienti</a:t>
            </a:r>
          </a:p>
        </p:txBody>
      </p:sp>
      <p:sp>
        <p:nvSpPr>
          <p:cNvPr id="40979" name="Text Box 33"/>
          <p:cNvSpPr txBox="1">
            <a:spLocks noChangeArrowheads="1"/>
          </p:cNvSpPr>
          <p:nvPr/>
        </p:nvSpPr>
        <p:spPr bwMode="auto">
          <a:xfrm>
            <a:off x="5559425" y="223838"/>
            <a:ext cx="184150" cy="823912"/>
          </a:xfrm>
          <a:prstGeom prst="rect">
            <a:avLst/>
          </a:prstGeom>
          <a:noFill/>
          <a:ln w="9525">
            <a:noFill/>
            <a:miter lim="800000"/>
            <a:headEnd/>
            <a:tailEnd/>
          </a:ln>
        </p:spPr>
        <p:txBody>
          <a:bodyPr wrap="none">
            <a:spAutoFit/>
          </a:bodyPr>
          <a:lstStyle/>
          <a:p>
            <a:pPr algn="ctr">
              <a:defRPr/>
            </a:pPr>
            <a:endParaRPr lang="it-IT" sz="4800">
              <a:solidFill>
                <a:srgbClr val="000000"/>
              </a:solidFill>
              <a:latin typeface="Arial" pitchFamily="34" charset="0"/>
              <a:ea typeface="+mn-ea"/>
              <a:cs typeface="Arial" pitchFamily="34" charset="0"/>
            </a:endParaRPr>
          </a:p>
        </p:txBody>
      </p:sp>
      <p:pic>
        <p:nvPicPr>
          <p:cNvPr id="2468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9563" y="0"/>
            <a:ext cx="12350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390384"/>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Line 8"/>
          <p:cNvSpPr>
            <a:spLocks noChangeShapeType="1"/>
          </p:cNvSpPr>
          <p:nvPr/>
        </p:nvSpPr>
        <p:spPr bwMode="auto">
          <a:xfrm>
            <a:off x="2339975" y="1700213"/>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6738" name="Line 52"/>
          <p:cNvSpPr>
            <a:spLocks noChangeShapeType="1"/>
          </p:cNvSpPr>
          <p:nvPr/>
        </p:nvSpPr>
        <p:spPr bwMode="auto">
          <a:xfrm>
            <a:off x="2339975" y="1716088"/>
            <a:ext cx="0" cy="46005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739" name="Line 4"/>
          <p:cNvSpPr>
            <a:spLocks noChangeShapeType="1"/>
          </p:cNvSpPr>
          <p:nvPr/>
        </p:nvSpPr>
        <p:spPr bwMode="auto">
          <a:xfrm>
            <a:off x="46196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6740" name="Line 5"/>
          <p:cNvSpPr>
            <a:spLocks noChangeShapeType="1"/>
          </p:cNvSpPr>
          <p:nvPr/>
        </p:nvSpPr>
        <p:spPr bwMode="auto">
          <a:xfrm>
            <a:off x="354647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6741" name="Line 6"/>
          <p:cNvSpPr>
            <a:spLocks noChangeShapeType="1"/>
          </p:cNvSpPr>
          <p:nvPr/>
        </p:nvSpPr>
        <p:spPr bwMode="auto">
          <a:xfrm>
            <a:off x="5715000"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6742" name="Line 7"/>
          <p:cNvSpPr>
            <a:spLocks noChangeShapeType="1"/>
          </p:cNvSpPr>
          <p:nvPr/>
        </p:nvSpPr>
        <p:spPr bwMode="auto">
          <a:xfrm>
            <a:off x="68040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6743" name="Line 8"/>
          <p:cNvSpPr>
            <a:spLocks noChangeShapeType="1"/>
          </p:cNvSpPr>
          <p:nvPr/>
        </p:nvSpPr>
        <p:spPr bwMode="auto">
          <a:xfrm>
            <a:off x="2795588" y="1557338"/>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6744" name="Rectangle 9"/>
          <p:cNvSpPr>
            <a:spLocks noChangeArrowheads="1"/>
          </p:cNvSpPr>
          <p:nvPr/>
        </p:nvSpPr>
        <p:spPr bwMode="auto">
          <a:xfrm>
            <a:off x="2398713" y="1338263"/>
            <a:ext cx="6405562" cy="290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16745" name="AutoShape 11"/>
          <p:cNvSpPr>
            <a:spLocks noChangeArrowheads="1"/>
          </p:cNvSpPr>
          <p:nvPr/>
        </p:nvSpPr>
        <p:spPr bwMode="auto">
          <a:xfrm>
            <a:off x="2344738" y="1501775"/>
            <a:ext cx="6735762" cy="609600"/>
          </a:xfrm>
          <a:prstGeom prst="rightArrow">
            <a:avLst>
              <a:gd name="adj1" fmla="val 59370"/>
              <a:gd name="adj2" fmla="val 28903"/>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b="1">
              <a:solidFill>
                <a:srgbClr val="000000"/>
              </a:solidFill>
            </a:endParaRPr>
          </a:p>
        </p:txBody>
      </p:sp>
      <p:sp>
        <p:nvSpPr>
          <p:cNvPr id="116746" name="Text Box 12"/>
          <p:cNvSpPr txBox="1">
            <a:spLocks noChangeArrowheads="1"/>
          </p:cNvSpPr>
          <p:nvPr/>
        </p:nvSpPr>
        <p:spPr bwMode="auto">
          <a:xfrm>
            <a:off x="7178675" y="1651000"/>
            <a:ext cx="1263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i="1">
                <a:solidFill>
                  <a:srgbClr val="000000"/>
                </a:solidFill>
              </a:rPr>
              <a:t>Mesi post SCA</a:t>
            </a:r>
          </a:p>
        </p:txBody>
      </p:sp>
      <p:sp>
        <p:nvSpPr>
          <p:cNvPr id="116747" name="Text Box 13"/>
          <p:cNvSpPr txBox="1">
            <a:spLocks noChangeArrowheads="1"/>
          </p:cNvSpPr>
          <p:nvPr/>
        </p:nvSpPr>
        <p:spPr bwMode="auto">
          <a:xfrm>
            <a:off x="2220913" y="1004888"/>
            <a:ext cx="588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000000"/>
                </a:solidFill>
              </a:rPr>
              <a:t>SCA</a:t>
            </a:r>
          </a:p>
        </p:txBody>
      </p:sp>
      <p:sp>
        <p:nvSpPr>
          <p:cNvPr id="116748" name="Line 14"/>
          <p:cNvSpPr>
            <a:spLocks noChangeShapeType="1"/>
          </p:cNvSpPr>
          <p:nvPr/>
        </p:nvSpPr>
        <p:spPr bwMode="auto">
          <a:xfrm>
            <a:off x="2330450" y="1281113"/>
            <a:ext cx="0" cy="276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6749" name="Text Box 24"/>
          <p:cNvSpPr txBox="1">
            <a:spLocks noChangeArrowheads="1"/>
          </p:cNvSpPr>
          <p:nvPr/>
        </p:nvSpPr>
        <p:spPr bwMode="auto">
          <a:xfrm>
            <a:off x="201613" y="2522538"/>
            <a:ext cx="2125662"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a:solidFill>
                  <a:srgbClr val="000000"/>
                </a:solidFill>
              </a:rPr>
              <a:t>MMG:</a:t>
            </a:r>
          </a:p>
          <a:p>
            <a:pPr eaLnBrk="1" hangingPunct="1"/>
            <a:r>
              <a:rPr lang="it-IT" sz="1200" i="1">
                <a:solidFill>
                  <a:srgbClr val="000000"/>
                </a:solidFill>
              </a:rPr>
              <a:t>-  Aderenza alla terapia</a:t>
            </a:r>
          </a:p>
          <a:p>
            <a:pPr eaLnBrk="1" hangingPunct="1"/>
            <a:r>
              <a:rPr lang="it-IT" sz="1200" i="1">
                <a:solidFill>
                  <a:srgbClr val="000000"/>
                </a:solidFill>
              </a:rPr>
              <a:t>-  Ttarget lipidi</a:t>
            </a:r>
          </a:p>
          <a:p>
            <a:pPr eaLnBrk="1" hangingPunct="1"/>
            <a:r>
              <a:rPr lang="it-IT" sz="1200" i="1">
                <a:solidFill>
                  <a:srgbClr val="000000"/>
                </a:solidFill>
              </a:rPr>
              <a:t>- Target PA</a:t>
            </a:r>
          </a:p>
          <a:p>
            <a:pPr eaLnBrk="1" hangingPunct="1"/>
            <a:r>
              <a:rPr lang="it-IT" sz="1200" i="1">
                <a:solidFill>
                  <a:srgbClr val="000000"/>
                </a:solidFill>
              </a:rPr>
              <a:t>- Target metabolici</a:t>
            </a:r>
          </a:p>
          <a:p>
            <a:pPr eaLnBrk="1" hangingPunct="1">
              <a:buFontTx/>
              <a:buChar char="-"/>
            </a:pPr>
            <a:r>
              <a:rPr lang="it-IT" sz="1200" i="1">
                <a:solidFill>
                  <a:srgbClr val="000000"/>
                </a:solidFill>
              </a:rPr>
              <a:t>Symptoms</a:t>
            </a:r>
          </a:p>
          <a:p>
            <a:pPr eaLnBrk="1" hangingPunct="1"/>
            <a:endParaRPr lang="it-IT" sz="1400" i="1">
              <a:solidFill>
                <a:srgbClr val="000000"/>
              </a:solidFill>
            </a:endParaRPr>
          </a:p>
          <a:p>
            <a:pPr eaLnBrk="1" hangingPunct="1">
              <a:lnSpc>
                <a:spcPct val="95000"/>
              </a:lnSpc>
            </a:pPr>
            <a:r>
              <a:rPr lang="it-IT" sz="1400" b="1">
                <a:solidFill>
                  <a:srgbClr val="FF0000"/>
                </a:solidFill>
              </a:rPr>
              <a:t>Visita cardiologica/  ECG</a:t>
            </a:r>
          </a:p>
          <a:p>
            <a:pPr eaLnBrk="1" hangingPunct="1">
              <a:lnSpc>
                <a:spcPct val="95000"/>
              </a:lnSpc>
            </a:pPr>
            <a:endParaRPr lang="it-IT" sz="1400" b="1">
              <a:solidFill>
                <a:srgbClr val="000000"/>
              </a:solidFill>
            </a:endParaRPr>
          </a:p>
          <a:p>
            <a:pPr eaLnBrk="1" hangingPunct="1">
              <a:lnSpc>
                <a:spcPct val="130000"/>
              </a:lnSpc>
            </a:pPr>
            <a:endParaRPr lang="it-IT" sz="800" b="1">
              <a:solidFill>
                <a:srgbClr val="000000"/>
              </a:solidFill>
            </a:endParaRPr>
          </a:p>
          <a:p>
            <a:pPr eaLnBrk="1" hangingPunct="1">
              <a:lnSpc>
                <a:spcPct val="130000"/>
              </a:lnSpc>
            </a:pPr>
            <a:r>
              <a:rPr lang="it-IT" sz="1400" b="1">
                <a:solidFill>
                  <a:srgbClr val="000000"/>
                </a:solidFill>
              </a:rPr>
              <a:t>Esami ematochimici</a:t>
            </a:r>
          </a:p>
          <a:p>
            <a:pPr eaLnBrk="1" hangingPunct="1">
              <a:lnSpc>
                <a:spcPct val="130000"/>
              </a:lnSpc>
            </a:pPr>
            <a:endParaRPr lang="it-IT" sz="1400" b="1">
              <a:solidFill>
                <a:srgbClr val="000000"/>
              </a:solidFill>
            </a:endParaRPr>
          </a:p>
          <a:p>
            <a:pPr eaLnBrk="1" hangingPunct="1">
              <a:lnSpc>
                <a:spcPct val="130000"/>
              </a:lnSpc>
            </a:pPr>
            <a:r>
              <a:rPr lang="it-IT" sz="1400" b="1">
                <a:solidFill>
                  <a:srgbClr val="000000"/>
                </a:solidFill>
              </a:rPr>
              <a:t>Ecocardiogramma</a:t>
            </a:r>
          </a:p>
          <a:p>
            <a:pPr eaLnBrk="1" hangingPunct="1">
              <a:lnSpc>
                <a:spcPct val="130000"/>
              </a:lnSpc>
            </a:pPr>
            <a:endParaRPr lang="it-IT" sz="1400" b="1">
              <a:solidFill>
                <a:srgbClr val="000000"/>
              </a:solidFill>
            </a:endParaRPr>
          </a:p>
          <a:p>
            <a:pPr eaLnBrk="1" hangingPunct="1">
              <a:lnSpc>
                <a:spcPct val="130000"/>
              </a:lnSpc>
            </a:pPr>
            <a:r>
              <a:rPr lang="it-IT" sz="1400" b="1">
                <a:solidFill>
                  <a:srgbClr val="000000"/>
                </a:solidFill>
                <a:cs typeface="Arial" charset="0"/>
              </a:rPr>
              <a:t>Test ergometrico</a:t>
            </a:r>
          </a:p>
        </p:txBody>
      </p:sp>
      <p:sp>
        <p:nvSpPr>
          <p:cNvPr id="116750" name="Line 29"/>
          <p:cNvSpPr>
            <a:spLocks noChangeShapeType="1"/>
          </p:cNvSpPr>
          <p:nvPr/>
        </p:nvSpPr>
        <p:spPr bwMode="auto">
          <a:xfrm>
            <a:off x="250825" y="38179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751" name="Line 30"/>
          <p:cNvSpPr>
            <a:spLocks noChangeShapeType="1"/>
          </p:cNvSpPr>
          <p:nvPr/>
        </p:nvSpPr>
        <p:spPr bwMode="auto">
          <a:xfrm>
            <a:off x="250825" y="43656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752" name="Line 31"/>
          <p:cNvSpPr>
            <a:spLocks noChangeShapeType="1"/>
          </p:cNvSpPr>
          <p:nvPr/>
        </p:nvSpPr>
        <p:spPr bwMode="auto">
          <a:xfrm>
            <a:off x="250825" y="49117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753" name="Line 32"/>
          <p:cNvSpPr>
            <a:spLocks noChangeShapeType="1"/>
          </p:cNvSpPr>
          <p:nvPr/>
        </p:nvSpPr>
        <p:spPr bwMode="auto">
          <a:xfrm>
            <a:off x="250825" y="54451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754" name="Line 33"/>
          <p:cNvSpPr>
            <a:spLocks noChangeShapeType="1"/>
          </p:cNvSpPr>
          <p:nvPr/>
        </p:nvSpPr>
        <p:spPr bwMode="auto">
          <a:xfrm>
            <a:off x="250825" y="59642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755" name="Rectangle 34"/>
          <p:cNvSpPr>
            <a:spLocks noChangeArrowheads="1"/>
          </p:cNvSpPr>
          <p:nvPr/>
        </p:nvSpPr>
        <p:spPr bwMode="auto">
          <a:xfrm>
            <a:off x="395288" y="5978525"/>
            <a:ext cx="874871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16756" name="Rectangle 65"/>
          <p:cNvSpPr>
            <a:spLocks noChangeArrowheads="1"/>
          </p:cNvSpPr>
          <p:nvPr/>
        </p:nvSpPr>
        <p:spPr bwMode="auto">
          <a:xfrm>
            <a:off x="2195513" y="2000250"/>
            <a:ext cx="6677025"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sz="1400" b="1">
                <a:solidFill>
                  <a:srgbClr val="000000"/>
                </a:solidFill>
              </a:rPr>
              <a:t>0        1               3                      6                       9                     12               </a:t>
            </a:r>
          </a:p>
        </p:txBody>
      </p:sp>
      <p:sp>
        <p:nvSpPr>
          <p:cNvPr id="116757" name="Line 28"/>
          <p:cNvSpPr>
            <a:spLocks noChangeShapeType="1"/>
          </p:cNvSpPr>
          <p:nvPr/>
        </p:nvSpPr>
        <p:spPr bwMode="auto">
          <a:xfrm>
            <a:off x="250825" y="249237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758" name="Rectangle 35"/>
          <p:cNvSpPr>
            <a:spLocks noChangeArrowheads="1"/>
          </p:cNvSpPr>
          <p:nvPr/>
        </p:nvSpPr>
        <p:spPr bwMode="auto">
          <a:xfrm>
            <a:off x="8928100" y="2205038"/>
            <a:ext cx="215900" cy="4421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16759" name="Rectangle 31"/>
          <p:cNvSpPr>
            <a:spLocks noChangeArrowheads="1"/>
          </p:cNvSpPr>
          <p:nvPr/>
        </p:nvSpPr>
        <p:spPr bwMode="auto">
          <a:xfrm>
            <a:off x="2124075" y="5972175"/>
            <a:ext cx="51117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87425" name="Text Box 33"/>
          <p:cNvSpPr txBox="1">
            <a:spLocks noChangeArrowheads="1"/>
          </p:cNvSpPr>
          <p:nvPr/>
        </p:nvSpPr>
        <p:spPr bwMode="auto">
          <a:xfrm>
            <a:off x="0" y="206375"/>
            <a:ext cx="9144000" cy="701675"/>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lgn="ctr" fontAlgn="auto">
              <a:spcBef>
                <a:spcPts val="0"/>
              </a:spcBef>
              <a:spcAft>
                <a:spcPts val="0"/>
              </a:spcAft>
              <a:defRPr/>
            </a:pPr>
            <a:r>
              <a:rPr lang="it-IT" b="1">
                <a:solidFill>
                  <a:srgbClr val="000000"/>
                </a:solidFill>
                <a:latin typeface="Times New Roman" pitchFamily="18" charset="0"/>
                <a:ea typeface="ＭＳ Ｐゴシック"/>
                <a:cs typeface="ＭＳ Ｐゴシック"/>
              </a:rPr>
              <a:t>Alto rischio trombotico</a:t>
            </a:r>
          </a:p>
          <a:p>
            <a:pPr algn="ctr" fontAlgn="auto">
              <a:spcBef>
                <a:spcPts val="0"/>
              </a:spcBef>
              <a:spcAft>
                <a:spcPts val="0"/>
              </a:spcAft>
              <a:defRPr/>
            </a:pPr>
            <a:r>
              <a:rPr lang="it-IT" sz="1600" b="1">
                <a:solidFill>
                  <a:srgbClr val="000000"/>
                </a:solidFill>
                <a:latin typeface="Times New Roman" pitchFamily="18" charset="0"/>
                <a:ea typeface="ＭＳ Ｐゴシック"/>
                <a:cs typeface="ＭＳ Ｐゴシック"/>
              </a:rPr>
              <a:t>Riabilitazione cardiologica ambulatoriale/Ambulatorio cardiologico prevenzione secondaria/MMG</a:t>
            </a:r>
          </a:p>
        </p:txBody>
      </p:sp>
      <p:sp>
        <p:nvSpPr>
          <p:cNvPr id="116761" name="Oval 27"/>
          <p:cNvSpPr>
            <a:spLocks noChangeArrowheads="1"/>
          </p:cNvSpPr>
          <p:nvPr/>
        </p:nvSpPr>
        <p:spPr bwMode="auto">
          <a:xfrm>
            <a:off x="4572000" y="4019550"/>
            <a:ext cx="144463" cy="144463"/>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6762" name="Oval 49"/>
          <p:cNvSpPr>
            <a:spLocks noChangeArrowheads="1"/>
          </p:cNvSpPr>
          <p:nvPr/>
        </p:nvSpPr>
        <p:spPr bwMode="auto">
          <a:xfrm>
            <a:off x="4572000" y="457358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6763" name="Oval 53"/>
          <p:cNvSpPr>
            <a:spLocks noChangeArrowheads="1"/>
          </p:cNvSpPr>
          <p:nvPr/>
        </p:nvSpPr>
        <p:spPr bwMode="auto">
          <a:xfrm>
            <a:off x="2268538" y="306705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6764" name="Oval 67"/>
          <p:cNvSpPr>
            <a:spLocks noChangeArrowheads="1"/>
          </p:cNvSpPr>
          <p:nvPr/>
        </p:nvSpPr>
        <p:spPr bwMode="auto">
          <a:xfrm>
            <a:off x="2722563" y="4562475"/>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6765" name="Oval 26"/>
          <p:cNvSpPr>
            <a:spLocks noChangeArrowheads="1"/>
          </p:cNvSpPr>
          <p:nvPr/>
        </p:nvSpPr>
        <p:spPr bwMode="auto">
          <a:xfrm>
            <a:off x="5651500" y="306863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6766" name="Oval 26"/>
          <p:cNvSpPr>
            <a:spLocks noChangeArrowheads="1"/>
          </p:cNvSpPr>
          <p:nvPr/>
        </p:nvSpPr>
        <p:spPr bwMode="auto">
          <a:xfrm>
            <a:off x="270033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6767" name="Oval 26"/>
          <p:cNvSpPr>
            <a:spLocks noChangeArrowheads="1"/>
          </p:cNvSpPr>
          <p:nvPr/>
        </p:nvSpPr>
        <p:spPr bwMode="auto">
          <a:xfrm>
            <a:off x="2722563" y="306863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77" name="Oval 46"/>
          <p:cNvSpPr>
            <a:spLocks noChangeArrowheads="1"/>
          </p:cNvSpPr>
          <p:nvPr/>
        </p:nvSpPr>
        <p:spPr bwMode="auto">
          <a:xfrm>
            <a:off x="6732588" y="5661025"/>
            <a:ext cx="144462" cy="144463"/>
          </a:xfrm>
          <a:prstGeom prst="ellipse">
            <a:avLst/>
          </a:prstGeom>
          <a:solidFill>
            <a:schemeClr val="tx1"/>
          </a:solidFill>
          <a:ln>
            <a:noFill/>
          </a:ln>
          <a:effectLst>
            <a:outerShdw blurRad="63500" dist="17961" dir="2700000" algn="ctr" rotWithShape="0">
              <a:schemeClr val="bg1">
                <a:alpha val="74997"/>
              </a:schemeClr>
            </a:outerShdw>
          </a:effectLst>
          <a:extLst/>
        </p:spPr>
        <p:txBody>
          <a:bodyPr wrap="none" anchor="ctr"/>
          <a:lstStyle/>
          <a:p>
            <a:pPr fontAlgn="auto">
              <a:spcBef>
                <a:spcPts val="0"/>
              </a:spcBef>
              <a:spcAft>
                <a:spcPts val="0"/>
              </a:spcAft>
              <a:defRPr/>
            </a:pPr>
            <a:endParaRPr lang="it-IT" b="1">
              <a:solidFill>
                <a:prstClr val="black"/>
              </a:solidFill>
              <a:latin typeface="Calibri"/>
              <a:cs typeface="Arial" charset="0"/>
            </a:endParaRPr>
          </a:p>
        </p:txBody>
      </p:sp>
      <p:sp>
        <p:nvSpPr>
          <p:cNvPr id="116769" name="Oval 47"/>
          <p:cNvSpPr>
            <a:spLocks noChangeArrowheads="1"/>
          </p:cNvSpPr>
          <p:nvPr/>
        </p:nvSpPr>
        <p:spPr bwMode="auto">
          <a:xfrm>
            <a:off x="3479800" y="5661025"/>
            <a:ext cx="144463"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6770" name="Line 60"/>
          <p:cNvSpPr>
            <a:spLocks noChangeShapeType="1"/>
          </p:cNvSpPr>
          <p:nvPr/>
        </p:nvSpPr>
        <p:spPr bwMode="auto">
          <a:xfrm flipH="1">
            <a:off x="3779838" y="5287963"/>
            <a:ext cx="360362" cy="301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type="triangle" w="med" len="med"/>
              </a14:hiddenLine>
            </a:ext>
          </a:extLst>
        </p:spPr>
        <p:txBody>
          <a:bodyPr/>
          <a:lstStyle/>
          <a:p>
            <a:endParaRPr lang="it-IT"/>
          </a:p>
        </p:txBody>
      </p:sp>
      <p:sp>
        <p:nvSpPr>
          <p:cNvPr id="116771" name="Text Box 70"/>
          <p:cNvSpPr txBox="1">
            <a:spLocks noChangeArrowheads="1"/>
          </p:cNvSpPr>
          <p:nvPr/>
        </p:nvSpPr>
        <p:spPr bwMode="auto">
          <a:xfrm>
            <a:off x="6886575" y="2936875"/>
            <a:ext cx="21224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Cadenza controlli</a:t>
            </a:r>
          </a:p>
          <a:p>
            <a:pPr algn="ctr" eaLnBrk="1" hangingPunct="1">
              <a:lnSpc>
                <a:spcPct val="90000"/>
              </a:lnSpc>
            </a:pPr>
            <a:r>
              <a:rPr lang="it-IT" sz="1200">
                <a:solidFill>
                  <a:srgbClr val="000000"/>
                </a:solidFill>
              </a:rPr>
              <a:t>in rapporto a condizione clinica</a:t>
            </a:r>
          </a:p>
        </p:txBody>
      </p:sp>
      <p:sp>
        <p:nvSpPr>
          <p:cNvPr id="116772" name="Text Box 70"/>
          <p:cNvSpPr txBox="1">
            <a:spLocks noChangeArrowheads="1"/>
          </p:cNvSpPr>
          <p:nvPr/>
        </p:nvSpPr>
        <p:spPr bwMode="auto">
          <a:xfrm>
            <a:off x="7224713" y="4419600"/>
            <a:ext cx="14239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Cadenza in rapporto</a:t>
            </a:r>
          </a:p>
          <a:p>
            <a:pPr algn="ctr" eaLnBrk="1" hangingPunct="1">
              <a:lnSpc>
                <a:spcPct val="90000"/>
              </a:lnSpc>
            </a:pPr>
            <a:r>
              <a:rPr lang="it-IT" sz="1200">
                <a:solidFill>
                  <a:srgbClr val="000000"/>
                </a:solidFill>
              </a:rPr>
              <a:t>a condizione clinica</a:t>
            </a:r>
          </a:p>
        </p:txBody>
      </p:sp>
      <p:sp>
        <p:nvSpPr>
          <p:cNvPr id="116773" name="Text Box 70"/>
          <p:cNvSpPr txBox="1">
            <a:spLocks noChangeArrowheads="1"/>
          </p:cNvSpPr>
          <p:nvPr/>
        </p:nvSpPr>
        <p:spPr bwMode="auto">
          <a:xfrm>
            <a:off x="7637463" y="3933825"/>
            <a:ext cx="701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200">
                <a:solidFill>
                  <a:srgbClr val="000000"/>
                </a:solidFill>
              </a:rPr>
              <a:t>Annuale</a:t>
            </a:r>
          </a:p>
        </p:txBody>
      </p:sp>
      <p:sp>
        <p:nvSpPr>
          <p:cNvPr id="116774" name="Text Box 70"/>
          <p:cNvSpPr txBox="1">
            <a:spLocks noChangeArrowheads="1"/>
          </p:cNvSpPr>
          <p:nvPr/>
        </p:nvSpPr>
        <p:spPr bwMode="auto">
          <a:xfrm>
            <a:off x="7585075" y="5530850"/>
            <a:ext cx="701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1200">
                <a:solidFill>
                  <a:srgbClr val="000000"/>
                </a:solidFill>
              </a:rPr>
              <a:t>Annuale</a:t>
            </a:r>
          </a:p>
        </p:txBody>
      </p:sp>
      <p:sp>
        <p:nvSpPr>
          <p:cNvPr id="116775" name="Rectangle 65"/>
          <p:cNvSpPr>
            <a:spLocks noChangeArrowheads="1"/>
          </p:cNvSpPr>
          <p:nvPr/>
        </p:nvSpPr>
        <p:spPr bwMode="auto">
          <a:xfrm>
            <a:off x="0" y="6189663"/>
            <a:ext cx="9144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95000"/>
              </a:lnSpc>
              <a:tabLst>
                <a:tab pos="174625" algn="l"/>
              </a:tabLst>
            </a:pPr>
            <a:r>
              <a:rPr lang="it-IT" sz="1200" b="1">
                <a:solidFill>
                  <a:srgbClr val="000000"/>
                </a:solidFill>
              </a:rPr>
              <a:t>   Prova da sforzo precoce indicata in caso di risultato subottimale della procedura</a:t>
            </a:r>
          </a:p>
          <a:p>
            <a:pPr>
              <a:lnSpc>
                <a:spcPct val="95000"/>
              </a:lnSpc>
              <a:tabLst>
                <a:tab pos="174625" algn="l"/>
              </a:tabLst>
            </a:pPr>
            <a:endParaRPr lang="it-IT" sz="1200" b="1">
              <a:solidFill>
                <a:srgbClr val="000000"/>
              </a:solidFill>
            </a:endParaRPr>
          </a:p>
          <a:p>
            <a:pPr>
              <a:lnSpc>
                <a:spcPct val="95000"/>
              </a:lnSpc>
              <a:tabLst>
                <a:tab pos="174625" algn="l"/>
              </a:tabLst>
            </a:pPr>
            <a:endParaRPr lang="it-IT" sz="1200" b="1">
              <a:solidFill>
                <a:srgbClr val="000000"/>
              </a:solidFill>
            </a:endParaRPr>
          </a:p>
          <a:p>
            <a:pPr>
              <a:lnSpc>
                <a:spcPct val="95000"/>
              </a:lnSpc>
              <a:tabLst>
                <a:tab pos="174625" algn="l"/>
              </a:tabLst>
            </a:pPr>
            <a:endParaRPr lang="it-IT" sz="1200" b="1">
              <a:solidFill>
                <a:srgbClr val="000000"/>
              </a:solidFill>
            </a:endParaRPr>
          </a:p>
        </p:txBody>
      </p:sp>
      <p:sp>
        <p:nvSpPr>
          <p:cNvPr id="116776" name="Text Box 70"/>
          <p:cNvSpPr txBox="1">
            <a:spLocks noChangeArrowheads="1"/>
          </p:cNvSpPr>
          <p:nvPr/>
        </p:nvSpPr>
        <p:spPr bwMode="auto">
          <a:xfrm>
            <a:off x="2700338" y="5033963"/>
            <a:ext cx="4608512" cy="2667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Non indicato in pazienti asintomatici senza nuovi eventi</a:t>
            </a:r>
          </a:p>
        </p:txBody>
      </p:sp>
      <p:sp>
        <p:nvSpPr>
          <p:cNvPr id="116777" name="Text Box 42"/>
          <p:cNvSpPr txBox="1">
            <a:spLocks noChangeArrowheads="1"/>
          </p:cNvSpPr>
          <p:nvPr/>
        </p:nvSpPr>
        <p:spPr bwMode="auto">
          <a:xfrm>
            <a:off x="50800" y="44450"/>
            <a:ext cx="247650" cy="366713"/>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000000"/>
                </a:solidFill>
                <a:latin typeface="Calibri" charset="0"/>
              </a:rPr>
              <a:t> </a:t>
            </a:r>
          </a:p>
        </p:txBody>
      </p:sp>
      <p:sp>
        <p:nvSpPr>
          <p:cNvPr id="116778" name="Text Box 43"/>
          <p:cNvSpPr txBox="1">
            <a:spLocks noChangeArrowheads="1"/>
          </p:cNvSpPr>
          <p:nvPr/>
        </p:nvSpPr>
        <p:spPr bwMode="auto">
          <a:xfrm>
            <a:off x="3543300" y="5464175"/>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000000"/>
                </a:solidFill>
              </a:rPr>
              <a:t>*</a:t>
            </a:r>
          </a:p>
        </p:txBody>
      </p:sp>
      <p:sp>
        <p:nvSpPr>
          <p:cNvPr id="116779" name="Text Box 44"/>
          <p:cNvSpPr txBox="1">
            <a:spLocks noChangeArrowheads="1"/>
          </p:cNvSpPr>
          <p:nvPr/>
        </p:nvSpPr>
        <p:spPr bwMode="auto">
          <a:xfrm>
            <a:off x="34925" y="6021388"/>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000000"/>
                </a:solidFill>
              </a:rPr>
              <a:t>*</a:t>
            </a:r>
          </a:p>
        </p:txBody>
      </p:sp>
      <p:sp>
        <p:nvSpPr>
          <p:cNvPr id="116780" name="Oval 27"/>
          <p:cNvSpPr>
            <a:spLocks noChangeArrowheads="1"/>
          </p:cNvSpPr>
          <p:nvPr/>
        </p:nvSpPr>
        <p:spPr bwMode="auto">
          <a:xfrm>
            <a:off x="673258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6781" name="Text Box 46"/>
          <p:cNvSpPr txBox="1">
            <a:spLocks noChangeArrowheads="1"/>
          </p:cNvSpPr>
          <p:nvPr/>
        </p:nvSpPr>
        <p:spPr bwMode="auto">
          <a:xfrm>
            <a:off x="5435600" y="6477000"/>
            <a:ext cx="3633788" cy="336550"/>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000000"/>
                </a:solidFill>
                <a:latin typeface="Calibri" charset="0"/>
              </a:rPr>
              <a:t>Modificata da Rossini et al. in press</a:t>
            </a:r>
          </a:p>
        </p:txBody>
      </p:sp>
    </p:spTree>
    <p:extLst>
      <p:ext uri="{BB962C8B-B14F-4D97-AF65-F5344CB8AC3E}">
        <p14:creationId xmlns:p14="http://schemas.microsoft.com/office/powerpoint/2010/main" val="2723055782"/>
      </p:ext>
    </p:extLst>
  </p:cSld>
  <p:clrMapOvr>
    <a:masterClrMapping/>
  </p:clrMapOvr>
  <p:transition>
    <p:zo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Line 8"/>
          <p:cNvSpPr>
            <a:spLocks noChangeShapeType="1"/>
          </p:cNvSpPr>
          <p:nvPr/>
        </p:nvSpPr>
        <p:spPr bwMode="auto">
          <a:xfrm>
            <a:off x="2339975" y="1700213"/>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7762" name="Line 52"/>
          <p:cNvSpPr>
            <a:spLocks noChangeShapeType="1"/>
          </p:cNvSpPr>
          <p:nvPr/>
        </p:nvSpPr>
        <p:spPr bwMode="auto">
          <a:xfrm>
            <a:off x="2339975" y="1716088"/>
            <a:ext cx="0" cy="46005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63" name="Line 4"/>
          <p:cNvSpPr>
            <a:spLocks noChangeShapeType="1"/>
          </p:cNvSpPr>
          <p:nvPr/>
        </p:nvSpPr>
        <p:spPr bwMode="auto">
          <a:xfrm>
            <a:off x="46196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7764" name="Line 5"/>
          <p:cNvSpPr>
            <a:spLocks noChangeShapeType="1"/>
          </p:cNvSpPr>
          <p:nvPr/>
        </p:nvSpPr>
        <p:spPr bwMode="auto">
          <a:xfrm>
            <a:off x="354647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7765" name="Line 6"/>
          <p:cNvSpPr>
            <a:spLocks noChangeShapeType="1"/>
          </p:cNvSpPr>
          <p:nvPr/>
        </p:nvSpPr>
        <p:spPr bwMode="auto">
          <a:xfrm>
            <a:off x="5715000"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7766" name="Line 7"/>
          <p:cNvSpPr>
            <a:spLocks noChangeShapeType="1"/>
          </p:cNvSpPr>
          <p:nvPr/>
        </p:nvSpPr>
        <p:spPr bwMode="auto">
          <a:xfrm>
            <a:off x="68040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7767" name="Line 8"/>
          <p:cNvSpPr>
            <a:spLocks noChangeShapeType="1"/>
          </p:cNvSpPr>
          <p:nvPr/>
        </p:nvSpPr>
        <p:spPr bwMode="auto">
          <a:xfrm>
            <a:off x="2795588" y="1557338"/>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7768" name="Rectangle 9"/>
          <p:cNvSpPr>
            <a:spLocks noChangeArrowheads="1"/>
          </p:cNvSpPr>
          <p:nvPr/>
        </p:nvSpPr>
        <p:spPr bwMode="auto">
          <a:xfrm>
            <a:off x="2398713" y="1338263"/>
            <a:ext cx="6405562" cy="290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17769" name="AutoShape 11"/>
          <p:cNvSpPr>
            <a:spLocks noChangeArrowheads="1"/>
          </p:cNvSpPr>
          <p:nvPr/>
        </p:nvSpPr>
        <p:spPr bwMode="auto">
          <a:xfrm>
            <a:off x="2344738" y="1501775"/>
            <a:ext cx="6735762" cy="609600"/>
          </a:xfrm>
          <a:prstGeom prst="rightArrow">
            <a:avLst>
              <a:gd name="adj1" fmla="val 59370"/>
              <a:gd name="adj2" fmla="val 28903"/>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b="1">
              <a:solidFill>
                <a:srgbClr val="000000"/>
              </a:solidFill>
            </a:endParaRPr>
          </a:p>
        </p:txBody>
      </p:sp>
      <p:sp>
        <p:nvSpPr>
          <p:cNvPr id="117770" name="Text Box 12"/>
          <p:cNvSpPr txBox="1">
            <a:spLocks noChangeArrowheads="1"/>
          </p:cNvSpPr>
          <p:nvPr/>
        </p:nvSpPr>
        <p:spPr bwMode="auto">
          <a:xfrm>
            <a:off x="7178675" y="1651000"/>
            <a:ext cx="1263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i="1">
                <a:solidFill>
                  <a:srgbClr val="000000"/>
                </a:solidFill>
              </a:rPr>
              <a:t>Mesi post SCA</a:t>
            </a:r>
          </a:p>
        </p:txBody>
      </p:sp>
      <p:sp>
        <p:nvSpPr>
          <p:cNvPr id="117771" name="Text Box 13"/>
          <p:cNvSpPr txBox="1">
            <a:spLocks noChangeArrowheads="1"/>
          </p:cNvSpPr>
          <p:nvPr/>
        </p:nvSpPr>
        <p:spPr bwMode="auto">
          <a:xfrm>
            <a:off x="2220913" y="1004888"/>
            <a:ext cx="588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000000"/>
                </a:solidFill>
              </a:rPr>
              <a:t>SCA</a:t>
            </a:r>
          </a:p>
        </p:txBody>
      </p:sp>
      <p:sp>
        <p:nvSpPr>
          <p:cNvPr id="117772" name="Line 14"/>
          <p:cNvSpPr>
            <a:spLocks noChangeShapeType="1"/>
          </p:cNvSpPr>
          <p:nvPr/>
        </p:nvSpPr>
        <p:spPr bwMode="auto">
          <a:xfrm>
            <a:off x="2330450" y="1281113"/>
            <a:ext cx="0" cy="276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7773" name="Text Box 24"/>
          <p:cNvSpPr txBox="1">
            <a:spLocks noChangeArrowheads="1"/>
          </p:cNvSpPr>
          <p:nvPr/>
        </p:nvSpPr>
        <p:spPr bwMode="auto">
          <a:xfrm>
            <a:off x="201613" y="2522538"/>
            <a:ext cx="2125662"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a:solidFill>
                  <a:srgbClr val="000000"/>
                </a:solidFill>
              </a:rPr>
              <a:t>MMG:</a:t>
            </a:r>
          </a:p>
          <a:p>
            <a:pPr eaLnBrk="1" hangingPunct="1"/>
            <a:r>
              <a:rPr lang="it-IT" sz="1200" i="1">
                <a:solidFill>
                  <a:srgbClr val="000000"/>
                </a:solidFill>
              </a:rPr>
              <a:t>-  Aderenza alla terapia</a:t>
            </a:r>
          </a:p>
          <a:p>
            <a:pPr eaLnBrk="1" hangingPunct="1"/>
            <a:r>
              <a:rPr lang="it-IT" sz="1200" i="1">
                <a:solidFill>
                  <a:srgbClr val="000000"/>
                </a:solidFill>
              </a:rPr>
              <a:t>-  Ttarget lipidi</a:t>
            </a:r>
          </a:p>
          <a:p>
            <a:pPr eaLnBrk="1" hangingPunct="1"/>
            <a:r>
              <a:rPr lang="it-IT" sz="1200" i="1">
                <a:solidFill>
                  <a:srgbClr val="000000"/>
                </a:solidFill>
              </a:rPr>
              <a:t>- Target PA</a:t>
            </a:r>
          </a:p>
          <a:p>
            <a:pPr eaLnBrk="1" hangingPunct="1"/>
            <a:r>
              <a:rPr lang="it-IT" sz="1200" i="1">
                <a:solidFill>
                  <a:srgbClr val="000000"/>
                </a:solidFill>
              </a:rPr>
              <a:t>- Target metabolici</a:t>
            </a:r>
          </a:p>
          <a:p>
            <a:pPr eaLnBrk="1" hangingPunct="1">
              <a:buFontTx/>
              <a:buChar char="-"/>
            </a:pPr>
            <a:r>
              <a:rPr lang="it-IT" sz="1200" i="1">
                <a:solidFill>
                  <a:srgbClr val="000000"/>
                </a:solidFill>
              </a:rPr>
              <a:t>Symptoms</a:t>
            </a:r>
          </a:p>
          <a:p>
            <a:pPr eaLnBrk="1" hangingPunct="1"/>
            <a:endParaRPr lang="it-IT" sz="1400" i="1">
              <a:solidFill>
                <a:srgbClr val="000000"/>
              </a:solidFill>
            </a:endParaRPr>
          </a:p>
          <a:p>
            <a:pPr eaLnBrk="1" hangingPunct="1">
              <a:lnSpc>
                <a:spcPct val="95000"/>
              </a:lnSpc>
            </a:pPr>
            <a:r>
              <a:rPr lang="it-IT" sz="1400" b="1">
                <a:solidFill>
                  <a:srgbClr val="FF0000"/>
                </a:solidFill>
              </a:rPr>
              <a:t>Visita cardiologica/  ECG</a:t>
            </a:r>
          </a:p>
          <a:p>
            <a:pPr eaLnBrk="1" hangingPunct="1">
              <a:lnSpc>
                <a:spcPct val="95000"/>
              </a:lnSpc>
            </a:pPr>
            <a:endParaRPr lang="it-IT" sz="1400" b="1">
              <a:solidFill>
                <a:srgbClr val="000000"/>
              </a:solidFill>
            </a:endParaRPr>
          </a:p>
          <a:p>
            <a:pPr eaLnBrk="1" hangingPunct="1">
              <a:lnSpc>
                <a:spcPct val="130000"/>
              </a:lnSpc>
            </a:pPr>
            <a:endParaRPr lang="it-IT" sz="800" b="1">
              <a:solidFill>
                <a:srgbClr val="000000"/>
              </a:solidFill>
            </a:endParaRPr>
          </a:p>
          <a:p>
            <a:pPr eaLnBrk="1" hangingPunct="1">
              <a:lnSpc>
                <a:spcPct val="130000"/>
              </a:lnSpc>
            </a:pPr>
            <a:r>
              <a:rPr lang="it-IT" sz="1400" b="1">
                <a:solidFill>
                  <a:srgbClr val="000000"/>
                </a:solidFill>
              </a:rPr>
              <a:t>Esami ematochimici</a:t>
            </a:r>
          </a:p>
          <a:p>
            <a:pPr eaLnBrk="1" hangingPunct="1">
              <a:lnSpc>
                <a:spcPct val="130000"/>
              </a:lnSpc>
            </a:pPr>
            <a:endParaRPr lang="it-IT" sz="1400" b="1">
              <a:solidFill>
                <a:srgbClr val="000000"/>
              </a:solidFill>
            </a:endParaRPr>
          </a:p>
          <a:p>
            <a:pPr eaLnBrk="1" hangingPunct="1">
              <a:lnSpc>
                <a:spcPct val="130000"/>
              </a:lnSpc>
            </a:pPr>
            <a:r>
              <a:rPr lang="it-IT" sz="1400" b="1">
                <a:solidFill>
                  <a:srgbClr val="000000"/>
                </a:solidFill>
              </a:rPr>
              <a:t>Ecocardiogramma</a:t>
            </a:r>
          </a:p>
          <a:p>
            <a:pPr eaLnBrk="1" hangingPunct="1">
              <a:lnSpc>
                <a:spcPct val="130000"/>
              </a:lnSpc>
            </a:pPr>
            <a:endParaRPr lang="it-IT" sz="1400" b="1">
              <a:solidFill>
                <a:srgbClr val="000000"/>
              </a:solidFill>
            </a:endParaRPr>
          </a:p>
          <a:p>
            <a:pPr eaLnBrk="1" hangingPunct="1">
              <a:lnSpc>
                <a:spcPct val="130000"/>
              </a:lnSpc>
            </a:pPr>
            <a:r>
              <a:rPr lang="it-IT" sz="1400" b="1">
                <a:solidFill>
                  <a:srgbClr val="000000"/>
                </a:solidFill>
                <a:cs typeface="Arial" charset="0"/>
              </a:rPr>
              <a:t>Test ergometrico</a:t>
            </a:r>
          </a:p>
        </p:txBody>
      </p:sp>
      <p:sp>
        <p:nvSpPr>
          <p:cNvPr id="117774" name="Line 29"/>
          <p:cNvSpPr>
            <a:spLocks noChangeShapeType="1"/>
          </p:cNvSpPr>
          <p:nvPr/>
        </p:nvSpPr>
        <p:spPr bwMode="auto">
          <a:xfrm>
            <a:off x="250825" y="38179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75" name="Line 30"/>
          <p:cNvSpPr>
            <a:spLocks noChangeShapeType="1"/>
          </p:cNvSpPr>
          <p:nvPr/>
        </p:nvSpPr>
        <p:spPr bwMode="auto">
          <a:xfrm>
            <a:off x="250825" y="43656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76" name="Line 31"/>
          <p:cNvSpPr>
            <a:spLocks noChangeShapeType="1"/>
          </p:cNvSpPr>
          <p:nvPr/>
        </p:nvSpPr>
        <p:spPr bwMode="auto">
          <a:xfrm>
            <a:off x="250825" y="49117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77" name="Line 32"/>
          <p:cNvSpPr>
            <a:spLocks noChangeShapeType="1"/>
          </p:cNvSpPr>
          <p:nvPr/>
        </p:nvSpPr>
        <p:spPr bwMode="auto">
          <a:xfrm>
            <a:off x="250825" y="54451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78" name="Line 33"/>
          <p:cNvSpPr>
            <a:spLocks noChangeShapeType="1"/>
          </p:cNvSpPr>
          <p:nvPr/>
        </p:nvSpPr>
        <p:spPr bwMode="auto">
          <a:xfrm>
            <a:off x="250825" y="59642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79" name="Rectangle 34"/>
          <p:cNvSpPr>
            <a:spLocks noChangeArrowheads="1"/>
          </p:cNvSpPr>
          <p:nvPr/>
        </p:nvSpPr>
        <p:spPr bwMode="auto">
          <a:xfrm>
            <a:off x="395288" y="5978525"/>
            <a:ext cx="874871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17780" name="Rectangle 65"/>
          <p:cNvSpPr>
            <a:spLocks noChangeArrowheads="1"/>
          </p:cNvSpPr>
          <p:nvPr/>
        </p:nvSpPr>
        <p:spPr bwMode="auto">
          <a:xfrm>
            <a:off x="2195513" y="2000250"/>
            <a:ext cx="6677025"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sz="1400" b="1">
                <a:solidFill>
                  <a:srgbClr val="000000"/>
                </a:solidFill>
              </a:rPr>
              <a:t>0        1               3                      6                       9                     12               </a:t>
            </a:r>
          </a:p>
        </p:txBody>
      </p:sp>
      <p:sp>
        <p:nvSpPr>
          <p:cNvPr id="117781" name="Line 28"/>
          <p:cNvSpPr>
            <a:spLocks noChangeShapeType="1"/>
          </p:cNvSpPr>
          <p:nvPr/>
        </p:nvSpPr>
        <p:spPr bwMode="auto">
          <a:xfrm>
            <a:off x="250825" y="249237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82" name="Rectangle 35"/>
          <p:cNvSpPr>
            <a:spLocks noChangeArrowheads="1"/>
          </p:cNvSpPr>
          <p:nvPr/>
        </p:nvSpPr>
        <p:spPr bwMode="auto">
          <a:xfrm>
            <a:off x="8928100" y="2205038"/>
            <a:ext cx="215900" cy="4421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17783" name="Rectangle 31"/>
          <p:cNvSpPr>
            <a:spLocks noChangeArrowheads="1"/>
          </p:cNvSpPr>
          <p:nvPr/>
        </p:nvSpPr>
        <p:spPr bwMode="auto">
          <a:xfrm>
            <a:off x="2124075" y="5972175"/>
            <a:ext cx="51117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87425" name="Text Box 33"/>
          <p:cNvSpPr txBox="1">
            <a:spLocks noChangeArrowheads="1"/>
          </p:cNvSpPr>
          <p:nvPr/>
        </p:nvSpPr>
        <p:spPr bwMode="auto">
          <a:xfrm>
            <a:off x="0" y="206375"/>
            <a:ext cx="9144000" cy="701675"/>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lgn="ctr" fontAlgn="auto">
              <a:spcBef>
                <a:spcPts val="0"/>
              </a:spcBef>
              <a:spcAft>
                <a:spcPts val="0"/>
              </a:spcAft>
              <a:defRPr/>
            </a:pPr>
            <a:r>
              <a:rPr lang="it-IT" b="1">
                <a:solidFill>
                  <a:srgbClr val="000000"/>
                </a:solidFill>
                <a:latin typeface="Times New Roman" pitchFamily="18" charset="0"/>
                <a:ea typeface="ＭＳ Ｐゴシック"/>
                <a:cs typeface="ＭＳ Ｐゴシック"/>
              </a:rPr>
              <a:t>Basso rischio</a:t>
            </a:r>
          </a:p>
          <a:p>
            <a:pPr algn="ctr" fontAlgn="auto">
              <a:spcBef>
                <a:spcPts val="0"/>
              </a:spcBef>
              <a:spcAft>
                <a:spcPts val="0"/>
              </a:spcAft>
              <a:defRPr/>
            </a:pPr>
            <a:r>
              <a:rPr lang="it-IT" sz="1600" b="1">
                <a:solidFill>
                  <a:srgbClr val="000000"/>
                </a:solidFill>
                <a:latin typeface="Times New Roman" pitchFamily="18" charset="0"/>
                <a:ea typeface="ＭＳ Ｐゴシック"/>
                <a:cs typeface="ＭＳ Ｐゴシック"/>
              </a:rPr>
              <a:t>Ambulatorio cardiologico H o territoriale/MMG</a:t>
            </a:r>
          </a:p>
        </p:txBody>
      </p:sp>
      <p:sp>
        <p:nvSpPr>
          <p:cNvPr id="117785" name="Oval 49"/>
          <p:cNvSpPr>
            <a:spLocks noChangeArrowheads="1"/>
          </p:cNvSpPr>
          <p:nvPr/>
        </p:nvSpPr>
        <p:spPr bwMode="auto">
          <a:xfrm>
            <a:off x="6732588" y="457358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7786" name="Oval 53"/>
          <p:cNvSpPr>
            <a:spLocks noChangeArrowheads="1"/>
          </p:cNvSpPr>
          <p:nvPr/>
        </p:nvSpPr>
        <p:spPr bwMode="auto">
          <a:xfrm>
            <a:off x="2268538" y="306705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7787" name="Oval 67"/>
          <p:cNvSpPr>
            <a:spLocks noChangeArrowheads="1"/>
          </p:cNvSpPr>
          <p:nvPr/>
        </p:nvSpPr>
        <p:spPr bwMode="auto">
          <a:xfrm>
            <a:off x="2722563" y="4562475"/>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7788" name="Oval 26"/>
          <p:cNvSpPr>
            <a:spLocks noChangeArrowheads="1"/>
          </p:cNvSpPr>
          <p:nvPr/>
        </p:nvSpPr>
        <p:spPr bwMode="auto">
          <a:xfrm>
            <a:off x="4572000" y="306863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7789" name="Oval 26"/>
          <p:cNvSpPr>
            <a:spLocks noChangeArrowheads="1"/>
          </p:cNvSpPr>
          <p:nvPr/>
        </p:nvSpPr>
        <p:spPr bwMode="auto">
          <a:xfrm>
            <a:off x="270033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7790" name="Oval 26"/>
          <p:cNvSpPr>
            <a:spLocks noChangeArrowheads="1"/>
          </p:cNvSpPr>
          <p:nvPr/>
        </p:nvSpPr>
        <p:spPr bwMode="auto">
          <a:xfrm>
            <a:off x="2722563" y="306863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7791" name="Line 60"/>
          <p:cNvSpPr>
            <a:spLocks noChangeShapeType="1"/>
          </p:cNvSpPr>
          <p:nvPr/>
        </p:nvSpPr>
        <p:spPr bwMode="auto">
          <a:xfrm flipH="1">
            <a:off x="3779838" y="5287963"/>
            <a:ext cx="360362" cy="301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type="triangle" w="med" len="med"/>
              </a14:hiddenLine>
            </a:ext>
          </a:extLst>
        </p:spPr>
        <p:txBody>
          <a:bodyPr/>
          <a:lstStyle/>
          <a:p>
            <a:endParaRPr lang="it-IT"/>
          </a:p>
        </p:txBody>
      </p:sp>
      <p:sp>
        <p:nvSpPr>
          <p:cNvPr id="117792" name="Text Box 70"/>
          <p:cNvSpPr txBox="1">
            <a:spLocks noChangeArrowheads="1"/>
          </p:cNvSpPr>
          <p:nvPr/>
        </p:nvSpPr>
        <p:spPr bwMode="auto">
          <a:xfrm>
            <a:off x="6886575" y="2936875"/>
            <a:ext cx="21224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Cadenza controlli</a:t>
            </a:r>
          </a:p>
          <a:p>
            <a:pPr algn="ctr" eaLnBrk="1" hangingPunct="1">
              <a:lnSpc>
                <a:spcPct val="90000"/>
              </a:lnSpc>
            </a:pPr>
            <a:r>
              <a:rPr lang="it-IT" sz="1200">
                <a:solidFill>
                  <a:srgbClr val="000000"/>
                </a:solidFill>
              </a:rPr>
              <a:t>in rapporto a condizione clinica</a:t>
            </a:r>
          </a:p>
        </p:txBody>
      </p:sp>
      <p:sp>
        <p:nvSpPr>
          <p:cNvPr id="117793" name="Text Box 70"/>
          <p:cNvSpPr txBox="1">
            <a:spLocks noChangeArrowheads="1"/>
          </p:cNvSpPr>
          <p:nvPr/>
        </p:nvSpPr>
        <p:spPr bwMode="auto">
          <a:xfrm>
            <a:off x="7224713" y="4419600"/>
            <a:ext cx="14239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Cadenza in rapporto</a:t>
            </a:r>
          </a:p>
          <a:p>
            <a:pPr algn="ctr" eaLnBrk="1" hangingPunct="1">
              <a:lnSpc>
                <a:spcPct val="90000"/>
              </a:lnSpc>
            </a:pPr>
            <a:r>
              <a:rPr lang="it-IT" sz="1200">
                <a:solidFill>
                  <a:srgbClr val="000000"/>
                </a:solidFill>
              </a:rPr>
              <a:t>a condizione clinica</a:t>
            </a:r>
          </a:p>
        </p:txBody>
      </p:sp>
      <p:sp>
        <p:nvSpPr>
          <p:cNvPr id="117794" name="Text Box 70"/>
          <p:cNvSpPr txBox="1">
            <a:spLocks noChangeArrowheads="1"/>
          </p:cNvSpPr>
          <p:nvPr/>
        </p:nvSpPr>
        <p:spPr bwMode="auto">
          <a:xfrm>
            <a:off x="7637463" y="3933825"/>
            <a:ext cx="701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200">
                <a:solidFill>
                  <a:srgbClr val="000000"/>
                </a:solidFill>
              </a:rPr>
              <a:t>Annuale</a:t>
            </a:r>
          </a:p>
        </p:txBody>
      </p:sp>
      <p:sp>
        <p:nvSpPr>
          <p:cNvPr id="117795" name="Text Box 70"/>
          <p:cNvSpPr txBox="1">
            <a:spLocks noChangeArrowheads="1"/>
          </p:cNvSpPr>
          <p:nvPr/>
        </p:nvSpPr>
        <p:spPr bwMode="auto">
          <a:xfrm>
            <a:off x="2700338" y="5033963"/>
            <a:ext cx="4608512" cy="2667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Non indicato in pazienti asintomatici senza nuovi eventi</a:t>
            </a:r>
          </a:p>
        </p:txBody>
      </p:sp>
      <p:sp>
        <p:nvSpPr>
          <p:cNvPr id="117796" name="Text Box 42"/>
          <p:cNvSpPr txBox="1">
            <a:spLocks noChangeArrowheads="1"/>
          </p:cNvSpPr>
          <p:nvPr/>
        </p:nvSpPr>
        <p:spPr bwMode="auto">
          <a:xfrm>
            <a:off x="50800" y="44450"/>
            <a:ext cx="247650" cy="366713"/>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000000"/>
                </a:solidFill>
                <a:latin typeface="Calibri" charset="0"/>
              </a:rPr>
              <a:t> </a:t>
            </a:r>
          </a:p>
        </p:txBody>
      </p:sp>
      <p:sp>
        <p:nvSpPr>
          <p:cNvPr id="117797" name="Oval 27"/>
          <p:cNvSpPr>
            <a:spLocks noChangeArrowheads="1"/>
          </p:cNvSpPr>
          <p:nvPr/>
        </p:nvSpPr>
        <p:spPr bwMode="auto">
          <a:xfrm>
            <a:off x="673258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7798" name="Text Box 70"/>
          <p:cNvSpPr txBox="1">
            <a:spLocks noChangeArrowheads="1"/>
          </p:cNvSpPr>
          <p:nvPr/>
        </p:nvSpPr>
        <p:spPr bwMode="auto">
          <a:xfrm>
            <a:off x="2627313" y="5538788"/>
            <a:ext cx="4608512" cy="2667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Non indicato in pazienti asintomatici senza nuovi eventi</a:t>
            </a:r>
          </a:p>
        </p:txBody>
      </p:sp>
      <p:sp>
        <p:nvSpPr>
          <p:cNvPr id="117799" name="Text Box 49"/>
          <p:cNvSpPr txBox="1">
            <a:spLocks noChangeArrowheads="1"/>
          </p:cNvSpPr>
          <p:nvPr/>
        </p:nvSpPr>
        <p:spPr bwMode="auto">
          <a:xfrm>
            <a:off x="5435600" y="6477000"/>
            <a:ext cx="3633788" cy="336550"/>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000000"/>
                </a:solidFill>
                <a:latin typeface="Calibri" charset="0"/>
              </a:rPr>
              <a:t>Modificata da Rossini et al. in press</a:t>
            </a:r>
          </a:p>
        </p:txBody>
      </p:sp>
    </p:spTree>
    <p:extLst>
      <p:ext uri="{BB962C8B-B14F-4D97-AF65-F5344CB8AC3E}">
        <p14:creationId xmlns:p14="http://schemas.microsoft.com/office/powerpoint/2010/main" val="549410608"/>
      </p:ext>
    </p:extLst>
  </p:cSld>
  <p:clrMapOvr>
    <a:masterClrMapping/>
  </p:clrMapOvr>
  <p:transition>
    <p:zo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95463"/>
            <a:ext cx="4129087"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1784350"/>
            <a:ext cx="42640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0" y="115888"/>
            <a:ext cx="6018213"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Rectangle 7"/>
          <p:cNvSpPr>
            <a:spLocks noChangeArrowheads="1"/>
          </p:cNvSpPr>
          <p:nvPr/>
        </p:nvSpPr>
        <p:spPr bwMode="auto">
          <a:xfrm>
            <a:off x="5651500" y="6477000"/>
            <a:ext cx="3357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600" b="1"/>
              <a:t>Daugherty Arch Intern Med. 2008</a:t>
            </a:r>
          </a:p>
        </p:txBody>
      </p:sp>
      <p:sp>
        <p:nvSpPr>
          <p:cNvPr id="152581" name="CasellaDiTesto 5"/>
          <p:cNvSpPr txBox="1">
            <a:spLocks noChangeArrowheads="1"/>
          </p:cNvSpPr>
          <p:nvPr/>
        </p:nvSpPr>
        <p:spPr bwMode="auto">
          <a:xfrm>
            <a:off x="179388" y="5157788"/>
            <a:ext cx="203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t>1516 AMI patients</a:t>
            </a:r>
          </a:p>
        </p:txBody>
      </p:sp>
    </p:spTree>
    <p:extLst>
      <p:ext uri="{BB962C8B-B14F-4D97-AF65-F5344CB8AC3E}">
        <p14:creationId xmlns:p14="http://schemas.microsoft.com/office/powerpoint/2010/main" val="1175105535"/>
      </p:ext>
    </p:extLst>
  </p:cSld>
  <p:clrMapOvr>
    <a:masterClrMapping/>
  </p:clrMapOvr>
  <p:transition>
    <p:zo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1411288" y="1728788"/>
            <a:ext cx="6184900" cy="4579937"/>
          </a:xfrm>
          <a:prstGeom prst="rect">
            <a:avLst/>
          </a:prstGeom>
          <a:noFill/>
          <a:ln w="38100">
            <a:solidFill>
              <a:schemeClr val="tx1">
                <a:lumMod val="75000"/>
                <a:lumOff val="25000"/>
              </a:schemeClr>
            </a:solidFill>
            <a:miter lim="800000"/>
            <a:headEnd/>
            <a:tailEnd/>
          </a:ln>
        </p:spPr>
      </p:pic>
      <p:sp>
        <p:nvSpPr>
          <p:cNvPr id="172034" name="CasellaDiTesto 2"/>
          <p:cNvSpPr txBox="1">
            <a:spLocks noChangeArrowheads="1"/>
          </p:cNvSpPr>
          <p:nvPr/>
        </p:nvSpPr>
        <p:spPr bwMode="auto">
          <a:xfrm>
            <a:off x="4597400" y="6475413"/>
            <a:ext cx="4511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t>Rinfret  for EASY IMPACT Study  Heart 2013 </a:t>
            </a:r>
          </a:p>
        </p:txBody>
      </p:sp>
      <p:pic>
        <p:nvPicPr>
          <p:cNvPr id="172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44450"/>
            <a:ext cx="77438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1835150" y="4149725"/>
            <a:ext cx="2736850" cy="935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3937160975"/>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olo 1"/>
          <p:cNvSpPr>
            <a:spLocks noGrp="1"/>
          </p:cNvSpPr>
          <p:nvPr>
            <p:ph type="title"/>
          </p:nvPr>
        </p:nvSpPr>
        <p:spPr>
          <a:xfrm>
            <a:off x="539552" y="260648"/>
            <a:ext cx="8229600" cy="1143000"/>
          </a:xfrm>
        </p:spPr>
        <p:txBody>
          <a:bodyPr/>
          <a:lstStyle/>
          <a:p>
            <a:pPr algn="ctr" eaLnBrk="1" hangingPunct="1">
              <a:defRPr/>
            </a:pPr>
            <a:r>
              <a:rPr lang="it-IT" sz="3600" b="1" dirty="0">
                <a:solidFill>
                  <a:srgbClr val="DA1B1D"/>
                </a:solidFill>
                <a:latin typeface="Century Gothic" charset="0"/>
                <a:cs typeface="+mj-cs"/>
              </a:rPr>
              <a:t>Mutati scenari epidemiologici</a:t>
            </a:r>
          </a:p>
        </p:txBody>
      </p:sp>
      <p:sp>
        <p:nvSpPr>
          <p:cNvPr id="80898" name="Segnaposto contenuto 2"/>
          <p:cNvSpPr>
            <a:spLocks noGrp="1"/>
          </p:cNvSpPr>
          <p:nvPr>
            <p:ph idx="1"/>
          </p:nvPr>
        </p:nvSpPr>
        <p:spPr>
          <a:xfrm>
            <a:off x="468313" y="1557338"/>
            <a:ext cx="8229600" cy="4525962"/>
          </a:xfrm>
        </p:spPr>
        <p:txBody>
          <a:bodyPr/>
          <a:lstStyle/>
          <a:p>
            <a:pPr eaLnBrk="1" hangingPunct="1">
              <a:buFont typeface="Wingdings" charset="0"/>
              <a:buChar char="ü"/>
            </a:pPr>
            <a:r>
              <a:rPr lang="it-IT" b="1" dirty="0">
                <a:solidFill>
                  <a:srgbClr val="002060"/>
                </a:solidFill>
                <a:latin typeface="Century Gothic" charset="0"/>
                <a:ea typeface="ＭＳ Ｐゴシック" charset="0"/>
              </a:rPr>
              <a:t>Pazienti ad alta complessità</a:t>
            </a:r>
          </a:p>
          <a:p>
            <a:pPr eaLnBrk="1" hangingPunct="1">
              <a:buFont typeface="Wingdings" charset="0"/>
              <a:buChar char="ü"/>
            </a:pPr>
            <a:r>
              <a:rPr lang="it-IT" b="1" dirty="0">
                <a:solidFill>
                  <a:srgbClr val="002060"/>
                </a:solidFill>
                <a:latin typeface="Century Gothic" charset="0"/>
                <a:ea typeface="ヒラギノ角ゴ Pro W3" charset="0"/>
                <a:cs typeface="ヒラギノ角ゴ Pro W3" charset="0"/>
              </a:rPr>
              <a:t>Alto rischio</a:t>
            </a:r>
          </a:p>
          <a:p>
            <a:pPr lvl="1" eaLnBrk="1" hangingPunct="1">
              <a:buFont typeface="Wingdings" charset="0"/>
              <a:buChar char="ü"/>
            </a:pPr>
            <a:r>
              <a:rPr lang="it-IT" sz="1600" b="1" dirty="0">
                <a:solidFill>
                  <a:srgbClr val="002060"/>
                </a:solidFill>
                <a:latin typeface="Century Gothic" charset="0"/>
                <a:ea typeface="ヒラギノ角ゴ Pro W3" charset="0"/>
                <a:cs typeface="ヒラギノ角ゴ Pro W3" charset="0"/>
              </a:rPr>
              <a:t>FE &lt; 40% in scompenso</a:t>
            </a:r>
          </a:p>
          <a:p>
            <a:pPr lvl="1" eaLnBrk="1" hangingPunct="1">
              <a:buFont typeface="Wingdings" charset="0"/>
              <a:buChar char="ü"/>
            </a:pPr>
            <a:r>
              <a:rPr lang="it-IT" sz="1600" b="1" dirty="0">
                <a:solidFill>
                  <a:srgbClr val="002060"/>
                </a:solidFill>
                <a:latin typeface="Century Gothic" charset="0"/>
                <a:ea typeface="ヒラギノ角ゴ Pro W3" charset="0"/>
                <a:cs typeface="ヒラギノ角ゴ Pro W3" charset="0"/>
              </a:rPr>
              <a:t>Disabilità correlate all’evento indice</a:t>
            </a:r>
          </a:p>
          <a:p>
            <a:pPr lvl="1" eaLnBrk="1" hangingPunct="1">
              <a:buFont typeface="Wingdings" charset="0"/>
              <a:buChar char="ü"/>
            </a:pPr>
            <a:r>
              <a:rPr lang="it-IT" sz="1600" b="1" dirty="0">
                <a:solidFill>
                  <a:srgbClr val="002060"/>
                </a:solidFill>
                <a:latin typeface="Century Gothic" charset="0"/>
                <a:ea typeface="ヒラギノ角ゴ Pro W3" charset="0"/>
                <a:cs typeface="ヒラギノ角ゴ Pro W3" charset="0"/>
              </a:rPr>
              <a:t>Severe complicanze postoperatorie</a:t>
            </a:r>
          </a:p>
          <a:p>
            <a:pPr lvl="1" eaLnBrk="1" hangingPunct="1">
              <a:buFont typeface="Wingdings" charset="0"/>
              <a:buChar char="ü"/>
            </a:pPr>
            <a:r>
              <a:rPr lang="it-IT" sz="1600" b="1" dirty="0">
                <a:solidFill>
                  <a:srgbClr val="002060"/>
                </a:solidFill>
                <a:latin typeface="Century Gothic" charset="0"/>
                <a:ea typeface="ヒラギノ角ゴ Pro W3" charset="0"/>
                <a:cs typeface="ヒラギノ角ゴ Pro W3" charset="0"/>
              </a:rPr>
              <a:t>Anziano fragile</a:t>
            </a:r>
          </a:p>
          <a:p>
            <a:pPr lvl="1" eaLnBrk="1" hangingPunct="1">
              <a:buFont typeface="Wingdings" charset="0"/>
              <a:buChar char="ü"/>
            </a:pPr>
            <a:r>
              <a:rPr lang="it-IT" sz="1600" b="1" dirty="0">
                <a:solidFill>
                  <a:srgbClr val="002060"/>
                </a:solidFill>
                <a:latin typeface="Century Gothic" charset="0"/>
                <a:ea typeface="ヒラギノ角ゴ Pro W3" charset="0"/>
                <a:cs typeface="ヒラギノ角ゴ Pro W3" charset="0"/>
              </a:rPr>
              <a:t>Problematiche socio-ambientali</a:t>
            </a:r>
          </a:p>
          <a:p>
            <a:pPr eaLnBrk="1" hangingPunct="1">
              <a:buFont typeface="Wingdings" charset="0"/>
              <a:buChar char="ü"/>
            </a:pPr>
            <a:r>
              <a:rPr lang="it-IT" b="1" dirty="0">
                <a:solidFill>
                  <a:srgbClr val="002060"/>
                </a:solidFill>
                <a:latin typeface="Century Gothic" charset="0"/>
                <a:ea typeface="ヒラギノ角ゴ Pro W3" charset="0"/>
                <a:cs typeface="ヒラギノ角ゴ Pro W3" charset="0"/>
              </a:rPr>
              <a:t>Rischio intermedio</a:t>
            </a:r>
          </a:p>
          <a:p>
            <a:pPr lvl="1" eaLnBrk="1" hangingPunct="1">
              <a:buFont typeface="Wingdings" charset="0"/>
              <a:buChar char="ü"/>
            </a:pPr>
            <a:r>
              <a:rPr lang="it-IT" sz="1600" b="1" dirty="0">
                <a:solidFill>
                  <a:srgbClr val="002060"/>
                </a:solidFill>
                <a:latin typeface="Century Gothic" charset="0"/>
                <a:ea typeface="ヒラギノ角ゴ Pro W3" charset="0"/>
                <a:cs typeface="ヒラギノ角ゴ Pro W3" charset="0"/>
              </a:rPr>
              <a:t>FE: 40-49%</a:t>
            </a:r>
          </a:p>
          <a:p>
            <a:pPr lvl="1" eaLnBrk="1" hangingPunct="1">
              <a:buFont typeface="Wingdings" charset="0"/>
              <a:buChar char="ü"/>
            </a:pPr>
            <a:r>
              <a:rPr lang="it-IT" sz="1600" b="1" dirty="0">
                <a:solidFill>
                  <a:srgbClr val="002060"/>
                </a:solidFill>
                <a:latin typeface="Century Gothic" charset="0"/>
                <a:ea typeface="ヒラギノ角ゴ Pro W3" charset="0"/>
                <a:cs typeface="ヒラギノ角ゴ Pro W3" charset="0"/>
              </a:rPr>
              <a:t>Rischio trombotico aumentato</a:t>
            </a:r>
          </a:p>
          <a:p>
            <a:pPr lvl="2" eaLnBrk="1" hangingPunct="1">
              <a:buFont typeface="Wingdings" charset="0"/>
              <a:buChar char="ü"/>
            </a:pPr>
            <a:r>
              <a:rPr lang="it-IT" sz="1200" b="1" dirty="0">
                <a:solidFill>
                  <a:srgbClr val="002060"/>
                </a:solidFill>
                <a:latin typeface="Century Gothic" charset="0"/>
                <a:ea typeface="ヒラギノ角ゴ Pro W3" charset="0"/>
                <a:cs typeface="ヒラギノ角ゴ Pro W3" charset="0"/>
              </a:rPr>
              <a:t>IRC</a:t>
            </a:r>
          </a:p>
          <a:p>
            <a:pPr lvl="2" eaLnBrk="1" hangingPunct="1">
              <a:buFont typeface="Wingdings" charset="0"/>
              <a:buChar char="ü"/>
            </a:pPr>
            <a:r>
              <a:rPr lang="it-IT" sz="1200" b="1" dirty="0">
                <a:solidFill>
                  <a:srgbClr val="002060"/>
                </a:solidFill>
                <a:latin typeface="Century Gothic" charset="0"/>
                <a:ea typeface="ヒラギノ角ゴ Pro W3" charset="0"/>
                <a:cs typeface="ヒラギノ角ゴ Pro W3" charset="0"/>
              </a:rPr>
              <a:t>Diabete</a:t>
            </a:r>
          </a:p>
          <a:p>
            <a:pPr lvl="2" eaLnBrk="1" hangingPunct="1">
              <a:buFont typeface="Wingdings" charset="0"/>
              <a:buChar char="ü"/>
            </a:pPr>
            <a:r>
              <a:rPr lang="it-IT" sz="1200" b="1" dirty="0">
                <a:solidFill>
                  <a:srgbClr val="002060"/>
                </a:solidFill>
                <a:latin typeface="Century Gothic" charset="0"/>
                <a:ea typeface="ヒラギノ角ゴ Pro W3" charset="0"/>
                <a:cs typeface="ヒラギノ角ゴ Pro W3" charset="0"/>
              </a:rPr>
              <a:t>Arteriopatia </a:t>
            </a:r>
            <a:r>
              <a:rPr lang="it-IT" sz="1200" b="1" dirty="0" err="1">
                <a:solidFill>
                  <a:srgbClr val="002060"/>
                </a:solidFill>
                <a:latin typeface="Century Gothic" charset="0"/>
                <a:ea typeface="ヒラギノ角ゴ Pro W3" charset="0"/>
                <a:cs typeface="ヒラギノ角ゴ Pro W3" charset="0"/>
              </a:rPr>
              <a:t>polidistrettuale</a:t>
            </a:r>
            <a:endParaRPr lang="it-IT" sz="1200" b="1" dirty="0">
              <a:solidFill>
                <a:srgbClr val="002060"/>
              </a:solidFill>
              <a:latin typeface="Century Gothic" charset="0"/>
              <a:ea typeface="ヒラギノ角ゴ Pro W3" charset="0"/>
              <a:cs typeface="ヒラギノ角ゴ Pro W3" charset="0"/>
            </a:endParaRPr>
          </a:p>
          <a:p>
            <a:pPr lvl="2" eaLnBrk="1" hangingPunct="1">
              <a:buFont typeface="Wingdings" charset="0"/>
              <a:buChar char="ü"/>
            </a:pPr>
            <a:r>
              <a:rPr lang="it-IT" sz="1200" b="1" dirty="0">
                <a:solidFill>
                  <a:srgbClr val="002060"/>
                </a:solidFill>
                <a:latin typeface="Century Gothic" charset="0"/>
                <a:ea typeface="ヒラギノ角ゴ Pro W3" charset="0"/>
                <a:cs typeface="ヒラギノ角ゴ Pro W3" charset="0"/>
              </a:rPr>
              <a:t>Rivascolarizzazione incompleta o non effettuata</a:t>
            </a:r>
          </a:p>
          <a:p>
            <a:pPr eaLnBrk="1" hangingPunct="1">
              <a:buFont typeface="Wingdings" charset="0"/>
              <a:buChar char="ü"/>
            </a:pPr>
            <a:r>
              <a:rPr lang="it-IT" sz="1800" b="1" dirty="0">
                <a:solidFill>
                  <a:srgbClr val="002060"/>
                </a:solidFill>
                <a:latin typeface="Century Gothic" charset="0"/>
                <a:ea typeface="ヒラギノ角ゴ Pro W3" charset="0"/>
                <a:cs typeface="ヒラギノ角ゴ Pro W3" charset="0"/>
              </a:rPr>
              <a:t>Rischio basso</a:t>
            </a:r>
          </a:p>
          <a:p>
            <a:pPr lvl="1" eaLnBrk="1" hangingPunct="1">
              <a:buFont typeface="Wingdings" charset="0"/>
              <a:buChar char="ü"/>
            </a:pPr>
            <a:endParaRPr lang="it-IT" b="1" dirty="0">
              <a:solidFill>
                <a:srgbClr val="002060"/>
              </a:solidFill>
              <a:latin typeface="Century Gothic" charset="0"/>
              <a:ea typeface="ヒラギノ角ゴ Pro W3" charset="0"/>
              <a:cs typeface="ヒラギノ角ゴ Pro W3" charset="0"/>
            </a:endParaRPr>
          </a:p>
          <a:p>
            <a:pPr eaLnBrk="1" hangingPunct="1">
              <a:buFont typeface="Wingdings" charset="0"/>
              <a:buChar char="ü"/>
            </a:pPr>
            <a:endParaRPr lang="it-IT" sz="1800" b="1" dirty="0">
              <a:solidFill>
                <a:srgbClr val="002060"/>
              </a:solidFill>
              <a:latin typeface="Century Gothic" charset="0"/>
              <a:ea typeface="ヒラギノ角ゴ Pro W3" charset="0"/>
              <a:cs typeface="ヒラギノ角ゴ Pro W3" charset="0"/>
            </a:endParaRPr>
          </a:p>
          <a:p>
            <a:pPr eaLnBrk="1" hangingPunct="1">
              <a:buFont typeface="Wingdings" charset="0"/>
              <a:buChar char="ü"/>
            </a:pPr>
            <a:endParaRPr lang="it-IT" sz="1800" b="1" dirty="0">
              <a:solidFill>
                <a:srgbClr val="002060"/>
              </a:solidFill>
              <a:latin typeface="Century Gothic" charset="0"/>
              <a:ea typeface="ＭＳ Ｐゴシック" charset="0"/>
            </a:endParaRPr>
          </a:p>
        </p:txBody>
      </p:sp>
      <p:sp>
        <p:nvSpPr>
          <p:cNvPr id="4" name="Rettangolo 3"/>
          <p:cNvSpPr>
            <a:spLocks noChangeArrowheads="1"/>
          </p:cNvSpPr>
          <p:nvPr/>
        </p:nvSpPr>
        <p:spPr bwMode="auto">
          <a:xfrm>
            <a:off x="5868144" y="1556792"/>
            <a:ext cx="2952750" cy="2232025"/>
          </a:xfrm>
          <a:prstGeom prst="rect">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r>
              <a:rPr lang="it-IT" sz="2800" b="1" dirty="0">
                <a:solidFill>
                  <a:srgbClr val="002060"/>
                </a:solidFill>
                <a:latin typeface="+mn-lt"/>
                <a:ea typeface="+mn-ea"/>
                <a:cs typeface="+mn-cs"/>
              </a:rPr>
              <a:t>Cardiologia Riabilitativa </a:t>
            </a:r>
            <a:r>
              <a:rPr lang="it-IT" sz="2800" b="1" dirty="0" err="1">
                <a:solidFill>
                  <a:srgbClr val="002060"/>
                </a:solidFill>
                <a:latin typeface="+mn-lt"/>
                <a:ea typeface="+mn-ea"/>
                <a:cs typeface="+mn-cs"/>
              </a:rPr>
              <a:t>Degenziale</a:t>
            </a:r>
            <a:endParaRPr lang="it-IT" sz="2800" b="1" dirty="0">
              <a:solidFill>
                <a:srgbClr val="002060"/>
              </a:solidFill>
              <a:latin typeface="+mn-lt"/>
              <a:ea typeface="+mn-ea"/>
              <a:cs typeface="+mn-cs"/>
            </a:endParaRPr>
          </a:p>
        </p:txBody>
      </p:sp>
      <p:sp>
        <p:nvSpPr>
          <p:cNvPr id="5" name="Rettangolo 4"/>
          <p:cNvSpPr>
            <a:spLocks noChangeArrowheads="1"/>
          </p:cNvSpPr>
          <p:nvPr/>
        </p:nvSpPr>
        <p:spPr bwMode="auto">
          <a:xfrm>
            <a:off x="5867400" y="4149725"/>
            <a:ext cx="2952750" cy="2519363"/>
          </a:xfrm>
          <a:prstGeom prst="rect">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a:defRPr/>
            </a:pPr>
            <a:r>
              <a:rPr lang="it-IT" sz="2800" b="1" dirty="0">
                <a:solidFill>
                  <a:srgbClr val="002060"/>
                </a:solidFill>
                <a:latin typeface="+mn-lt"/>
                <a:ea typeface="+mn-ea"/>
                <a:cs typeface="+mn-cs"/>
              </a:rPr>
              <a:t>Cardiologia Riabilitativa Light/Prevenzione secondaria strong</a:t>
            </a:r>
          </a:p>
        </p:txBody>
      </p:sp>
    </p:spTree>
    <p:extLst>
      <p:ext uri="{BB962C8B-B14F-4D97-AF65-F5344CB8AC3E}">
        <p14:creationId xmlns:p14="http://schemas.microsoft.com/office/powerpoint/2010/main" val="1194783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p:cNvSpPr>
            <a:spLocks noChangeArrowheads="1"/>
          </p:cNvSpPr>
          <p:nvPr/>
        </p:nvSpPr>
        <p:spPr bwMode="auto">
          <a:xfrm>
            <a:off x="3617913" y="1160463"/>
            <a:ext cx="1900237" cy="1760537"/>
          </a:xfrm>
          <a:prstGeom prst="ellipse">
            <a:avLst/>
          </a:prstGeom>
          <a:solidFill>
            <a:srgbClr val="FF0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cs typeface="+mn-cs"/>
            </a:endParaRPr>
          </a:p>
        </p:txBody>
      </p:sp>
      <p:sp>
        <p:nvSpPr>
          <p:cNvPr id="11" name="Ovale 10"/>
          <p:cNvSpPr>
            <a:spLocks noChangeArrowheads="1"/>
          </p:cNvSpPr>
          <p:nvPr/>
        </p:nvSpPr>
        <p:spPr bwMode="auto">
          <a:xfrm>
            <a:off x="3732213" y="4930775"/>
            <a:ext cx="1900237" cy="1762125"/>
          </a:xfrm>
          <a:prstGeom prst="ellipse">
            <a:avLst/>
          </a:prstGeom>
          <a:solidFill>
            <a:srgbClr val="CCFFCC"/>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cs typeface="+mn-cs"/>
            </a:endParaRPr>
          </a:p>
        </p:txBody>
      </p:sp>
      <p:sp>
        <p:nvSpPr>
          <p:cNvPr id="12" name="Ovale 11"/>
          <p:cNvSpPr>
            <a:spLocks noChangeArrowheads="1"/>
          </p:cNvSpPr>
          <p:nvPr/>
        </p:nvSpPr>
        <p:spPr bwMode="auto">
          <a:xfrm>
            <a:off x="6338888" y="3011488"/>
            <a:ext cx="1900237" cy="1760537"/>
          </a:xfrm>
          <a:prstGeom prst="ellipse">
            <a:avLst/>
          </a:prstGeom>
          <a:solidFill>
            <a:srgbClr val="008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cs typeface="+mn-cs"/>
            </a:endParaRPr>
          </a:p>
        </p:txBody>
      </p:sp>
      <p:sp>
        <p:nvSpPr>
          <p:cNvPr id="13" name="Ovale 12"/>
          <p:cNvSpPr>
            <a:spLocks noChangeArrowheads="1"/>
          </p:cNvSpPr>
          <p:nvPr/>
        </p:nvSpPr>
        <p:spPr bwMode="auto">
          <a:xfrm>
            <a:off x="1047750" y="3011488"/>
            <a:ext cx="1901825" cy="1760537"/>
          </a:xfrm>
          <a:prstGeom prst="ellipse">
            <a:avLst/>
          </a:prstGeom>
          <a:solidFill>
            <a:srgbClr val="FF4218"/>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cs typeface="+mn-cs"/>
            </a:endParaRPr>
          </a:p>
        </p:txBody>
      </p:sp>
      <p:sp>
        <p:nvSpPr>
          <p:cNvPr id="60421" name="CasellaDiTesto 4"/>
          <p:cNvSpPr txBox="1">
            <a:spLocks noChangeArrowheads="1"/>
          </p:cNvSpPr>
          <p:nvPr/>
        </p:nvSpPr>
        <p:spPr bwMode="auto">
          <a:xfrm>
            <a:off x="3684588" y="1527175"/>
            <a:ext cx="1785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1800" b="1"/>
              <a:t>CR DEGENZIALE</a:t>
            </a:r>
          </a:p>
        </p:txBody>
      </p:sp>
      <p:sp>
        <p:nvSpPr>
          <p:cNvPr id="60422" name="CasellaDiTesto 15"/>
          <p:cNvSpPr txBox="1">
            <a:spLocks noChangeArrowheads="1"/>
          </p:cNvSpPr>
          <p:nvPr/>
        </p:nvSpPr>
        <p:spPr bwMode="auto">
          <a:xfrm>
            <a:off x="944563" y="3497263"/>
            <a:ext cx="212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1600" b="1"/>
              <a:t>CR AMBULATORIALE</a:t>
            </a:r>
          </a:p>
        </p:txBody>
      </p:sp>
      <p:sp>
        <p:nvSpPr>
          <p:cNvPr id="60423" name="CasellaDiTesto 16"/>
          <p:cNvSpPr txBox="1">
            <a:spLocks noChangeArrowheads="1"/>
          </p:cNvSpPr>
          <p:nvPr/>
        </p:nvSpPr>
        <p:spPr bwMode="auto">
          <a:xfrm>
            <a:off x="6300788" y="3490913"/>
            <a:ext cx="1968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1600" b="1"/>
              <a:t>AMBULATORI PREV. SECOND. </a:t>
            </a:r>
          </a:p>
        </p:txBody>
      </p:sp>
      <p:sp>
        <p:nvSpPr>
          <p:cNvPr id="60424" name="CasellaDiTesto 17"/>
          <p:cNvSpPr txBox="1">
            <a:spLocks noChangeArrowheads="1"/>
          </p:cNvSpPr>
          <p:nvPr/>
        </p:nvSpPr>
        <p:spPr bwMode="auto">
          <a:xfrm>
            <a:off x="3722688" y="5200650"/>
            <a:ext cx="1968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1600" b="1"/>
              <a:t>AMBULATORI CARDIOLOGICI</a:t>
            </a:r>
          </a:p>
          <a:p>
            <a:pPr algn="ctr" eaLnBrk="1" hangingPunct="1"/>
            <a:endParaRPr lang="it-IT" sz="1600" b="1"/>
          </a:p>
          <a:p>
            <a:pPr algn="ctr" eaLnBrk="1" hangingPunct="1"/>
            <a:r>
              <a:rPr lang="it-IT" sz="1600" b="1"/>
              <a:t>MMG</a:t>
            </a:r>
          </a:p>
        </p:txBody>
      </p:sp>
      <p:cxnSp>
        <p:nvCxnSpPr>
          <p:cNvPr id="60425" name="Connettore 1 2"/>
          <p:cNvCxnSpPr>
            <a:cxnSpLocks noChangeShapeType="1"/>
          </p:cNvCxnSpPr>
          <p:nvPr/>
        </p:nvCxnSpPr>
        <p:spPr bwMode="auto">
          <a:xfrm flipH="1">
            <a:off x="2949575" y="2625725"/>
            <a:ext cx="773113" cy="706438"/>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426" name="Connettore 1 14"/>
          <p:cNvCxnSpPr>
            <a:cxnSpLocks noChangeShapeType="1"/>
          </p:cNvCxnSpPr>
          <p:nvPr/>
        </p:nvCxnSpPr>
        <p:spPr bwMode="auto">
          <a:xfrm flipH="1" flipV="1">
            <a:off x="2844800" y="4630738"/>
            <a:ext cx="887413" cy="598487"/>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427" name="Connettore 1 18"/>
          <p:cNvCxnSpPr>
            <a:cxnSpLocks noChangeShapeType="1"/>
          </p:cNvCxnSpPr>
          <p:nvPr/>
        </p:nvCxnSpPr>
        <p:spPr bwMode="auto">
          <a:xfrm flipH="1">
            <a:off x="5632450" y="4522788"/>
            <a:ext cx="773113" cy="706437"/>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428" name="Connettore 1 19"/>
          <p:cNvCxnSpPr>
            <a:cxnSpLocks noChangeShapeType="1"/>
          </p:cNvCxnSpPr>
          <p:nvPr/>
        </p:nvCxnSpPr>
        <p:spPr bwMode="auto">
          <a:xfrm flipH="1" flipV="1">
            <a:off x="5518150" y="2601913"/>
            <a:ext cx="1041400" cy="568325"/>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0429" name="CasellaDiTesto 20"/>
          <p:cNvSpPr txBox="1">
            <a:spLocks noChangeArrowheads="1"/>
          </p:cNvSpPr>
          <p:nvPr/>
        </p:nvSpPr>
        <p:spPr bwMode="auto">
          <a:xfrm>
            <a:off x="3398838" y="3236913"/>
            <a:ext cx="254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2000" b="1">
                <a:solidFill>
                  <a:srgbClr val="FF0000"/>
                </a:solidFill>
              </a:rPr>
              <a:t>RETE PER LA FASE POSTACUTA</a:t>
            </a:r>
          </a:p>
        </p:txBody>
      </p:sp>
      <p:sp>
        <p:nvSpPr>
          <p:cNvPr id="73743" name="Titolo 1"/>
          <p:cNvSpPr>
            <a:spLocks noGrp="1"/>
          </p:cNvSpPr>
          <p:nvPr>
            <p:ph type="title"/>
          </p:nvPr>
        </p:nvSpPr>
        <p:spPr>
          <a:xfrm>
            <a:off x="82550" y="404664"/>
            <a:ext cx="9061450" cy="493713"/>
          </a:xfrm>
        </p:spPr>
        <p:txBody>
          <a:bodyPr/>
          <a:lstStyle/>
          <a:p>
            <a:pPr algn="ctr">
              <a:defRPr/>
            </a:pPr>
            <a:r>
              <a:rPr lang="it-IT" b="1" dirty="0">
                <a:solidFill>
                  <a:srgbClr val="FF0000"/>
                </a:solidFill>
                <a:ea typeface="ヒラギノ角ゴ Pro W3" pitchFamily="-84" charset="-128"/>
              </a:rPr>
              <a:t>PREVENZIONE SECONDARIA/RIABILITAZIONE POSTACUTA (fino a 1 anno)</a:t>
            </a:r>
          </a:p>
        </p:txBody>
      </p:sp>
    </p:spTree>
    <p:extLst>
      <p:ext uri="{BB962C8B-B14F-4D97-AF65-F5344CB8AC3E}">
        <p14:creationId xmlns:p14="http://schemas.microsoft.com/office/powerpoint/2010/main" val="2441719527"/>
      </p:ext>
    </p:extLst>
  </p:cSld>
  <p:clrMapOvr>
    <a:masterClrMapping/>
  </p:clrMapOvr>
  <p:transition>
    <p:zo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ESC_AMI-STEMI_2017_for TF_18-08-17-V2final_JPG some slides 200817 - Copy0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7188"/>
            <a:ext cx="9144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3449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descr="ESC_AMI-STEMI_2017_for TF_18-08-17-V2final_JPG some slides 200817 - Copy009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8027988"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a:spLocks noChangeArrowheads="1"/>
          </p:cNvSpPr>
          <p:nvPr/>
        </p:nvSpPr>
        <p:spPr bwMode="auto">
          <a:xfrm>
            <a:off x="2627313" y="4868863"/>
            <a:ext cx="5616575" cy="576262"/>
          </a:xfrm>
          <a:prstGeom prst="rect">
            <a:avLst/>
          </a:prstGeom>
          <a:noFill/>
          <a:ln w="57150">
            <a:solidFill>
              <a:srgbClr val="FF0000"/>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latin typeface="+mn-lt"/>
              <a:ea typeface="+mn-ea"/>
              <a:cs typeface="+mn-cs"/>
            </a:endParaRPr>
          </a:p>
        </p:txBody>
      </p:sp>
    </p:spTree>
    <p:extLst>
      <p:ext uri="{BB962C8B-B14F-4D97-AF65-F5344CB8AC3E}">
        <p14:creationId xmlns:p14="http://schemas.microsoft.com/office/powerpoint/2010/main" val="27159441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ESC_AMI-STEMI_2017_for TF_18-08-17-V2final_JPG some slides 200817 - Copy009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12875"/>
            <a:ext cx="8321675"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a:spLocks noChangeArrowheads="1"/>
          </p:cNvSpPr>
          <p:nvPr/>
        </p:nvSpPr>
        <p:spPr bwMode="auto">
          <a:xfrm>
            <a:off x="2627313" y="4581525"/>
            <a:ext cx="6048375" cy="792163"/>
          </a:xfrm>
          <a:prstGeom prst="rect">
            <a:avLst/>
          </a:prstGeom>
          <a:noFill/>
          <a:ln w="57150">
            <a:solidFill>
              <a:srgbClr val="FF0000"/>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latin typeface="+mn-lt"/>
              <a:ea typeface="+mn-ea"/>
              <a:cs typeface="+mn-cs"/>
            </a:endParaRPr>
          </a:p>
        </p:txBody>
      </p:sp>
    </p:spTree>
    <p:extLst>
      <p:ext uri="{BB962C8B-B14F-4D97-AF65-F5344CB8AC3E}">
        <p14:creationId xmlns:p14="http://schemas.microsoft.com/office/powerpoint/2010/main" val="18106206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CasellaDiTesto 1"/>
          <p:cNvSpPr txBox="1">
            <a:spLocks noChangeArrowheads="1"/>
          </p:cNvSpPr>
          <p:nvPr/>
        </p:nvSpPr>
        <p:spPr bwMode="auto">
          <a:xfrm>
            <a:off x="3000375" y="142875"/>
            <a:ext cx="2797175" cy="646113"/>
          </a:xfrm>
          <a:prstGeom prst="rect">
            <a:avLst/>
          </a:prstGeom>
          <a:noFill/>
          <a:ln w="9525">
            <a:noFill/>
            <a:miter lim="800000"/>
            <a:headEnd/>
            <a:tailEnd/>
          </a:ln>
        </p:spPr>
        <p:txBody>
          <a:bodyPr wrap="none">
            <a:spAutoFit/>
          </a:bodyPr>
          <a:lstStyle/>
          <a:p>
            <a:pPr>
              <a:defRPr/>
            </a:pPr>
            <a:r>
              <a:rPr lang="it-IT" sz="3600" b="1" dirty="0">
                <a:solidFill>
                  <a:srgbClr val="FF0000"/>
                </a:solidFill>
                <a:latin typeface="Century Gothic" pitchFamily="34" charset="0"/>
                <a:ea typeface="ＭＳ Ｐゴシック" pitchFamily="-84" charset="-128"/>
                <a:cs typeface="+mn-cs"/>
              </a:rPr>
              <a:t>Conclusioni</a:t>
            </a:r>
          </a:p>
        </p:txBody>
      </p:sp>
      <p:sp>
        <p:nvSpPr>
          <p:cNvPr id="76802" name="Rettangolo 3"/>
          <p:cNvSpPr>
            <a:spLocks noChangeArrowheads="1"/>
          </p:cNvSpPr>
          <p:nvPr/>
        </p:nvSpPr>
        <p:spPr bwMode="auto">
          <a:xfrm>
            <a:off x="251520" y="1628800"/>
            <a:ext cx="864393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Arial" charset="0"/>
              <a:buChar char="•"/>
            </a:pPr>
            <a:r>
              <a:rPr lang="it-IT" sz="2000" b="1" dirty="0">
                <a:solidFill>
                  <a:srgbClr val="000090"/>
                </a:solidFill>
                <a:latin typeface="Century Gothic" charset="0"/>
              </a:rPr>
              <a:t>La prognosi dopo una SCA è fortemente differenziata e diversi devono essere i  percorsi assistenziali</a:t>
            </a:r>
          </a:p>
          <a:p>
            <a:pPr marL="457200" indent="-457200">
              <a:buFont typeface="Arial" charset="0"/>
              <a:buChar char="•"/>
            </a:pPr>
            <a:endParaRPr lang="it-IT" sz="2000" b="1" dirty="0">
              <a:solidFill>
                <a:srgbClr val="000090"/>
              </a:solidFill>
              <a:latin typeface="Century Gothic" charset="0"/>
            </a:endParaRPr>
          </a:p>
          <a:p>
            <a:pPr marL="457200" indent="-457200">
              <a:buFont typeface="Arial" charset="0"/>
              <a:buChar char="•"/>
            </a:pPr>
            <a:r>
              <a:rPr lang="it-IT" sz="2000" b="1" dirty="0">
                <a:solidFill>
                  <a:srgbClr val="000090"/>
                </a:solidFill>
                <a:latin typeface="Century Gothic" charset="0"/>
              </a:rPr>
              <a:t>La stratificazione prognostica è componente fondamentale della prevenzione secondaria e deve essere eseguita ed esplicitata in tutti i pazienti</a:t>
            </a:r>
          </a:p>
          <a:p>
            <a:pPr marL="457200" indent="-457200">
              <a:buFont typeface="Arial" charset="0"/>
              <a:buChar char="•"/>
            </a:pPr>
            <a:endParaRPr lang="it-IT" sz="2000" b="1" dirty="0">
              <a:solidFill>
                <a:srgbClr val="000090"/>
              </a:solidFill>
              <a:latin typeface="Century Gothic" charset="0"/>
            </a:endParaRPr>
          </a:p>
          <a:p>
            <a:pPr marL="457200" indent="-457200">
              <a:buFont typeface="Arial" charset="0"/>
              <a:buChar char="•"/>
            </a:pPr>
            <a:r>
              <a:rPr lang="it-IT" sz="2000" b="1" dirty="0">
                <a:solidFill>
                  <a:srgbClr val="000090"/>
                </a:solidFill>
                <a:latin typeface="Century Gothic" charset="0"/>
              </a:rPr>
              <a:t>A tutti gli altri pazienti deve essere garantito un percorso di prevenzione secondaria adeguato al loro  profilo di rischio</a:t>
            </a:r>
            <a:endParaRPr lang="it-IT" altLang="ja-JP" sz="2000" b="1" dirty="0">
              <a:solidFill>
                <a:srgbClr val="000090"/>
              </a:solidFill>
              <a:latin typeface="Century Gothic" charset="0"/>
            </a:endParaRPr>
          </a:p>
          <a:p>
            <a:pPr marL="457200" indent="-457200">
              <a:buFont typeface="Arial" charset="0"/>
              <a:buChar char="•"/>
            </a:pPr>
            <a:endParaRPr lang="it-IT" sz="2000" b="1" dirty="0">
              <a:solidFill>
                <a:srgbClr val="000090"/>
              </a:solidFill>
              <a:latin typeface="Century Gothic" charset="0"/>
            </a:endParaRPr>
          </a:p>
        </p:txBody>
      </p:sp>
    </p:spTree>
    <p:extLst>
      <p:ext uri="{BB962C8B-B14F-4D97-AF65-F5344CB8AC3E}">
        <p14:creationId xmlns:p14="http://schemas.microsoft.com/office/powerpoint/2010/main" val="2981491237"/>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669925" y="722313"/>
            <a:ext cx="184150" cy="366712"/>
          </a:xfrm>
          <a:prstGeom prst="rect">
            <a:avLst/>
          </a:prstGeom>
          <a:noFill/>
          <a:ln w="9525">
            <a:noFill/>
            <a:miter lim="800000"/>
            <a:headEnd/>
            <a:tailEnd/>
          </a:ln>
        </p:spPr>
        <p:txBody>
          <a:bodyPr wrap="none">
            <a:spAutoFit/>
          </a:bodyPr>
          <a:lstStyle/>
          <a:p>
            <a:pPr>
              <a:defRPr/>
            </a:pPr>
            <a:endParaRPr lang="it-IT" sz="1800">
              <a:solidFill>
                <a:prstClr val="white"/>
              </a:solidFill>
              <a:latin typeface="Arial" pitchFamily="34" charset="0"/>
              <a:ea typeface="+mn-ea"/>
              <a:cs typeface="Arial" pitchFamily="34" charset="0"/>
            </a:endParaRPr>
          </a:p>
        </p:txBody>
      </p:sp>
      <p:sp>
        <p:nvSpPr>
          <p:cNvPr id="41987" name="Text Box 5"/>
          <p:cNvSpPr txBox="1">
            <a:spLocks noChangeArrowheads="1"/>
          </p:cNvSpPr>
          <p:nvPr/>
        </p:nvSpPr>
        <p:spPr bwMode="auto">
          <a:xfrm>
            <a:off x="3260725" y="5751513"/>
            <a:ext cx="184150" cy="366712"/>
          </a:xfrm>
          <a:prstGeom prst="rect">
            <a:avLst/>
          </a:prstGeom>
          <a:noFill/>
          <a:ln w="9525">
            <a:noFill/>
            <a:miter lim="800000"/>
            <a:headEnd/>
            <a:tailEnd/>
          </a:ln>
        </p:spPr>
        <p:txBody>
          <a:bodyPr wrap="none">
            <a:spAutoFit/>
          </a:bodyPr>
          <a:lstStyle/>
          <a:p>
            <a:pPr>
              <a:defRPr/>
            </a:pPr>
            <a:endParaRPr lang="it-IT" sz="1800">
              <a:solidFill>
                <a:prstClr val="white"/>
              </a:solidFill>
              <a:latin typeface="Arial" pitchFamily="34" charset="0"/>
              <a:ea typeface="+mn-ea"/>
              <a:cs typeface="Arial" pitchFamily="34" charset="0"/>
            </a:endParaRPr>
          </a:p>
        </p:txBody>
      </p:sp>
      <p:sp>
        <p:nvSpPr>
          <p:cNvPr id="250883" name="Text Box 41"/>
          <p:cNvSpPr txBox="1">
            <a:spLocks noChangeArrowheads="1"/>
          </p:cNvSpPr>
          <p:nvPr/>
        </p:nvSpPr>
        <p:spPr bwMode="auto">
          <a:xfrm>
            <a:off x="827088" y="836613"/>
            <a:ext cx="73453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800" b="1" dirty="0">
                <a:solidFill>
                  <a:srgbClr val="FF0000"/>
                </a:solidFill>
                <a:latin typeface="Tahoma" charset="0"/>
              </a:rPr>
              <a:t>Prevalenza delle principali </a:t>
            </a:r>
            <a:r>
              <a:rPr lang="it-IT" sz="2800" b="1" dirty="0" err="1">
                <a:solidFill>
                  <a:srgbClr val="FF0000"/>
                </a:solidFill>
                <a:latin typeface="Tahoma" charset="0"/>
              </a:rPr>
              <a:t>comorbidità</a:t>
            </a:r>
            <a:endParaRPr lang="it-IT" sz="2800" b="1" dirty="0">
              <a:solidFill>
                <a:srgbClr val="FF0000"/>
              </a:solidFill>
              <a:latin typeface="Tahoma" charset="0"/>
            </a:endParaRPr>
          </a:p>
          <a:p>
            <a:pPr eaLnBrk="1" hangingPunct="1"/>
            <a:endParaRPr lang="it-IT" sz="2800" dirty="0">
              <a:solidFill>
                <a:srgbClr val="FF0000"/>
              </a:solidFill>
              <a:latin typeface="Tahoma" charset="0"/>
            </a:endParaRPr>
          </a:p>
        </p:txBody>
      </p:sp>
      <p:sp>
        <p:nvSpPr>
          <p:cNvPr id="41989" name="Text Box 42"/>
          <p:cNvSpPr txBox="1">
            <a:spLocks noChangeArrowheads="1"/>
          </p:cNvSpPr>
          <p:nvPr/>
        </p:nvSpPr>
        <p:spPr bwMode="auto">
          <a:xfrm>
            <a:off x="5559425" y="-258763"/>
            <a:ext cx="184150" cy="823913"/>
          </a:xfrm>
          <a:prstGeom prst="rect">
            <a:avLst/>
          </a:prstGeom>
          <a:noFill/>
          <a:ln w="9525">
            <a:noFill/>
            <a:miter lim="800000"/>
            <a:headEnd/>
            <a:tailEnd/>
          </a:ln>
        </p:spPr>
        <p:txBody>
          <a:bodyPr wrap="none">
            <a:spAutoFit/>
          </a:bodyPr>
          <a:lstStyle/>
          <a:p>
            <a:pPr>
              <a:defRPr/>
            </a:pPr>
            <a:endParaRPr lang="it-IT" sz="4800">
              <a:solidFill>
                <a:prstClr val="white"/>
              </a:solidFill>
              <a:latin typeface="Arial" pitchFamily="34" charset="0"/>
              <a:ea typeface="+mn-ea"/>
              <a:cs typeface="Arial" pitchFamily="34" charset="0"/>
            </a:endParaRPr>
          </a:p>
        </p:txBody>
      </p:sp>
      <p:graphicFrame>
        <p:nvGraphicFramePr>
          <p:cNvPr id="114831" name="Group 143"/>
          <p:cNvGraphicFramePr>
            <a:graphicFrameLocks noGrp="1"/>
          </p:cNvGraphicFramePr>
          <p:nvPr>
            <p:extLst/>
          </p:nvPr>
        </p:nvGraphicFramePr>
        <p:xfrm>
          <a:off x="611560" y="1700808"/>
          <a:ext cx="7702550" cy="4724400"/>
        </p:xfrm>
        <a:graphic>
          <a:graphicData uri="http://schemas.openxmlformats.org/drawingml/2006/table">
            <a:tbl>
              <a:tblPr/>
              <a:tblGrid>
                <a:gridCol w="2724150">
                  <a:extLst>
                    <a:ext uri="{9D8B030D-6E8A-4147-A177-3AD203B41FA5}">
                      <a16:colId xmlns:a16="http://schemas.microsoft.com/office/drawing/2014/main" xmlns="" val="20000"/>
                    </a:ext>
                  </a:extLst>
                </a:gridCol>
                <a:gridCol w="2409825">
                  <a:extLst>
                    <a:ext uri="{9D8B030D-6E8A-4147-A177-3AD203B41FA5}">
                      <a16:colId xmlns:a16="http://schemas.microsoft.com/office/drawing/2014/main" xmlns="" val="20001"/>
                    </a:ext>
                  </a:extLst>
                </a:gridCol>
                <a:gridCol w="2568575">
                  <a:extLst>
                    <a:ext uri="{9D8B030D-6E8A-4147-A177-3AD203B41FA5}">
                      <a16:colId xmlns:a16="http://schemas.microsoft.com/office/drawing/2014/main" xmlns="" val="20002"/>
                    </a:ext>
                  </a:extLst>
                </a:gridCol>
              </a:tblGrid>
              <a:tr h="765175">
                <a:tc>
                  <a:txBody>
                    <a:bodyPr/>
                    <a:lstStyle/>
                    <a:p>
                      <a:pPr marL="0" marR="0" lvl="0" indent="0" algn="l" defTabSz="914400" rtl="0" eaLnBrk="1" fontAlgn="base" latinLnBrk="0" hangingPunct="1">
                        <a:lnSpc>
                          <a:spcPct val="110000"/>
                        </a:lnSpc>
                        <a:spcBef>
                          <a:spcPct val="0"/>
                        </a:spcBef>
                        <a:spcAft>
                          <a:spcPct val="0"/>
                        </a:spcAft>
                        <a:buClrTx/>
                        <a:buSzTx/>
                        <a:buFontTx/>
                        <a:buNone/>
                        <a:tabLst/>
                      </a:pPr>
                      <a:endParaRPr kumimoji="0" lang="it-IT" sz="1800" b="1" i="0" u="none" strike="noStrike" cap="none" normalizeH="0" baseline="0" dirty="0">
                        <a:ln>
                          <a:noFill/>
                        </a:ln>
                        <a:solidFill>
                          <a:srgbClr val="000000"/>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FF00"/>
                          </a:solidFill>
                          <a:effectLst/>
                          <a:latin typeface="Arial" pitchFamily="34" charset="0"/>
                        </a:rPr>
                        <a:t>BLITZ-4</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FF00"/>
                          </a:solidFill>
                          <a:effectLst/>
                          <a:latin typeface="Arial" pitchFamily="34" charset="0"/>
                        </a:rPr>
                        <a:t>NSTEMI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FF00"/>
                          </a:solidFill>
                          <a:effectLst/>
                          <a:latin typeface="Arial" pitchFamily="34" charset="0"/>
                        </a:rPr>
                        <a:t>BLITZ-4</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FF00"/>
                          </a:solidFill>
                          <a:effectLst/>
                          <a:latin typeface="Arial" pitchFamily="34" charset="0"/>
                        </a:rPr>
                        <a:t>STEMI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0"/>
                  </a:ext>
                </a:extLst>
              </a:tr>
              <a:tr h="4064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rgbClr val="002060"/>
                          </a:solidFill>
                          <a:effectLst/>
                          <a:latin typeface="Arial" pitchFamily="34" charset="0"/>
                        </a:rPr>
                        <a:t>Arteriopatia periferica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2000" b="1" i="0" u="none" strike="noStrike" cap="none" normalizeH="0" baseline="0" dirty="0">
                          <a:ln>
                            <a:noFill/>
                          </a:ln>
                          <a:solidFill>
                            <a:schemeClr val="bg1"/>
                          </a:solidFill>
                          <a:effectLst/>
                          <a:latin typeface="Arial" pitchFamily="34" charset="0"/>
                        </a:rPr>
                        <a:t>11,4%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chemeClr val="bg1"/>
                          </a:solidFill>
                          <a:effectLst/>
                          <a:latin typeface="Arial" pitchFamily="34"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1"/>
                  </a:ext>
                </a:extLst>
              </a:tr>
              <a:tr h="4064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rgbClr val="002060"/>
                          </a:solidFill>
                          <a:effectLst/>
                          <a:latin typeface="Arial" pitchFamily="34" charset="0"/>
                        </a:rPr>
                        <a:t>Pregresso scompenso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2000" b="1" i="0" u="none" strike="noStrike" cap="none" normalizeH="0" baseline="0" dirty="0">
                          <a:ln>
                            <a:noFill/>
                          </a:ln>
                          <a:solidFill>
                            <a:schemeClr val="bg1"/>
                          </a:solidFill>
                          <a:effectLst/>
                          <a:latin typeface="Arial" pitchFamily="34" charset="0"/>
                        </a:rPr>
                        <a:t>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chemeClr val="bg1"/>
                          </a:solidFill>
                          <a:effectLst/>
                          <a:latin typeface="Arial" pitchFamily="34" charset="0"/>
                        </a:rPr>
                        <a:t>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2"/>
                  </a:ext>
                </a:extLst>
              </a:tr>
              <a:tr h="4064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rgbClr val="002060"/>
                          </a:solidFill>
                          <a:effectLst/>
                          <a:latin typeface="Arial" pitchFamily="34" charset="0"/>
                        </a:rPr>
                        <a:t>Pregressa anemia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2000" b="1" i="0" u="none" strike="noStrike" cap="none" normalizeH="0" baseline="0" dirty="0">
                          <a:ln>
                            <a:noFill/>
                          </a:ln>
                          <a:solidFill>
                            <a:schemeClr val="bg1"/>
                          </a:solidFill>
                          <a:effectLst/>
                          <a:latin typeface="Arial"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chemeClr val="bg1"/>
                          </a:solidFill>
                          <a:effectLst/>
                          <a:latin typeface="Arial" pitchFamily="34" charset="0"/>
                        </a:rPr>
                        <a:t>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3"/>
                  </a:ext>
                </a:extLst>
              </a:tr>
              <a:tr h="4064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rgbClr val="002060"/>
                          </a:solidFill>
                          <a:effectLst/>
                          <a:latin typeface="Arial" pitchFamily="34" charset="0"/>
                        </a:rPr>
                        <a:t>Pneumopatia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2000" b="1" i="0" u="none" strike="noStrike" cap="none" normalizeH="0" baseline="0" dirty="0">
                          <a:ln>
                            <a:noFill/>
                          </a:ln>
                          <a:solidFill>
                            <a:schemeClr val="bg1"/>
                          </a:solidFill>
                          <a:effectLst/>
                          <a:latin typeface="Arial" pitchFamily="34" charset="0"/>
                        </a:rPr>
                        <a:t>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chemeClr val="bg1"/>
                          </a:solidFill>
                          <a:effectLst/>
                          <a:latin typeface="Arial" pitchFamily="34" charset="0"/>
                        </a:rPr>
                        <a:t>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4"/>
                  </a:ext>
                </a:extLst>
              </a:tr>
              <a:tr h="4064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rgbClr val="002060"/>
                          </a:solidFill>
                          <a:effectLst/>
                          <a:latin typeface="Arial" pitchFamily="34" charset="0"/>
                        </a:rPr>
                        <a:t>Storia di ictus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2000" b="1" i="0" u="none" strike="noStrike" cap="none" normalizeH="0" baseline="0" dirty="0">
                          <a:ln>
                            <a:noFill/>
                          </a:ln>
                          <a:solidFill>
                            <a:schemeClr val="bg1"/>
                          </a:solidFill>
                          <a:effectLst/>
                          <a:latin typeface="Arial" pitchFamily="34" charset="0"/>
                        </a:rPr>
                        <a:t>6%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chemeClr val="bg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5"/>
                  </a:ext>
                </a:extLst>
              </a:tr>
              <a:tr h="4064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rgbClr val="002060"/>
                          </a:solidFill>
                          <a:effectLst/>
                          <a:latin typeface="Arial" pitchFamily="34" charset="0"/>
                        </a:rPr>
                        <a:t>Diabete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2000" b="1" i="0" u="none" strike="noStrike" cap="none" normalizeH="0" baseline="0">
                          <a:ln>
                            <a:noFill/>
                          </a:ln>
                          <a:solidFill>
                            <a:schemeClr val="bg1"/>
                          </a:solidFill>
                          <a:effectLst/>
                          <a:latin typeface="Arial" pitchFamily="34" charset="0"/>
                        </a:rPr>
                        <a:t>30,1%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chemeClr val="bg1"/>
                          </a:solidFill>
                          <a:effectLst/>
                          <a:latin typeface="Arial" pitchFamily="34" charset="0"/>
                        </a:rPr>
                        <a:t>20,5%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6"/>
                  </a:ext>
                </a:extLst>
              </a:tr>
              <a:tr h="4064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rgbClr val="002060"/>
                          </a:solidFill>
                          <a:effectLst/>
                          <a:latin typeface="Arial" pitchFamily="34" charset="0"/>
                        </a:rPr>
                        <a:t>IRC</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2000" b="1" i="0" u="none" strike="noStrike" cap="none" normalizeH="0" baseline="0" dirty="0">
                          <a:ln>
                            <a:noFill/>
                          </a:ln>
                          <a:solidFill>
                            <a:schemeClr val="bg1"/>
                          </a:solidFill>
                          <a:effectLst/>
                          <a:latin typeface="Arial" pitchFamily="34" charset="0"/>
                        </a:rPr>
                        <a:t>12.2%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chemeClr val="bg1"/>
                          </a:solidFill>
                          <a:effectLst/>
                          <a:latin typeface="Arial" pitchFamily="34" charset="0"/>
                        </a:rPr>
                        <a:t>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7"/>
                  </a:ext>
                </a:extLst>
              </a:tr>
              <a:tr h="4064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rgbClr val="002060"/>
                          </a:solidFill>
                          <a:effectLst/>
                          <a:latin typeface="Arial" pitchFamily="34" charset="0"/>
                        </a:rPr>
                        <a:t>Dialisi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2000" b="1" i="0" u="none" strike="noStrike" cap="none" normalizeH="0" baseline="0">
                          <a:ln>
                            <a:noFill/>
                          </a:ln>
                          <a:solidFill>
                            <a:schemeClr val="bg1"/>
                          </a:solidFill>
                          <a:effectLst/>
                          <a:latin typeface="Arial" pitchFamily="34"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chemeClr val="bg1"/>
                          </a:solidFill>
                          <a:effectLst/>
                          <a:latin typeface="Arial" pitchFamily="34" charset="0"/>
                        </a:rPr>
                        <a:t>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8"/>
                  </a:ext>
                </a:extLst>
              </a:tr>
              <a:tr h="4064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rgbClr val="002060"/>
                          </a:solidFill>
                          <a:effectLst/>
                          <a:latin typeface="Arial" pitchFamily="34" charset="0"/>
                        </a:rPr>
                        <a:t>Storia di neoplasie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2000" b="1" i="0" u="none" strike="noStrike" cap="none" normalizeH="0" baseline="0" dirty="0">
                          <a:ln>
                            <a:noFill/>
                          </a:ln>
                          <a:solidFill>
                            <a:schemeClr val="bg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it-IT" sz="1800" b="1" i="0" u="none" strike="noStrike" cap="none" normalizeH="0" baseline="0" dirty="0">
                          <a:ln>
                            <a:noFill/>
                          </a:ln>
                          <a:solidFill>
                            <a:schemeClr val="bg1"/>
                          </a:solidFill>
                          <a:effectLst/>
                          <a:latin typeface="Arial"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xmlns="" val="10009"/>
                  </a:ext>
                </a:extLst>
              </a:tr>
            </a:tbl>
          </a:graphicData>
        </a:graphic>
      </p:graphicFrame>
      <p:pic>
        <p:nvPicPr>
          <p:cNvPr id="2509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9563" y="0"/>
            <a:ext cx="12350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528795"/>
      </p:ext>
    </p:extLst>
  </p:cSld>
  <p:clrMapOvr>
    <a:masterClrMapping/>
  </p:clrMapOvr>
  <p:transition>
    <p:zo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a:extLst>
              <a:ext uri="{FF2B5EF4-FFF2-40B4-BE49-F238E27FC236}">
                <a16:creationId xmlns:a16="http://schemas.microsoft.com/office/drawing/2014/main" xmlns="" id="{4B9B082A-D1EA-0B4F-92D3-72711D0BD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303338"/>
            <a:ext cx="722947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Oval 5">
            <a:extLst>
              <a:ext uri="{FF2B5EF4-FFF2-40B4-BE49-F238E27FC236}">
                <a16:creationId xmlns:a16="http://schemas.microsoft.com/office/drawing/2014/main" xmlns="" id="{DF6749F9-057B-D743-8B40-A50CD1931ED1}"/>
              </a:ext>
            </a:extLst>
          </p:cNvPr>
          <p:cNvSpPr>
            <a:spLocks noChangeArrowheads="1"/>
          </p:cNvSpPr>
          <p:nvPr/>
        </p:nvSpPr>
        <p:spPr bwMode="auto">
          <a:xfrm>
            <a:off x="4643438" y="4868863"/>
            <a:ext cx="2663825" cy="1152525"/>
          </a:xfrm>
          <a:prstGeom prst="ellipse">
            <a:avLst/>
          </a:pr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Tree>
    <p:extLst>
      <p:ext uri="{BB962C8B-B14F-4D97-AF65-F5344CB8AC3E}">
        <p14:creationId xmlns:p14="http://schemas.microsoft.com/office/powerpoint/2010/main" val="1365733406"/>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dissolve">
                                      <p:cBhvr>
                                        <p:cTn id="7" dur="5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28562599-FA10-7443-BEAA-00BEF2300DFF}"/>
              </a:ext>
            </a:extLst>
          </p:cNvPr>
          <p:cNvSpPr>
            <a:spLocks noGrp="1"/>
          </p:cNvSpPr>
          <p:nvPr>
            <p:ph type="sldNum" sz="quarter" idx="12"/>
          </p:nvPr>
        </p:nvSpPr>
        <p:spPr/>
        <p:txBody>
          <a:bodyPr/>
          <a:lstStyle/>
          <a:p>
            <a:fld id="{232CBC1A-E5ED-4EBF-AF10-D024A602A039}" type="slidenum">
              <a:rPr lang="it-IT" smtClean="0"/>
              <a:pPr/>
              <a:t>111</a:t>
            </a:fld>
            <a:endParaRPr lang="it-IT"/>
          </a:p>
        </p:txBody>
      </p:sp>
    </p:spTree>
    <p:extLst>
      <p:ext uri="{BB962C8B-B14F-4D97-AF65-F5344CB8AC3E}">
        <p14:creationId xmlns:p14="http://schemas.microsoft.com/office/powerpoint/2010/main" val="7868256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2"/>
          <p:cNvPicPr/>
          <p:nvPr/>
        </p:nvPicPr>
        <p:blipFill>
          <a:blip r:embed="rId3" cstate="print"/>
          <a:stretch/>
        </p:blipFill>
        <p:spPr>
          <a:xfrm>
            <a:off x="1043113" y="0"/>
            <a:ext cx="5866628" cy="1405687"/>
          </a:xfrm>
          <a:prstGeom prst="rect">
            <a:avLst/>
          </a:prstGeom>
          <a:ln w="9360">
            <a:noFill/>
          </a:ln>
        </p:spPr>
      </p:pic>
      <p:pic>
        <p:nvPicPr>
          <p:cNvPr id="167" name="Picture 3"/>
          <p:cNvPicPr/>
          <p:nvPr/>
        </p:nvPicPr>
        <p:blipFill>
          <a:blip r:embed="rId4" cstate="print"/>
          <a:stretch/>
        </p:blipFill>
        <p:spPr>
          <a:xfrm>
            <a:off x="152448" y="1484361"/>
            <a:ext cx="8522302" cy="856274"/>
          </a:xfrm>
          <a:prstGeom prst="rect">
            <a:avLst/>
          </a:prstGeom>
          <a:ln w="9360">
            <a:noFill/>
          </a:ln>
        </p:spPr>
      </p:pic>
      <p:pic>
        <p:nvPicPr>
          <p:cNvPr id="168" name="Picture 5"/>
          <p:cNvPicPr/>
          <p:nvPr/>
        </p:nvPicPr>
        <p:blipFill>
          <a:blip r:embed="rId5" cstate="print"/>
          <a:stretch/>
        </p:blipFill>
        <p:spPr>
          <a:xfrm>
            <a:off x="4264230" y="2376544"/>
            <a:ext cx="3836162" cy="4147200"/>
          </a:xfrm>
          <a:prstGeom prst="rect">
            <a:avLst/>
          </a:prstGeom>
          <a:ln w="9360">
            <a:solidFill>
              <a:schemeClr val="tx1"/>
            </a:solidFill>
            <a:miter/>
          </a:ln>
        </p:spPr>
      </p:pic>
      <p:sp>
        <p:nvSpPr>
          <p:cNvPr id="169" name="Line 1"/>
          <p:cNvSpPr/>
          <p:nvPr/>
        </p:nvSpPr>
        <p:spPr>
          <a:xfrm>
            <a:off x="4070821" y="4941168"/>
            <a:ext cx="386817" cy="326"/>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pic>
        <p:nvPicPr>
          <p:cNvPr id="170" name="Picture 9"/>
          <p:cNvPicPr/>
          <p:nvPr/>
        </p:nvPicPr>
        <p:blipFill>
          <a:blip r:embed="rId6" cstate="print"/>
          <a:stretch/>
        </p:blipFill>
        <p:spPr>
          <a:xfrm>
            <a:off x="0" y="0"/>
            <a:ext cx="1032642" cy="1370757"/>
          </a:xfrm>
          <a:prstGeom prst="rect">
            <a:avLst/>
          </a:prstGeom>
          <a:ln w="9360">
            <a:noFill/>
          </a:ln>
        </p:spPr>
      </p:pic>
      <p:sp>
        <p:nvSpPr>
          <p:cNvPr id="171" name="CustomShape 2"/>
          <p:cNvSpPr/>
          <p:nvPr/>
        </p:nvSpPr>
        <p:spPr>
          <a:xfrm>
            <a:off x="4601772" y="6508727"/>
            <a:ext cx="4456715" cy="315023"/>
          </a:xfrm>
          <a:prstGeom prst="rect">
            <a:avLst/>
          </a:prstGeom>
          <a:noFill/>
          <a:ln w="9360">
            <a:noFill/>
          </a:ln>
        </p:spPr>
        <p:style>
          <a:lnRef idx="0">
            <a:scrgbClr r="0" g="0" b="0"/>
          </a:lnRef>
          <a:fillRef idx="0">
            <a:scrgbClr r="0" g="0" b="0"/>
          </a:fillRef>
          <a:effectRef idx="0">
            <a:scrgbClr r="0" g="0" b="0"/>
          </a:effectRef>
          <a:fontRef idx="minor"/>
        </p:style>
        <p:txBody>
          <a:bodyPr wrap="none" lIns="91527" tIns="45764" rIns="91527" bIns="45764"/>
          <a:lstStyle/>
          <a:p>
            <a:pPr>
              <a:lnSpc>
                <a:spcPct val="100000"/>
              </a:lnSpc>
            </a:pPr>
            <a:r>
              <a:rPr lang="it-IT" sz="1400" b="1" spc="-1">
                <a:solidFill>
                  <a:srgbClr val="C0504D"/>
                </a:solidFill>
                <a:uFill>
                  <a:solidFill>
                    <a:srgbClr val="FFFFFF"/>
                  </a:solidFill>
                </a:uFill>
                <a:latin typeface="Verdana"/>
                <a:ea typeface="DejaVu Sans"/>
              </a:rPr>
              <a:t>Kripalani et al., JAMA 2007;297(8):831-841</a:t>
            </a:r>
            <a:endParaRPr lang="it-IT" sz="1600" spc="-1">
              <a:solidFill>
                <a:srgbClr val="000000"/>
              </a:solidFill>
              <a:uFill>
                <a:solidFill>
                  <a:srgbClr val="FFFFFF"/>
                </a:solidFill>
              </a:uFill>
              <a:latin typeface="Arial"/>
            </a:endParaRPr>
          </a:p>
        </p:txBody>
      </p:sp>
      <p:pic>
        <p:nvPicPr>
          <p:cNvPr id="172" name="Picture 6"/>
          <p:cNvPicPr/>
          <p:nvPr/>
        </p:nvPicPr>
        <p:blipFill>
          <a:blip r:embed="rId7" cstate="print"/>
          <a:stretch/>
        </p:blipFill>
        <p:spPr>
          <a:xfrm>
            <a:off x="1259004" y="3284397"/>
            <a:ext cx="1678775" cy="2437263"/>
          </a:xfrm>
          <a:prstGeom prst="rect">
            <a:avLst/>
          </a:prstGeom>
          <a:ln w="9360">
            <a:noFill/>
          </a:ln>
        </p:spPr>
      </p:pic>
      <p:cxnSp>
        <p:nvCxnSpPr>
          <p:cNvPr id="3" name="Connettore 1 2"/>
          <p:cNvCxnSpPr/>
          <p:nvPr/>
        </p:nvCxnSpPr>
        <p:spPr>
          <a:xfrm>
            <a:off x="4601772" y="5007785"/>
            <a:ext cx="1770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0591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4"/>
          <p:cNvPicPr/>
          <p:nvPr/>
        </p:nvPicPr>
        <p:blipFill>
          <a:blip r:embed="rId3" cstate="print"/>
          <a:stretch/>
        </p:blipFill>
        <p:spPr>
          <a:xfrm>
            <a:off x="179242" y="476288"/>
            <a:ext cx="4104391" cy="5831347"/>
          </a:xfrm>
          <a:prstGeom prst="rect">
            <a:avLst/>
          </a:prstGeom>
          <a:ln w="9360">
            <a:noFill/>
          </a:ln>
        </p:spPr>
      </p:pic>
      <p:pic>
        <p:nvPicPr>
          <p:cNvPr id="174" name="Picture 5"/>
          <p:cNvPicPr/>
          <p:nvPr/>
        </p:nvPicPr>
        <p:blipFill>
          <a:blip r:embed="rId4" cstate="print"/>
          <a:stretch/>
        </p:blipFill>
        <p:spPr>
          <a:xfrm>
            <a:off x="4571898" y="404796"/>
            <a:ext cx="4353543" cy="6039621"/>
          </a:xfrm>
          <a:prstGeom prst="rect">
            <a:avLst/>
          </a:prstGeom>
          <a:ln w="9360">
            <a:noFill/>
          </a:ln>
        </p:spPr>
      </p:pic>
    </p:spTree>
    <p:extLst>
      <p:ext uri="{BB962C8B-B14F-4D97-AF65-F5344CB8AC3E}">
        <p14:creationId xmlns:p14="http://schemas.microsoft.com/office/powerpoint/2010/main" val="6573258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250692" y="1412868"/>
            <a:ext cx="8641488" cy="5169963"/>
          </a:xfrm>
          <a:prstGeom prst="rect">
            <a:avLst/>
          </a:prstGeom>
          <a:solidFill>
            <a:schemeClr val="accent2">
              <a:lumMod val="50000"/>
            </a:schemeClr>
          </a:solidFill>
          <a:ln w="9360">
            <a:noFill/>
          </a:ln>
        </p:spPr>
        <p:style>
          <a:lnRef idx="0">
            <a:scrgbClr r="0" g="0" b="0"/>
          </a:lnRef>
          <a:fillRef idx="0">
            <a:scrgbClr r="0" g="0" b="0"/>
          </a:fillRef>
          <a:effectRef idx="0">
            <a:scrgbClr r="0" g="0" b="0"/>
          </a:effectRef>
          <a:fontRef idx="minor"/>
        </p:style>
        <p:txBody>
          <a:bodyPr lIns="91527" tIns="45764" rIns="91527" bIns="45764"/>
          <a:lstStyle/>
          <a:p>
            <a:pPr algn="just">
              <a:lnSpc>
                <a:spcPct val="100000"/>
              </a:lnSpc>
            </a:pPr>
            <a:r>
              <a:rPr lang="it-IT" sz="1400" spc="-1" dirty="0">
                <a:solidFill>
                  <a:srgbClr val="FFFFFF"/>
                </a:solidFill>
                <a:uFill>
                  <a:solidFill>
                    <a:srgbClr val="FFFFFF"/>
                  </a:solidFill>
                </a:uFill>
                <a:latin typeface="Verdana"/>
                <a:ea typeface="MS PGothic"/>
              </a:rPr>
              <a:t>in generale, un’organizzazione sanitaria deve :</a:t>
            </a:r>
            <a:endParaRPr lang="it-IT" sz="1600" spc="-1" dirty="0">
              <a:solidFill>
                <a:srgbClr val="000000"/>
              </a:solidFill>
              <a:uFill>
                <a:solidFill>
                  <a:srgbClr val="FFFFFF"/>
                </a:solidFill>
              </a:uFill>
              <a:latin typeface="Arial"/>
            </a:endParaRPr>
          </a:p>
          <a:p>
            <a:pPr algn="just">
              <a:lnSpc>
                <a:spcPct val="100000"/>
              </a:lnSpc>
            </a:pPr>
            <a:r>
              <a:rPr lang="it-IT" sz="1400" spc="-1" dirty="0">
                <a:solidFill>
                  <a:srgbClr val="FFFFFF"/>
                </a:solidFill>
                <a:uFill>
                  <a:solidFill>
                    <a:srgbClr val="FFFFFF"/>
                  </a:solidFill>
                </a:uFill>
                <a:latin typeface="Verdana"/>
                <a:ea typeface="MS PGothic"/>
              </a:rPr>
              <a:t>possedere una politica che guida la dimissione o l’invio del paziente ad altro professionista sanitario o ad altra struttura sanitaria, esterni all’organizzazione, fondata sullo stato di salute del paziente, sulla necessità di proseguire il trattamento e determinata in base all’utilizzo dei relativi criteri o indicazioni a garanzia della sicurezza del paziente. Laddove opportuno, i familiari sono coinvolti nel processo di pianificazione della dimissione in funzione dei bisogni del paziente (</a:t>
            </a:r>
            <a:r>
              <a:rPr lang="it-IT" sz="1400" spc="-1" dirty="0" err="1">
                <a:solidFill>
                  <a:srgbClr val="FFFFFF"/>
                </a:solidFill>
                <a:uFill>
                  <a:solidFill>
                    <a:srgbClr val="FFFFFF"/>
                  </a:solidFill>
                </a:uFill>
                <a:latin typeface="Verdana"/>
                <a:ea typeface="MS PGothic"/>
              </a:rPr>
              <a:t>Std</a:t>
            </a:r>
            <a:r>
              <a:rPr lang="it-IT" sz="1400" spc="-1" dirty="0">
                <a:solidFill>
                  <a:srgbClr val="FFFFFF"/>
                </a:solidFill>
                <a:uFill>
                  <a:solidFill>
                    <a:srgbClr val="FFFFFF"/>
                  </a:solidFill>
                </a:uFill>
                <a:latin typeface="Verdana"/>
                <a:ea typeface="MS PGothic"/>
              </a:rPr>
              <a:t>. ACC. 3)</a:t>
            </a:r>
            <a:endParaRPr lang="it-IT" sz="1600" spc="-1" dirty="0">
              <a:solidFill>
                <a:srgbClr val="000000"/>
              </a:solidFill>
              <a:uFill>
                <a:solidFill>
                  <a:srgbClr val="FFFFFF"/>
                </a:solidFill>
              </a:uFill>
              <a:latin typeface="Arial"/>
            </a:endParaRPr>
          </a:p>
          <a:p>
            <a:pPr>
              <a:lnSpc>
                <a:spcPct val="100000"/>
              </a:lnSpc>
            </a:pPr>
            <a:endParaRPr lang="it-IT" sz="1600" spc="-1" dirty="0">
              <a:solidFill>
                <a:srgbClr val="000000"/>
              </a:solidFill>
              <a:uFill>
                <a:solidFill>
                  <a:srgbClr val="FFFFFF"/>
                </a:solidFill>
              </a:uFill>
              <a:latin typeface="Arial"/>
            </a:endParaRPr>
          </a:p>
          <a:p>
            <a:pPr>
              <a:lnSpc>
                <a:spcPct val="100000"/>
              </a:lnSpc>
            </a:pPr>
            <a:r>
              <a:rPr lang="it-IT" sz="1400" spc="-1" dirty="0">
                <a:solidFill>
                  <a:srgbClr val="FFFFFF"/>
                </a:solidFill>
                <a:uFill>
                  <a:solidFill>
                    <a:srgbClr val="FFFFFF"/>
                  </a:solidFill>
                </a:uFill>
                <a:latin typeface="Verdana"/>
                <a:ea typeface="MS PGothic"/>
              </a:rPr>
              <a:t>collaborare con i professionisti sanitari e gli enti esterni per garantire la tempestività e l’appropriatezza delle dimissioni e degli invii dei pazienti (ACC.3.1) </a:t>
            </a:r>
            <a:endParaRPr lang="it-IT" sz="1600" spc="-1" dirty="0">
              <a:solidFill>
                <a:srgbClr val="000000"/>
              </a:solidFill>
              <a:uFill>
                <a:solidFill>
                  <a:srgbClr val="FFFFFF"/>
                </a:solidFill>
              </a:uFill>
              <a:latin typeface="Arial"/>
            </a:endParaRPr>
          </a:p>
          <a:p>
            <a:pPr>
              <a:lnSpc>
                <a:spcPct val="100000"/>
              </a:lnSpc>
            </a:pPr>
            <a:r>
              <a:rPr lang="it-IT" sz="1400" spc="-1" dirty="0">
                <a:solidFill>
                  <a:srgbClr val="FFFF00"/>
                </a:solidFill>
                <a:uFill>
                  <a:solidFill>
                    <a:srgbClr val="FFFFFF"/>
                  </a:solidFill>
                </a:uFill>
                <a:latin typeface="Verdana"/>
                <a:ea typeface="MS PGothic"/>
              </a:rPr>
              <a:t>garantire che la </a:t>
            </a:r>
            <a:r>
              <a:rPr lang="it-IT" sz="1400" b="1" spc="-1" dirty="0">
                <a:solidFill>
                  <a:srgbClr val="FF9900"/>
                </a:solidFill>
                <a:uFill>
                  <a:solidFill>
                    <a:srgbClr val="FFFFFF"/>
                  </a:solidFill>
                </a:uFill>
                <a:latin typeface="Verdana"/>
                <a:ea typeface="MS PGothic"/>
              </a:rPr>
              <a:t>lettera di dimissione </a:t>
            </a:r>
            <a:endParaRPr lang="it-IT" sz="1600" spc="-1" dirty="0">
              <a:solidFill>
                <a:srgbClr val="000000"/>
              </a:solidFill>
              <a:uFill>
                <a:solidFill>
                  <a:srgbClr val="FFFFFF"/>
                </a:solidFill>
              </a:uFill>
              <a:latin typeface="Arial"/>
            </a:endParaRPr>
          </a:p>
          <a:p>
            <a:pPr marL="742951" lvl="1" indent="-284682">
              <a:buClr>
                <a:srgbClr val="FFFF00"/>
              </a:buClr>
              <a:buFont typeface="Arial"/>
              <a:buChar char="•"/>
            </a:pPr>
            <a:r>
              <a:rPr lang="it-IT" sz="1400" spc="-1" dirty="0">
                <a:solidFill>
                  <a:srgbClr val="FFFF00"/>
                </a:solidFill>
                <a:uFill>
                  <a:solidFill>
                    <a:srgbClr val="FFFFFF"/>
                  </a:solidFill>
                </a:uFill>
                <a:latin typeface="Verdana"/>
                <a:ea typeface="MS PGothic"/>
              </a:rPr>
              <a:t>sia archiviata in cartella clinica, </a:t>
            </a:r>
            <a:endParaRPr lang="it-IT" sz="1600" spc="-1" dirty="0">
              <a:solidFill>
                <a:srgbClr val="000000"/>
              </a:solidFill>
              <a:uFill>
                <a:solidFill>
                  <a:srgbClr val="FFFFFF"/>
                </a:solidFill>
              </a:uFill>
              <a:latin typeface="Arial"/>
            </a:endParaRPr>
          </a:p>
          <a:p>
            <a:pPr marL="742951" lvl="1" indent="-284682">
              <a:buClr>
                <a:srgbClr val="FFFF00"/>
              </a:buClr>
              <a:buFont typeface="Arial"/>
              <a:buChar char="•"/>
            </a:pPr>
            <a:r>
              <a:rPr lang="it-IT" sz="1400" spc="-1" dirty="0">
                <a:solidFill>
                  <a:srgbClr val="FFFF00"/>
                </a:solidFill>
                <a:uFill>
                  <a:solidFill>
                    <a:srgbClr val="FFFFFF"/>
                  </a:solidFill>
                </a:uFill>
                <a:latin typeface="Verdana"/>
                <a:ea typeface="MS PGothic"/>
              </a:rPr>
              <a:t>che una copia sia consegnata al paziente </a:t>
            </a:r>
            <a:endParaRPr lang="it-IT" sz="1600" spc="-1" dirty="0">
              <a:solidFill>
                <a:srgbClr val="000000"/>
              </a:solidFill>
              <a:uFill>
                <a:solidFill>
                  <a:srgbClr val="FFFFFF"/>
                </a:solidFill>
              </a:uFill>
              <a:latin typeface="Arial"/>
            </a:endParaRPr>
          </a:p>
          <a:p>
            <a:pPr marL="742951" lvl="1" indent="-284682">
              <a:buClr>
                <a:srgbClr val="FFFF00"/>
              </a:buClr>
              <a:buFont typeface="Arial"/>
              <a:buChar char="•"/>
            </a:pPr>
            <a:r>
              <a:rPr lang="it-IT" sz="1400" spc="-1" dirty="0">
                <a:solidFill>
                  <a:srgbClr val="FFFF00"/>
                </a:solidFill>
                <a:uFill>
                  <a:solidFill>
                    <a:srgbClr val="FFFFFF"/>
                  </a:solidFill>
                </a:uFill>
                <a:latin typeface="Verdana"/>
                <a:ea typeface="MS PGothic"/>
              </a:rPr>
              <a:t>che una copia sia messa a disposizione al professionista sanitario responsabile della continuità delle cure del paziente o del suo </a:t>
            </a:r>
            <a:r>
              <a:rPr lang="it-IT" sz="1400" spc="-1" dirty="0" err="1">
                <a:solidFill>
                  <a:srgbClr val="FFFF00"/>
                </a:solidFill>
                <a:uFill>
                  <a:solidFill>
                    <a:srgbClr val="FFFFFF"/>
                  </a:solidFill>
                </a:uFill>
                <a:latin typeface="Verdana"/>
                <a:ea typeface="MS PGothic"/>
              </a:rPr>
              <a:t>follow</a:t>
            </a:r>
            <a:r>
              <a:rPr lang="it-IT" sz="1400" spc="-1" dirty="0">
                <a:solidFill>
                  <a:srgbClr val="FFFF00"/>
                </a:solidFill>
                <a:uFill>
                  <a:solidFill>
                    <a:srgbClr val="FFFFFF"/>
                  </a:solidFill>
                </a:uFill>
                <a:latin typeface="Verdana"/>
                <a:ea typeface="MS PGothic"/>
              </a:rPr>
              <a:t> up (ACC. 3.2) </a:t>
            </a:r>
            <a:endParaRPr lang="it-IT" sz="1600" spc="-1" dirty="0">
              <a:solidFill>
                <a:srgbClr val="000000"/>
              </a:solidFill>
              <a:uFill>
                <a:solidFill>
                  <a:srgbClr val="FFFFFF"/>
                </a:solidFill>
              </a:uFill>
              <a:latin typeface="Arial"/>
            </a:endParaRPr>
          </a:p>
          <a:p>
            <a:pPr>
              <a:lnSpc>
                <a:spcPct val="100000"/>
              </a:lnSpc>
            </a:pPr>
            <a:endParaRPr lang="it-IT" sz="1600" spc="-1" dirty="0">
              <a:solidFill>
                <a:srgbClr val="000000"/>
              </a:solidFill>
              <a:uFill>
                <a:solidFill>
                  <a:srgbClr val="FFFFFF"/>
                </a:solidFill>
              </a:uFill>
              <a:latin typeface="Arial"/>
            </a:endParaRPr>
          </a:p>
          <a:p>
            <a:pPr>
              <a:lnSpc>
                <a:spcPct val="100000"/>
              </a:lnSpc>
            </a:pPr>
            <a:r>
              <a:rPr lang="it-IT" sz="1400" spc="-1" dirty="0">
                <a:solidFill>
                  <a:srgbClr val="FFFF00"/>
                </a:solidFill>
                <a:uFill>
                  <a:solidFill>
                    <a:srgbClr val="FFFFFF"/>
                  </a:solidFill>
                </a:uFill>
                <a:latin typeface="Verdana"/>
                <a:ea typeface="MS PGothic"/>
              </a:rPr>
              <a:t>garantire che la lettera di dimissione sia completa e contenere </a:t>
            </a:r>
            <a:endParaRPr lang="it-IT" sz="1600" spc="-1" dirty="0">
              <a:solidFill>
                <a:srgbClr val="000000"/>
              </a:solidFill>
              <a:uFill>
                <a:solidFill>
                  <a:srgbClr val="FFFFFF"/>
                </a:solidFill>
              </a:uFill>
              <a:latin typeface="Arial"/>
            </a:endParaRPr>
          </a:p>
          <a:p>
            <a:pPr marL="742951" lvl="1" indent="-284682">
              <a:buClr>
                <a:srgbClr val="FFFF00"/>
              </a:buClr>
              <a:buFont typeface="Arial"/>
              <a:buChar char="•"/>
            </a:pPr>
            <a:r>
              <a:rPr lang="it-IT" sz="1400" spc="-1" dirty="0">
                <a:solidFill>
                  <a:srgbClr val="FFFF00"/>
                </a:solidFill>
                <a:uFill>
                  <a:solidFill>
                    <a:srgbClr val="FFFFFF"/>
                  </a:solidFill>
                </a:uFill>
                <a:latin typeface="Verdana"/>
                <a:ea typeface="MS PGothic"/>
              </a:rPr>
              <a:t>il motivo del ricovero, le diagnosi e le </a:t>
            </a:r>
            <a:r>
              <a:rPr lang="it-IT" sz="1400" spc="-1" dirty="0" err="1">
                <a:solidFill>
                  <a:srgbClr val="FFFF00"/>
                </a:solidFill>
                <a:uFill>
                  <a:solidFill>
                    <a:srgbClr val="FFFFFF"/>
                  </a:solidFill>
                </a:uFill>
                <a:latin typeface="Verdana"/>
                <a:ea typeface="MS PGothic"/>
              </a:rPr>
              <a:t>comorbilità</a:t>
            </a:r>
            <a:r>
              <a:rPr lang="it-IT" sz="1400" spc="-1" dirty="0">
                <a:solidFill>
                  <a:srgbClr val="FFFF00"/>
                </a:solidFill>
                <a:uFill>
                  <a:solidFill>
                    <a:srgbClr val="FFFFFF"/>
                  </a:solidFill>
                </a:uFill>
                <a:latin typeface="Verdana"/>
                <a:ea typeface="MS PGothic"/>
              </a:rPr>
              <a:t>, </a:t>
            </a:r>
            <a:endParaRPr lang="it-IT" sz="1600" spc="-1" dirty="0">
              <a:solidFill>
                <a:srgbClr val="000000"/>
              </a:solidFill>
              <a:uFill>
                <a:solidFill>
                  <a:srgbClr val="FFFFFF"/>
                </a:solidFill>
              </a:uFill>
              <a:latin typeface="Arial"/>
            </a:endParaRPr>
          </a:p>
          <a:p>
            <a:pPr marL="742951" lvl="1" indent="-284682">
              <a:buClr>
                <a:srgbClr val="FFFF00"/>
              </a:buClr>
              <a:buFont typeface="Arial"/>
              <a:buChar char="•"/>
            </a:pPr>
            <a:r>
              <a:rPr lang="it-IT" sz="1400" spc="-1" dirty="0">
                <a:solidFill>
                  <a:srgbClr val="FFFF00"/>
                </a:solidFill>
                <a:uFill>
                  <a:solidFill>
                    <a:srgbClr val="FFFFFF"/>
                  </a:solidFill>
                </a:uFill>
                <a:latin typeface="Verdana"/>
                <a:ea typeface="MS PGothic"/>
              </a:rPr>
              <a:t>l’obiettività fisica riscontrata e gli altri accertamenti significativi, </a:t>
            </a:r>
            <a:endParaRPr lang="it-IT" sz="1600" spc="-1" dirty="0">
              <a:solidFill>
                <a:srgbClr val="000000"/>
              </a:solidFill>
              <a:uFill>
                <a:solidFill>
                  <a:srgbClr val="FFFFFF"/>
                </a:solidFill>
              </a:uFill>
              <a:latin typeface="Arial"/>
            </a:endParaRPr>
          </a:p>
          <a:p>
            <a:pPr marL="742951" lvl="1" indent="-284682">
              <a:buClr>
                <a:srgbClr val="FFFF00"/>
              </a:buClr>
              <a:buFont typeface="Arial"/>
              <a:buChar char="•"/>
            </a:pPr>
            <a:r>
              <a:rPr lang="it-IT" sz="1400" spc="-1" dirty="0">
                <a:solidFill>
                  <a:srgbClr val="FFFF00"/>
                </a:solidFill>
                <a:uFill>
                  <a:solidFill>
                    <a:srgbClr val="FFFFFF"/>
                  </a:solidFill>
                </a:uFill>
                <a:latin typeface="Verdana"/>
                <a:ea typeface="MS PGothic"/>
              </a:rPr>
              <a:t>le procedure diagnostiche e terapeutiche eseguite, </a:t>
            </a:r>
            <a:endParaRPr lang="it-IT" sz="1600" spc="-1" dirty="0">
              <a:solidFill>
                <a:srgbClr val="000000"/>
              </a:solidFill>
              <a:uFill>
                <a:solidFill>
                  <a:srgbClr val="FFFFFF"/>
                </a:solidFill>
              </a:uFill>
              <a:latin typeface="Arial"/>
            </a:endParaRPr>
          </a:p>
          <a:p>
            <a:pPr marL="742951" lvl="1" indent="-284682">
              <a:buClr>
                <a:srgbClr val="FFFF00"/>
              </a:buClr>
              <a:buFont typeface="Arial"/>
              <a:buChar char="•"/>
            </a:pPr>
            <a:r>
              <a:rPr lang="it-IT" sz="1400" spc="-1" dirty="0">
                <a:solidFill>
                  <a:srgbClr val="FFFF00"/>
                </a:solidFill>
                <a:uFill>
                  <a:solidFill>
                    <a:srgbClr val="FFFFFF"/>
                  </a:solidFill>
                </a:uFill>
                <a:latin typeface="Verdana"/>
                <a:ea typeface="MS PGothic"/>
              </a:rPr>
              <a:t>la terapia farmacologica significativa, compresa la terapia alla dimissione,</a:t>
            </a:r>
            <a:endParaRPr lang="it-IT" sz="1600" spc="-1" dirty="0">
              <a:solidFill>
                <a:srgbClr val="000000"/>
              </a:solidFill>
              <a:uFill>
                <a:solidFill>
                  <a:srgbClr val="FFFFFF"/>
                </a:solidFill>
              </a:uFill>
              <a:latin typeface="Arial"/>
            </a:endParaRPr>
          </a:p>
          <a:p>
            <a:pPr marL="742951" lvl="1" indent="-284682">
              <a:buClr>
                <a:srgbClr val="FFFF00"/>
              </a:buClr>
              <a:buFont typeface="Arial"/>
              <a:buChar char="•"/>
            </a:pPr>
            <a:r>
              <a:rPr lang="it-IT" sz="1400" spc="-1" dirty="0">
                <a:solidFill>
                  <a:srgbClr val="FFFF00"/>
                </a:solidFill>
                <a:uFill>
                  <a:solidFill>
                    <a:srgbClr val="FFFFFF"/>
                  </a:solidFill>
                </a:uFill>
                <a:latin typeface="Verdana"/>
                <a:ea typeface="MS PGothic"/>
              </a:rPr>
              <a:t>le condizioni/stato del paziente alla dimissione </a:t>
            </a:r>
            <a:endParaRPr lang="it-IT" sz="1600" spc="-1" dirty="0">
              <a:solidFill>
                <a:srgbClr val="000000"/>
              </a:solidFill>
              <a:uFill>
                <a:solidFill>
                  <a:srgbClr val="FFFFFF"/>
                </a:solidFill>
              </a:uFill>
              <a:latin typeface="Arial"/>
            </a:endParaRPr>
          </a:p>
          <a:p>
            <a:pPr marL="742951" lvl="1" indent="-284682">
              <a:buClr>
                <a:srgbClr val="FFFF00"/>
              </a:buClr>
              <a:buFont typeface="Arial"/>
              <a:buChar char="•"/>
            </a:pPr>
            <a:r>
              <a:rPr lang="it-IT" sz="1400" spc="-1" dirty="0">
                <a:solidFill>
                  <a:srgbClr val="FFFF00"/>
                </a:solidFill>
                <a:uFill>
                  <a:solidFill>
                    <a:srgbClr val="FFFFFF"/>
                  </a:solidFill>
                </a:uFill>
                <a:latin typeface="Verdana"/>
                <a:ea typeface="MS PGothic"/>
              </a:rPr>
              <a:t>le istruzioni di follow-up (ACC3.2.1)</a:t>
            </a:r>
            <a:endParaRPr lang="it-IT" sz="1600" spc="-1" dirty="0">
              <a:solidFill>
                <a:srgbClr val="000000"/>
              </a:solidFill>
              <a:uFill>
                <a:solidFill>
                  <a:srgbClr val="FFFFFF"/>
                </a:solidFill>
              </a:uFill>
              <a:latin typeface="Arial"/>
            </a:endParaRPr>
          </a:p>
        </p:txBody>
      </p:sp>
      <p:sp>
        <p:nvSpPr>
          <p:cNvPr id="176" name="CustomShape 2"/>
          <p:cNvSpPr/>
          <p:nvPr/>
        </p:nvSpPr>
        <p:spPr>
          <a:xfrm>
            <a:off x="1352629" y="298374"/>
            <a:ext cx="6818888" cy="840605"/>
          </a:xfrm>
          <a:prstGeom prst="rect">
            <a:avLst/>
          </a:prstGeom>
          <a:noFill/>
          <a:ln w="9360">
            <a:noFill/>
          </a:ln>
        </p:spPr>
        <p:style>
          <a:lnRef idx="0">
            <a:scrgbClr r="0" g="0" b="0"/>
          </a:lnRef>
          <a:fillRef idx="0">
            <a:scrgbClr r="0" g="0" b="0"/>
          </a:fillRef>
          <a:effectRef idx="0">
            <a:scrgbClr r="0" g="0" b="0"/>
          </a:effectRef>
          <a:fontRef idx="minor"/>
        </p:style>
        <p:txBody>
          <a:bodyPr lIns="91527" tIns="45764" rIns="91527" bIns="45764"/>
          <a:lstStyle/>
          <a:p>
            <a:pPr algn="ctr">
              <a:lnSpc>
                <a:spcPct val="100000"/>
              </a:lnSpc>
            </a:pPr>
            <a:r>
              <a:rPr lang="it-IT" sz="2400" b="1" spc="-1">
                <a:solidFill>
                  <a:srgbClr val="4F81BD"/>
                </a:solidFill>
                <a:uFill>
                  <a:solidFill>
                    <a:srgbClr val="FFFFFF"/>
                  </a:solidFill>
                </a:uFill>
                <a:latin typeface="Verdana"/>
                <a:ea typeface="MS PGothic"/>
              </a:rPr>
              <a:t>Le indicazioni della </a:t>
            </a:r>
            <a:endParaRPr lang="it-IT" sz="1600" spc="-1">
              <a:solidFill>
                <a:srgbClr val="000000"/>
              </a:solidFill>
              <a:uFill>
                <a:solidFill>
                  <a:srgbClr val="FFFFFF"/>
                </a:solidFill>
              </a:uFill>
              <a:latin typeface="Arial"/>
            </a:endParaRPr>
          </a:p>
          <a:p>
            <a:pPr algn="ctr">
              <a:lnSpc>
                <a:spcPct val="100000"/>
              </a:lnSpc>
            </a:pPr>
            <a:r>
              <a:rPr lang="it-IT" sz="2400" b="1" spc="-1">
                <a:solidFill>
                  <a:srgbClr val="4F81BD"/>
                </a:solidFill>
                <a:uFill>
                  <a:solidFill>
                    <a:srgbClr val="FFFFFF"/>
                  </a:solidFill>
                </a:uFill>
                <a:latin typeface="Verdana"/>
                <a:ea typeface="MS PGothic"/>
              </a:rPr>
              <a:t>Joint Commission International (JCI)</a:t>
            </a:r>
            <a:endParaRPr lang="it-IT" sz="1600"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1942104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3"/>
          <p:cNvPicPr/>
          <p:nvPr/>
        </p:nvPicPr>
        <p:blipFill>
          <a:blip r:embed="rId3" cstate="print"/>
          <a:srcRect t="15169"/>
          <a:stretch/>
        </p:blipFill>
        <p:spPr>
          <a:xfrm>
            <a:off x="680934" y="1341376"/>
            <a:ext cx="7638104" cy="5159843"/>
          </a:xfrm>
          <a:prstGeom prst="rect">
            <a:avLst/>
          </a:prstGeom>
          <a:ln w="57240">
            <a:solidFill>
              <a:srgbClr val="FF3300"/>
            </a:solidFill>
            <a:miter/>
          </a:ln>
        </p:spPr>
      </p:pic>
      <p:sp>
        <p:nvSpPr>
          <p:cNvPr id="178" name="CustomShape 1"/>
          <p:cNvSpPr/>
          <p:nvPr/>
        </p:nvSpPr>
        <p:spPr>
          <a:xfrm>
            <a:off x="771479" y="4365594"/>
            <a:ext cx="2508769" cy="729286"/>
          </a:xfrm>
          <a:prstGeom prst="rect">
            <a:avLst/>
          </a:prstGeom>
          <a:noFill/>
          <a:ln w="57240">
            <a:solidFill>
              <a:srgbClr val="FF3300"/>
            </a:solidFill>
            <a:miter/>
          </a:ln>
        </p:spPr>
        <p:style>
          <a:lnRef idx="0">
            <a:scrgbClr r="0" g="0" b="0"/>
          </a:lnRef>
          <a:fillRef idx="0">
            <a:scrgbClr r="0" g="0" b="0"/>
          </a:fillRef>
          <a:effectRef idx="0">
            <a:scrgbClr r="0" g="0" b="0"/>
          </a:effectRef>
          <a:fontRef idx="minor"/>
        </p:style>
      </p:sp>
      <p:sp>
        <p:nvSpPr>
          <p:cNvPr id="179" name="CustomShape 2"/>
          <p:cNvSpPr/>
          <p:nvPr/>
        </p:nvSpPr>
        <p:spPr>
          <a:xfrm>
            <a:off x="3467190" y="4797485"/>
            <a:ext cx="4799800" cy="478573"/>
          </a:xfrm>
          <a:prstGeom prst="rect">
            <a:avLst/>
          </a:prstGeom>
          <a:noFill/>
          <a:ln w="57240">
            <a:solidFill>
              <a:srgbClr val="FF3300"/>
            </a:solidFill>
            <a:miter/>
          </a:ln>
        </p:spPr>
        <p:style>
          <a:lnRef idx="0">
            <a:scrgbClr r="0" g="0" b="0"/>
          </a:lnRef>
          <a:fillRef idx="0">
            <a:scrgbClr r="0" g="0" b="0"/>
          </a:fillRef>
          <a:effectRef idx="0">
            <a:scrgbClr r="0" g="0" b="0"/>
          </a:effectRef>
          <a:fontRef idx="minor"/>
        </p:style>
      </p:sp>
      <p:sp>
        <p:nvSpPr>
          <p:cNvPr id="180" name="CustomShape 3"/>
          <p:cNvSpPr/>
          <p:nvPr/>
        </p:nvSpPr>
        <p:spPr>
          <a:xfrm>
            <a:off x="514319" y="133191"/>
            <a:ext cx="8279617" cy="1160197"/>
          </a:xfrm>
          <a:prstGeom prst="rect">
            <a:avLst/>
          </a:prstGeom>
          <a:noFill/>
          <a:ln w="9360">
            <a:noFill/>
          </a:ln>
        </p:spPr>
        <p:style>
          <a:lnRef idx="0">
            <a:scrgbClr r="0" g="0" b="0"/>
          </a:lnRef>
          <a:fillRef idx="0">
            <a:scrgbClr r="0" g="0" b="0"/>
          </a:fillRef>
          <a:effectRef idx="0">
            <a:scrgbClr r="0" g="0" b="0"/>
          </a:effectRef>
          <a:fontRef idx="minor"/>
        </p:style>
        <p:txBody>
          <a:bodyPr lIns="89949" tIns="46711" rIns="89949" bIns="46711"/>
          <a:lstStyle/>
          <a:p>
            <a:pPr algn="ctr">
              <a:lnSpc>
                <a:spcPct val="100000"/>
              </a:lnSpc>
            </a:pPr>
            <a:r>
              <a:rPr lang="it-IT" sz="2000" b="1" spc="-1">
                <a:solidFill>
                  <a:srgbClr val="4F81BD"/>
                </a:solidFill>
                <a:uFill>
                  <a:solidFill>
                    <a:srgbClr val="FFFFFF"/>
                  </a:solidFill>
                </a:uFill>
                <a:latin typeface="Verdana"/>
                <a:ea typeface="MS PGothic"/>
              </a:rPr>
              <a:t>Piano Sanitario Nazionale 2006-2008 </a:t>
            </a:r>
            <a:endParaRPr lang="it-IT" sz="1600" spc="-1">
              <a:solidFill>
                <a:srgbClr val="000000"/>
              </a:solidFill>
              <a:uFill>
                <a:solidFill>
                  <a:srgbClr val="FFFFFF"/>
                </a:solidFill>
              </a:uFill>
              <a:latin typeface="Arial"/>
            </a:endParaRPr>
          </a:p>
          <a:p>
            <a:pPr algn="ctr">
              <a:lnSpc>
                <a:spcPct val="100000"/>
              </a:lnSpc>
            </a:pPr>
            <a:r>
              <a:rPr lang="it-IT" sz="2400" b="1" spc="-1">
                <a:solidFill>
                  <a:srgbClr val="4F81BD"/>
                </a:solidFill>
                <a:uFill>
                  <a:solidFill>
                    <a:srgbClr val="FFFFFF"/>
                  </a:solidFill>
                </a:uFill>
                <a:latin typeface="Verdana"/>
                <a:ea typeface="MS PGothic"/>
              </a:rPr>
              <a:t>“Prevenzione delle recidive nei soggetti che già hanno avuto accidenti cardiovascolari”</a:t>
            </a:r>
            <a:endParaRPr lang="it-IT" sz="1600"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0936614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3"/>
          <p:cNvPicPr/>
          <p:nvPr/>
        </p:nvPicPr>
        <p:blipFill>
          <a:blip r:embed="rId3" cstate="print"/>
          <a:stretch/>
        </p:blipFill>
        <p:spPr>
          <a:xfrm>
            <a:off x="539552" y="1844825"/>
            <a:ext cx="8136904" cy="4248472"/>
          </a:xfrm>
          <a:prstGeom prst="rect">
            <a:avLst/>
          </a:prstGeom>
          <a:ln w="9360">
            <a:noFill/>
          </a:ln>
        </p:spPr>
      </p:pic>
      <p:pic>
        <p:nvPicPr>
          <p:cNvPr id="183" name="Picture 2"/>
          <p:cNvPicPr/>
          <p:nvPr/>
        </p:nvPicPr>
        <p:blipFill>
          <a:blip r:embed="rId4" cstate="print"/>
          <a:stretch/>
        </p:blipFill>
        <p:spPr>
          <a:xfrm>
            <a:off x="323528" y="0"/>
            <a:ext cx="2656598" cy="1654767"/>
          </a:xfrm>
          <a:prstGeom prst="rect">
            <a:avLst/>
          </a:prstGeom>
          <a:ln w="57150">
            <a:solidFill>
              <a:srgbClr val="FF0000"/>
            </a:solidFill>
          </a:ln>
        </p:spPr>
      </p:pic>
      <p:cxnSp>
        <p:nvCxnSpPr>
          <p:cNvPr id="3" name="Connettore 1 2"/>
          <p:cNvCxnSpPr/>
          <p:nvPr/>
        </p:nvCxnSpPr>
        <p:spPr>
          <a:xfrm>
            <a:off x="3923928" y="3295140"/>
            <a:ext cx="28083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7250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303"/>
          <p:cNvPicPr/>
          <p:nvPr/>
        </p:nvPicPr>
        <p:blipFill>
          <a:blip r:embed="rId3" cstate="print"/>
          <a:stretch/>
        </p:blipFill>
        <p:spPr>
          <a:xfrm>
            <a:off x="250692" y="333304"/>
            <a:ext cx="5615628" cy="3317042"/>
          </a:xfrm>
          <a:prstGeom prst="rect">
            <a:avLst/>
          </a:prstGeom>
          <a:ln w="9360">
            <a:noFill/>
          </a:ln>
        </p:spPr>
      </p:pic>
      <p:pic>
        <p:nvPicPr>
          <p:cNvPr id="185" name="Picture 304"/>
          <p:cNvPicPr/>
          <p:nvPr/>
        </p:nvPicPr>
        <p:blipFill>
          <a:blip r:embed="rId4" cstate="print"/>
          <a:stretch/>
        </p:blipFill>
        <p:spPr>
          <a:xfrm>
            <a:off x="6011992" y="2781340"/>
            <a:ext cx="2745603" cy="729286"/>
          </a:xfrm>
          <a:prstGeom prst="rect">
            <a:avLst/>
          </a:prstGeom>
          <a:ln w="9360">
            <a:noFill/>
          </a:ln>
        </p:spPr>
      </p:pic>
      <p:pic>
        <p:nvPicPr>
          <p:cNvPr id="186" name="Picture 5"/>
          <p:cNvPicPr/>
          <p:nvPr/>
        </p:nvPicPr>
        <p:blipFill>
          <a:blip r:embed="rId5" cstate="print"/>
          <a:stretch/>
        </p:blipFill>
        <p:spPr>
          <a:xfrm>
            <a:off x="2700331" y="3860905"/>
            <a:ext cx="6009220" cy="2481987"/>
          </a:xfrm>
          <a:prstGeom prst="rect">
            <a:avLst/>
          </a:prstGeom>
          <a:ln w="9360">
            <a:noFill/>
          </a:ln>
        </p:spPr>
      </p:pic>
      <p:pic>
        <p:nvPicPr>
          <p:cNvPr id="187" name="Picture 7"/>
          <p:cNvPicPr/>
          <p:nvPr/>
        </p:nvPicPr>
        <p:blipFill>
          <a:blip r:embed="rId6" cstate="print"/>
          <a:stretch/>
        </p:blipFill>
        <p:spPr>
          <a:xfrm>
            <a:off x="611332" y="4724360"/>
            <a:ext cx="1704029" cy="897407"/>
          </a:xfrm>
          <a:prstGeom prst="rect">
            <a:avLst/>
          </a:prstGeom>
          <a:ln w="9360">
            <a:noFill/>
          </a:ln>
        </p:spPr>
      </p:pic>
      <p:pic>
        <p:nvPicPr>
          <p:cNvPr id="188" name="Picture 3"/>
          <p:cNvPicPr/>
          <p:nvPr/>
        </p:nvPicPr>
        <p:blipFill>
          <a:blip r:embed="rId7" cstate="print"/>
          <a:stretch/>
        </p:blipFill>
        <p:spPr>
          <a:xfrm>
            <a:off x="7666129" y="0"/>
            <a:ext cx="1477051" cy="403817"/>
          </a:xfrm>
          <a:prstGeom prst="rect">
            <a:avLst/>
          </a:prstGeom>
          <a:ln w="9360">
            <a:noFill/>
          </a:ln>
        </p:spPr>
      </p:pic>
      <p:pic>
        <p:nvPicPr>
          <p:cNvPr id="189" name="Picture 2"/>
          <p:cNvPicPr/>
          <p:nvPr/>
        </p:nvPicPr>
        <p:blipFill>
          <a:blip r:embed="rId8" cstate="print"/>
          <a:stretch/>
        </p:blipFill>
        <p:spPr>
          <a:xfrm>
            <a:off x="6084982" y="476288"/>
            <a:ext cx="1415148" cy="1889810"/>
          </a:xfrm>
          <a:prstGeom prst="rect">
            <a:avLst/>
          </a:prstGeom>
          <a:ln w="9360">
            <a:noFill/>
          </a:ln>
        </p:spPr>
      </p:pic>
      <p:sp>
        <p:nvSpPr>
          <p:cNvPr id="190" name="Line 1"/>
          <p:cNvSpPr/>
          <p:nvPr/>
        </p:nvSpPr>
        <p:spPr>
          <a:xfrm>
            <a:off x="4932230" y="4292470"/>
            <a:ext cx="1943018" cy="326"/>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191" name="Line 2"/>
          <p:cNvSpPr/>
          <p:nvPr/>
        </p:nvSpPr>
        <p:spPr>
          <a:xfrm>
            <a:off x="6587907" y="4797159"/>
            <a:ext cx="1944866" cy="326"/>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192" name="Line 3"/>
          <p:cNvSpPr/>
          <p:nvPr/>
        </p:nvSpPr>
        <p:spPr>
          <a:xfrm>
            <a:off x="2842923" y="5084760"/>
            <a:ext cx="4176765" cy="326"/>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163323917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1"/>
          <p:cNvSpPr txBox="1"/>
          <p:nvPr/>
        </p:nvSpPr>
        <p:spPr>
          <a:xfrm>
            <a:off x="5076056" y="5589240"/>
            <a:ext cx="3438133" cy="595077"/>
          </a:xfrm>
          <a:prstGeom prst="rect">
            <a:avLst/>
          </a:prstGeom>
          <a:noFill/>
          <a:ln>
            <a:noFill/>
          </a:ln>
        </p:spPr>
        <p:txBody>
          <a:bodyPr lIns="78903" tIns="39452" rIns="78903" bIns="39452"/>
          <a:lstStyle/>
          <a:p>
            <a:endParaRPr lang="it-IT" sz="1200" spc="-1" dirty="0">
              <a:solidFill>
                <a:srgbClr val="000000"/>
              </a:solidFill>
              <a:uFill>
                <a:solidFill>
                  <a:srgbClr val="FFFFFF"/>
                </a:solidFill>
              </a:uFill>
              <a:latin typeface="Arial"/>
            </a:endParaRPr>
          </a:p>
          <a:p>
            <a:r>
              <a:rPr lang="it-IT" sz="1200" spc="-1" dirty="0" err="1">
                <a:solidFill>
                  <a:srgbClr val="000000"/>
                </a:solidFill>
                <a:uFill>
                  <a:solidFill>
                    <a:srgbClr val="FFFFFF"/>
                  </a:solidFill>
                </a:uFill>
                <a:latin typeface="Arial"/>
              </a:rPr>
              <a:t>Rogers</a:t>
            </a:r>
            <a:r>
              <a:rPr lang="it-IT" sz="1200" spc="-1" dirty="0">
                <a:solidFill>
                  <a:srgbClr val="000000"/>
                </a:solidFill>
                <a:uFill>
                  <a:solidFill>
                    <a:srgbClr val="FFFFFF"/>
                  </a:solidFill>
                </a:uFill>
                <a:latin typeface="Arial"/>
              </a:rPr>
              <a:t> AM et al. </a:t>
            </a:r>
            <a:r>
              <a:rPr lang="it-IT" sz="1200" spc="-1" dirty="0" err="1">
                <a:solidFill>
                  <a:srgbClr val="000000"/>
                </a:solidFill>
                <a:uFill>
                  <a:solidFill>
                    <a:srgbClr val="FFFFFF"/>
                  </a:solidFill>
                </a:uFill>
                <a:latin typeface="Arial"/>
              </a:rPr>
              <a:t>Am</a:t>
            </a:r>
            <a:r>
              <a:rPr lang="it-IT" sz="1200" spc="-1" dirty="0">
                <a:solidFill>
                  <a:srgbClr val="000000"/>
                </a:solidFill>
                <a:uFill>
                  <a:solidFill>
                    <a:srgbClr val="FFFFFF"/>
                  </a:solidFill>
                </a:uFill>
                <a:latin typeface="Arial"/>
              </a:rPr>
              <a:t> </a:t>
            </a:r>
            <a:r>
              <a:rPr lang="it-IT" sz="1200" spc="-1" dirty="0" err="1">
                <a:solidFill>
                  <a:srgbClr val="000000"/>
                </a:solidFill>
                <a:uFill>
                  <a:solidFill>
                    <a:srgbClr val="FFFFFF"/>
                  </a:solidFill>
                </a:uFill>
                <a:latin typeface="Arial"/>
              </a:rPr>
              <a:t>Heart</a:t>
            </a:r>
            <a:r>
              <a:rPr lang="it-IT" sz="1200" spc="-1" dirty="0">
                <a:solidFill>
                  <a:srgbClr val="000000"/>
                </a:solidFill>
                <a:uFill>
                  <a:solidFill>
                    <a:srgbClr val="FFFFFF"/>
                  </a:solidFill>
                </a:uFill>
                <a:latin typeface="Arial"/>
              </a:rPr>
              <a:t> J 2007;154: 461–469</a:t>
            </a:r>
          </a:p>
          <a:p>
            <a:endParaRPr lang="it-IT" sz="1200" spc="-1" dirty="0">
              <a:solidFill>
                <a:srgbClr val="000000"/>
              </a:solidFill>
              <a:uFill>
                <a:solidFill>
                  <a:srgbClr val="FFFFFF"/>
                </a:solidFill>
              </a:uFill>
              <a:latin typeface="Arial"/>
            </a:endParaRPr>
          </a:p>
          <a:p>
            <a:r>
              <a:rPr lang="it-IT" sz="1200" spc="-1" dirty="0">
                <a:solidFill>
                  <a:srgbClr val="000000"/>
                </a:solidFill>
                <a:uFill>
                  <a:solidFill>
                    <a:srgbClr val="FFFFFF"/>
                  </a:solidFill>
                </a:uFill>
                <a:latin typeface="Arial"/>
              </a:rPr>
              <a:t> </a:t>
            </a:r>
          </a:p>
        </p:txBody>
      </p:sp>
      <p:sp>
        <p:nvSpPr>
          <p:cNvPr id="186" name="CustomShape 2"/>
          <p:cNvSpPr/>
          <p:nvPr/>
        </p:nvSpPr>
        <p:spPr>
          <a:xfrm>
            <a:off x="788496" y="2708920"/>
            <a:ext cx="7959967" cy="1944000"/>
          </a:xfrm>
          <a:prstGeom prst="rect">
            <a:avLst/>
          </a:prstGeom>
          <a:noFill/>
          <a:ln w="38160">
            <a:solidFill>
              <a:srgbClr val="FF0000"/>
            </a:solidFill>
            <a:miter/>
          </a:ln>
        </p:spPr>
        <p:style>
          <a:lnRef idx="0">
            <a:scrgbClr r="0" g="0" b="0"/>
          </a:lnRef>
          <a:fillRef idx="0">
            <a:scrgbClr r="0" g="0" b="0"/>
          </a:fillRef>
          <a:effectRef idx="0">
            <a:scrgbClr r="0" g="0" b="0"/>
          </a:effectRef>
          <a:fontRef idx="minor"/>
        </p:style>
        <p:txBody>
          <a:bodyPr lIns="87425" tIns="43554" rIns="87425" bIns="43554"/>
          <a:lstStyle/>
          <a:p>
            <a:pPr algn="just">
              <a:lnSpc>
                <a:spcPct val="100000"/>
              </a:lnSpc>
            </a:pPr>
            <a:r>
              <a:rPr lang="it-IT" sz="2000" spc="-1" dirty="0">
                <a:solidFill>
                  <a:srgbClr val="0000CC"/>
                </a:solidFill>
                <a:uFill>
                  <a:solidFill>
                    <a:srgbClr val="FFFFFF"/>
                  </a:solidFill>
                </a:uFill>
                <a:latin typeface="Comic Sans MS"/>
              </a:rPr>
              <a:t>Le American College of </a:t>
            </a:r>
            <a:r>
              <a:rPr lang="it-IT" sz="2000" spc="-1" dirty="0" err="1">
                <a:solidFill>
                  <a:srgbClr val="0000CC"/>
                </a:solidFill>
                <a:uFill>
                  <a:solidFill>
                    <a:srgbClr val="FFFFFF"/>
                  </a:solidFill>
                </a:uFill>
                <a:latin typeface="Comic Sans MS"/>
              </a:rPr>
              <a:t>Cardiology</a:t>
            </a:r>
            <a:r>
              <a:rPr lang="it-IT" sz="2000" spc="-1" dirty="0">
                <a:solidFill>
                  <a:srgbClr val="0000CC"/>
                </a:solidFill>
                <a:uFill>
                  <a:solidFill>
                    <a:srgbClr val="FFFFFF"/>
                  </a:solidFill>
                </a:uFill>
                <a:latin typeface="Comic Sans MS"/>
              </a:rPr>
              <a:t> </a:t>
            </a:r>
            <a:r>
              <a:rPr lang="it-IT" sz="2000" spc="-1" dirty="0" err="1">
                <a:solidFill>
                  <a:srgbClr val="0000CC"/>
                </a:solidFill>
                <a:uFill>
                  <a:solidFill>
                    <a:srgbClr val="FFFFFF"/>
                  </a:solidFill>
                </a:uFill>
                <a:latin typeface="Comic Sans MS"/>
              </a:rPr>
              <a:t>Guidelines</a:t>
            </a:r>
            <a:r>
              <a:rPr lang="it-IT" sz="2000" spc="-1" dirty="0">
                <a:solidFill>
                  <a:srgbClr val="0000CC"/>
                </a:solidFill>
                <a:uFill>
                  <a:solidFill>
                    <a:srgbClr val="FFFFFF"/>
                  </a:solidFill>
                </a:uFill>
                <a:latin typeface="Comic Sans MS"/>
              </a:rPr>
              <a:t> </a:t>
            </a:r>
            <a:r>
              <a:rPr lang="it-IT" sz="2000" spc="-1" dirty="0" err="1">
                <a:solidFill>
                  <a:srgbClr val="0000CC"/>
                </a:solidFill>
                <a:uFill>
                  <a:solidFill>
                    <a:srgbClr val="FFFFFF"/>
                  </a:solidFill>
                </a:uFill>
                <a:latin typeface="Comic Sans MS"/>
              </a:rPr>
              <a:t>Applied</a:t>
            </a:r>
            <a:r>
              <a:rPr lang="it-IT" sz="2000" spc="-1" dirty="0">
                <a:solidFill>
                  <a:srgbClr val="0000CC"/>
                </a:solidFill>
                <a:uFill>
                  <a:solidFill>
                    <a:srgbClr val="FFFFFF"/>
                  </a:solidFill>
                </a:uFill>
                <a:latin typeface="Comic Sans MS"/>
              </a:rPr>
              <a:t> in </a:t>
            </a:r>
            <a:r>
              <a:rPr lang="it-IT" sz="2000" spc="-1" dirty="0" err="1">
                <a:solidFill>
                  <a:srgbClr val="0000CC"/>
                </a:solidFill>
                <a:uFill>
                  <a:solidFill>
                    <a:srgbClr val="FFFFFF"/>
                  </a:solidFill>
                </a:uFill>
                <a:latin typeface="Comic Sans MS"/>
              </a:rPr>
              <a:t>Practice</a:t>
            </a:r>
            <a:r>
              <a:rPr lang="it-IT" sz="2000" spc="-1" dirty="0">
                <a:solidFill>
                  <a:srgbClr val="0000CC"/>
                </a:solidFill>
                <a:uFill>
                  <a:solidFill>
                    <a:srgbClr val="FFFFFF"/>
                  </a:solidFill>
                </a:uFill>
                <a:latin typeface="Comic Sans MS"/>
              </a:rPr>
              <a:t> (ACC-GAP) per le SCA hanno identificato le modalità di dimissione da attuare secondo un protocollo standardizzato (</a:t>
            </a:r>
            <a:r>
              <a:rPr lang="it-IT" sz="2000" b="1" spc="-1" dirty="0" err="1">
                <a:solidFill>
                  <a:srgbClr val="FF0000"/>
                </a:solidFill>
                <a:uFill>
                  <a:solidFill>
                    <a:srgbClr val="FFFFFF"/>
                  </a:solidFill>
                </a:uFill>
                <a:latin typeface="Comic Sans MS"/>
              </a:rPr>
              <a:t>discharge</a:t>
            </a:r>
            <a:r>
              <a:rPr lang="it-IT" sz="2000" b="1" spc="-1" dirty="0">
                <a:solidFill>
                  <a:srgbClr val="FF0000"/>
                </a:solidFill>
                <a:uFill>
                  <a:solidFill>
                    <a:srgbClr val="FFFFFF"/>
                  </a:solidFill>
                </a:uFill>
                <a:latin typeface="Comic Sans MS"/>
              </a:rPr>
              <a:t> </a:t>
            </a:r>
            <a:r>
              <a:rPr lang="it-IT" sz="2000" b="1" spc="-1" dirty="0" err="1">
                <a:solidFill>
                  <a:srgbClr val="FF0000"/>
                </a:solidFill>
                <a:uFill>
                  <a:solidFill>
                    <a:srgbClr val="FFFFFF"/>
                  </a:solidFill>
                </a:uFill>
                <a:latin typeface="Comic Sans MS"/>
              </a:rPr>
              <a:t>contract</a:t>
            </a:r>
            <a:r>
              <a:rPr lang="it-IT" sz="2000" spc="-1" dirty="0">
                <a:solidFill>
                  <a:srgbClr val="0000CC"/>
                </a:solidFill>
                <a:uFill>
                  <a:solidFill>
                    <a:srgbClr val="FFFFFF"/>
                  </a:solidFill>
                </a:uFill>
                <a:latin typeface="Comic Sans MS"/>
              </a:rPr>
              <a:t>): l’attenzione è stata focalizzata sulle principali indicazioni che, al momento della dimissione, il paziente non solo dovrebbe avere ricevuto ma anche compreso </a:t>
            </a:r>
            <a:endParaRPr lang="it-IT" sz="1600" spc="-1" dirty="0">
              <a:solidFill>
                <a:srgbClr val="000000"/>
              </a:solidFill>
              <a:uFill>
                <a:solidFill>
                  <a:srgbClr val="FFFFFF"/>
                </a:solidFill>
              </a:uFill>
              <a:latin typeface="Arial"/>
            </a:endParaRPr>
          </a:p>
        </p:txBody>
      </p:sp>
      <p:pic>
        <p:nvPicPr>
          <p:cNvPr id="187" name="Immagine 186"/>
          <p:cNvPicPr/>
          <p:nvPr/>
        </p:nvPicPr>
        <p:blipFill>
          <a:blip r:embed="rId3" cstate="print"/>
          <a:stretch/>
        </p:blipFill>
        <p:spPr>
          <a:xfrm>
            <a:off x="7236296" y="188640"/>
            <a:ext cx="1592749" cy="2160240"/>
          </a:xfrm>
          <a:prstGeom prst="rect">
            <a:avLst/>
          </a:prstGeom>
          <a:ln>
            <a:noFill/>
          </a:ln>
        </p:spPr>
      </p:pic>
    </p:spTree>
    <p:extLst>
      <p:ext uri="{BB962C8B-B14F-4D97-AF65-F5344CB8AC3E}">
        <p14:creationId xmlns:p14="http://schemas.microsoft.com/office/powerpoint/2010/main" val="2000137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4" descr="Senza titol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8" y="854075"/>
            <a:ext cx="3211512"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0" y="2809180"/>
            <a:ext cx="9144000" cy="1384995"/>
          </a:xfrm>
          <a:prstGeom prst="rect">
            <a:avLst/>
          </a:prstGeom>
          <a:noFill/>
        </p:spPr>
        <p:txBody>
          <a:bodyPr>
            <a:spAutoFit/>
          </a:bodyPr>
          <a:lstStyle/>
          <a:p>
            <a:pPr algn="ctr" eaLnBrk="1" hangingPunct="1">
              <a:defRPr/>
            </a:pPr>
            <a:r>
              <a:rPr lang="it-IT" sz="2400" b="1" dirty="0">
                <a:solidFill>
                  <a:schemeClr val="accent2">
                    <a:lumMod val="50000"/>
                  </a:schemeClr>
                </a:solidFill>
              </a:rPr>
              <a:t>Modello di performance ospedaliera basato su 6 indicatori di cura:</a:t>
            </a:r>
            <a:endParaRPr lang="it-IT" b="1" dirty="0">
              <a:solidFill>
                <a:schemeClr val="accent2">
                  <a:lumMod val="50000"/>
                </a:schemeClr>
              </a:solidFill>
            </a:endParaRPr>
          </a:p>
          <a:p>
            <a:pPr algn="ctr" eaLnBrk="1" hangingPunct="1">
              <a:defRPr/>
            </a:pPr>
            <a:r>
              <a:rPr lang="it-IT" b="1" dirty="0">
                <a:solidFill>
                  <a:schemeClr val="accent2">
                    <a:lumMod val="50000"/>
                  </a:schemeClr>
                </a:solidFill>
              </a:rPr>
              <a:t>ASA, </a:t>
            </a:r>
            <a:r>
              <a:rPr lang="it-IT" b="1" dirty="0" err="1">
                <a:solidFill>
                  <a:schemeClr val="accent2">
                    <a:lumMod val="50000"/>
                  </a:schemeClr>
                </a:solidFill>
              </a:rPr>
              <a:t>tienopiridina</a:t>
            </a:r>
            <a:r>
              <a:rPr lang="it-IT" b="1" dirty="0">
                <a:solidFill>
                  <a:schemeClr val="accent2">
                    <a:lumMod val="50000"/>
                  </a:schemeClr>
                </a:solidFill>
              </a:rPr>
              <a:t>, betabloccante, statina, ACE inibitore alla dimissione</a:t>
            </a:r>
          </a:p>
          <a:p>
            <a:pPr marL="285750" indent="-285750" algn="ctr" eaLnBrk="1" hangingPunct="1">
              <a:buFontTx/>
              <a:buChar char="-"/>
              <a:defRPr/>
            </a:pPr>
            <a:r>
              <a:rPr lang="it-IT" b="1" i="1" dirty="0">
                <a:solidFill>
                  <a:schemeClr val="accent2">
                    <a:lumMod val="50000"/>
                  </a:schemeClr>
                </a:solidFill>
              </a:rPr>
              <a:t>Programma riabilitativo</a:t>
            </a:r>
          </a:p>
        </p:txBody>
      </p:sp>
      <p:pic>
        <p:nvPicPr>
          <p:cNvPr id="28675" name="Immagine 7" descr="Senza titol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8" y="4041775"/>
            <a:ext cx="398145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mmagine 9" descr="Senza titol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4041775"/>
            <a:ext cx="37544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CasellaDiTesto 10"/>
          <p:cNvSpPr txBox="1">
            <a:spLocks noChangeArrowheads="1"/>
          </p:cNvSpPr>
          <p:nvPr/>
        </p:nvSpPr>
        <p:spPr bwMode="auto">
          <a:xfrm>
            <a:off x="5491163" y="874713"/>
            <a:ext cx="33988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cs typeface="ヒラギノ角ゴ Pro W3" charset="0"/>
              </a:defRPr>
            </a:lvl2pPr>
            <a:lvl3pPr marL="1143000" indent="-228600">
              <a:defRPr sz="2400">
                <a:solidFill>
                  <a:schemeClr val="tx1"/>
                </a:solidFill>
                <a:latin typeface="Calibri" charset="0"/>
                <a:ea typeface="ヒラギノ角ゴ Pro W3" charset="0"/>
                <a:cs typeface="ヒラギノ角ゴ Pro W3" charset="0"/>
              </a:defRPr>
            </a:lvl3pPr>
            <a:lvl4pPr marL="1600200" indent="-228600">
              <a:defRPr sz="2400">
                <a:solidFill>
                  <a:schemeClr val="tx1"/>
                </a:solidFill>
                <a:latin typeface="Calibri" charset="0"/>
                <a:ea typeface="ヒラギノ角ゴ Pro W3" charset="0"/>
                <a:cs typeface="ヒラギノ角ゴ Pro W3" charset="0"/>
              </a:defRPr>
            </a:lvl4pPr>
            <a:lvl5pPr marL="2057400" indent="-228600">
              <a:defRPr sz="2400">
                <a:solidFill>
                  <a:schemeClr val="tx1"/>
                </a:solidFill>
                <a:latin typeface="Calibri"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9pPr>
          </a:lstStyle>
          <a:p>
            <a:pPr eaLnBrk="1" hangingPunct="1"/>
            <a:r>
              <a:rPr lang="it-IT" sz="2800" b="1">
                <a:solidFill>
                  <a:srgbClr val="FF0000"/>
                </a:solidFill>
                <a:cs typeface="MS PGothic" charset="0"/>
              </a:rPr>
              <a:t>199 ospedali inglesi</a:t>
            </a:r>
          </a:p>
          <a:p>
            <a:pPr eaLnBrk="1" hangingPunct="1"/>
            <a:r>
              <a:rPr lang="it-IT" sz="2800" b="1">
                <a:solidFill>
                  <a:srgbClr val="FF0000"/>
                </a:solidFill>
                <a:cs typeface="MS PGothic" charset="0"/>
              </a:rPr>
              <a:t>136.392 pz con IMA</a:t>
            </a:r>
          </a:p>
          <a:p>
            <a:pPr eaLnBrk="1" hangingPunct="1"/>
            <a:r>
              <a:rPr lang="it-IT" sz="2800" b="1">
                <a:solidFill>
                  <a:srgbClr val="FF0000"/>
                </a:solidFill>
                <a:cs typeface="MS PGothic" charset="0"/>
              </a:rPr>
              <a:t>Anni 2008-09</a:t>
            </a:r>
          </a:p>
          <a:p>
            <a:pPr eaLnBrk="1" hangingPunct="1"/>
            <a:endParaRPr lang="it-IT" sz="2800" b="1">
              <a:solidFill>
                <a:srgbClr val="FF0000"/>
              </a:solidFill>
              <a:cs typeface="MS PGothic" charset="0"/>
            </a:endParaRPr>
          </a:p>
        </p:txBody>
      </p:sp>
    </p:spTree>
    <p:extLst>
      <p:ext uri="{BB962C8B-B14F-4D97-AF65-F5344CB8AC3E}">
        <p14:creationId xmlns:p14="http://schemas.microsoft.com/office/powerpoint/2010/main" val="3800950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4691" name="Rectangle 3">
            <a:extLst>
              <a:ext uri="{FF2B5EF4-FFF2-40B4-BE49-F238E27FC236}">
                <a16:creationId xmlns:a16="http://schemas.microsoft.com/office/drawing/2014/main" xmlns="" id="{C306BD70-86AA-5041-B750-C5873C4B81A5}"/>
              </a:ext>
            </a:extLst>
          </p:cNvPr>
          <p:cNvSpPr>
            <a:spLocks noGrp="1" noChangeArrowheads="1"/>
          </p:cNvSpPr>
          <p:nvPr>
            <p:ph type="title"/>
          </p:nvPr>
        </p:nvSpPr>
        <p:spPr>
          <a:xfrm>
            <a:off x="1349375" y="476250"/>
            <a:ext cx="7772400" cy="1547813"/>
          </a:xfrm>
        </p:spPr>
        <p:txBody>
          <a:bodyPr>
            <a:noAutofit/>
          </a:bodyPr>
          <a:lstStyle/>
          <a:p>
            <a:pPr eaLnBrk="1" hangingPunct="1">
              <a:defRPr/>
            </a:pPr>
            <a:r>
              <a:rPr lang="en-US" sz="3600" b="1" dirty="0">
                <a:solidFill>
                  <a:srgbClr val="215D77"/>
                </a:solidFill>
                <a:latin typeface="Arial" pitchFamily="34" charset="0"/>
                <a:ea typeface="+mj-ea"/>
                <a:cs typeface="Arial" pitchFamily="34" charset="0"/>
              </a:rPr>
              <a:t>Concomitant Co-morbid Illness </a:t>
            </a:r>
            <a:br>
              <a:rPr lang="en-US" sz="3600" b="1" dirty="0">
                <a:solidFill>
                  <a:srgbClr val="215D77"/>
                </a:solidFill>
                <a:latin typeface="Arial" pitchFamily="34" charset="0"/>
                <a:ea typeface="+mj-ea"/>
                <a:cs typeface="Arial" pitchFamily="34" charset="0"/>
              </a:rPr>
            </a:br>
            <a:r>
              <a:rPr lang="en-US" sz="3600" b="1" dirty="0">
                <a:solidFill>
                  <a:srgbClr val="215D77"/>
                </a:solidFill>
                <a:latin typeface="Arial" pitchFamily="34" charset="0"/>
                <a:ea typeface="+mj-ea"/>
                <a:cs typeface="Arial" pitchFamily="34" charset="0"/>
              </a:rPr>
              <a:t>in ACS in Older Persons</a:t>
            </a:r>
            <a:br>
              <a:rPr lang="en-US" sz="3600" b="1" dirty="0">
                <a:solidFill>
                  <a:srgbClr val="215D77"/>
                </a:solidFill>
                <a:latin typeface="Arial" pitchFamily="34" charset="0"/>
                <a:ea typeface="+mj-ea"/>
                <a:cs typeface="Arial" pitchFamily="34" charset="0"/>
              </a:rPr>
            </a:br>
            <a:endParaRPr lang="en-US" sz="3600" b="1" dirty="0">
              <a:solidFill>
                <a:srgbClr val="215D77"/>
              </a:solidFill>
              <a:latin typeface="Arial" pitchFamily="34" charset="0"/>
              <a:ea typeface="+mj-ea"/>
              <a:cs typeface="Arial" pitchFamily="34" charset="0"/>
            </a:endParaRPr>
          </a:p>
        </p:txBody>
      </p:sp>
      <p:graphicFrame>
        <p:nvGraphicFramePr>
          <p:cNvPr id="13315" name="Object 2">
            <a:extLst>
              <a:ext uri="{FF2B5EF4-FFF2-40B4-BE49-F238E27FC236}">
                <a16:creationId xmlns:a16="http://schemas.microsoft.com/office/drawing/2014/main" xmlns="" id="{F3726FB8-AA1A-9543-8C79-95C58E0D87DA}"/>
              </a:ext>
            </a:extLst>
          </p:cNvPr>
          <p:cNvGraphicFramePr>
            <a:graphicFrameLocks noGrp="1" noChangeAspect="1"/>
          </p:cNvGraphicFramePr>
          <p:nvPr>
            <p:ph sz="quarter" idx="4294967295"/>
          </p:nvPr>
        </p:nvGraphicFramePr>
        <p:xfrm>
          <a:off x="1187450" y="1700213"/>
          <a:ext cx="7823200" cy="4824412"/>
        </p:xfrm>
        <a:graphic>
          <a:graphicData uri="http://schemas.openxmlformats.org/presentationml/2006/ole">
            <mc:AlternateContent xmlns:mc="http://schemas.openxmlformats.org/markup-compatibility/2006">
              <mc:Choice xmlns:v="urn:schemas-microsoft-com:vml" Requires="v">
                <p:oleObj spid="_x0000_s581654" name="Grafico" r:id="rId4" imgW="7759700" imgH="5486400" progId="MSGraph.Chart.8">
                  <p:embed followColorScheme="full"/>
                </p:oleObj>
              </mc:Choice>
              <mc:Fallback>
                <p:oleObj name="Grafico" r:id="rId4" imgW="7759700" imgH="5486400" progId="MSGraph.Chart.8">
                  <p:embed followColorScheme="full"/>
                  <p:pic>
                    <p:nvPicPr>
                      <p:cNvPr id="13315" name="Object 2">
                        <a:extLst>
                          <a:ext uri="{FF2B5EF4-FFF2-40B4-BE49-F238E27FC236}">
                            <a16:creationId xmlns:a16="http://schemas.microsoft.com/office/drawing/2014/main" xmlns="" id="{F3726FB8-AA1A-9543-8C79-95C58E0D87DA}"/>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700213"/>
                        <a:ext cx="7823200" cy="482441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16" name="Picture 5" descr="CRUSADE on Black">
            <a:extLst>
              <a:ext uri="{FF2B5EF4-FFF2-40B4-BE49-F238E27FC236}">
                <a16:creationId xmlns:a16="http://schemas.microsoft.com/office/drawing/2014/main" xmlns="" id="{031432D4-2A92-EE42-AED8-6CC85F3FD3C6}"/>
              </a:ext>
            </a:extLst>
          </p:cNvPr>
          <p:cNvPicPr>
            <a:picLocks noGrp="1" noChangeAspect="1" noChangeArrowheads="1"/>
          </p:cNvPicPr>
          <p:nvPr>
            <p:ph sz="quarter" idx="4294967295"/>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30163" y="44450"/>
            <a:ext cx="1222375" cy="1250950"/>
          </a:xfrm>
          <a:noFill/>
        </p:spPr>
      </p:pic>
      <p:sp>
        <p:nvSpPr>
          <p:cNvPr id="13317" name="Text Box 4">
            <a:extLst>
              <a:ext uri="{FF2B5EF4-FFF2-40B4-BE49-F238E27FC236}">
                <a16:creationId xmlns:a16="http://schemas.microsoft.com/office/drawing/2014/main" xmlns="" id="{869725C5-E5D1-274F-93E9-E28E3F2E7575}"/>
              </a:ext>
            </a:extLst>
          </p:cNvPr>
          <p:cNvSpPr txBox="1">
            <a:spLocks noChangeArrowheads="1"/>
          </p:cNvSpPr>
          <p:nvPr/>
        </p:nvSpPr>
        <p:spPr bwMode="auto">
          <a:xfrm rot="-5400000">
            <a:off x="-931068" y="3579018"/>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a:solidFill>
                  <a:srgbClr val="215D77"/>
                </a:solidFill>
                <a:latin typeface="Arial" panose="020B0604020202020204" pitchFamily="34" charset="0"/>
              </a:rPr>
              <a:t>% of population</a:t>
            </a:r>
          </a:p>
        </p:txBody>
      </p:sp>
    </p:spTree>
    <p:extLst>
      <p:ext uri="{BB962C8B-B14F-4D97-AF65-F5344CB8AC3E}">
        <p14:creationId xmlns:p14="http://schemas.microsoft.com/office/powerpoint/2010/main" val="1447985196"/>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magine 180"/>
          <p:cNvPicPr/>
          <p:nvPr/>
        </p:nvPicPr>
        <p:blipFill>
          <a:blip r:embed="rId3" cstate="print"/>
          <a:stretch/>
        </p:blipFill>
        <p:spPr>
          <a:xfrm>
            <a:off x="586919" y="2641889"/>
            <a:ext cx="4235208" cy="3382299"/>
          </a:xfrm>
          <a:prstGeom prst="rect">
            <a:avLst/>
          </a:prstGeom>
          <a:ln>
            <a:noFill/>
          </a:ln>
        </p:spPr>
      </p:pic>
      <p:pic>
        <p:nvPicPr>
          <p:cNvPr id="182" name="Immagine 181"/>
          <p:cNvPicPr/>
          <p:nvPr/>
        </p:nvPicPr>
        <p:blipFill>
          <a:blip r:embed="rId4" cstate="print"/>
          <a:stretch/>
        </p:blipFill>
        <p:spPr>
          <a:xfrm>
            <a:off x="5343919" y="701162"/>
            <a:ext cx="3548561" cy="5323026"/>
          </a:xfrm>
          <a:prstGeom prst="rect">
            <a:avLst/>
          </a:prstGeom>
          <a:ln>
            <a:noFill/>
          </a:ln>
        </p:spPr>
      </p:pic>
      <p:pic>
        <p:nvPicPr>
          <p:cNvPr id="183" name="Immagine 182"/>
          <p:cNvPicPr/>
          <p:nvPr/>
        </p:nvPicPr>
        <p:blipFill>
          <a:blip r:embed="rId5" cstate="print"/>
          <a:stretch/>
        </p:blipFill>
        <p:spPr>
          <a:xfrm>
            <a:off x="1108711" y="548680"/>
            <a:ext cx="2901969" cy="1998130"/>
          </a:xfrm>
          <a:prstGeom prst="rect">
            <a:avLst/>
          </a:prstGeom>
          <a:ln>
            <a:noFill/>
          </a:ln>
        </p:spPr>
      </p:pic>
      <p:sp>
        <p:nvSpPr>
          <p:cNvPr id="2" name="Rettangolo 1"/>
          <p:cNvSpPr/>
          <p:nvPr/>
        </p:nvSpPr>
        <p:spPr>
          <a:xfrm>
            <a:off x="5473122" y="1723677"/>
            <a:ext cx="1728192" cy="9341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473122" y="2708920"/>
            <a:ext cx="1728192" cy="9341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796276" y="4001654"/>
            <a:ext cx="2088232" cy="1800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54215927"/>
      </p:ext>
    </p:extLst>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3" name="Picture 1" descr="ESC_AMI-STEMI_2017_for TF_18-08-17-V2final_JPG some slides 200817 - Copy00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ttangolo 2"/>
          <p:cNvSpPr>
            <a:spLocks noChangeArrowheads="1"/>
          </p:cNvSpPr>
          <p:nvPr/>
        </p:nvSpPr>
        <p:spPr bwMode="auto">
          <a:xfrm>
            <a:off x="684213" y="3478213"/>
            <a:ext cx="7127875" cy="311150"/>
          </a:xfrm>
          <a:prstGeom prst="rect">
            <a:avLst/>
          </a:prstGeom>
          <a:noFill/>
          <a:ln w="57150">
            <a:solidFill>
              <a:srgbClr val="DA1B1D"/>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Tree>
    <p:extLst>
      <p:ext uri="{BB962C8B-B14F-4D97-AF65-F5344CB8AC3E}">
        <p14:creationId xmlns:p14="http://schemas.microsoft.com/office/powerpoint/2010/main" val="542398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484753" y="1240177"/>
            <a:ext cx="8307643" cy="4059712"/>
          </a:xfrm>
          <a:prstGeom prst="rect">
            <a:avLst/>
          </a:prstGeom>
          <a:noFill/>
          <a:ln>
            <a:noFill/>
          </a:ln>
        </p:spPr>
        <p:style>
          <a:lnRef idx="0">
            <a:scrgbClr r="0" g="0" b="0"/>
          </a:lnRef>
          <a:fillRef idx="0">
            <a:scrgbClr r="0" g="0" b="0"/>
          </a:fillRef>
          <a:effectRef idx="0">
            <a:scrgbClr r="0" g="0" b="0"/>
          </a:effectRef>
          <a:fontRef idx="minor"/>
        </p:style>
        <p:txBody>
          <a:bodyPr lIns="78903" tIns="39452" rIns="78903" bIns="39452"/>
          <a:lstStyle/>
          <a:p>
            <a:pPr algn="just">
              <a:lnSpc>
                <a:spcPct val="100000"/>
              </a:lnSpc>
            </a:pPr>
            <a:endParaRPr lang="it-IT" sz="1600" spc="-1">
              <a:solidFill>
                <a:srgbClr val="000000"/>
              </a:solidFill>
              <a:uFill>
                <a:solidFill>
                  <a:srgbClr val="FFFFFF"/>
                </a:solidFill>
              </a:uFill>
              <a:latin typeface="Arial"/>
            </a:endParaRPr>
          </a:p>
          <a:p>
            <a:pPr algn="just">
              <a:lnSpc>
                <a:spcPct val="100000"/>
              </a:lnSpc>
            </a:pPr>
            <a:endParaRPr lang="it-IT" sz="1600" spc="-1">
              <a:solidFill>
                <a:srgbClr val="000000"/>
              </a:solidFill>
              <a:uFill>
                <a:solidFill>
                  <a:srgbClr val="FFFFFF"/>
                </a:solidFill>
              </a:uFill>
              <a:latin typeface="Arial"/>
            </a:endParaRPr>
          </a:p>
        </p:txBody>
      </p:sp>
      <p:pic>
        <p:nvPicPr>
          <p:cNvPr id="203" name="Immagine 202"/>
          <p:cNvPicPr/>
          <p:nvPr/>
        </p:nvPicPr>
        <p:blipFill>
          <a:blip r:embed="rId3" cstate="print"/>
          <a:stretch/>
        </p:blipFill>
        <p:spPr>
          <a:xfrm>
            <a:off x="417923" y="2095635"/>
            <a:ext cx="8266990" cy="2348796"/>
          </a:xfrm>
          <a:prstGeom prst="rect">
            <a:avLst/>
          </a:prstGeom>
          <a:ln>
            <a:noFill/>
          </a:ln>
        </p:spPr>
      </p:pic>
      <p:pic>
        <p:nvPicPr>
          <p:cNvPr id="204" name="Immagine 203"/>
          <p:cNvPicPr/>
          <p:nvPr/>
        </p:nvPicPr>
        <p:blipFill>
          <a:blip r:embed="rId4" cstate="print"/>
          <a:stretch/>
        </p:blipFill>
        <p:spPr>
          <a:xfrm>
            <a:off x="739141" y="5735371"/>
            <a:ext cx="2810894" cy="336568"/>
          </a:xfrm>
          <a:prstGeom prst="rect">
            <a:avLst/>
          </a:prstGeom>
          <a:ln>
            <a:noFill/>
          </a:ln>
        </p:spPr>
      </p:pic>
      <p:pic>
        <p:nvPicPr>
          <p:cNvPr id="482306" name="Picture 2" descr="C:\Users\ergometria\Desktop\untitl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7" y="-14632"/>
            <a:ext cx="1608929" cy="214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547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484753" y="1240177"/>
            <a:ext cx="8307643" cy="4059712"/>
          </a:xfrm>
          <a:prstGeom prst="rect">
            <a:avLst/>
          </a:prstGeom>
          <a:noFill/>
          <a:ln>
            <a:noFill/>
          </a:ln>
        </p:spPr>
        <p:style>
          <a:lnRef idx="0">
            <a:scrgbClr r="0" g="0" b="0"/>
          </a:lnRef>
          <a:fillRef idx="0">
            <a:scrgbClr r="0" g="0" b="0"/>
          </a:fillRef>
          <a:effectRef idx="0">
            <a:scrgbClr r="0" g="0" b="0"/>
          </a:effectRef>
          <a:fontRef idx="minor"/>
        </p:style>
        <p:txBody>
          <a:bodyPr lIns="78903" tIns="39452" rIns="78903" bIns="39452"/>
          <a:lstStyle/>
          <a:p>
            <a:pPr algn="just">
              <a:lnSpc>
                <a:spcPct val="100000"/>
              </a:lnSpc>
            </a:pPr>
            <a:endParaRPr lang="it-IT" sz="1600" spc="-1">
              <a:solidFill>
                <a:srgbClr val="000000"/>
              </a:solidFill>
              <a:uFill>
                <a:solidFill>
                  <a:srgbClr val="FFFFFF"/>
                </a:solidFill>
              </a:uFill>
              <a:latin typeface="Arial"/>
            </a:endParaRPr>
          </a:p>
          <a:p>
            <a:pPr algn="just">
              <a:lnSpc>
                <a:spcPct val="100000"/>
              </a:lnSpc>
            </a:pPr>
            <a:endParaRPr lang="it-IT" sz="1600" spc="-1">
              <a:solidFill>
                <a:srgbClr val="000000"/>
              </a:solidFill>
              <a:uFill>
                <a:solidFill>
                  <a:srgbClr val="FFFFFF"/>
                </a:solidFill>
              </a:uFill>
              <a:latin typeface="Arial"/>
            </a:endParaRPr>
          </a:p>
        </p:txBody>
      </p:sp>
      <p:pic>
        <p:nvPicPr>
          <p:cNvPr id="207" name="Immagine 206"/>
          <p:cNvPicPr/>
          <p:nvPr/>
        </p:nvPicPr>
        <p:blipFill rotWithShape="1">
          <a:blip r:embed="rId3" cstate="print"/>
          <a:srcRect r="1233" b="49923"/>
          <a:stretch/>
        </p:blipFill>
        <p:spPr>
          <a:xfrm>
            <a:off x="5669216" y="0"/>
            <a:ext cx="3404369" cy="490428"/>
          </a:xfrm>
          <a:prstGeom prst="rect">
            <a:avLst/>
          </a:prstGeom>
          <a:ln>
            <a:noFill/>
          </a:ln>
        </p:spPr>
      </p:pic>
      <p:pic>
        <p:nvPicPr>
          <p:cNvPr id="208" name="Immagine 207"/>
          <p:cNvPicPr/>
          <p:nvPr/>
        </p:nvPicPr>
        <p:blipFill>
          <a:blip r:embed="rId4" cstate="print"/>
          <a:stretch/>
        </p:blipFill>
        <p:spPr>
          <a:xfrm>
            <a:off x="1363663" y="6049638"/>
            <a:ext cx="2810894" cy="336568"/>
          </a:xfrm>
          <a:prstGeom prst="rect">
            <a:avLst/>
          </a:prstGeom>
          <a:ln>
            <a:noFill/>
          </a:ln>
        </p:spPr>
      </p:pic>
      <p:pic>
        <p:nvPicPr>
          <p:cNvPr id="209" name="Immagine 208"/>
          <p:cNvPicPr/>
          <p:nvPr/>
        </p:nvPicPr>
        <p:blipFill>
          <a:blip r:embed="rId5" cstate="print"/>
          <a:stretch/>
        </p:blipFill>
        <p:spPr>
          <a:xfrm>
            <a:off x="1331640" y="1240177"/>
            <a:ext cx="6480719" cy="4505314"/>
          </a:xfrm>
          <a:prstGeom prst="rect">
            <a:avLst/>
          </a:prstGeom>
          <a:ln>
            <a:noFill/>
          </a:ln>
        </p:spPr>
      </p:pic>
    </p:spTree>
    <p:extLst>
      <p:ext uri="{BB962C8B-B14F-4D97-AF65-F5344CB8AC3E}">
        <p14:creationId xmlns:p14="http://schemas.microsoft.com/office/powerpoint/2010/main" val="257294475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4" descr="Senza titolo.png">
            <a:extLst>
              <a:ext uri="{FF2B5EF4-FFF2-40B4-BE49-F238E27FC236}">
                <a16:creationId xmlns:a16="http://schemas.microsoft.com/office/drawing/2014/main" xmlns="" id="{4D3BDBFF-DE4A-9A4C-9CBF-04C326B6FE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8" y="854075"/>
            <a:ext cx="3211512"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xmlns="" id="{B561DD6A-AAE1-4A4F-9E56-1998ECCEB0AA}"/>
              </a:ext>
            </a:extLst>
          </p:cNvPr>
          <p:cNvSpPr txBox="1"/>
          <p:nvPr/>
        </p:nvSpPr>
        <p:spPr>
          <a:xfrm>
            <a:off x="0" y="2816225"/>
            <a:ext cx="9144000" cy="1200150"/>
          </a:xfrm>
          <a:prstGeom prst="rect">
            <a:avLst/>
          </a:prstGeom>
          <a:noFill/>
        </p:spPr>
        <p:txBody>
          <a:bodyPr>
            <a:spAutoFit/>
          </a:bodyPr>
          <a:lstStyle/>
          <a:p>
            <a:pPr algn="ctr">
              <a:defRPr/>
            </a:pPr>
            <a:r>
              <a:rPr lang="it-IT" dirty="0">
                <a:latin typeface="Arial" charset="0"/>
                <a:ea typeface="ＭＳ Ｐゴシック" charset="0"/>
                <a:cs typeface="ＭＳ Ｐゴシック" charset="0"/>
              </a:rPr>
              <a:t>Modello di performance ospedaliera basato su </a:t>
            </a:r>
            <a:r>
              <a:rPr lang="it-IT" dirty="0">
                <a:solidFill>
                  <a:srgbClr val="FF0000"/>
                </a:solidFill>
                <a:latin typeface="Arial" charset="0"/>
                <a:ea typeface="ＭＳ Ｐゴシック" charset="0"/>
                <a:cs typeface="ＭＳ Ｐゴシック" charset="0"/>
              </a:rPr>
              <a:t>6</a:t>
            </a:r>
            <a:r>
              <a:rPr lang="it-IT" dirty="0">
                <a:latin typeface="Arial" charset="0"/>
                <a:ea typeface="ＭＳ Ｐゴシック" charset="0"/>
                <a:cs typeface="ＭＳ Ｐゴシック" charset="0"/>
              </a:rPr>
              <a:t> indicatori di cura:</a:t>
            </a:r>
          </a:p>
          <a:p>
            <a:pPr algn="ctr">
              <a:defRPr/>
            </a:pPr>
            <a:endParaRPr lang="it-IT" dirty="0">
              <a:latin typeface="Arial" charset="0"/>
              <a:ea typeface="ＭＳ Ｐゴシック" charset="0"/>
              <a:cs typeface="ＭＳ Ｐゴシック" charset="0"/>
            </a:endParaRPr>
          </a:p>
          <a:p>
            <a:pPr marL="285750" indent="-285750" algn="ctr">
              <a:buFontTx/>
              <a:buChar char="-"/>
              <a:defRPr/>
            </a:pPr>
            <a:r>
              <a:rPr lang="it-IT" dirty="0">
                <a:latin typeface="Arial" charset="0"/>
                <a:ea typeface="ＭＳ Ｐゴシック" charset="0"/>
                <a:cs typeface="ＭＳ Ｐゴシック" charset="0"/>
              </a:rPr>
              <a:t>ASA, </a:t>
            </a:r>
            <a:r>
              <a:rPr lang="it-IT" dirty="0" err="1">
                <a:latin typeface="Arial" charset="0"/>
                <a:ea typeface="ＭＳ Ｐゴシック" charset="0"/>
                <a:cs typeface="ＭＳ Ｐゴシック" charset="0"/>
              </a:rPr>
              <a:t>tienopiridina</a:t>
            </a:r>
            <a:r>
              <a:rPr lang="it-IT" dirty="0">
                <a:latin typeface="Arial" charset="0"/>
                <a:ea typeface="ＭＳ Ｐゴシック" charset="0"/>
                <a:cs typeface="ＭＳ Ｐゴシック" charset="0"/>
              </a:rPr>
              <a:t>, betabloccante, statina, ACE inibitore alla dimissione</a:t>
            </a:r>
          </a:p>
          <a:p>
            <a:pPr marL="285750" indent="-285750" algn="ctr">
              <a:buFontTx/>
              <a:buChar char="-"/>
              <a:defRPr/>
            </a:pPr>
            <a:r>
              <a:rPr lang="it-IT" i="1" dirty="0">
                <a:latin typeface="Arial" charset="0"/>
                <a:ea typeface="ＭＳ Ｐゴシック" charset="0"/>
                <a:cs typeface="ＭＳ Ｐゴシック" charset="0"/>
              </a:rPr>
              <a:t>Programma riabilitativo</a:t>
            </a:r>
          </a:p>
        </p:txBody>
      </p:sp>
      <p:pic>
        <p:nvPicPr>
          <p:cNvPr id="64515" name="Immagine 7" descr="Senza titolo.png">
            <a:extLst>
              <a:ext uri="{FF2B5EF4-FFF2-40B4-BE49-F238E27FC236}">
                <a16:creationId xmlns:a16="http://schemas.microsoft.com/office/drawing/2014/main" xmlns="" id="{105CC0BD-EB4F-C745-8DA9-B12146BBC3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8" y="4041775"/>
            <a:ext cx="398145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Immagine 9" descr="Senza titolo.png">
            <a:extLst>
              <a:ext uri="{FF2B5EF4-FFF2-40B4-BE49-F238E27FC236}">
                <a16:creationId xmlns:a16="http://schemas.microsoft.com/office/drawing/2014/main" xmlns="" id="{57DA8F52-1164-5E45-92E3-EBCF602096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4041775"/>
            <a:ext cx="3754437"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CasellaDiTesto 10">
            <a:extLst>
              <a:ext uri="{FF2B5EF4-FFF2-40B4-BE49-F238E27FC236}">
                <a16:creationId xmlns:a16="http://schemas.microsoft.com/office/drawing/2014/main" xmlns="" id="{7F3881F0-89CA-554B-9F13-527CCCFDA53C}"/>
              </a:ext>
            </a:extLst>
          </p:cNvPr>
          <p:cNvSpPr txBox="1">
            <a:spLocks noChangeArrowheads="1"/>
          </p:cNvSpPr>
          <p:nvPr/>
        </p:nvSpPr>
        <p:spPr bwMode="auto">
          <a:xfrm>
            <a:off x="5491163" y="874713"/>
            <a:ext cx="33988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b="1">
                <a:solidFill>
                  <a:srgbClr val="FF0000"/>
                </a:solidFill>
                <a:latin typeface="Calibri" panose="020F0502020204030204" pitchFamily="34" charset="0"/>
              </a:rPr>
              <a:t>199 ospedali inglesi</a:t>
            </a:r>
          </a:p>
          <a:p>
            <a:pPr eaLnBrk="1" hangingPunct="1"/>
            <a:r>
              <a:rPr lang="it-IT" altLang="it-IT" sz="2800" b="1">
                <a:solidFill>
                  <a:srgbClr val="FF0000"/>
                </a:solidFill>
                <a:latin typeface="Calibri" panose="020F0502020204030204" pitchFamily="34" charset="0"/>
              </a:rPr>
              <a:t>136.392 pz con IMA</a:t>
            </a:r>
          </a:p>
          <a:p>
            <a:pPr eaLnBrk="1" hangingPunct="1"/>
            <a:r>
              <a:rPr lang="it-IT" altLang="it-IT" sz="2800" b="1">
                <a:solidFill>
                  <a:srgbClr val="FF0000"/>
                </a:solidFill>
                <a:latin typeface="Calibri" panose="020F0502020204030204" pitchFamily="34" charset="0"/>
              </a:rPr>
              <a:t>Anni 2008-09</a:t>
            </a:r>
          </a:p>
          <a:p>
            <a:pPr eaLnBrk="1" hangingPunct="1"/>
            <a:endParaRPr lang="it-IT" altLang="it-IT" sz="2800" b="1">
              <a:solidFill>
                <a:srgbClr val="FF0000"/>
              </a:solidFill>
              <a:latin typeface="Calibri" panose="020F0502020204030204" pitchFamily="34" charset="0"/>
            </a:endParaRPr>
          </a:p>
        </p:txBody>
      </p:sp>
      <p:pic>
        <p:nvPicPr>
          <p:cNvPr id="64518" name="Picture 7">
            <a:extLst>
              <a:ext uri="{FF2B5EF4-FFF2-40B4-BE49-F238E27FC236}">
                <a16:creationId xmlns:a16="http://schemas.microsoft.com/office/drawing/2014/main" xmlns="" id="{C1C84E62-CA38-8940-9117-099FD8E2A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1473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magine 2" descr="Senza titolo.png">
            <a:extLst>
              <a:ext uri="{FF2B5EF4-FFF2-40B4-BE49-F238E27FC236}">
                <a16:creationId xmlns:a16="http://schemas.microsoft.com/office/drawing/2014/main" xmlns="" id="{BDA3FAD6-62AC-754D-BB41-124B6CEC86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5675" y="3024188"/>
            <a:ext cx="449897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CasellaDiTesto 3">
            <a:extLst>
              <a:ext uri="{FF2B5EF4-FFF2-40B4-BE49-F238E27FC236}">
                <a16:creationId xmlns:a16="http://schemas.microsoft.com/office/drawing/2014/main" xmlns="" id="{018C1DDD-490C-A846-9170-A510A2C44ABD}"/>
              </a:ext>
            </a:extLst>
          </p:cNvPr>
          <p:cNvSpPr txBox="1">
            <a:spLocks noChangeArrowheads="1"/>
          </p:cNvSpPr>
          <p:nvPr/>
        </p:nvSpPr>
        <p:spPr bwMode="auto">
          <a:xfrm>
            <a:off x="133350" y="4506913"/>
            <a:ext cx="1995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b="1">
                <a:solidFill>
                  <a:srgbClr val="FF0000"/>
                </a:solidFill>
                <a:latin typeface="Calibri" panose="020F0502020204030204" pitchFamily="34" charset="0"/>
              </a:rPr>
              <a:t>6-month mortality</a:t>
            </a:r>
          </a:p>
          <a:p>
            <a:pPr algn="ctr" eaLnBrk="1" hangingPunct="1"/>
            <a:r>
              <a:rPr lang="it-IT" altLang="it-IT" sz="1800" b="1">
                <a:solidFill>
                  <a:srgbClr val="FF0000"/>
                </a:solidFill>
                <a:latin typeface="Calibri" panose="020F0502020204030204" pitchFamily="34" charset="0"/>
              </a:rPr>
              <a:t>(after discharge)</a:t>
            </a:r>
          </a:p>
        </p:txBody>
      </p:sp>
      <p:sp>
        <p:nvSpPr>
          <p:cNvPr id="7" name="Rettangolo 6">
            <a:extLst>
              <a:ext uri="{FF2B5EF4-FFF2-40B4-BE49-F238E27FC236}">
                <a16:creationId xmlns:a16="http://schemas.microsoft.com/office/drawing/2014/main" xmlns="" id="{B9D1149B-4A9F-DB47-8FF3-4292088801CD}"/>
              </a:ext>
            </a:extLst>
          </p:cNvPr>
          <p:cNvSpPr>
            <a:spLocks noChangeArrowheads="1"/>
          </p:cNvSpPr>
          <p:nvPr/>
        </p:nvSpPr>
        <p:spPr bwMode="auto">
          <a:xfrm>
            <a:off x="3575050" y="6461125"/>
            <a:ext cx="1049338" cy="152400"/>
          </a:xfrm>
          <a:prstGeom prst="rect">
            <a:avLst/>
          </a:prstGeom>
          <a:solidFill>
            <a:srgbClr val="FF0000">
              <a:alpha val="20000"/>
            </a:srgbClr>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it-IT">
              <a:solidFill>
                <a:schemeClr val="lt1"/>
              </a:solidFill>
              <a:latin typeface="+mn-lt"/>
              <a:ea typeface="+mn-ea"/>
            </a:endParaRPr>
          </a:p>
        </p:txBody>
      </p:sp>
      <p:pic>
        <p:nvPicPr>
          <p:cNvPr id="65540" name="Immagine 4" descr="Senza titolo.png">
            <a:extLst>
              <a:ext uri="{FF2B5EF4-FFF2-40B4-BE49-F238E27FC236}">
                <a16:creationId xmlns:a16="http://schemas.microsoft.com/office/drawing/2014/main" xmlns="" id="{D35C44B9-BBFC-FC42-BAB3-AA9E520778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38" y="854075"/>
            <a:ext cx="3211512"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CasellaDiTesto 10">
            <a:extLst>
              <a:ext uri="{FF2B5EF4-FFF2-40B4-BE49-F238E27FC236}">
                <a16:creationId xmlns:a16="http://schemas.microsoft.com/office/drawing/2014/main" xmlns="" id="{0FECB776-6897-FA4B-8132-737297EB48B9}"/>
              </a:ext>
            </a:extLst>
          </p:cNvPr>
          <p:cNvSpPr txBox="1">
            <a:spLocks noChangeArrowheads="1"/>
          </p:cNvSpPr>
          <p:nvPr/>
        </p:nvSpPr>
        <p:spPr bwMode="auto">
          <a:xfrm>
            <a:off x="5491163" y="874713"/>
            <a:ext cx="33988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b="1">
                <a:solidFill>
                  <a:srgbClr val="FF0000"/>
                </a:solidFill>
                <a:latin typeface="Calibri" panose="020F0502020204030204" pitchFamily="34" charset="0"/>
              </a:rPr>
              <a:t>199 ospedali inglesi</a:t>
            </a:r>
          </a:p>
          <a:p>
            <a:pPr eaLnBrk="1" hangingPunct="1"/>
            <a:r>
              <a:rPr lang="it-IT" altLang="it-IT" sz="2800" b="1">
                <a:solidFill>
                  <a:srgbClr val="FF0000"/>
                </a:solidFill>
                <a:latin typeface="Calibri" panose="020F0502020204030204" pitchFamily="34" charset="0"/>
              </a:rPr>
              <a:t>136.392 pz con IMA</a:t>
            </a:r>
          </a:p>
          <a:p>
            <a:pPr eaLnBrk="1" hangingPunct="1"/>
            <a:r>
              <a:rPr lang="it-IT" altLang="it-IT" sz="2800" b="1">
                <a:solidFill>
                  <a:srgbClr val="FF0000"/>
                </a:solidFill>
                <a:latin typeface="Calibri" panose="020F0502020204030204" pitchFamily="34" charset="0"/>
              </a:rPr>
              <a:t>Anni 2008-09</a:t>
            </a:r>
          </a:p>
          <a:p>
            <a:pPr eaLnBrk="1" hangingPunct="1"/>
            <a:endParaRPr lang="it-IT" altLang="it-IT" sz="2800" b="1">
              <a:solidFill>
                <a:srgbClr val="FF0000"/>
              </a:solidFill>
              <a:latin typeface="Calibri" panose="020F0502020204030204" pitchFamily="34" charset="0"/>
            </a:endParaRPr>
          </a:p>
        </p:txBody>
      </p:sp>
      <p:pic>
        <p:nvPicPr>
          <p:cNvPr id="65542" name="Picture 7">
            <a:extLst>
              <a:ext uri="{FF2B5EF4-FFF2-40B4-BE49-F238E27FC236}">
                <a16:creationId xmlns:a16="http://schemas.microsoft.com/office/drawing/2014/main" xmlns="" id="{51F47413-A35A-ED48-AF7F-9332B1E91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3425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28" name="Group 32">
            <a:extLst>
              <a:ext uri="{FF2B5EF4-FFF2-40B4-BE49-F238E27FC236}">
                <a16:creationId xmlns:a16="http://schemas.microsoft.com/office/drawing/2014/main" xmlns="" id="{1A28BC6B-83C5-4046-8B02-D65EBD3A3DA5}"/>
              </a:ext>
            </a:extLst>
          </p:cNvPr>
          <p:cNvGraphicFramePr>
            <a:graphicFrameLocks noGrp="1"/>
          </p:cNvGraphicFramePr>
          <p:nvPr>
            <p:ph/>
          </p:nvPr>
        </p:nvGraphicFramePr>
        <p:xfrm>
          <a:off x="827088" y="2060575"/>
          <a:ext cx="7727950" cy="4235453"/>
        </p:xfrm>
        <a:graphic>
          <a:graphicData uri="http://schemas.openxmlformats.org/drawingml/2006/table">
            <a:tbl>
              <a:tblPr/>
              <a:tblGrid>
                <a:gridCol w="2574925">
                  <a:extLst>
                    <a:ext uri="{9D8B030D-6E8A-4147-A177-3AD203B41FA5}">
                      <a16:colId xmlns:a16="http://schemas.microsoft.com/office/drawing/2014/main" xmlns="" val="20000"/>
                    </a:ext>
                  </a:extLst>
                </a:gridCol>
                <a:gridCol w="2578100">
                  <a:extLst>
                    <a:ext uri="{9D8B030D-6E8A-4147-A177-3AD203B41FA5}">
                      <a16:colId xmlns:a16="http://schemas.microsoft.com/office/drawing/2014/main" xmlns="" val="20001"/>
                    </a:ext>
                  </a:extLst>
                </a:gridCol>
                <a:gridCol w="2574925">
                  <a:extLst>
                    <a:ext uri="{9D8B030D-6E8A-4147-A177-3AD203B41FA5}">
                      <a16:colId xmlns:a16="http://schemas.microsoft.com/office/drawing/2014/main" xmlns="" val="20002"/>
                    </a:ext>
                  </a:extLst>
                </a:gridCol>
              </a:tblGrid>
              <a:tr h="883895">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endParaRPr kumimoji="0" lang="it-IT" sz="2000" b="0" i="0" u="none" strike="noStrike" cap="none" normalizeH="0" baseline="0" dirty="0">
                        <a:ln>
                          <a:noFill/>
                        </a:ln>
                        <a:solidFill>
                          <a:schemeClr val="bg1"/>
                        </a:solidFill>
                        <a:effectLst/>
                        <a:latin typeface="Arial" pitchFamily="34"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3F6"/>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NSTEMI</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err="1">
                          <a:ln>
                            <a:noFill/>
                          </a:ln>
                          <a:solidFill>
                            <a:srgbClr val="002060"/>
                          </a:solidFill>
                          <a:effectLst/>
                          <a:latin typeface="Arial" pitchFamily="34" charset="0"/>
                        </a:rPr>
                        <a:t>N=</a:t>
                      </a:r>
                      <a:r>
                        <a:rPr kumimoji="0" lang="it-IT" sz="2000" b="1" i="0" u="none" strike="noStrike" cap="none" normalizeH="0" baseline="0" dirty="0">
                          <a:ln>
                            <a:noFill/>
                          </a:ln>
                          <a:solidFill>
                            <a:srgbClr val="002060"/>
                          </a:solidFill>
                          <a:effectLst/>
                          <a:latin typeface="Arial" pitchFamily="34" charset="0"/>
                        </a:rPr>
                        <a:t> 2965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STEMI</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N=2950 </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extLst>
                  <a:ext uri="{0D108BD9-81ED-4DB2-BD59-A6C34878D82A}">
                    <a16:rowId xmlns:a16="http://schemas.microsoft.com/office/drawing/2014/main" xmlns="" val="10000"/>
                  </a:ext>
                </a:extLst>
              </a:tr>
              <a:tr h="699869">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err="1">
                          <a:ln>
                            <a:noFill/>
                          </a:ln>
                          <a:solidFill>
                            <a:srgbClr val="002060"/>
                          </a:solidFill>
                          <a:effectLst/>
                          <a:latin typeface="Arial" pitchFamily="34" charset="0"/>
                        </a:rPr>
                        <a:t>Coronarografia</a:t>
                      </a:r>
                      <a:endParaRPr kumimoji="0" lang="it-IT" sz="2000" b="1" i="0" u="none" strike="noStrike" cap="none" normalizeH="0" baseline="0" dirty="0">
                        <a:ln>
                          <a:noFill/>
                        </a:ln>
                        <a:solidFill>
                          <a:srgbClr val="002060"/>
                        </a:solidFill>
                        <a:effectLst/>
                        <a:latin typeface="Arial" pitchFamily="34"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3F6"/>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73%</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91%</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extLst>
                  <a:ext uri="{0D108BD9-81ED-4DB2-BD59-A6C34878D82A}">
                    <a16:rowId xmlns:a16="http://schemas.microsoft.com/office/drawing/2014/main" xmlns="" val="10001"/>
                  </a:ext>
                </a:extLst>
              </a:tr>
              <a:tr h="883895">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Test da sforzo</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3F6"/>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1.6%</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4.1% non coro</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0.75%</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3.6% non coro</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extLst>
                  <a:ext uri="{0D108BD9-81ED-4DB2-BD59-A6C34878D82A}">
                    <a16:rowId xmlns:a16="http://schemas.microsoft.com/office/drawing/2014/main" xmlns="" val="10002"/>
                  </a:ext>
                </a:extLst>
              </a:tr>
              <a:tr h="883895">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Scintigrafia</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3F6"/>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0.3%</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1.1% non coro</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0.27%</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2.4% non coro</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extLst>
                  <a:ext uri="{0D108BD9-81ED-4DB2-BD59-A6C34878D82A}">
                    <a16:rowId xmlns:a16="http://schemas.microsoft.com/office/drawing/2014/main" xmlns="" val="10003"/>
                  </a:ext>
                </a:extLst>
              </a:tr>
              <a:tr h="883895">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Eco stress</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2F3F6"/>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1.1%</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1.7% non coro</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0.7%</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2060"/>
                          </a:solidFill>
                          <a:effectLst/>
                          <a:latin typeface="Arial" pitchFamily="34" charset="0"/>
                        </a:rPr>
                        <a:t>3.6% non coro</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extLst>
                  <a:ext uri="{0D108BD9-81ED-4DB2-BD59-A6C34878D82A}">
                    <a16:rowId xmlns:a16="http://schemas.microsoft.com/office/drawing/2014/main" xmlns="" val="10004"/>
                  </a:ext>
                </a:extLst>
              </a:tr>
            </a:tbl>
          </a:graphicData>
        </a:graphic>
      </p:graphicFrame>
      <p:sp>
        <p:nvSpPr>
          <p:cNvPr id="44060" name="Text Box 28">
            <a:extLst>
              <a:ext uri="{FF2B5EF4-FFF2-40B4-BE49-F238E27FC236}">
                <a16:creationId xmlns:a16="http://schemas.microsoft.com/office/drawing/2014/main" xmlns="" id="{029A8F20-0982-E24D-A2FC-DD89FDBE242A}"/>
              </a:ext>
            </a:extLst>
          </p:cNvPr>
          <p:cNvSpPr txBox="1">
            <a:spLocks noChangeArrowheads="1"/>
          </p:cNvSpPr>
          <p:nvPr/>
        </p:nvSpPr>
        <p:spPr bwMode="auto">
          <a:xfrm>
            <a:off x="755650" y="765175"/>
            <a:ext cx="7920038" cy="1006475"/>
          </a:xfrm>
          <a:prstGeom prst="rect">
            <a:avLst/>
          </a:prstGeom>
          <a:noFill/>
          <a:ln w="9525">
            <a:noFill/>
            <a:miter lim="800000"/>
            <a:headEnd/>
            <a:tailEnd/>
          </a:ln>
        </p:spPr>
        <p:txBody>
          <a:bodyPr>
            <a:spAutoFit/>
          </a:bodyPr>
          <a:lstStyle/>
          <a:p>
            <a:pPr algn="ctr">
              <a:defRPr/>
            </a:pPr>
            <a:r>
              <a:rPr lang="it-IT" sz="3000" b="1" dirty="0">
                <a:solidFill>
                  <a:srgbClr val="FF0000"/>
                </a:solidFill>
                <a:latin typeface="Century Gothic" pitchFamily="34" charset="0"/>
                <a:ea typeface="+mn-ea"/>
                <a:cs typeface="Arial" pitchFamily="34" charset="0"/>
              </a:rPr>
              <a:t>Esami effettuati per </a:t>
            </a:r>
          </a:p>
          <a:p>
            <a:pPr algn="ctr">
              <a:defRPr/>
            </a:pPr>
            <a:r>
              <a:rPr lang="it-IT" sz="3000" b="1" dirty="0">
                <a:solidFill>
                  <a:srgbClr val="FF0000"/>
                </a:solidFill>
                <a:latin typeface="Century Gothic" pitchFamily="34" charset="0"/>
                <a:ea typeface="+mn-ea"/>
                <a:cs typeface="Arial" pitchFamily="34" charset="0"/>
              </a:rPr>
              <a:t>la stratificazione del rischio</a:t>
            </a:r>
          </a:p>
        </p:txBody>
      </p:sp>
      <p:sp>
        <p:nvSpPr>
          <p:cNvPr id="44061" name="Text Box 29">
            <a:extLst>
              <a:ext uri="{FF2B5EF4-FFF2-40B4-BE49-F238E27FC236}">
                <a16:creationId xmlns:a16="http://schemas.microsoft.com/office/drawing/2014/main" xmlns="" id="{C6F650EA-0981-E343-940A-B34A00CF5A6B}"/>
              </a:ext>
            </a:extLst>
          </p:cNvPr>
          <p:cNvSpPr txBox="1">
            <a:spLocks noChangeArrowheads="1"/>
          </p:cNvSpPr>
          <p:nvPr/>
        </p:nvSpPr>
        <p:spPr bwMode="auto">
          <a:xfrm>
            <a:off x="5584825" y="274638"/>
            <a:ext cx="184150" cy="823912"/>
          </a:xfrm>
          <a:prstGeom prst="rect">
            <a:avLst/>
          </a:prstGeom>
          <a:noFill/>
          <a:ln w="9525">
            <a:noFill/>
            <a:miter lim="800000"/>
            <a:headEnd/>
            <a:tailEnd/>
          </a:ln>
        </p:spPr>
        <p:txBody>
          <a:bodyPr wrap="none">
            <a:spAutoFit/>
          </a:bodyPr>
          <a:lstStyle/>
          <a:p>
            <a:pPr algn="ctr">
              <a:defRPr/>
            </a:pPr>
            <a:endParaRPr lang="it-IT" sz="4800">
              <a:solidFill>
                <a:srgbClr val="000000"/>
              </a:solidFill>
              <a:ea typeface="+mn-ea"/>
              <a:cs typeface="Arial" pitchFamily="34" charset="0"/>
            </a:endParaRPr>
          </a:p>
        </p:txBody>
      </p:sp>
      <p:pic>
        <p:nvPicPr>
          <p:cNvPr id="47133" name="Picture 4">
            <a:extLst>
              <a:ext uri="{FF2B5EF4-FFF2-40B4-BE49-F238E27FC236}">
                <a16:creationId xmlns:a16="http://schemas.microsoft.com/office/drawing/2014/main" xmlns="" id="{1F69FE6E-2798-254C-B83D-8B8FA79E8E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2313" y="0"/>
            <a:ext cx="207168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392490"/>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olo 1">
            <a:extLst>
              <a:ext uri="{FF2B5EF4-FFF2-40B4-BE49-F238E27FC236}">
                <a16:creationId xmlns:a16="http://schemas.microsoft.com/office/drawing/2014/main" xmlns="" id="{98CCB63C-80EC-1D4B-94D5-ADE3067493FB}"/>
              </a:ext>
            </a:extLst>
          </p:cNvPr>
          <p:cNvSpPr>
            <a:spLocks noGrp="1"/>
          </p:cNvSpPr>
          <p:nvPr>
            <p:ph type="title"/>
          </p:nvPr>
        </p:nvSpPr>
        <p:spPr>
          <a:xfrm>
            <a:off x="468313" y="404813"/>
            <a:ext cx="8229600" cy="1143000"/>
          </a:xfrm>
        </p:spPr>
        <p:txBody>
          <a:bodyPr/>
          <a:lstStyle/>
          <a:p>
            <a:pPr eaLnBrk="1" hangingPunct="1">
              <a:defRPr/>
            </a:pPr>
            <a:r>
              <a:rPr lang="it-IT" sz="3600" b="1" dirty="0">
                <a:solidFill>
                  <a:srgbClr val="DA1B1D"/>
                </a:solidFill>
                <a:latin typeface="Century Gothic" charset="0"/>
                <a:cs typeface="+mj-cs"/>
              </a:rPr>
              <a:t>Mutati scenari epidemiologici</a:t>
            </a:r>
          </a:p>
        </p:txBody>
      </p:sp>
      <p:sp>
        <p:nvSpPr>
          <p:cNvPr id="45058" name="Segnaposto contenuto 2">
            <a:extLst>
              <a:ext uri="{FF2B5EF4-FFF2-40B4-BE49-F238E27FC236}">
                <a16:creationId xmlns:a16="http://schemas.microsoft.com/office/drawing/2014/main" xmlns="" id="{0F4CF858-7B79-EB42-8CB5-B11B7D2398CF}"/>
              </a:ext>
            </a:extLst>
          </p:cNvPr>
          <p:cNvSpPr>
            <a:spLocks noGrp="1"/>
          </p:cNvSpPr>
          <p:nvPr>
            <p:ph idx="1"/>
          </p:nvPr>
        </p:nvSpPr>
        <p:spPr>
          <a:xfrm>
            <a:off x="468313" y="1557338"/>
            <a:ext cx="8229600" cy="4525962"/>
          </a:xfrm>
        </p:spPr>
        <p:txBody>
          <a:bodyPr/>
          <a:lstStyle/>
          <a:p>
            <a:pPr eaLnBrk="1" hangingPunct="1">
              <a:buFont typeface="Wingdings" pitchFamily="2" charset="2"/>
              <a:buChar char="ü"/>
            </a:pPr>
            <a:r>
              <a:rPr lang="it-IT" altLang="it-IT" sz="2400" b="1">
                <a:solidFill>
                  <a:srgbClr val="002060"/>
                </a:solidFill>
                <a:latin typeface="Century Gothic" panose="020B0502020202020204" pitchFamily="34" charset="0"/>
              </a:rPr>
              <a:t>Pazienti ad alta complessità</a:t>
            </a:r>
          </a:p>
          <a:p>
            <a:pPr eaLnBrk="1" hangingPunct="1">
              <a:buFont typeface="Wingdings" pitchFamily="2" charset="2"/>
              <a:buChar char="ü"/>
            </a:pPr>
            <a:r>
              <a:rPr lang="it-IT" altLang="it-IT" sz="2400" b="1">
                <a:solidFill>
                  <a:srgbClr val="002060"/>
                </a:solidFill>
                <a:latin typeface="Century Gothic" panose="020B0502020202020204" pitchFamily="34" charset="0"/>
                <a:ea typeface="ヒラギノ角ゴ Pro W3" panose="020B0300000000000000" pitchFamily="34" charset="-128"/>
              </a:rPr>
              <a:t>Alto rischio</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FE &lt; 40% in scompenso</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Disabilità correlate all’evento indice</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Severe complicanze postoperatorie</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Anziano fragile</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Problematiche socio-ambientali</a:t>
            </a:r>
          </a:p>
          <a:p>
            <a:pPr eaLnBrk="1" hangingPunct="1">
              <a:buFont typeface="Wingdings" pitchFamily="2" charset="2"/>
              <a:buChar char="ü"/>
            </a:pPr>
            <a:r>
              <a:rPr lang="it-IT" altLang="it-IT" sz="2400" b="1">
                <a:solidFill>
                  <a:srgbClr val="002060"/>
                </a:solidFill>
                <a:latin typeface="Century Gothic" panose="020B0502020202020204" pitchFamily="34" charset="0"/>
                <a:ea typeface="ヒラギノ角ゴ Pro W3" panose="020B0300000000000000" pitchFamily="34" charset="-128"/>
              </a:rPr>
              <a:t>Rischio intermedio</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FE: 40-49%</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Rischio trombotico aumentato</a:t>
            </a:r>
          </a:p>
          <a:p>
            <a:pPr lvl="2" eaLnBrk="1" hangingPunct="1">
              <a:buFont typeface="Wingdings" pitchFamily="2" charset="2"/>
              <a:buChar char="ü"/>
            </a:pPr>
            <a:r>
              <a:rPr lang="it-IT" altLang="it-IT" sz="1400" b="1">
                <a:solidFill>
                  <a:srgbClr val="002060"/>
                </a:solidFill>
                <a:latin typeface="Century Gothic" panose="020B0502020202020204" pitchFamily="34" charset="0"/>
                <a:ea typeface="ヒラギノ角ゴ Pro W3" panose="020B0300000000000000" pitchFamily="34" charset="-128"/>
              </a:rPr>
              <a:t>IRC</a:t>
            </a:r>
          </a:p>
          <a:p>
            <a:pPr lvl="2" eaLnBrk="1" hangingPunct="1">
              <a:buFont typeface="Wingdings" pitchFamily="2" charset="2"/>
              <a:buChar char="ü"/>
            </a:pPr>
            <a:r>
              <a:rPr lang="it-IT" altLang="it-IT" sz="1400" b="1">
                <a:solidFill>
                  <a:srgbClr val="002060"/>
                </a:solidFill>
                <a:latin typeface="Century Gothic" panose="020B0502020202020204" pitchFamily="34" charset="0"/>
                <a:ea typeface="ヒラギノ角ゴ Pro W3" panose="020B0300000000000000" pitchFamily="34" charset="-128"/>
              </a:rPr>
              <a:t>Diabete</a:t>
            </a:r>
          </a:p>
          <a:p>
            <a:pPr lvl="2" eaLnBrk="1" hangingPunct="1">
              <a:buFont typeface="Wingdings" pitchFamily="2" charset="2"/>
              <a:buChar char="ü"/>
            </a:pPr>
            <a:r>
              <a:rPr lang="it-IT" altLang="it-IT" sz="1400" b="1">
                <a:solidFill>
                  <a:srgbClr val="002060"/>
                </a:solidFill>
                <a:latin typeface="Century Gothic" panose="020B0502020202020204" pitchFamily="34" charset="0"/>
                <a:ea typeface="ヒラギノ角ゴ Pro W3" panose="020B0300000000000000" pitchFamily="34" charset="-128"/>
              </a:rPr>
              <a:t>Arteriopatia polidistrettuale</a:t>
            </a:r>
          </a:p>
          <a:p>
            <a:pPr lvl="2" eaLnBrk="1" hangingPunct="1">
              <a:buFont typeface="Wingdings" pitchFamily="2" charset="2"/>
              <a:buChar char="ü"/>
            </a:pPr>
            <a:r>
              <a:rPr lang="it-IT" altLang="it-IT" sz="1400" b="1">
                <a:solidFill>
                  <a:srgbClr val="002060"/>
                </a:solidFill>
                <a:latin typeface="Century Gothic" panose="020B0502020202020204" pitchFamily="34" charset="0"/>
                <a:ea typeface="ヒラギノ角ゴ Pro W3" panose="020B0300000000000000" pitchFamily="34" charset="-128"/>
              </a:rPr>
              <a:t>Rivascolarizzazione incompleta o non effettuata</a:t>
            </a:r>
          </a:p>
          <a:p>
            <a:pPr eaLnBrk="1" hangingPunct="1">
              <a:buFont typeface="Wingdings" pitchFamily="2" charset="2"/>
              <a:buChar char="ü"/>
            </a:pPr>
            <a:r>
              <a:rPr lang="it-IT" altLang="it-IT" sz="2000" b="1">
                <a:solidFill>
                  <a:srgbClr val="002060"/>
                </a:solidFill>
                <a:latin typeface="Century Gothic" panose="020B0502020202020204" pitchFamily="34" charset="0"/>
                <a:ea typeface="ヒラギノ角ゴ Pro W3" panose="020B0300000000000000" pitchFamily="34" charset="-128"/>
              </a:rPr>
              <a:t>Rischio basso</a:t>
            </a:r>
          </a:p>
          <a:p>
            <a:pPr lvl="1" eaLnBrk="1" hangingPunct="1">
              <a:buFont typeface="Wingdings" pitchFamily="2" charset="2"/>
              <a:buChar char="ü"/>
            </a:pPr>
            <a:endParaRPr lang="it-IT" altLang="it-IT" sz="2000" b="1">
              <a:solidFill>
                <a:srgbClr val="002060"/>
              </a:solidFill>
              <a:latin typeface="Century Gothic" panose="020B0502020202020204" pitchFamily="34" charset="0"/>
              <a:ea typeface="ヒラギノ角ゴ Pro W3" panose="020B0300000000000000" pitchFamily="34" charset="-128"/>
            </a:endParaRPr>
          </a:p>
          <a:p>
            <a:pPr eaLnBrk="1" hangingPunct="1">
              <a:buFont typeface="Wingdings" pitchFamily="2" charset="2"/>
              <a:buChar char="ü"/>
            </a:pPr>
            <a:endParaRPr lang="it-IT" altLang="it-IT" sz="2000" b="1">
              <a:solidFill>
                <a:srgbClr val="002060"/>
              </a:solidFill>
              <a:latin typeface="Century Gothic" panose="020B0502020202020204" pitchFamily="34" charset="0"/>
              <a:ea typeface="ヒラギノ角ゴ Pro W3" panose="020B0300000000000000" pitchFamily="34" charset="-128"/>
            </a:endParaRPr>
          </a:p>
          <a:p>
            <a:pPr eaLnBrk="1" hangingPunct="1">
              <a:buFont typeface="Wingdings" pitchFamily="2" charset="2"/>
              <a:buChar char="ü"/>
            </a:pPr>
            <a:endParaRPr lang="it-IT" altLang="it-IT" sz="2000" b="1">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64369053"/>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magine 2" descr="RIAB1.jpg">
            <a:extLst>
              <a:ext uri="{FF2B5EF4-FFF2-40B4-BE49-F238E27FC236}">
                <a16:creationId xmlns:a16="http://schemas.microsoft.com/office/drawing/2014/main" xmlns="" id="{D09F4CE4-E5D6-0E40-B220-4308BCD450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8" y="174625"/>
            <a:ext cx="8804275" cy="6308725"/>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3718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9D4807CB-67F9-2B4A-B4A0-F976838E587D}"/>
              </a:ext>
            </a:extLst>
          </p:cNvPr>
          <p:cNvSpPr>
            <a:spLocks noGrp="1"/>
          </p:cNvSpPr>
          <p:nvPr>
            <p:ph type="sldNum" sz="quarter" idx="12"/>
          </p:nvPr>
        </p:nvSpPr>
        <p:spPr/>
        <p:txBody>
          <a:bodyPr/>
          <a:lstStyle/>
          <a:p>
            <a:fld id="{232CBC1A-E5ED-4EBF-AF10-D024A602A039}" type="slidenum">
              <a:rPr lang="it-IT" smtClean="0"/>
              <a:pPr/>
              <a:t>129</a:t>
            </a:fld>
            <a:endParaRPr lang="it-IT"/>
          </a:p>
        </p:txBody>
      </p:sp>
      <p:sp>
        <p:nvSpPr>
          <p:cNvPr id="3" name="Titolo 2">
            <a:extLst>
              <a:ext uri="{FF2B5EF4-FFF2-40B4-BE49-F238E27FC236}">
                <a16:creationId xmlns:a16="http://schemas.microsoft.com/office/drawing/2014/main" xmlns="" id="{50E7075F-6019-9A4E-8628-A763FB00A996}"/>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xmlns="" id="{715B94EC-5B9E-6141-A30D-EA9C90EB7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7469"/>
            <a:ext cx="9144000" cy="4683061"/>
          </a:xfrm>
          <a:prstGeom prst="rect">
            <a:avLst/>
          </a:prstGeom>
        </p:spPr>
      </p:pic>
    </p:spTree>
    <p:extLst>
      <p:ext uri="{BB962C8B-B14F-4D97-AF65-F5344CB8AC3E}">
        <p14:creationId xmlns:p14="http://schemas.microsoft.com/office/powerpoint/2010/main" val="194413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E5636A11-2C46-8E4B-9FC4-EBE535F4C780}"/>
              </a:ext>
            </a:extLst>
          </p:cNvPr>
          <p:cNvSpPr>
            <a:spLocks noChangeArrowheads="1"/>
          </p:cNvSpPr>
          <p:nvPr/>
        </p:nvSpPr>
        <p:spPr bwMode="auto">
          <a:xfrm>
            <a:off x="971794" y="2708557"/>
            <a:ext cx="3901959" cy="970709"/>
          </a:xfrm>
          <a:prstGeom prst="rect">
            <a:avLst/>
          </a:prstGeom>
          <a:solidFill>
            <a:srgbClr val="000090"/>
          </a:solidFill>
          <a:ln w="9525">
            <a:solidFill>
              <a:schemeClr val="tx1"/>
            </a:solidFill>
            <a:miter lim="800000"/>
            <a:headEnd/>
            <a:tailEnd/>
          </a:ln>
        </p:spPr>
        <p:txBody>
          <a:bodyPr lIns="91434" tIns="45717" rIns="91434" bIns="45717">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50000"/>
              </a:spcBef>
            </a:pPr>
            <a:r>
              <a:rPr lang="it-IT" altLang="it-IT" sz="1524">
                <a:solidFill>
                  <a:schemeClr val="bg1"/>
                </a:solidFill>
                <a:latin typeface="Calibri" panose="020F0502020204030204" pitchFamily="34" charset="0"/>
              </a:rPr>
              <a:t>Non fumatore,  iperteso, non dislipidemico, diabete controllato.</a:t>
            </a:r>
          </a:p>
          <a:p>
            <a:pPr eaLnBrk="1" hangingPunct="1">
              <a:lnSpc>
                <a:spcPct val="110000"/>
              </a:lnSpc>
              <a:spcBef>
                <a:spcPct val="50000"/>
              </a:spcBef>
            </a:pPr>
            <a:r>
              <a:rPr lang="it-IT" altLang="it-IT" sz="1524">
                <a:solidFill>
                  <a:schemeClr val="bg1"/>
                </a:solidFill>
                <a:latin typeface="Calibri" panose="020F0502020204030204" pitchFamily="34" charset="0"/>
              </a:rPr>
              <a:t>Pratica attività fisica regolare</a:t>
            </a:r>
          </a:p>
        </p:txBody>
      </p:sp>
      <p:sp>
        <p:nvSpPr>
          <p:cNvPr id="5" name="Rectangle 3">
            <a:extLst>
              <a:ext uri="{FF2B5EF4-FFF2-40B4-BE49-F238E27FC236}">
                <a16:creationId xmlns:a16="http://schemas.microsoft.com/office/drawing/2014/main" xmlns="" id="{E0080AB4-AB88-624F-9966-F1BB8EBA6972}"/>
              </a:ext>
            </a:extLst>
          </p:cNvPr>
          <p:cNvSpPr>
            <a:spLocks noChangeArrowheads="1"/>
          </p:cNvSpPr>
          <p:nvPr/>
        </p:nvSpPr>
        <p:spPr bwMode="auto">
          <a:xfrm>
            <a:off x="5317311" y="2708557"/>
            <a:ext cx="3740667" cy="1959056"/>
          </a:xfrm>
          <a:prstGeom prst="rect">
            <a:avLst/>
          </a:prstGeom>
          <a:solidFill>
            <a:schemeClr val="tx2">
              <a:lumMod val="60000"/>
              <a:lumOff val="40000"/>
            </a:schemeClr>
          </a:solidFill>
          <a:ln w="9525">
            <a:solidFill>
              <a:schemeClr val="tx1"/>
            </a:solidFill>
            <a:miter lim="800000"/>
            <a:headEnd/>
            <a:tailEnd/>
          </a:ln>
        </p:spPr>
        <p:txBody>
          <a:bodyPr lIns="91434" tIns="45717" rIns="91434" bIns="45717">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it-IT" sz="1524">
                <a:solidFill>
                  <a:srgbClr val="002060"/>
                </a:solidFill>
                <a:latin typeface="Calibri" panose="020F0502020204030204" pitchFamily="34" charset="0"/>
              </a:rPr>
              <a:t>Fumatore , iperteso, dislipidemico, sedentario</a:t>
            </a:r>
          </a:p>
          <a:p>
            <a:pPr eaLnBrk="1" hangingPunct="1">
              <a:spcBef>
                <a:spcPct val="50000"/>
              </a:spcBef>
            </a:pPr>
            <a:r>
              <a:rPr lang="it-IT" altLang="it-IT" sz="1524">
                <a:solidFill>
                  <a:srgbClr val="002060"/>
                </a:solidFill>
                <a:latin typeface="Calibri" panose="020F0502020204030204" pitchFamily="34" charset="0"/>
              </a:rPr>
              <a:t>Insuff. renale cronica</a:t>
            </a:r>
          </a:p>
          <a:p>
            <a:pPr eaLnBrk="1" hangingPunct="1">
              <a:spcBef>
                <a:spcPct val="50000"/>
              </a:spcBef>
            </a:pPr>
            <a:r>
              <a:rPr lang="it-IT" altLang="it-IT" sz="1524">
                <a:solidFill>
                  <a:srgbClr val="002060"/>
                </a:solidFill>
                <a:latin typeface="Calibri" panose="020F0502020204030204" pitchFamily="34" charset="0"/>
              </a:rPr>
              <a:t>Storia di depressione</a:t>
            </a:r>
          </a:p>
          <a:p>
            <a:pPr eaLnBrk="1" hangingPunct="1">
              <a:lnSpc>
                <a:spcPct val="80000"/>
              </a:lnSpc>
              <a:spcBef>
                <a:spcPct val="50000"/>
              </a:spcBef>
            </a:pPr>
            <a:r>
              <a:rPr lang="it-IT" altLang="it-IT" sz="1524">
                <a:solidFill>
                  <a:srgbClr val="002060"/>
                </a:solidFill>
                <a:latin typeface="Calibri" panose="020F0502020204030204" pitchFamily="34" charset="0"/>
              </a:rPr>
              <a:t>Capacità funzionale ridotta</a:t>
            </a:r>
          </a:p>
          <a:p>
            <a:pPr eaLnBrk="1" hangingPunct="1">
              <a:lnSpc>
                <a:spcPct val="60000"/>
              </a:lnSpc>
              <a:spcBef>
                <a:spcPct val="50000"/>
              </a:spcBef>
            </a:pPr>
            <a:endParaRPr lang="it-IT" altLang="it-IT" sz="677">
              <a:solidFill>
                <a:srgbClr val="002060"/>
              </a:solidFill>
              <a:latin typeface="Calibri" panose="020F0502020204030204" pitchFamily="34" charset="0"/>
            </a:endParaRPr>
          </a:p>
          <a:p>
            <a:pPr eaLnBrk="1" hangingPunct="1">
              <a:lnSpc>
                <a:spcPct val="60000"/>
              </a:lnSpc>
              <a:spcBef>
                <a:spcPct val="50000"/>
              </a:spcBef>
            </a:pPr>
            <a:r>
              <a:rPr lang="it-IT" altLang="it-IT" sz="1524">
                <a:solidFill>
                  <a:srgbClr val="002060"/>
                </a:solidFill>
                <a:latin typeface="Calibri" panose="020F0502020204030204" pitchFamily="34" charset="0"/>
              </a:rPr>
              <a:t>Scarsa aderenza alla dieta e alla terapia</a:t>
            </a:r>
          </a:p>
        </p:txBody>
      </p:sp>
      <p:sp>
        <p:nvSpPr>
          <p:cNvPr id="6" name="Rectangle 5">
            <a:extLst>
              <a:ext uri="{FF2B5EF4-FFF2-40B4-BE49-F238E27FC236}">
                <a16:creationId xmlns:a16="http://schemas.microsoft.com/office/drawing/2014/main" xmlns="" id="{660407EB-DF87-BF40-B040-3205ED1619E1}"/>
              </a:ext>
            </a:extLst>
          </p:cNvPr>
          <p:cNvSpPr>
            <a:spLocks noChangeArrowheads="1"/>
          </p:cNvSpPr>
          <p:nvPr/>
        </p:nvSpPr>
        <p:spPr bwMode="auto">
          <a:xfrm>
            <a:off x="971794" y="4437085"/>
            <a:ext cx="4139868" cy="853433"/>
          </a:xfrm>
          <a:prstGeom prst="rect">
            <a:avLst/>
          </a:prstGeom>
          <a:solidFill>
            <a:srgbClr val="000090"/>
          </a:solidFill>
          <a:ln w="9525">
            <a:solidFill>
              <a:schemeClr val="tx1"/>
            </a:solidFill>
            <a:miter lim="800000"/>
            <a:headEnd/>
            <a:tailEnd/>
          </a:ln>
        </p:spPr>
        <p:txBody>
          <a:bodyPr lIns="91434" tIns="45717" rIns="91434" bIns="45717">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50000"/>
              </a:spcBef>
            </a:pPr>
            <a:r>
              <a:rPr lang="it-IT" altLang="it-IT" sz="1524" dirty="0">
                <a:solidFill>
                  <a:schemeClr val="bg1"/>
                </a:solidFill>
                <a:latin typeface="Calibri" panose="020F0502020204030204" pitchFamily="34" charset="0"/>
              </a:rPr>
              <a:t>Pregressa Sindrome coronarica acuta; coronaropatia </a:t>
            </a:r>
            <a:r>
              <a:rPr lang="it-IT" altLang="it-IT" sz="1524" dirty="0" err="1">
                <a:solidFill>
                  <a:schemeClr val="bg1"/>
                </a:solidFill>
                <a:latin typeface="Calibri" panose="020F0502020204030204" pitchFamily="34" charset="0"/>
              </a:rPr>
              <a:t>monovasale</a:t>
            </a:r>
            <a:r>
              <a:rPr lang="it-IT" altLang="it-IT" sz="1524" dirty="0">
                <a:solidFill>
                  <a:schemeClr val="bg1"/>
                </a:solidFill>
                <a:latin typeface="Calibri" panose="020F0502020204030204" pitchFamily="34" charset="0"/>
              </a:rPr>
              <a:t> trattata con PCI primaria con Funzione VS conservata</a:t>
            </a:r>
          </a:p>
        </p:txBody>
      </p:sp>
      <p:sp>
        <p:nvSpPr>
          <p:cNvPr id="7" name="Rectangle 6">
            <a:extLst>
              <a:ext uri="{FF2B5EF4-FFF2-40B4-BE49-F238E27FC236}">
                <a16:creationId xmlns:a16="http://schemas.microsoft.com/office/drawing/2014/main" xmlns="" id="{FCB28BA6-D656-6041-A5E4-955A1F1D6A93}"/>
              </a:ext>
            </a:extLst>
          </p:cNvPr>
          <p:cNvSpPr>
            <a:spLocks noChangeArrowheads="1"/>
          </p:cNvSpPr>
          <p:nvPr/>
        </p:nvSpPr>
        <p:spPr bwMode="auto">
          <a:xfrm>
            <a:off x="5350914" y="5373932"/>
            <a:ext cx="3793087" cy="894406"/>
          </a:xfrm>
          <a:prstGeom prst="rect">
            <a:avLst/>
          </a:prstGeom>
          <a:solidFill>
            <a:schemeClr val="tx2">
              <a:lumMod val="60000"/>
              <a:lumOff val="40000"/>
            </a:schemeClr>
          </a:solidFill>
          <a:ln w="9525">
            <a:solidFill>
              <a:schemeClr val="tx1"/>
            </a:solidFill>
            <a:miter lim="800000"/>
            <a:headEnd/>
            <a:tailEnd/>
          </a:ln>
        </p:spPr>
        <p:txBody>
          <a:bodyPr lIns="91434" tIns="45717" rIns="91434" bIns="45717">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it-IT" altLang="it-IT" sz="1524">
                <a:solidFill>
                  <a:srgbClr val="002060"/>
                </a:solidFill>
                <a:latin typeface="Calibri" panose="020F0502020204030204" pitchFamily="34" charset="0"/>
              </a:rPr>
              <a:t>Pregresso Infarto anteriore esteso</a:t>
            </a:r>
          </a:p>
          <a:p>
            <a:pPr eaLnBrk="1" hangingPunct="1">
              <a:lnSpc>
                <a:spcPct val="80000"/>
              </a:lnSpc>
              <a:spcBef>
                <a:spcPct val="50000"/>
              </a:spcBef>
            </a:pPr>
            <a:r>
              <a:rPr lang="it-IT" altLang="it-IT" sz="1524">
                <a:solidFill>
                  <a:srgbClr val="002060"/>
                </a:solidFill>
                <a:latin typeface="Calibri" panose="020F0502020204030204" pitchFamily="34" charset="0"/>
              </a:rPr>
              <a:t>Frazione di eiezione 30%</a:t>
            </a:r>
          </a:p>
          <a:p>
            <a:pPr eaLnBrk="1" hangingPunct="1">
              <a:lnSpc>
                <a:spcPct val="80000"/>
              </a:lnSpc>
              <a:spcBef>
                <a:spcPct val="50000"/>
              </a:spcBef>
            </a:pPr>
            <a:r>
              <a:rPr lang="it-IT" altLang="it-IT" sz="1524">
                <a:solidFill>
                  <a:srgbClr val="002060"/>
                </a:solidFill>
                <a:latin typeface="Calibri" panose="020F0502020204030204" pitchFamily="34" charset="0"/>
              </a:rPr>
              <a:t>Fibrillazione atriale permanente</a:t>
            </a:r>
          </a:p>
        </p:txBody>
      </p:sp>
      <p:grpSp>
        <p:nvGrpSpPr>
          <p:cNvPr id="2" name="Group 8">
            <a:extLst>
              <a:ext uri="{FF2B5EF4-FFF2-40B4-BE49-F238E27FC236}">
                <a16:creationId xmlns:a16="http://schemas.microsoft.com/office/drawing/2014/main" xmlns="" id="{0E087644-478D-3D40-ADB9-CE90872444CB}"/>
              </a:ext>
            </a:extLst>
          </p:cNvPr>
          <p:cNvGrpSpPr>
            <a:grpSpLocks/>
          </p:cNvGrpSpPr>
          <p:nvPr/>
        </p:nvGrpSpPr>
        <p:grpSpPr bwMode="auto">
          <a:xfrm>
            <a:off x="971600" y="332809"/>
            <a:ext cx="4262651" cy="1752516"/>
            <a:chOff x="-546" y="3"/>
            <a:chExt cx="2109" cy="1104"/>
          </a:xfrm>
          <a:solidFill>
            <a:srgbClr val="000090"/>
          </a:solidFill>
        </p:grpSpPr>
        <p:sp>
          <p:nvSpPr>
            <p:cNvPr id="9" name="Rectangle 9">
              <a:extLst>
                <a:ext uri="{FF2B5EF4-FFF2-40B4-BE49-F238E27FC236}">
                  <a16:creationId xmlns:a16="http://schemas.microsoft.com/office/drawing/2014/main" xmlns="" id="{E08C8481-C6F2-FF41-9F7D-ADDA3285E60B}"/>
                </a:ext>
              </a:extLst>
            </p:cNvPr>
            <p:cNvSpPr>
              <a:spLocks noChangeArrowheads="1"/>
            </p:cNvSpPr>
            <p:nvPr/>
          </p:nvSpPr>
          <p:spPr bwMode="auto">
            <a:xfrm>
              <a:off x="-546" y="502"/>
              <a:ext cx="2109" cy="605"/>
            </a:xfrm>
            <a:prstGeom prst="rect">
              <a:avLst/>
            </a:prstGeom>
            <a:grpFill/>
            <a:ln w="9525">
              <a:solidFill>
                <a:schemeClr val="tx1"/>
              </a:solidFill>
              <a:miter lim="800000"/>
              <a:headEnd/>
              <a:tailEnd/>
            </a:ln>
          </p:spPr>
          <p:txBody>
            <a:bodyPr>
              <a:spAutoFit/>
            </a:bodyPr>
            <a:lstStyle/>
            <a:p>
              <a:pPr>
                <a:lnSpc>
                  <a:spcPct val="90000"/>
                </a:lnSpc>
                <a:spcBef>
                  <a:spcPct val="50000"/>
                </a:spcBef>
                <a:defRPr/>
              </a:pPr>
              <a:r>
                <a:rPr lang="it-IT" sz="1524" dirty="0">
                  <a:solidFill>
                    <a:schemeClr val="bg1"/>
                  </a:solidFill>
                </a:rPr>
                <a:t>architetto</a:t>
              </a:r>
            </a:p>
            <a:p>
              <a:pPr>
                <a:lnSpc>
                  <a:spcPct val="90000"/>
                </a:lnSpc>
                <a:spcBef>
                  <a:spcPct val="50000"/>
                </a:spcBef>
                <a:defRPr/>
              </a:pPr>
              <a:r>
                <a:rPr lang="it-IT" sz="1524" dirty="0">
                  <a:solidFill>
                    <a:schemeClr val="bg1"/>
                  </a:solidFill>
                </a:rPr>
                <a:t>vive con la moglie</a:t>
              </a:r>
            </a:p>
            <a:p>
              <a:pPr>
                <a:lnSpc>
                  <a:spcPct val="90000"/>
                </a:lnSpc>
                <a:spcBef>
                  <a:spcPct val="50000"/>
                </a:spcBef>
                <a:defRPr/>
              </a:pPr>
              <a:r>
                <a:rPr lang="it-IT" sz="1524" dirty="0">
                  <a:solidFill>
                    <a:schemeClr val="bg1"/>
                  </a:solidFill>
                </a:rPr>
                <a:t>aiuta il figlio nello studio professionale</a:t>
              </a:r>
            </a:p>
          </p:txBody>
        </p:sp>
        <p:sp>
          <p:nvSpPr>
            <p:cNvPr id="10" name="Text Box 10">
              <a:extLst>
                <a:ext uri="{FF2B5EF4-FFF2-40B4-BE49-F238E27FC236}">
                  <a16:creationId xmlns:a16="http://schemas.microsoft.com/office/drawing/2014/main" xmlns="" id="{5EA33841-B78D-9E45-A3A1-7A9427A448A6}"/>
                </a:ext>
              </a:extLst>
            </p:cNvPr>
            <p:cNvSpPr txBox="1">
              <a:spLocks noChangeArrowheads="1"/>
            </p:cNvSpPr>
            <p:nvPr/>
          </p:nvSpPr>
          <p:spPr bwMode="auto">
            <a:xfrm>
              <a:off x="-546" y="3"/>
              <a:ext cx="1955" cy="288"/>
            </a:xfrm>
            <a:prstGeom prst="rect">
              <a:avLst/>
            </a:prstGeom>
            <a:grpFill/>
            <a:ln>
              <a:noFill/>
            </a:ln>
            <a:extLst/>
          </p:spPr>
          <p:txBody>
            <a:bodyPr wrap="none">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Tahoma"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Tahoma"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Tahoma"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defRPr/>
              </a:pPr>
              <a:r>
                <a:rPr lang="it-IT" sz="2371" dirty="0">
                  <a:solidFill>
                    <a:srgbClr val="FFFFFF"/>
                  </a:solidFill>
                </a:rPr>
                <a:t>Caso 1, Maschio, 81 anni</a:t>
              </a:r>
            </a:p>
          </p:txBody>
        </p:sp>
      </p:grpSp>
      <p:grpSp>
        <p:nvGrpSpPr>
          <p:cNvPr id="3" name="Group 11">
            <a:extLst>
              <a:ext uri="{FF2B5EF4-FFF2-40B4-BE49-F238E27FC236}">
                <a16:creationId xmlns:a16="http://schemas.microsoft.com/office/drawing/2014/main" xmlns="" id="{B3120619-7042-6D4A-90B1-514AF5000053}"/>
              </a:ext>
            </a:extLst>
          </p:cNvPr>
          <p:cNvGrpSpPr>
            <a:grpSpLocks/>
          </p:cNvGrpSpPr>
          <p:nvPr/>
        </p:nvGrpSpPr>
        <p:grpSpPr bwMode="auto">
          <a:xfrm>
            <a:off x="5149596" y="332809"/>
            <a:ext cx="3951289" cy="1668381"/>
            <a:chOff x="1344" y="48"/>
            <a:chExt cx="2489" cy="1051"/>
          </a:xfrm>
          <a:solidFill>
            <a:schemeClr val="tx2">
              <a:lumMod val="60000"/>
              <a:lumOff val="40000"/>
            </a:schemeClr>
          </a:solidFill>
        </p:grpSpPr>
        <p:sp>
          <p:nvSpPr>
            <p:cNvPr id="12" name="Rectangle 12">
              <a:extLst>
                <a:ext uri="{FF2B5EF4-FFF2-40B4-BE49-F238E27FC236}">
                  <a16:creationId xmlns:a16="http://schemas.microsoft.com/office/drawing/2014/main" xmlns="" id="{4F17109A-964A-FD4E-B60D-03D22E1EEC7B}"/>
                </a:ext>
              </a:extLst>
            </p:cNvPr>
            <p:cNvSpPr>
              <a:spLocks noChangeArrowheads="1"/>
            </p:cNvSpPr>
            <p:nvPr/>
          </p:nvSpPr>
          <p:spPr bwMode="auto">
            <a:xfrm>
              <a:off x="1457" y="539"/>
              <a:ext cx="2154" cy="560"/>
            </a:xfrm>
            <a:prstGeom prst="rect">
              <a:avLst/>
            </a:prstGeom>
            <a:grpFill/>
            <a:ln w="9525">
              <a:solidFill>
                <a:schemeClr val="tx1"/>
              </a:solidFill>
              <a:miter lim="800000"/>
              <a:headEnd/>
              <a:tailEnd/>
            </a:ln>
          </p:spPr>
          <p:txBody>
            <a:bodyPr>
              <a:spAutoFit/>
            </a:bodyPr>
            <a:lstStyle/>
            <a:p>
              <a:pPr>
                <a:lnSpc>
                  <a:spcPct val="80000"/>
                </a:lnSpc>
                <a:spcBef>
                  <a:spcPct val="50000"/>
                </a:spcBef>
                <a:defRPr/>
              </a:pPr>
              <a:r>
                <a:rPr lang="it-IT" sz="1524" dirty="0">
                  <a:solidFill>
                    <a:srgbClr val="002060"/>
                  </a:solidFill>
                </a:rPr>
                <a:t>ex operaio, vedovo</a:t>
              </a:r>
            </a:p>
            <a:p>
              <a:pPr>
                <a:lnSpc>
                  <a:spcPct val="80000"/>
                </a:lnSpc>
                <a:spcBef>
                  <a:spcPct val="50000"/>
                </a:spcBef>
                <a:defRPr/>
              </a:pPr>
              <a:r>
                <a:rPr lang="it-IT" sz="1524" dirty="0">
                  <a:solidFill>
                    <a:srgbClr val="002060"/>
                  </a:solidFill>
                </a:rPr>
                <a:t>vive solo in quartiere urbano</a:t>
              </a:r>
            </a:p>
            <a:p>
              <a:pPr>
                <a:lnSpc>
                  <a:spcPct val="80000"/>
                </a:lnSpc>
                <a:spcBef>
                  <a:spcPct val="50000"/>
                </a:spcBef>
                <a:defRPr/>
              </a:pPr>
              <a:r>
                <a:rPr lang="it-IT" sz="1524" dirty="0">
                  <a:solidFill>
                    <a:srgbClr val="002060"/>
                  </a:solidFill>
                </a:rPr>
                <a:t> 2^ piano senza ascensore</a:t>
              </a:r>
            </a:p>
          </p:txBody>
        </p:sp>
        <p:sp>
          <p:nvSpPr>
            <p:cNvPr id="13" name="Text Box 13">
              <a:extLst>
                <a:ext uri="{FF2B5EF4-FFF2-40B4-BE49-F238E27FC236}">
                  <a16:creationId xmlns:a16="http://schemas.microsoft.com/office/drawing/2014/main" xmlns="" id="{347F5C4C-7D64-314A-97F4-BA1DB1D5EA09}"/>
                </a:ext>
              </a:extLst>
            </p:cNvPr>
            <p:cNvSpPr txBox="1">
              <a:spLocks noChangeArrowheads="1"/>
            </p:cNvSpPr>
            <p:nvPr/>
          </p:nvSpPr>
          <p:spPr bwMode="auto">
            <a:xfrm>
              <a:off x="1344" y="48"/>
              <a:ext cx="2489" cy="288"/>
            </a:xfrm>
            <a:prstGeom prst="rect">
              <a:avLst/>
            </a:prstGeom>
            <a:grpFill/>
            <a:ln>
              <a:noFill/>
            </a:ln>
            <a:extLst/>
          </p:spPr>
          <p:txBody>
            <a:bodyPr wrap="none">
              <a:spAutoFit/>
            </a:bodyPr>
            <a:lstStyle>
              <a:lvl1pPr eaLnBrk="0" hangingPunct="0">
                <a:defRPr sz="2000" b="1">
                  <a:solidFill>
                    <a:schemeClr val="tx1"/>
                  </a:solidFill>
                  <a:latin typeface="Tahoma" charset="0"/>
                  <a:ea typeface="ＭＳ Ｐゴシック" charset="0"/>
                </a:defRPr>
              </a:lvl1pPr>
              <a:lvl2pPr marL="742950" indent="-285750" eaLnBrk="0" hangingPunct="0">
                <a:defRPr sz="2000" b="1">
                  <a:solidFill>
                    <a:schemeClr val="tx1"/>
                  </a:solidFill>
                  <a:latin typeface="Tahoma" charset="0"/>
                  <a:ea typeface="ＭＳ Ｐゴシック" charset="0"/>
                </a:defRPr>
              </a:lvl2pPr>
              <a:lvl3pPr marL="1143000" indent="-228600" eaLnBrk="0" hangingPunct="0">
                <a:defRPr sz="2000" b="1">
                  <a:solidFill>
                    <a:schemeClr val="tx1"/>
                  </a:solidFill>
                  <a:latin typeface="Tahoma" charset="0"/>
                  <a:ea typeface="ＭＳ Ｐゴシック" charset="0"/>
                </a:defRPr>
              </a:lvl3pPr>
              <a:lvl4pPr marL="1600200" indent="-228600" eaLnBrk="0" hangingPunct="0">
                <a:defRPr sz="2000" b="1">
                  <a:solidFill>
                    <a:schemeClr val="tx1"/>
                  </a:solidFill>
                  <a:latin typeface="Tahoma" charset="0"/>
                  <a:ea typeface="ＭＳ Ｐゴシック" charset="0"/>
                </a:defRPr>
              </a:lvl4pPr>
              <a:lvl5pPr marL="2057400" indent="-228600" eaLnBrk="0" hangingPunct="0">
                <a:defRPr sz="2000" b="1">
                  <a:solidFill>
                    <a:schemeClr val="tx1"/>
                  </a:solidFill>
                  <a:latin typeface="Tahoma"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Tahoma"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Tahoma"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Tahoma"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Tahoma" charset="0"/>
                  <a:ea typeface="ＭＳ Ｐゴシック" charset="0"/>
                </a:defRPr>
              </a:lvl9pPr>
            </a:lstStyle>
            <a:p>
              <a:pPr eaLnBrk="1" hangingPunct="1">
                <a:defRPr/>
              </a:pPr>
              <a:r>
                <a:rPr lang="it-IT" sz="2371" dirty="0">
                  <a:solidFill>
                    <a:srgbClr val="002060"/>
                  </a:solidFill>
                </a:rPr>
                <a:t>Caso 2, Maschio, 81 anni</a:t>
              </a:r>
            </a:p>
          </p:txBody>
        </p:sp>
      </p:grpSp>
      <p:sp>
        <p:nvSpPr>
          <p:cNvPr id="15" name="Rettangolo 14">
            <a:extLst>
              <a:ext uri="{FF2B5EF4-FFF2-40B4-BE49-F238E27FC236}">
                <a16:creationId xmlns:a16="http://schemas.microsoft.com/office/drawing/2014/main" xmlns="" id="{F32B9ABE-650A-7F42-8F7E-DA23DA6081BA}"/>
              </a:ext>
            </a:extLst>
          </p:cNvPr>
          <p:cNvSpPr/>
          <p:nvPr/>
        </p:nvSpPr>
        <p:spPr>
          <a:xfrm rot="-660000">
            <a:off x="586668" y="2564432"/>
            <a:ext cx="7992888" cy="1368152"/>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Seconda cosa da non fare: considerare il paziente anziano solo in base all’età</a:t>
            </a:r>
          </a:p>
        </p:txBody>
      </p:sp>
    </p:spTree>
    <p:extLst>
      <p:ext uri="{BB962C8B-B14F-4D97-AF65-F5344CB8AC3E}">
        <p14:creationId xmlns:p14="http://schemas.microsoft.com/office/powerpoint/2010/main" val="1130096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2896" y="113621"/>
            <a:ext cx="8874516" cy="1318898"/>
          </a:xfrm>
          <a:prstGeom prst="rect">
            <a:avLst/>
          </a:prstGeom>
          <a:ln>
            <a:solidFill>
              <a:srgbClr val="000000"/>
            </a:solidFill>
          </a:ln>
        </p:spPr>
      </p:pic>
      <p:pic>
        <p:nvPicPr>
          <p:cNvPr id="3" name="Immagine 2"/>
          <p:cNvPicPr>
            <a:picLocks noChangeAspect="1"/>
          </p:cNvPicPr>
          <p:nvPr/>
        </p:nvPicPr>
        <p:blipFill>
          <a:blip r:embed="rId3"/>
          <a:stretch>
            <a:fillRect/>
          </a:stretch>
        </p:blipFill>
        <p:spPr>
          <a:xfrm>
            <a:off x="53902" y="1535897"/>
            <a:ext cx="4774662" cy="5168883"/>
          </a:xfrm>
          <a:prstGeom prst="rect">
            <a:avLst/>
          </a:prstGeom>
        </p:spPr>
      </p:pic>
      <p:pic>
        <p:nvPicPr>
          <p:cNvPr id="4" name="Immagine 3"/>
          <p:cNvPicPr>
            <a:picLocks noChangeAspect="1"/>
          </p:cNvPicPr>
          <p:nvPr/>
        </p:nvPicPr>
        <p:blipFill>
          <a:blip r:embed="rId4"/>
          <a:stretch>
            <a:fillRect/>
          </a:stretch>
        </p:blipFill>
        <p:spPr>
          <a:xfrm>
            <a:off x="4459392" y="1781476"/>
            <a:ext cx="4690135" cy="4790384"/>
          </a:xfrm>
          <a:prstGeom prst="rect">
            <a:avLst/>
          </a:prstGeom>
        </p:spPr>
      </p:pic>
      <p:sp>
        <p:nvSpPr>
          <p:cNvPr id="5" name="CasellaDiTesto 4"/>
          <p:cNvSpPr txBox="1"/>
          <p:nvPr/>
        </p:nvSpPr>
        <p:spPr>
          <a:xfrm>
            <a:off x="6895830" y="6409419"/>
            <a:ext cx="2042371" cy="369332"/>
          </a:xfrm>
          <a:prstGeom prst="rect">
            <a:avLst/>
          </a:prstGeom>
          <a:noFill/>
        </p:spPr>
        <p:txBody>
          <a:bodyPr wrap="none" rtlCol="0">
            <a:spAutoFit/>
          </a:bodyPr>
          <a:lstStyle/>
          <a:p>
            <a:r>
              <a:rPr lang="it-IT" dirty="0"/>
              <a:t>JACC, </a:t>
            </a:r>
            <a:r>
              <a:rPr lang="it-IT" dirty="0" err="1"/>
              <a:t>January</a:t>
            </a:r>
            <a:r>
              <a:rPr lang="it-IT" dirty="0"/>
              <a:t>  2016</a:t>
            </a:r>
          </a:p>
        </p:txBody>
      </p:sp>
      <p:sp>
        <p:nvSpPr>
          <p:cNvPr id="6" name="CasellaDiTesto 5"/>
          <p:cNvSpPr txBox="1"/>
          <p:nvPr/>
        </p:nvSpPr>
        <p:spPr>
          <a:xfrm>
            <a:off x="3307644" y="5759612"/>
            <a:ext cx="996299" cy="369332"/>
          </a:xfrm>
          <a:prstGeom prst="rect">
            <a:avLst/>
          </a:prstGeom>
          <a:noFill/>
          <a:ln>
            <a:solidFill>
              <a:schemeClr val="tx1"/>
            </a:solidFill>
          </a:ln>
        </p:spPr>
        <p:txBody>
          <a:bodyPr wrap="none" rtlCol="0">
            <a:spAutoFit/>
          </a:bodyPr>
          <a:lstStyle/>
          <a:p>
            <a:r>
              <a:rPr lang="it-IT" dirty="0"/>
              <a:t>NNT= 37</a:t>
            </a:r>
          </a:p>
        </p:txBody>
      </p:sp>
      <p:sp>
        <p:nvSpPr>
          <p:cNvPr id="7" name="CasellaDiTesto 6"/>
          <p:cNvSpPr txBox="1"/>
          <p:nvPr/>
        </p:nvSpPr>
        <p:spPr>
          <a:xfrm>
            <a:off x="7826114" y="5198425"/>
            <a:ext cx="996299" cy="369332"/>
          </a:xfrm>
          <a:prstGeom prst="rect">
            <a:avLst/>
          </a:prstGeom>
          <a:noFill/>
          <a:ln>
            <a:solidFill>
              <a:schemeClr val="tx1"/>
            </a:solidFill>
          </a:ln>
        </p:spPr>
        <p:txBody>
          <a:bodyPr wrap="none" rtlCol="0">
            <a:spAutoFit/>
          </a:bodyPr>
          <a:lstStyle/>
          <a:p>
            <a:r>
              <a:rPr lang="it-IT" dirty="0"/>
              <a:t>NNT= 22</a:t>
            </a:r>
          </a:p>
        </p:txBody>
      </p:sp>
      <p:sp>
        <p:nvSpPr>
          <p:cNvPr id="8" name="CasellaDiTesto 7"/>
          <p:cNvSpPr txBox="1"/>
          <p:nvPr/>
        </p:nvSpPr>
        <p:spPr>
          <a:xfrm>
            <a:off x="5360149" y="1432604"/>
            <a:ext cx="2844023" cy="400110"/>
          </a:xfrm>
          <a:prstGeom prst="rect">
            <a:avLst/>
          </a:prstGeom>
          <a:noFill/>
        </p:spPr>
        <p:txBody>
          <a:bodyPr wrap="none" rtlCol="0">
            <a:spAutoFit/>
          </a:bodyPr>
          <a:lstStyle/>
          <a:p>
            <a:r>
              <a:rPr lang="it-IT" sz="2000" dirty="0">
                <a:latin typeface="Arial"/>
                <a:cs typeface="Arial"/>
              </a:rPr>
              <a:t>63 </a:t>
            </a:r>
            <a:r>
              <a:rPr lang="it-IT" sz="2000" dirty="0" err="1">
                <a:latin typeface="Arial"/>
                <a:cs typeface="Arial"/>
              </a:rPr>
              <a:t>studies</a:t>
            </a:r>
            <a:r>
              <a:rPr lang="it-IT" sz="2000" dirty="0">
                <a:latin typeface="Arial"/>
                <a:cs typeface="Arial"/>
              </a:rPr>
              <a:t>, &gt;14,000 </a:t>
            </a:r>
            <a:r>
              <a:rPr lang="it-IT" sz="2000" dirty="0" err="1">
                <a:latin typeface="Arial"/>
                <a:cs typeface="Arial"/>
              </a:rPr>
              <a:t>pts</a:t>
            </a:r>
            <a:endParaRPr lang="it-IT" sz="2000" dirty="0">
              <a:latin typeface="Arial"/>
              <a:cs typeface="Arial"/>
            </a:endParaRPr>
          </a:p>
        </p:txBody>
      </p:sp>
      <p:sp>
        <p:nvSpPr>
          <p:cNvPr id="9" name="Ovale 8"/>
          <p:cNvSpPr/>
          <p:nvPr/>
        </p:nvSpPr>
        <p:spPr>
          <a:xfrm>
            <a:off x="5258566" y="1432519"/>
            <a:ext cx="2945606" cy="505823"/>
          </a:xfrm>
          <a:prstGeom prst="ellipse">
            <a:avLst/>
          </a:prstGeom>
          <a:gradFill flip="none" rotWithShape="1">
            <a:gsLst>
              <a:gs pos="0">
                <a:schemeClr val="accent1">
                  <a:tint val="100000"/>
                  <a:shade val="100000"/>
                  <a:satMod val="130000"/>
                  <a:alpha val="20000"/>
                </a:schemeClr>
              </a:gs>
              <a:gs pos="100000">
                <a:schemeClr val="accent1">
                  <a:tint val="50000"/>
                  <a:shade val="100000"/>
                  <a:satMod val="350000"/>
                  <a:alpha val="20000"/>
                </a:schemeClr>
              </a:gs>
            </a:gsLst>
            <a:lin ang="16200000" scaled="0"/>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231871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ESC_AMI-STEMI_2017_for TF_18-08-17-V2final_JPG some slides 200817 - Copy0055.jpg">
            <a:extLst>
              <a:ext uri="{FF2B5EF4-FFF2-40B4-BE49-F238E27FC236}">
                <a16:creationId xmlns:a16="http://schemas.microsoft.com/office/drawing/2014/main" xmlns="" id="{BDE59982-23BB-4E4D-9D72-106F5709E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ttangolo 2">
            <a:extLst>
              <a:ext uri="{FF2B5EF4-FFF2-40B4-BE49-F238E27FC236}">
                <a16:creationId xmlns:a16="http://schemas.microsoft.com/office/drawing/2014/main" xmlns="" id="{D38FD3E2-1BC8-AA43-A346-9C61CEF8A65F}"/>
              </a:ext>
            </a:extLst>
          </p:cNvPr>
          <p:cNvSpPr>
            <a:spLocks noChangeArrowheads="1"/>
          </p:cNvSpPr>
          <p:nvPr/>
        </p:nvSpPr>
        <p:spPr bwMode="auto">
          <a:xfrm>
            <a:off x="684213" y="3478213"/>
            <a:ext cx="7127875" cy="311150"/>
          </a:xfrm>
          <a:prstGeom prst="rect">
            <a:avLst/>
          </a:prstGeom>
          <a:noFill/>
          <a:ln w="57150">
            <a:solidFill>
              <a:srgbClr val="DA1B1D"/>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pic>
        <p:nvPicPr>
          <p:cNvPr id="69635" name="Picture 7">
            <a:extLst>
              <a:ext uri="{FF2B5EF4-FFF2-40B4-BE49-F238E27FC236}">
                <a16:creationId xmlns:a16="http://schemas.microsoft.com/office/drawing/2014/main" xmlns="" id="{B5E68FD8-149F-B14C-91A9-501CF8C0B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856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asellaDiTesto 6">
            <a:extLst>
              <a:ext uri="{FF2B5EF4-FFF2-40B4-BE49-F238E27FC236}">
                <a16:creationId xmlns:a16="http://schemas.microsoft.com/office/drawing/2014/main" xmlns="" id="{CE1552EF-CD80-7246-9A0B-23600AC68160}"/>
              </a:ext>
            </a:extLst>
          </p:cNvPr>
          <p:cNvSpPr txBox="1">
            <a:spLocks noChangeArrowheads="1"/>
          </p:cNvSpPr>
          <p:nvPr/>
        </p:nvSpPr>
        <p:spPr bwMode="auto">
          <a:xfrm>
            <a:off x="1571625" y="15716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a:solidFill>
                <a:srgbClr val="000000"/>
              </a:solidFill>
            </a:endParaRPr>
          </a:p>
        </p:txBody>
      </p:sp>
      <p:graphicFrame>
        <p:nvGraphicFramePr>
          <p:cNvPr id="24578" name="Grafico 11">
            <a:extLst>
              <a:ext uri="{FF2B5EF4-FFF2-40B4-BE49-F238E27FC236}">
                <a16:creationId xmlns:a16="http://schemas.microsoft.com/office/drawing/2014/main" xmlns="" id="{F13187B7-DA46-1F4E-ACE7-841B48CF504C}"/>
              </a:ext>
            </a:extLst>
          </p:cNvPr>
          <p:cNvGraphicFramePr>
            <a:graphicFrameLocks/>
          </p:cNvGraphicFramePr>
          <p:nvPr/>
        </p:nvGraphicFramePr>
        <p:xfrm>
          <a:off x="323850" y="1112838"/>
          <a:ext cx="8135938" cy="5556250"/>
        </p:xfrm>
        <a:graphic>
          <a:graphicData uri="http://schemas.openxmlformats.org/presentationml/2006/ole">
            <mc:AlternateContent xmlns:mc="http://schemas.openxmlformats.org/markup-compatibility/2006">
              <mc:Choice xmlns:v="urn:schemas-microsoft-com:vml" Requires="v">
                <p:oleObj spid="_x0000_s402467" r:id="rId4" imgW="19050000" imgH="12801600" progId="Excel.Sheet.8">
                  <p:embed/>
                </p:oleObj>
              </mc:Choice>
              <mc:Fallback>
                <p:oleObj r:id="rId4" imgW="19050000" imgH="12801600" progId="Excel.Sheet.8">
                  <p:embed/>
                  <p:pic>
                    <p:nvPicPr>
                      <p:cNvPr id="24578" name="Grafico 11">
                        <a:extLst>
                          <a:ext uri="{FF2B5EF4-FFF2-40B4-BE49-F238E27FC236}">
                            <a16:creationId xmlns:a16="http://schemas.microsoft.com/office/drawing/2014/main" xmlns="" id="{F13187B7-DA46-1F4E-ACE7-841B48CF504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112838"/>
                        <a:ext cx="8135938"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CasellaDiTesto 10">
            <a:extLst>
              <a:ext uri="{FF2B5EF4-FFF2-40B4-BE49-F238E27FC236}">
                <a16:creationId xmlns:a16="http://schemas.microsoft.com/office/drawing/2014/main" xmlns="" id="{4901E131-1034-9544-B629-D6ED42FA69CE}"/>
              </a:ext>
            </a:extLst>
          </p:cNvPr>
          <p:cNvSpPr txBox="1"/>
          <p:nvPr/>
        </p:nvSpPr>
        <p:spPr>
          <a:xfrm rot="1036027">
            <a:off x="6870700" y="5857875"/>
            <a:ext cx="2286000" cy="261938"/>
          </a:xfrm>
          <a:prstGeom prst="rect">
            <a:avLst/>
          </a:prstGeom>
          <a:noFill/>
        </p:spPr>
        <p:txBody>
          <a:bodyPr>
            <a:spAutoFit/>
          </a:bodyPr>
          <a:lstStyle/>
          <a:p>
            <a:pPr eaLnBrk="0" hangingPunct="0">
              <a:defRPr/>
            </a:pPr>
            <a:r>
              <a:rPr lang="it-IT" sz="1050" dirty="0">
                <a:solidFill>
                  <a:prstClr val="black"/>
                </a:solidFill>
                <a:latin typeface="Calibri"/>
                <a:ea typeface="ＭＳ Ｐゴシック" pitchFamily="1" charset="-128"/>
              </a:rPr>
              <a:t>IN-PATIENT CR </a:t>
            </a:r>
          </a:p>
        </p:txBody>
      </p:sp>
      <p:sp>
        <p:nvSpPr>
          <p:cNvPr id="13" name="CasellaDiTesto 12">
            <a:extLst>
              <a:ext uri="{FF2B5EF4-FFF2-40B4-BE49-F238E27FC236}">
                <a16:creationId xmlns:a16="http://schemas.microsoft.com/office/drawing/2014/main" xmlns="" id="{2339FACF-4A4F-AB4F-860E-E078BE0EE566}"/>
              </a:ext>
            </a:extLst>
          </p:cNvPr>
          <p:cNvSpPr txBox="1"/>
          <p:nvPr/>
        </p:nvSpPr>
        <p:spPr>
          <a:xfrm rot="1036027">
            <a:off x="6486525" y="6072188"/>
            <a:ext cx="2286000" cy="261937"/>
          </a:xfrm>
          <a:prstGeom prst="rect">
            <a:avLst/>
          </a:prstGeom>
          <a:noFill/>
        </p:spPr>
        <p:txBody>
          <a:bodyPr>
            <a:spAutoFit/>
          </a:bodyPr>
          <a:lstStyle/>
          <a:p>
            <a:pPr eaLnBrk="0" hangingPunct="0">
              <a:defRPr/>
            </a:pPr>
            <a:r>
              <a:rPr lang="it-IT" sz="1050" dirty="0">
                <a:solidFill>
                  <a:prstClr val="black"/>
                </a:solidFill>
                <a:latin typeface="Calibri"/>
                <a:ea typeface="ＭＳ Ｐゴシック" pitchFamily="1" charset="-128"/>
              </a:rPr>
              <a:t>DAY-HOSPITAL CR </a:t>
            </a:r>
          </a:p>
        </p:txBody>
      </p:sp>
      <p:sp>
        <p:nvSpPr>
          <p:cNvPr id="17" name="CasellaDiTesto 16">
            <a:extLst>
              <a:ext uri="{FF2B5EF4-FFF2-40B4-BE49-F238E27FC236}">
                <a16:creationId xmlns:a16="http://schemas.microsoft.com/office/drawing/2014/main" xmlns="" id="{31910A9B-19BE-9845-BB65-7D70CC59D52E}"/>
              </a:ext>
            </a:extLst>
          </p:cNvPr>
          <p:cNvSpPr txBox="1"/>
          <p:nvPr/>
        </p:nvSpPr>
        <p:spPr>
          <a:xfrm rot="1036027">
            <a:off x="6129338" y="6286500"/>
            <a:ext cx="2286000" cy="261938"/>
          </a:xfrm>
          <a:prstGeom prst="rect">
            <a:avLst/>
          </a:prstGeom>
          <a:noFill/>
        </p:spPr>
        <p:txBody>
          <a:bodyPr>
            <a:spAutoFit/>
          </a:bodyPr>
          <a:lstStyle/>
          <a:p>
            <a:pPr eaLnBrk="0" hangingPunct="0">
              <a:defRPr/>
            </a:pPr>
            <a:r>
              <a:rPr lang="it-IT" sz="1050" dirty="0">
                <a:solidFill>
                  <a:prstClr val="black"/>
                </a:solidFill>
                <a:latin typeface="Calibri"/>
                <a:ea typeface="ＭＳ Ｐゴシック" pitchFamily="1" charset="-128"/>
              </a:rPr>
              <a:t>OUT-PATIENT</a:t>
            </a:r>
          </a:p>
        </p:txBody>
      </p:sp>
      <p:sp>
        <p:nvSpPr>
          <p:cNvPr id="24582" name="CasellaDiTesto 17">
            <a:extLst>
              <a:ext uri="{FF2B5EF4-FFF2-40B4-BE49-F238E27FC236}">
                <a16:creationId xmlns:a16="http://schemas.microsoft.com/office/drawing/2014/main" xmlns="" id="{52C029F5-A3A1-014D-B127-143EBB486612}"/>
              </a:ext>
            </a:extLst>
          </p:cNvPr>
          <p:cNvSpPr txBox="1">
            <a:spLocks noChangeArrowheads="1"/>
          </p:cNvSpPr>
          <p:nvPr/>
        </p:nvSpPr>
        <p:spPr bwMode="auto">
          <a:xfrm>
            <a:off x="2987675" y="981075"/>
            <a:ext cx="5751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600" b="1">
                <a:solidFill>
                  <a:srgbClr val="FF0000"/>
                </a:solidFill>
                <a:latin typeface="Century Gothic" panose="020B0502020202020204" pitchFamily="34" charset="0"/>
              </a:rPr>
              <a:t>INDICATIONS FOR CR PROGRAMS ADMISSION IN ITALY</a:t>
            </a:r>
          </a:p>
        </p:txBody>
      </p:sp>
    </p:spTree>
    <p:extLst>
      <p:ext uri="{BB962C8B-B14F-4D97-AF65-F5344CB8AC3E}">
        <p14:creationId xmlns:p14="http://schemas.microsoft.com/office/powerpoint/2010/main" val="1202915461"/>
      </p:ext>
    </p:extLst>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xmlns="" id="{7DE724C9-F396-F746-969E-E2A73E52BC42}"/>
              </a:ext>
            </a:extLst>
          </p:cNvPr>
          <p:cNvSpPr>
            <a:spLocks noGrp="1" noChangeArrowheads="1"/>
          </p:cNvSpPr>
          <p:nvPr>
            <p:ph type="title"/>
          </p:nvPr>
        </p:nvSpPr>
        <p:spPr>
          <a:xfrm>
            <a:off x="611188" y="765175"/>
            <a:ext cx="7924800" cy="914400"/>
          </a:xfrm>
        </p:spPr>
        <p:txBody>
          <a:bodyPr/>
          <a:lstStyle/>
          <a:p>
            <a:pPr eaLnBrk="1" hangingPunct="1"/>
            <a:r>
              <a:rPr lang="it-IT" altLang="it-IT" sz="2800" b="1">
                <a:solidFill>
                  <a:srgbClr val="FF0000"/>
                </a:solidFill>
                <a:latin typeface="Century Gothic" panose="020B0502020202020204" pitchFamily="34" charset="0"/>
              </a:rPr>
              <a:t>Tendenza di Attività di CCH in Italia</a:t>
            </a:r>
            <a:br>
              <a:rPr lang="it-IT" altLang="it-IT" sz="2800" b="1">
                <a:solidFill>
                  <a:srgbClr val="FF0000"/>
                </a:solidFill>
                <a:latin typeface="Century Gothic" panose="020B0502020202020204" pitchFamily="34" charset="0"/>
              </a:rPr>
            </a:br>
            <a:r>
              <a:rPr lang="it-IT" altLang="it-IT" sz="2800" b="1">
                <a:solidFill>
                  <a:srgbClr val="FF0000"/>
                </a:solidFill>
                <a:latin typeface="Century Gothic" panose="020B0502020202020204" pitchFamily="34" charset="0"/>
              </a:rPr>
              <a:t>Dati SDO (MinSan)</a:t>
            </a:r>
            <a:endParaRPr lang="en-GB" altLang="it-IT" sz="2800" b="1">
              <a:solidFill>
                <a:srgbClr val="FF0000"/>
              </a:solidFill>
              <a:latin typeface="Century Gothic" panose="020B0502020202020204" pitchFamily="34" charset="0"/>
            </a:endParaRPr>
          </a:p>
        </p:txBody>
      </p:sp>
      <p:graphicFrame>
        <p:nvGraphicFramePr>
          <p:cNvPr id="5" name="Grafico 4">
            <a:extLst>
              <a:ext uri="{FF2B5EF4-FFF2-40B4-BE49-F238E27FC236}">
                <a16:creationId xmlns:a16="http://schemas.microsoft.com/office/drawing/2014/main" xmlns="" id="{BB72CC75-11F5-6148-9934-36CD15A849EE}"/>
              </a:ext>
            </a:extLst>
          </p:cNvPr>
          <p:cNvGraphicFramePr>
            <a:graphicFrameLocks/>
          </p:cNvGraphicFramePr>
          <p:nvPr/>
        </p:nvGraphicFramePr>
        <p:xfrm>
          <a:off x="899592" y="1628800"/>
          <a:ext cx="7776864" cy="4464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830638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a:extLst>
              <a:ext uri="{FF2B5EF4-FFF2-40B4-BE49-F238E27FC236}">
                <a16:creationId xmlns:a16="http://schemas.microsoft.com/office/drawing/2014/main" xmlns="" id="{154B2ED7-1F29-5B40-AB00-B28AA50D2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038225"/>
            <a:ext cx="9113838"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xmlns="" id="{A34A9965-CDC1-B642-8F52-CDB602892A4E}"/>
              </a:ext>
            </a:extLst>
          </p:cNvPr>
          <p:cNvSpPr txBox="1">
            <a:spLocks noChangeArrowheads="1"/>
          </p:cNvSpPr>
          <p:nvPr/>
        </p:nvSpPr>
        <p:spPr bwMode="auto">
          <a:xfrm>
            <a:off x="4859338" y="46038"/>
            <a:ext cx="3673475" cy="977900"/>
          </a:xfrm>
          <a:prstGeom prst="rect">
            <a:avLst/>
          </a:prstGeom>
          <a:noFill/>
          <a:ln>
            <a:noFill/>
          </a:ln>
          <a:extLst/>
        </p:spPr>
        <p:txBody>
          <a:bodyPr anchor="ctr"/>
          <a:lstStyle>
            <a:defPPr>
              <a:defRPr lang="it-IT"/>
            </a:defPPr>
            <a:lvl1pPr eaLnBrk="0" hangingPunct="0">
              <a:lnSpc>
                <a:spcPts val="2500"/>
              </a:lnSpc>
              <a:defRPr sz="2800" b="1" u="sng" cap="small">
                <a:solidFill>
                  <a:srgbClr val="C00000"/>
                </a:solidFill>
                <a:effectLst>
                  <a:outerShdw blurRad="38100" dist="38100" dir="2700000" algn="tl">
                    <a:srgbClr val="000000">
                      <a:alpha val="43137"/>
                    </a:srgbClr>
                  </a:outerShdw>
                </a:effectLst>
                <a:latin typeface="+mj-lt"/>
                <a:cs typeface="+mj-cs"/>
              </a:defRPr>
            </a:lvl1pPr>
            <a:lvl2pPr algn="ctr" eaLnBrk="0" hangingPunct="0">
              <a:defRPr sz="4400">
                <a:latin typeface="Calibri" charset="0"/>
                <a:cs typeface="ＭＳ Ｐゴシック" charset="0"/>
              </a:defRPr>
            </a:lvl2pPr>
            <a:lvl3pPr algn="ctr" eaLnBrk="0" hangingPunct="0">
              <a:defRPr sz="4400">
                <a:latin typeface="Calibri" charset="0"/>
                <a:cs typeface="ＭＳ Ｐゴシック" charset="0"/>
              </a:defRPr>
            </a:lvl3pPr>
            <a:lvl4pPr algn="ctr" eaLnBrk="0" hangingPunct="0">
              <a:defRPr sz="4400">
                <a:latin typeface="Calibri" charset="0"/>
                <a:cs typeface="ＭＳ Ｐゴシック" charset="0"/>
              </a:defRPr>
            </a:lvl4pPr>
            <a:lvl5pPr algn="ctr" eaLnBrk="0" hangingPunct="0">
              <a:defRPr sz="4400">
                <a:latin typeface="Calibri" charset="0"/>
                <a:cs typeface="ＭＳ Ｐゴシック" charset="0"/>
              </a:defRPr>
            </a:lvl5pPr>
            <a:lvl6pPr marL="457200" algn="ctr" defTabSz="457200" fontAlgn="base">
              <a:spcBef>
                <a:spcPct val="0"/>
              </a:spcBef>
              <a:spcAft>
                <a:spcPct val="0"/>
              </a:spcAft>
              <a:defRPr sz="4400">
                <a:latin typeface="Calibri" charset="0"/>
                <a:ea typeface="ＭＳ Ｐゴシック" charset="0"/>
                <a:cs typeface="ＭＳ Ｐゴシック" charset="0"/>
              </a:defRPr>
            </a:lvl6pPr>
            <a:lvl7pPr marL="914400" algn="ctr" defTabSz="457200" fontAlgn="base">
              <a:spcBef>
                <a:spcPct val="0"/>
              </a:spcBef>
              <a:spcAft>
                <a:spcPct val="0"/>
              </a:spcAft>
              <a:defRPr sz="4400">
                <a:latin typeface="Calibri" charset="0"/>
                <a:ea typeface="ＭＳ Ｐゴシック" charset="0"/>
                <a:cs typeface="ＭＳ Ｐゴシック" charset="0"/>
              </a:defRPr>
            </a:lvl7pPr>
            <a:lvl8pPr marL="1371600" algn="ctr" defTabSz="457200" fontAlgn="base">
              <a:spcBef>
                <a:spcPct val="0"/>
              </a:spcBef>
              <a:spcAft>
                <a:spcPct val="0"/>
              </a:spcAft>
              <a:defRPr sz="4400">
                <a:latin typeface="Calibri" charset="0"/>
                <a:ea typeface="ＭＳ Ｐゴシック" charset="0"/>
                <a:cs typeface="ＭＳ Ｐゴシック" charset="0"/>
              </a:defRPr>
            </a:lvl8pPr>
            <a:lvl9pPr marL="1828800" algn="ctr" defTabSz="457200" fontAlgn="base">
              <a:spcBef>
                <a:spcPct val="0"/>
              </a:spcBef>
              <a:spcAft>
                <a:spcPct val="0"/>
              </a:spcAft>
              <a:defRPr sz="4400">
                <a:latin typeface="Calibri" charset="0"/>
                <a:ea typeface="ＭＳ Ｐゴシック" charset="0"/>
                <a:cs typeface="ＭＳ Ｐゴシック" charset="0"/>
              </a:defRPr>
            </a:lvl9pPr>
          </a:lstStyle>
          <a:p>
            <a:pPr defTabSz="457200">
              <a:defRPr/>
            </a:pPr>
            <a:r>
              <a:rPr lang="it-IT" u="none" dirty="0">
                <a:effectLst/>
                <a:ea typeface="MS PGothic" pitchFamily="34" charset="-128"/>
              </a:rPr>
              <a:t>TAVI</a:t>
            </a:r>
          </a:p>
        </p:txBody>
      </p:sp>
      <p:sp>
        <p:nvSpPr>
          <p:cNvPr id="7" name="CasellaDiTesto 11">
            <a:extLst>
              <a:ext uri="{FF2B5EF4-FFF2-40B4-BE49-F238E27FC236}">
                <a16:creationId xmlns:a16="http://schemas.microsoft.com/office/drawing/2014/main" xmlns="" id="{B02E4CF2-971D-8840-A005-DD037D132241}"/>
              </a:ext>
            </a:extLst>
          </p:cNvPr>
          <p:cNvSpPr txBox="1">
            <a:spLocks noChangeArrowheads="1"/>
          </p:cNvSpPr>
          <p:nvPr/>
        </p:nvSpPr>
        <p:spPr bwMode="auto">
          <a:xfrm>
            <a:off x="-236538" y="5503863"/>
            <a:ext cx="776288" cy="279400"/>
          </a:xfrm>
          <a:prstGeom prst="rect">
            <a:avLst/>
          </a:prstGeom>
          <a:noFill/>
          <a:ln w="9525">
            <a:no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3568">
              <a:lnSpc>
                <a:spcPct val="90000"/>
              </a:lnSpc>
              <a:spcBef>
                <a:spcPct val="20000"/>
              </a:spcBef>
              <a:buClr>
                <a:srgbClr val="CC3300"/>
              </a:buClr>
              <a:defRPr/>
            </a:pPr>
            <a:r>
              <a:rPr lang="it-IT" sz="1000" kern="0" dirty="0">
                <a:solidFill>
                  <a:srgbClr val="000000"/>
                </a:solidFill>
                <a:sym typeface="Symbol" pitchFamily="18" charset="2"/>
              </a:rPr>
              <a:t></a:t>
            </a:r>
            <a:r>
              <a:rPr lang="it-IT" sz="1000" kern="0" dirty="0">
                <a:solidFill>
                  <a:srgbClr val="000000"/>
                </a:solidFill>
              </a:rPr>
              <a:t> % </a:t>
            </a:r>
          </a:p>
        </p:txBody>
      </p:sp>
    </p:spTree>
    <p:extLst>
      <p:ext uri="{BB962C8B-B14F-4D97-AF65-F5344CB8AC3E}">
        <p14:creationId xmlns:p14="http://schemas.microsoft.com/office/powerpoint/2010/main" val="32781125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xmlns="" id="{6BC93C67-49C4-0242-8D49-23101D4BE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027113"/>
            <a:ext cx="9120187"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xmlns="" id="{E2CAC470-9217-3842-8DD6-731173C942F6}"/>
              </a:ext>
            </a:extLst>
          </p:cNvPr>
          <p:cNvSpPr txBox="1">
            <a:spLocks noChangeArrowheads="1"/>
          </p:cNvSpPr>
          <p:nvPr/>
        </p:nvSpPr>
        <p:spPr bwMode="auto">
          <a:xfrm>
            <a:off x="5003800" y="0"/>
            <a:ext cx="3268663" cy="1049338"/>
          </a:xfrm>
          <a:prstGeom prst="rect">
            <a:avLst/>
          </a:prstGeom>
          <a:noFill/>
          <a:ln>
            <a:noFill/>
          </a:ln>
          <a:extLst/>
        </p:spPr>
        <p:txBody>
          <a:bodyPr anchor="ctr"/>
          <a:lstStyle>
            <a:defPPr>
              <a:defRPr lang="it-IT"/>
            </a:defPPr>
            <a:lvl1pPr eaLnBrk="0" hangingPunct="0">
              <a:lnSpc>
                <a:spcPts val="2500"/>
              </a:lnSpc>
              <a:defRPr sz="2800" b="1" u="sng" cap="small">
                <a:solidFill>
                  <a:srgbClr val="C00000"/>
                </a:solidFill>
                <a:effectLst>
                  <a:outerShdw blurRad="38100" dist="38100" dir="2700000" algn="tl">
                    <a:srgbClr val="000000">
                      <a:alpha val="43137"/>
                    </a:srgbClr>
                  </a:outerShdw>
                </a:effectLst>
                <a:latin typeface="+mj-lt"/>
                <a:cs typeface="+mj-cs"/>
              </a:defRPr>
            </a:lvl1pPr>
            <a:lvl2pPr algn="ctr" eaLnBrk="0" hangingPunct="0">
              <a:defRPr sz="4400">
                <a:latin typeface="Calibri" charset="0"/>
                <a:cs typeface="ＭＳ Ｐゴシック" charset="0"/>
              </a:defRPr>
            </a:lvl2pPr>
            <a:lvl3pPr algn="ctr" eaLnBrk="0" hangingPunct="0">
              <a:defRPr sz="4400">
                <a:latin typeface="Calibri" charset="0"/>
                <a:cs typeface="ＭＳ Ｐゴシック" charset="0"/>
              </a:defRPr>
            </a:lvl3pPr>
            <a:lvl4pPr algn="ctr" eaLnBrk="0" hangingPunct="0">
              <a:defRPr sz="4400">
                <a:latin typeface="Calibri" charset="0"/>
                <a:cs typeface="ＭＳ Ｐゴシック" charset="0"/>
              </a:defRPr>
            </a:lvl4pPr>
            <a:lvl5pPr algn="ctr" eaLnBrk="0" hangingPunct="0">
              <a:defRPr sz="4400">
                <a:latin typeface="Calibri" charset="0"/>
                <a:cs typeface="ＭＳ Ｐゴシック" charset="0"/>
              </a:defRPr>
            </a:lvl5pPr>
            <a:lvl6pPr marL="457200" algn="ctr" defTabSz="457200" fontAlgn="base">
              <a:spcBef>
                <a:spcPct val="0"/>
              </a:spcBef>
              <a:spcAft>
                <a:spcPct val="0"/>
              </a:spcAft>
              <a:defRPr sz="4400">
                <a:latin typeface="Calibri" charset="0"/>
                <a:ea typeface="ＭＳ Ｐゴシック" charset="0"/>
                <a:cs typeface="ＭＳ Ｐゴシック" charset="0"/>
              </a:defRPr>
            </a:lvl6pPr>
            <a:lvl7pPr marL="914400" algn="ctr" defTabSz="457200" fontAlgn="base">
              <a:spcBef>
                <a:spcPct val="0"/>
              </a:spcBef>
              <a:spcAft>
                <a:spcPct val="0"/>
              </a:spcAft>
              <a:defRPr sz="4400">
                <a:latin typeface="Calibri" charset="0"/>
                <a:ea typeface="ＭＳ Ｐゴシック" charset="0"/>
                <a:cs typeface="ＭＳ Ｐゴシック" charset="0"/>
              </a:defRPr>
            </a:lvl7pPr>
            <a:lvl8pPr marL="1371600" algn="ctr" defTabSz="457200" fontAlgn="base">
              <a:spcBef>
                <a:spcPct val="0"/>
              </a:spcBef>
              <a:spcAft>
                <a:spcPct val="0"/>
              </a:spcAft>
              <a:defRPr sz="4400">
                <a:latin typeface="Calibri" charset="0"/>
                <a:ea typeface="ＭＳ Ｐゴシック" charset="0"/>
                <a:cs typeface="ＭＳ Ｐゴシック" charset="0"/>
              </a:defRPr>
            </a:lvl8pPr>
            <a:lvl9pPr marL="1828800" algn="ctr" defTabSz="457200" fontAlgn="base">
              <a:spcBef>
                <a:spcPct val="0"/>
              </a:spcBef>
              <a:spcAft>
                <a:spcPct val="0"/>
              </a:spcAft>
              <a:defRPr sz="4400">
                <a:latin typeface="Calibri" charset="0"/>
                <a:ea typeface="ＭＳ Ｐゴシック" charset="0"/>
                <a:cs typeface="ＭＳ Ｐゴシック" charset="0"/>
              </a:defRPr>
            </a:lvl9pPr>
          </a:lstStyle>
          <a:p>
            <a:pPr defTabSz="457200">
              <a:defRPr/>
            </a:pPr>
            <a:r>
              <a:rPr lang="it-IT" u="none" dirty="0">
                <a:effectLst/>
                <a:ea typeface="MS PGothic" pitchFamily="34" charset="-128"/>
              </a:rPr>
              <a:t>MITRACLIP</a:t>
            </a:r>
          </a:p>
          <a:p>
            <a:pPr defTabSz="457200">
              <a:defRPr/>
            </a:pPr>
            <a:r>
              <a:rPr lang="it-IT" u="none" dirty="0">
                <a:effectLst/>
                <a:ea typeface="MS PGothic" pitchFamily="34" charset="-128"/>
              </a:rPr>
              <a:t>serie storica</a:t>
            </a:r>
          </a:p>
        </p:txBody>
      </p:sp>
      <p:sp>
        <p:nvSpPr>
          <p:cNvPr id="7" name="CasellaDiTesto 11">
            <a:extLst>
              <a:ext uri="{FF2B5EF4-FFF2-40B4-BE49-F238E27FC236}">
                <a16:creationId xmlns:a16="http://schemas.microsoft.com/office/drawing/2014/main" xmlns="" id="{87270C94-09BE-6447-9DFF-47983289BB67}"/>
              </a:ext>
            </a:extLst>
          </p:cNvPr>
          <p:cNvSpPr txBox="1">
            <a:spLocks noChangeArrowheads="1"/>
          </p:cNvSpPr>
          <p:nvPr/>
        </p:nvSpPr>
        <p:spPr bwMode="auto">
          <a:xfrm>
            <a:off x="-219075" y="5494338"/>
            <a:ext cx="774700" cy="279400"/>
          </a:xfrm>
          <a:prstGeom prst="rect">
            <a:avLst/>
          </a:prstGeom>
          <a:noFill/>
          <a:ln w="9525">
            <a:no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3568">
              <a:lnSpc>
                <a:spcPct val="90000"/>
              </a:lnSpc>
              <a:spcBef>
                <a:spcPct val="20000"/>
              </a:spcBef>
              <a:buClr>
                <a:srgbClr val="CC3300"/>
              </a:buClr>
              <a:defRPr/>
            </a:pPr>
            <a:r>
              <a:rPr lang="it-IT" sz="1000" kern="0" dirty="0">
                <a:solidFill>
                  <a:srgbClr val="000000"/>
                </a:solidFill>
                <a:sym typeface="Symbol" pitchFamily="18" charset="2"/>
              </a:rPr>
              <a:t></a:t>
            </a:r>
            <a:r>
              <a:rPr lang="it-IT" sz="1000" kern="0" dirty="0">
                <a:solidFill>
                  <a:srgbClr val="000000"/>
                </a:solidFill>
              </a:rPr>
              <a:t> % </a:t>
            </a:r>
          </a:p>
        </p:txBody>
      </p:sp>
    </p:spTree>
    <p:extLst>
      <p:ext uri="{BB962C8B-B14F-4D97-AF65-F5344CB8AC3E}">
        <p14:creationId xmlns:p14="http://schemas.microsoft.com/office/powerpoint/2010/main" val="14986823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xmlns="" id="{B9B4A74E-B99C-F940-908C-88052A86E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050925"/>
            <a:ext cx="9120188"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xmlns="" id="{B1CA3667-E0C1-DD48-B673-DA95113C2569}"/>
              </a:ext>
            </a:extLst>
          </p:cNvPr>
          <p:cNvSpPr txBox="1">
            <a:spLocks noChangeArrowheads="1"/>
          </p:cNvSpPr>
          <p:nvPr/>
        </p:nvSpPr>
        <p:spPr bwMode="auto">
          <a:xfrm>
            <a:off x="5003800" y="115888"/>
            <a:ext cx="2736850" cy="1049337"/>
          </a:xfrm>
          <a:prstGeom prst="rect">
            <a:avLst/>
          </a:prstGeom>
          <a:noFill/>
          <a:ln>
            <a:noFill/>
          </a:ln>
          <a:extLst/>
        </p:spPr>
        <p:txBody>
          <a:bodyPr anchor="ctr"/>
          <a:lstStyle>
            <a:defPPr>
              <a:defRPr lang="it-IT"/>
            </a:defPPr>
            <a:lvl1pPr eaLnBrk="0" hangingPunct="0">
              <a:lnSpc>
                <a:spcPts val="2500"/>
              </a:lnSpc>
              <a:defRPr sz="2800" b="1" u="sng" cap="small">
                <a:solidFill>
                  <a:srgbClr val="C00000"/>
                </a:solidFill>
                <a:effectLst>
                  <a:outerShdw blurRad="38100" dist="38100" dir="2700000" algn="tl">
                    <a:srgbClr val="000000">
                      <a:alpha val="43137"/>
                    </a:srgbClr>
                  </a:outerShdw>
                </a:effectLst>
                <a:latin typeface="+mj-lt"/>
                <a:cs typeface="+mj-cs"/>
              </a:defRPr>
            </a:lvl1pPr>
            <a:lvl2pPr algn="ctr" eaLnBrk="0" hangingPunct="0">
              <a:defRPr sz="4400">
                <a:latin typeface="Calibri" charset="0"/>
                <a:cs typeface="ＭＳ Ｐゴシック" charset="0"/>
              </a:defRPr>
            </a:lvl2pPr>
            <a:lvl3pPr algn="ctr" eaLnBrk="0" hangingPunct="0">
              <a:defRPr sz="4400">
                <a:latin typeface="Calibri" charset="0"/>
                <a:cs typeface="ＭＳ Ｐゴシック" charset="0"/>
              </a:defRPr>
            </a:lvl3pPr>
            <a:lvl4pPr algn="ctr" eaLnBrk="0" hangingPunct="0">
              <a:defRPr sz="4400">
                <a:latin typeface="Calibri" charset="0"/>
                <a:cs typeface="ＭＳ Ｐゴシック" charset="0"/>
              </a:defRPr>
            </a:lvl4pPr>
            <a:lvl5pPr algn="ctr" eaLnBrk="0" hangingPunct="0">
              <a:defRPr sz="4400">
                <a:latin typeface="Calibri" charset="0"/>
                <a:cs typeface="ＭＳ Ｐゴシック" charset="0"/>
              </a:defRPr>
            </a:lvl5pPr>
            <a:lvl6pPr marL="457200" algn="ctr" defTabSz="457200" fontAlgn="base">
              <a:spcBef>
                <a:spcPct val="0"/>
              </a:spcBef>
              <a:spcAft>
                <a:spcPct val="0"/>
              </a:spcAft>
              <a:defRPr sz="4400">
                <a:latin typeface="Calibri" charset="0"/>
                <a:ea typeface="ＭＳ Ｐゴシック" charset="0"/>
                <a:cs typeface="ＭＳ Ｐゴシック" charset="0"/>
              </a:defRPr>
            </a:lvl6pPr>
            <a:lvl7pPr marL="914400" algn="ctr" defTabSz="457200" fontAlgn="base">
              <a:spcBef>
                <a:spcPct val="0"/>
              </a:spcBef>
              <a:spcAft>
                <a:spcPct val="0"/>
              </a:spcAft>
              <a:defRPr sz="4400">
                <a:latin typeface="Calibri" charset="0"/>
                <a:ea typeface="ＭＳ Ｐゴシック" charset="0"/>
                <a:cs typeface="ＭＳ Ｐゴシック" charset="0"/>
              </a:defRPr>
            </a:lvl7pPr>
            <a:lvl8pPr marL="1371600" algn="ctr" defTabSz="457200" fontAlgn="base">
              <a:spcBef>
                <a:spcPct val="0"/>
              </a:spcBef>
              <a:spcAft>
                <a:spcPct val="0"/>
              </a:spcAft>
              <a:defRPr sz="4400">
                <a:latin typeface="Calibri" charset="0"/>
                <a:ea typeface="ＭＳ Ｐゴシック" charset="0"/>
                <a:cs typeface="ＭＳ Ｐゴシック" charset="0"/>
              </a:defRPr>
            </a:lvl8pPr>
            <a:lvl9pPr marL="1828800" algn="ctr" defTabSz="457200" fontAlgn="base">
              <a:spcBef>
                <a:spcPct val="0"/>
              </a:spcBef>
              <a:spcAft>
                <a:spcPct val="0"/>
              </a:spcAft>
              <a:defRPr sz="4400">
                <a:latin typeface="Calibri" charset="0"/>
                <a:ea typeface="ＭＳ Ｐゴシック" charset="0"/>
                <a:cs typeface="ＭＳ Ｐゴシック" charset="0"/>
              </a:defRPr>
            </a:lvl9pPr>
          </a:lstStyle>
          <a:p>
            <a:pPr defTabSz="457200">
              <a:defRPr/>
            </a:pPr>
            <a:r>
              <a:rPr lang="it-IT" u="none" dirty="0">
                <a:effectLst/>
                <a:ea typeface="MS PGothic" pitchFamily="34" charset="-128"/>
              </a:rPr>
              <a:t>PCI 2012-2016</a:t>
            </a:r>
          </a:p>
        </p:txBody>
      </p:sp>
      <p:sp>
        <p:nvSpPr>
          <p:cNvPr id="7" name="CasellaDiTesto 11">
            <a:extLst>
              <a:ext uri="{FF2B5EF4-FFF2-40B4-BE49-F238E27FC236}">
                <a16:creationId xmlns:a16="http://schemas.microsoft.com/office/drawing/2014/main" xmlns="" id="{F937CE54-8719-254D-823D-21CF5EA0AC66}"/>
              </a:ext>
            </a:extLst>
          </p:cNvPr>
          <p:cNvSpPr txBox="1">
            <a:spLocks noChangeArrowheads="1"/>
          </p:cNvSpPr>
          <p:nvPr/>
        </p:nvSpPr>
        <p:spPr bwMode="auto">
          <a:xfrm>
            <a:off x="-84138" y="5505450"/>
            <a:ext cx="776288" cy="279400"/>
          </a:xfrm>
          <a:prstGeom prst="rect">
            <a:avLst/>
          </a:prstGeom>
          <a:noFill/>
          <a:ln w="9525">
            <a:noFill/>
            <a:miter lim="800000"/>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913568">
              <a:lnSpc>
                <a:spcPct val="90000"/>
              </a:lnSpc>
              <a:spcBef>
                <a:spcPct val="20000"/>
              </a:spcBef>
              <a:buClr>
                <a:srgbClr val="CC3300"/>
              </a:buClr>
              <a:defRPr/>
            </a:pPr>
            <a:r>
              <a:rPr lang="it-IT" sz="1000" kern="0" dirty="0">
                <a:solidFill>
                  <a:srgbClr val="000000"/>
                </a:solidFill>
                <a:sym typeface="Symbol" pitchFamily="18" charset="2"/>
              </a:rPr>
              <a:t></a:t>
            </a:r>
            <a:r>
              <a:rPr lang="it-IT" sz="1000" kern="0" dirty="0">
                <a:solidFill>
                  <a:srgbClr val="000000"/>
                </a:solidFill>
              </a:rPr>
              <a:t> % </a:t>
            </a:r>
          </a:p>
        </p:txBody>
      </p:sp>
    </p:spTree>
    <p:extLst>
      <p:ext uri="{BB962C8B-B14F-4D97-AF65-F5344CB8AC3E}">
        <p14:creationId xmlns:p14="http://schemas.microsoft.com/office/powerpoint/2010/main" val="34450315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2">
            <a:extLst>
              <a:ext uri="{FF2B5EF4-FFF2-40B4-BE49-F238E27FC236}">
                <a16:creationId xmlns:a16="http://schemas.microsoft.com/office/drawing/2014/main" xmlns="" id="{6FC190C2-AEC2-0443-BCF3-5DA5417EB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57338"/>
            <a:ext cx="8207375"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6">
            <a:extLst>
              <a:ext uri="{FF2B5EF4-FFF2-40B4-BE49-F238E27FC236}">
                <a16:creationId xmlns:a16="http://schemas.microsoft.com/office/drawing/2014/main" xmlns="" id="{EF12EF6C-22DA-AC4B-AA8D-AE9FC5002B7E}"/>
              </a:ext>
            </a:extLst>
          </p:cNvPr>
          <p:cNvSpPr txBox="1">
            <a:spLocks noChangeArrowheads="1"/>
          </p:cNvSpPr>
          <p:nvPr/>
        </p:nvSpPr>
        <p:spPr bwMode="auto">
          <a:xfrm>
            <a:off x="1100138" y="620713"/>
            <a:ext cx="8077200" cy="982662"/>
          </a:xfrm>
          <a:prstGeom prst="rect">
            <a:avLst/>
          </a:prstGeom>
          <a:noFill/>
          <a:ln>
            <a:noFill/>
          </a:ln>
          <a:extLst/>
        </p:spPr>
        <p:txBody>
          <a:bodyPr anchor="ctr"/>
          <a:lstStyle>
            <a:defPPr>
              <a:defRPr lang="it-IT"/>
            </a:defPPr>
            <a:lvl1pPr eaLnBrk="0" hangingPunct="0">
              <a:lnSpc>
                <a:spcPts val="2500"/>
              </a:lnSpc>
              <a:defRPr sz="2800" b="1" u="none" cap="small">
                <a:solidFill>
                  <a:srgbClr val="C00000"/>
                </a:solidFill>
                <a:effectLst>
                  <a:outerShdw blurRad="38100" dist="38100" dir="2700000" algn="tl">
                    <a:srgbClr val="000000">
                      <a:alpha val="43137"/>
                    </a:srgbClr>
                  </a:outerShdw>
                </a:effectLst>
                <a:latin typeface="+mj-lt"/>
                <a:cs typeface="+mj-cs"/>
              </a:defRPr>
            </a:lvl1pPr>
            <a:lvl2pPr algn="ctr" eaLnBrk="0" hangingPunct="0">
              <a:defRPr sz="4400">
                <a:latin typeface="Calibri" charset="0"/>
                <a:cs typeface="ＭＳ Ｐゴシック" charset="0"/>
              </a:defRPr>
            </a:lvl2pPr>
            <a:lvl3pPr algn="ctr" eaLnBrk="0" hangingPunct="0">
              <a:defRPr sz="4400">
                <a:latin typeface="Calibri" charset="0"/>
                <a:cs typeface="ＭＳ Ｐゴシック" charset="0"/>
              </a:defRPr>
            </a:lvl3pPr>
            <a:lvl4pPr algn="ctr" eaLnBrk="0" hangingPunct="0">
              <a:defRPr sz="4400">
                <a:latin typeface="Calibri" charset="0"/>
                <a:cs typeface="ＭＳ Ｐゴシック" charset="0"/>
              </a:defRPr>
            </a:lvl4pPr>
            <a:lvl5pPr algn="ctr" eaLnBrk="0" hangingPunct="0">
              <a:defRPr sz="4400">
                <a:latin typeface="Calibri" charset="0"/>
                <a:cs typeface="ＭＳ Ｐゴシック" charset="0"/>
              </a:defRPr>
            </a:lvl5pPr>
            <a:lvl6pPr marL="457200" algn="ctr" defTabSz="457200" fontAlgn="base">
              <a:spcBef>
                <a:spcPct val="0"/>
              </a:spcBef>
              <a:spcAft>
                <a:spcPct val="0"/>
              </a:spcAft>
              <a:defRPr sz="4400">
                <a:latin typeface="Calibri" charset="0"/>
                <a:ea typeface="ＭＳ Ｐゴシック" charset="0"/>
                <a:cs typeface="ＭＳ Ｐゴシック" charset="0"/>
              </a:defRPr>
            </a:lvl6pPr>
            <a:lvl7pPr marL="914400" algn="ctr" defTabSz="457200" fontAlgn="base">
              <a:spcBef>
                <a:spcPct val="0"/>
              </a:spcBef>
              <a:spcAft>
                <a:spcPct val="0"/>
              </a:spcAft>
              <a:defRPr sz="4400">
                <a:latin typeface="Calibri" charset="0"/>
                <a:ea typeface="ＭＳ Ｐゴシック" charset="0"/>
                <a:cs typeface="ＭＳ Ｐゴシック" charset="0"/>
              </a:defRPr>
            </a:lvl7pPr>
            <a:lvl8pPr marL="1371600" algn="ctr" defTabSz="457200" fontAlgn="base">
              <a:spcBef>
                <a:spcPct val="0"/>
              </a:spcBef>
              <a:spcAft>
                <a:spcPct val="0"/>
              </a:spcAft>
              <a:defRPr sz="4400">
                <a:latin typeface="Calibri" charset="0"/>
                <a:ea typeface="ＭＳ Ｐゴシック" charset="0"/>
                <a:cs typeface="ＭＳ Ｐゴシック" charset="0"/>
              </a:defRPr>
            </a:lvl8pPr>
            <a:lvl9pPr marL="1828800" algn="ctr" defTabSz="457200" fontAlgn="base">
              <a:spcBef>
                <a:spcPct val="0"/>
              </a:spcBef>
              <a:spcAft>
                <a:spcPct val="0"/>
              </a:spcAft>
              <a:defRPr sz="4400">
                <a:latin typeface="Calibri" charset="0"/>
                <a:ea typeface="ＭＳ Ｐゴシック" charset="0"/>
                <a:cs typeface="ＭＳ Ｐゴシック" charset="0"/>
              </a:defRPr>
            </a:lvl9pPr>
          </a:lstStyle>
          <a:p>
            <a:pPr defTabSz="457200">
              <a:defRPr/>
            </a:pPr>
            <a:r>
              <a:rPr lang="it-IT" dirty="0">
                <a:effectLst/>
                <a:ea typeface="MS PGothic" pitchFamily="34" charset="-128"/>
              </a:rPr>
              <a:t>PCI, PCI con almeno 1 DES, </a:t>
            </a:r>
            <a:r>
              <a:rPr lang="it-IT" dirty="0" err="1">
                <a:effectLst/>
                <a:ea typeface="MS PGothic" pitchFamily="34" charset="-128"/>
              </a:rPr>
              <a:t>Multivaso</a:t>
            </a:r>
            <a:r>
              <a:rPr lang="it-IT" sz="1200" dirty="0">
                <a:effectLst/>
                <a:ea typeface="MS PGothic" pitchFamily="34" charset="-128"/>
              </a:rPr>
              <a:t>  </a:t>
            </a:r>
            <a:endParaRPr lang="it-IT" dirty="0">
              <a:effectLst/>
              <a:ea typeface="MS PGothic" pitchFamily="34" charset="-128"/>
            </a:endParaRPr>
          </a:p>
        </p:txBody>
      </p:sp>
      <p:sp>
        <p:nvSpPr>
          <p:cNvPr id="8" name="Rettangolo 7">
            <a:extLst>
              <a:ext uri="{FF2B5EF4-FFF2-40B4-BE49-F238E27FC236}">
                <a16:creationId xmlns:a16="http://schemas.microsoft.com/office/drawing/2014/main" xmlns="" id="{13FBC116-83BD-884A-8E42-35C5F968A030}"/>
              </a:ext>
            </a:extLst>
          </p:cNvPr>
          <p:cNvSpPr/>
          <p:nvPr/>
        </p:nvSpPr>
        <p:spPr>
          <a:xfrm>
            <a:off x="49213" y="5530850"/>
            <a:ext cx="8640762" cy="334963"/>
          </a:xfrm>
          <a:prstGeom prst="rect">
            <a:avLst/>
          </a:prstGeom>
          <a:noFill/>
          <a:ln w="12700">
            <a:solidFill>
              <a:schemeClr val="accent2">
                <a:lumMod val="60000"/>
                <a:lumOff val="40000"/>
              </a:schemeClr>
            </a:solidFill>
          </a:ln>
          <a:effectLst/>
        </p:spPr>
        <p:style>
          <a:lnRef idx="3">
            <a:schemeClr val="lt1"/>
          </a:lnRef>
          <a:fillRef idx="1">
            <a:schemeClr val="accent2"/>
          </a:fillRef>
          <a:effectRef idx="1">
            <a:schemeClr val="accent2"/>
          </a:effectRef>
          <a:fontRef idx="minor">
            <a:schemeClr val="lt1"/>
          </a:fontRef>
        </p:style>
        <p:txBody>
          <a:bodyPr anchor="ctr"/>
          <a:lstStyle/>
          <a:p>
            <a:pPr defTabSz="457200">
              <a:lnSpc>
                <a:spcPts val="1000"/>
              </a:lnSpc>
              <a:defRPr/>
            </a:pPr>
            <a:r>
              <a:rPr lang="it-IT" sz="900" dirty="0">
                <a:solidFill>
                  <a:prstClr val="black"/>
                </a:solidFill>
              </a:rPr>
              <a:t>% PCI con almeno</a:t>
            </a:r>
          </a:p>
          <a:p>
            <a:pPr defTabSz="457200">
              <a:lnSpc>
                <a:spcPts val="1000"/>
              </a:lnSpc>
              <a:defRPr/>
            </a:pPr>
            <a:r>
              <a:rPr lang="it-IT" sz="900" dirty="0">
                <a:solidFill>
                  <a:prstClr val="black"/>
                </a:solidFill>
              </a:rPr>
              <a:t>1 DES su PCI</a:t>
            </a:r>
          </a:p>
        </p:txBody>
      </p:sp>
      <p:sp>
        <p:nvSpPr>
          <p:cNvPr id="9" name="Rettangolo 8">
            <a:extLst>
              <a:ext uri="{FF2B5EF4-FFF2-40B4-BE49-F238E27FC236}">
                <a16:creationId xmlns:a16="http://schemas.microsoft.com/office/drawing/2014/main" xmlns="" id="{A4670DD1-6B10-2E47-ACE5-508C81697E93}"/>
              </a:ext>
            </a:extLst>
          </p:cNvPr>
          <p:cNvSpPr/>
          <p:nvPr/>
        </p:nvSpPr>
        <p:spPr>
          <a:xfrm>
            <a:off x="42863" y="5151438"/>
            <a:ext cx="8640762" cy="334962"/>
          </a:xfrm>
          <a:prstGeom prst="rect">
            <a:avLst/>
          </a:prstGeom>
          <a:noFill/>
          <a:ln w="12700">
            <a:solidFill>
              <a:schemeClr val="accent2">
                <a:lumMod val="60000"/>
                <a:lumOff val="40000"/>
              </a:schemeClr>
            </a:solidFill>
          </a:ln>
          <a:effectLst/>
        </p:spPr>
        <p:style>
          <a:lnRef idx="3">
            <a:schemeClr val="lt1"/>
          </a:lnRef>
          <a:fillRef idx="1">
            <a:schemeClr val="accent2"/>
          </a:fillRef>
          <a:effectRef idx="1">
            <a:schemeClr val="accent2"/>
          </a:effectRef>
          <a:fontRef idx="minor">
            <a:schemeClr val="lt1"/>
          </a:fontRef>
        </p:style>
        <p:txBody>
          <a:bodyPr anchor="ctr"/>
          <a:lstStyle/>
          <a:p>
            <a:pPr defTabSz="457200">
              <a:lnSpc>
                <a:spcPts val="1000"/>
              </a:lnSpc>
              <a:defRPr/>
            </a:pPr>
            <a:r>
              <a:rPr lang="it-IT" sz="900" dirty="0">
                <a:solidFill>
                  <a:prstClr val="black"/>
                </a:solidFill>
              </a:rPr>
              <a:t>% </a:t>
            </a:r>
            <a:r>
              <a:rPr lang="it-IT" sz="900" dirty="0" err="1">
                <a:solidFill>
                  <a:prstClr val="black"/>
                </a:solidFill>
              </a:rPr>
              <a:t>Multivaso</a:t>
            </a:r>
            <a:r>
              <a:rPr lang="it-IT" sz="900" dirty="0">
                <a:solidFill>
                  <a:prstClr val="black"/>
                </a:solidFill>
              </a:rPr>
              <a:t> </a:t>
            </a:r>
          </a:p>
          <a:p>
            <a:pPr defTabSz="457200">
              <a:lnSpc>
                <a:spcPts val="1000"/>
              </a:lnSpc>
              <a:defRPr/>
            </a:pPr>
            <a:r>
              <a:rPr lang="it-IT" sz="900" dirty="0">
                <a:solidFill>
                  <a:prstClr val="black"/>
                </a:solidFill>
              </a:rPr>
              <a:t>su tot PCI</a:t>
            </a:r>
          </a:p>
        </p:txBody>
      </p:sp>
    </p:spTree>
    <p:extLst>
      <p:ext uri="{BB962C8B-B14F-4D97-AF65-F5344CB8AC3E}">
        <p14:creationId xmlns:p14="http://schemas.microsoft.com/office/powerpoint/2010/main" val="572000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xmlns="" id="{4CA9D2EB-9D48-0D47-A448-D951B7671E3D}"/>
              </a:ext>
            </a:extLst>
          </p:cNvPr>
          <p:cNvSpPr txBox="1">
            <a:spLocks noChangeArrowheads="1"/>
          </p:cNvSpPr>
          <p:nvPr/>
        </p:nvSpPr>
        <p:spPr bwMode="auto">
          <a:xfrm>
            <a:off x="1187450" y="908050"/>
            <a:ext cx="70564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it-IT" altLang="it-IT" sz="2800" b="1">
                <a:solidFill>
                  <a:srgbClr val="FF0000"/>
                </a:solidFill>
                <a:latin typeface="Verdana" panose="020B0604030504040204" pitchFamily="34" charset="0"/>
              </a:rPr>
              <a:t>Percentuale di anziani (&gt;75 anni)</a:t>
            </a:r>
            <a:endParaRPr lang="en-GB" altLang="it-IT" sz="2800" b="1">
              <a:solidFill>
                <a:srgbClr val="FF0000"/>
              </a:solidFill>
              <a:latin typeface="Verdana" panose="020B0604030504040204" pitchFamily="34" charset="0"/>
            </a:endParaRPr>
          </a:p>
        </p:txBody>
      </p:sp>
      <p:graphicFrame>
        <p:nvGraphicFramePr>
          <p:cNvPr id="27650" name="Grafico 4">
            <a:extLst>
              <a:ext uri="{FF2B5EF4-FFF2-40B4-BE49-F238E27FC236}">
                <a16:creationId xmlns:a16="http://schemas.microsoft.com/office/drawing/2014/main" xmlns="" id="{395749A5-23EB-A044-A115-A11112FDE999}"/>
              </a:ext>
            </a:extLst>
          </p:cNvPr>
          <p:cNvGraphicFramePr>
            <a:graphicFrameLocks/>
          </p:cNvGraphicFramePr>
          <p:nvPr/>
        </p:nvGraphicFramePr>
        <p:xfrm>
          <a:off x="827088" y="1628775"/>
          <a:ext cx="7585075" cy="5076825"/>
        </p:xfrm>
        <a:graphic>
          <a:graphicData uri="http://schemas.openxmlformats.org/presentationml/2006/ole">
            <mc:AlternateContent xmlns:mc="http://schemas.openxmlformats.org/markup-compatibility/2006">
              <mc:Choice xmlns:v="urn:schemas-microsoft-com:vml" Requires="v">
                <p:oleObj spid="_x0000_s404515" name="Worksheet" r:id="rId3" imgW="8547100" imgH="5092700" progId="Excel.Sheet.8">
                  <p:embed/>
                </p:oleObj>
              </mc:Choice>
              <mc:Fallback>
                <p:oleObj name="Worksheet" r:id="rId3" imgW="8547100" imgH="5092700" progId="Excel.Sheet.8">
                  <p:embed/>
                  <p:pic>
                    <p:nvPicPr>
                      <p:cNvPr id="27650" name="Grafico 4">
                        <a:extLst>
                          <a:ext uri="{FF2B5EF4-FFF2-40B4-BE49-F238E27FC236}">
                            <a16:creationId xmlns:a16="http://schemas.microsoft.com/office/drawing/2014/main" xmlns="" id="{395749A5-23EB-A044-A115-A11112FDE99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628775"/>
                        <a:ext cx="758507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9711037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3" name="Object 2">
            <a:extLst>
              <a:ext uri="{FF2B5EF4-FFF2-40B4-BE49-F238E27FC236}">
                <a16:creationId xmlns:a16="http://schemas.microsoft.com/office/drawing/2014/main" xmlns="" id="{818294D3-5CAC-0742-A6A7-8820A061397F}"/>
              </a:ext>
            </a:extLst>
          </p:cNvPr>
          <p:cNvGraphicFramePr>
            <a:graphicFrameLocks noChangeAspect="1"/>
          </p:cNvGraphicFramePr>
          <p:nvPr/>
        </p:nvGraphicFramePr>
        <p:xfrm>
          <a:off x="344488" y="1789113"/>
          <a:ext cx="8362950" cy="5119687"/>
        </p:xfrm>
        <a:graphic>
          <a:graphicData uri="http://schemas.openxmlformats.org/presentationml/2006/ole">
            <mc:AlternateContent xmlns:mc="http://schemas.openxmlformats.org/markup-compatibility/2006">
              <mc:Choice xmlns:v="urn:schemas-microsoft-com:vml" Requires="v">
                <p:oleObj spid="_x0000_s405539" r:id="rId3" imgW="17411700" imgH="10668000" progId="Excel.Chart.8">
                  <p:embed/>
                </p:oleObj>
              </mc:Choice>
              <mc:Fallback>
                <p:oleObj r:id="rId3" imgW="17411700" imgH="10668000" progId="Excel.Chart.8">
                  <p:embed/>
                  <p:pic>
                    <p:nvPicPr>
                      <p:cNvPr id="28673" name="Object 2">
                        <a:extLst>
                          <a:ext uri="{FF2B5EF4-FFF2-40B4-BE49-F238E27FC236}">
                            <a16:creationId xmlns:a16="http://schemas.microsoft.com/office/drawing/2014/main" xmlns="" id="{818294D3-5CAC-0742-A6A7-8820A0613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1789113"/>
                        <a:ext cx="8362950"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3">
            <a:extLst>
              <a:ext uri="{FF2B5EF4-FFF2-40B4-BE49-F238E27FC236}">
                <a16:creationId xmlns:a16="http://schemas.microsoft.com/office/drawing/2014/main" xmlns="" id="{634ECFD7-13DD-FD40-AEE8-85A9769BD553}"/>
              </a:ext>
            </a:extLst>
          </p:cNvPr>
          <p:cNvSpPr txBox="1">
            <a:spLocks noChangeArrowheads="1"/>
          </p:cNvSpPr>
          <p:nvPr/>
        </p:nvSpPr>
        <p:spPr>
          <a:xfrm>
            <a:off x="22225" y="836613"/>
            <a:ext cx="9144000" cy="1143000"/>
          </a:xfrm>
          <a:prstGeom prst="rect">
            <a:avLst/>
          </a:prstGeom>
        </p:spPr>
        <p:txBody>
          <a:bodyPr/>
          <a:lstStyle>
            <a:lvl1pPr algn="ctr" rtl="0" eaLnBrk="0" fontAlgn="base" hangingPunct="0">
              <a:lnSpc>
                <a:spcPct val="90000"/>
              </a:lnSpc>
              <a:spcBef>
                <a:spcPct val="0"/>
              </a:spcBef>
              <a:spcAft>
                <a:spcPct val="0"/>
              </a:spcAft>
              <a:defRPr sz="3200" b="1">
                <a:solidFill>
                  <a:schemeClr val="tx2"/>
                </a:solidFill>
                <a:latin typeface="+mj-lt"/>
                <a:ea typeface="+mj-ea"/>
                <a:cs typeface="+mj-cs"/>
              </a:defRPr>
            </a:lvl1pPr>
            <a:lvl2pPr algn="ctr" rtl="0" eaLnBrk="0" fontAlgn="base" hangingPunct="0">
              <a:lnSpc>
                <a:spcPct val="90000"/>
              </a:lnSpc>
              <a:spcBef>
                <a:spcPct val="0"/>
              </a:spcBef>
              <a:spcAft>
                <a:spcPct val="0"/>
              </a:spcAft>
              <a:defRPr sz="3200" b="1">
                <a:solidFill>
                  <a:schemeClr val="tx2"/>
                </a:solidFill>
                <a:latin typeface="Comic Sans MS" pitchFamily="66" charset="0"/>
              </a:defRPr>
            </a:lvl2pPr>
            <a:lvl3pPr algn="ctr" rtl="0" eaLnBrk="0" fontAlgn="base" hangingPunct="0">
              <a:lnSpc>
                <a:spcPct val="90000"/>
              </a:lnSpc>
              <a:spcBef>
                <a:spcPct val="0"/>
              </a:spcBef>
              <a:spcAft>
                <a:spcPct val="0"/>
              </a:spcAft>
              <a:defRPr sz="3200" b="1">
                <a:solidFill>
                  <a:schemeClr val="tx2"/>
                </a:solidFill>
                <a:latin typeface="Comic Sans MS" pitchFamily="66" charset="0"/>
              </a:defRPr>
            </a:lvl3pPr>
            <a:lvl4pPr algn="ctr" rtl="0" eaLnBrk="0" fontAlgn="base" hangingPunct="0">
              <a:lnSpc>
                <a:spcPct val="90000"/>
              </a:lnSpc>
              <a:spcBef>
                <a:spcPct val="0"/>
              </a:spcBef>
              <a:spcAft>
                <a:spcPct val="0"/>
              </a:spcAft>
              <a:defRPr sz="3200" b="1">
                <a:solidFill>
                  <a:schemeClr val="tx2"/>
                </a:solidFill>
                <a:latin typeface="Comic Sans MS" pitchFamily="66" charset="0"/>
              </a:defRPr>
            </a:lvl4pPr>
            <a:lvl5pPr algn="ctr" rtl="0" eaLnBrk="0" fontAlgn="base" hangingPunct="0">
              <a:lnSpc>
                <a:spcPct val="90000"/>
              </a:lnSpc>
              <a:spcBef>
                <a:spcPct val="0"/>
              </a:spcBef>
              <a:spcAft>
                <a:spcPct val="0"/>
              </a:spcAft>
              <a:defRPr sz="3200" b="1">
                <a:solidFill>
                  <a:schemeClr val="tx2"/>
                </a:solidFill>
                <a:latin typeface="Comic Sans MS" pitchFamily="66" charset="0"/>
              </a:defRPr>
            </a:lvl5pPr>
            <a:lvl6pPr marL="457200" algn="ctr" rtl="0" eaLnBrk="0" fontAlgn="base" hangingPunct="0">
              <a:lnSpc>
                <a:spcPct val="90000"/>
              </a:lnSpc>
              <a:spcBef>
                <a:spcPct val="0"/>
              </a:spcBef>
              <a:spcAft>
                <a:spcPct val="0"/>
              </a:spcAft>
              <a:defRPr sz="3200" b="1">
                <a:solidFill>
                  <a:schemeClr val="tx2"/>
                </a:solidFill>
                <a:latin typeface="Comic Sans MS" pitchFamily="66" charset="0"/>
              </a:defRPr>
            </a:lvl6pPr>
            <a:lvl7pPr marL="914400" algn="ctr" rtl="0" eaLnBrk="0" fontAlgn="base" hangingPunct="0">
              <a:lnSpc>
                <a:spcPct val="90000"/>
              </a:lnSpc>
              <a:spcBef>
                <a:spcPct val="0"/>
              </a:spcBef>
              <a:spcAft>
                <a:spcPct val="0"/>
              </a:spcAft>
              <a:defRPr sz="3200" b="1">
                <a:solidFill>
                  <a:schemeClr val="tx2"/>
                </a:solidFill>
                <a:latin typeface="Comic Sans MS" pitchFamily="66" charset="0"/>
              </a:defRPr>
            </a:lvl7pPr>
            <a:lvl8pPr marL="1371600" algn="ctr" rtl="0" eaLnBrk="0" fontAlgn="base" hangingPunct="0">
              <a:lnSpc>
                <a:spcPct val="90000"/>
              </a:lnSpc>
              <a:spcBef>
                <a:spcPct val="0"/>
              </a:spcBef>
              <a:spcAft>
                <a:spcPct val="0"/>
              </a:spcAft>
              <a:defRPr sz="3200" b="1">
                <a:solidFill>
                  <a:schemeClr val="tx2"/>
                </a:solidFill>
                <a:latin typeface="Comic Sans MS" pitchFamily="66" charset="0"/>
              </a:defRPr>
            </a:lvl8pPr>
            <a:lvl9pPr marL="1828800" algn="ctr" rtl="0" eaLnBrk="0" fontAlgn="base" hangingPunct="0">
              <a:lnSpc>
                <a:spcPct val="90000"/>
              </a:lnSpc>
              <a:spcBef>
                <a:spcPct val="0"/>
              </a:spcBef>
              <a:spcAft>
                <a:spcPct val="0"/>
              </a:spcAft>
              <a:defRPr sz="3200" b="1">
                <a:solidFill>
                  <a:schemeClr val="tx2"/>
                </a:solidFill>
                <a:latin typeface="Comic Sans MS" pitchFamily="66" charset="0"/>
              </a:defRPr>
            </a:lvl9pPr>
          </a:lstStyle>
          <a:p>
            <a:pPr>
              <a:defRPr/>
            </a:pPr>
            <a:r>
              <a:rPr lang="it-IT" sz="2400" kern="0" dirty="0">
                <a:solidFill>
                  <a:srgbClr val="FF0000"/>
                </a:solidFill>
                <a:latin typeface="Verdana" panose="020B0604030504040204" pitchFamily="34" charset="0"/>
                <a:ea typeface="Verdana" panose="020B0604030504040204" pitchFamily="34" charset="0"/>
                <a:cs typeface="Verdana" panose="020B0604030504040204" pitchFamily="34" charset="0"/>
              </a:rPr>
              <a:t>Problematiche Cliniche Rilevanti  </a:t>
            </a:r>
          </a:p>
          <a:p>
            <a:pPr>
              <a:defRPr/>
            </a:pPr>
            <a:r>
              <a:rPr lang="it-IT" sz="2400" kern="0" dirty="0">
                <a:solidFill>
                  <a:srgbClr val="FF0000"/>
                </a:solidFill>
                <a:latin typeface="Verdana" panose="020B0604030504040204" pitchFamily="34" charset="0"/>
                <a:ea typeface="Verdana" panose="020B0604030504040204" pitchFamily="34" charset="0"/>
                <a:cs typeface="Verdana" panose="020B0604030504040204" pitchFamily="34" charset="0"/>
              </a:rPr>
              <a:t>Cardio-operati Recenti</a:t>
            </a:r>
            <a:endParaRPr lang="en-GB" sz="24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75998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3"/>
          <p:cNvPicPr/>
          <p:nvPr/>
        </p:nvPicPr>
        <p:blipFill>
          <a:blip r:embed="rId3" cstate="print"/>
          <a:srcRect t="15169"/>
          <a:stretch/>
        </p:blipFill>
        <p:spPr>
          <a:xfrm>
            <a:off x="680934" y="1341376"/>
            <a:ext cx="7638104" cy="5159843"/>
          </a:xfrm>
          <a:prstGeom prst="rect">
            <a:avLst/>
          </a:prstGeom>
          <a:ln w="57240">
            <a:solidFill>
              <a:srgbClr val="FF3300"/>
            </a:solidFill>
            <a:miter/>
          </a:ln>
        </p:spPr>
      </p:pic>
      <p:sp>
        <p:nvSpPr>
          <p:cNvPr id="178" name="CustomShape 1"/>
          <p:cNvSpPr/>
          <p:nvPr/>
        </p:nvSpPr>
        <p:spPr>
          <a:xfrm>
            <a:off x="771479" y="4365594"/>
            <a:ext cx="2508769" cy="729286"/>
          </a:xfrm>
          <a:prstGeom prst="rect">
            <a:avLst/>
          </a:prstGeom>
          <a:noFill/>
          <a:ln w="57240">
            <a:solidFill>
              <a:srgbClr val="FF3300"/>
            </a:solidFill>
            <a:miter/>
          </a:ln>
        </p:spPr>
        <p:style>
          <a:lnRef idx="0">
            <a:scrgbClr r="0" g="0" b="0"/>
          </a:lnRef>
          <a:fillRef idx="0">
            <a:scrgbClr r="0" g="0" b="0"/>
          </a:fillRef>
          <a:effectRef idx="0">
            <a:scrgbClr r="0" g="0" b="0"/>
          </a:effectRef>
          <a:fontRef idx="minor"/>
        </p:style>
      </p:sp>
      <p:sp>
        <p:nvSpPr>
          <p:cNvPr id="179" name="CustomShape 2"/>
          <p:cNvSpPr/>
          <p:nvPr/>
        </p:nvSpPr>
        <p:spPr>
          <a:xfrm>
            <a:off x="3467190" y="4797485"/>
            <a:ext cx="4799800" cy="478573"/>
          </a:xfrm>
          <a:prstGeom prst="rect">
            <a:avLst/>
          </a:prstGeom>
          <a:noFill/>
          <a:ln w="57240">
            <a:solidFill>
              <a:srgbClr val="FF3300"/>
            </a:solidFill>
            <a:miter/>
          </a:ln>
        </p:spPr>
        <p:style>
          <a:lnRef idx="0">
            <a:scrgbClr r="0" g="0" b="0"/>
          </a:lnRef>
          <a:fillRef idx="0">
            <a:scrgbClr r="0" g="0" b="0"/>
          </a:fillRef>
          <a:effectRef idx="0">
            <a:scrgbClr r="0" g="0" b="0"/>
          </a:effectRef>
          <a:fontRef idx="minor"/>
        </p:style>
      </p:sp>
      <p:sp>
        <p:nvSpPr>
          <p:cNvPr id="180" name="CustomShape 3"/>
          <p:cNvSpPr/>
          <p:nvPr/>
        </p:nvSpPr>
        <p:spPr>
          <a:xfrm>
            <a:off x="514319" y="133191"/>
            <a:ext cx="8279617" cy="1160197"/>
          </a:xfrm>
          <a:prstGeom prst="rect">
            <a:avLst/>
          </a:prstGeom>
          <a:noFill/>
          <a:ln w="9360">
            <a:noFill/>
          </a:ln>
        </p:spPr>
        <p:style>
          <a:lnRef idx="0">
            <a:scrgbClr r="0" g="0" b="0"/>
          </a:lnRef>
          <a:fillRef idx="0">
            <a:scrgbClr r="0" g="0" b="0"/>
          </a:fillRef>
          <a:effectRef idx="0">
            <a:scrgbClr r="0" g="0" b="0"/>
          </a:effectRef>
          <a:fontRef idx="minor"/>
        </p:style>
        <p:txBody>
          <a:bodyPr lIns="89949" tIns="46711" rIns="89949" bIns="46711"/>
          <a:lstStyle/>
          <a:p>
            <a:pPr algn="ctr">
              <a:lnSpc>
                <a:spcPct val="100000"/>
              </a:lnSpc>
            </a:pPr>
            <a:r>
              <a:rPr lang="it-IT" sz="2000" b="1" spc="-1">
                <a:solidFill>
                  <a:srgbClr val="4F81BD"/>
                </a:solidFill>
                <a:uFill>
                  <a:solidFill>
                    <a:srgbClr val="FFFFFF"/>
                  </a:solidFill>
                </a:uFill>
                <a:latin typeface="Verdana"/>
                <a:ea typeface="MS PGothic"/>
              </a:rPr>
              <a:t>Piano Sanitario Nazionale 2006-2008 </a:t>
            </a:r>
            <a:endParaRPr lang="it-IT" sz="1600" spc="-1">
              <a:solidFill>
                <a:srgbClr val="000000"/>
              </a:solidFill>
              <a:uFill>
                <a:solidFill>
                  <a:srgbClr val="FFFFFF"/>
                </a:solidFill>
              </a:uFill>
              <a:latin typeface="Arial"/>
            </a:endParaRPr>
          </a:p>
          <a:p>
            <a:pPr algn="ctr">
              <a:lnSpc>
                <a:spcPct val="100000"/>
              </a:lnSpc>
            </a:pPr>
            <a:r>
              <a:rPr lang="it-IT" sz="2400" b="1" spc="-1">
                <a:solidFill>
                  <a:srgbClr val="4F81BD"/>
                </a:solidFill>
                <a:uFill>
                  <a:solidFill>
                    <a:srgbClr val="FFFFFF"/>
                  </a:solidFill>
                </a:uFill>
                <a:latin typeface="Verdana"/>
                <a:ea typeface="MS PGothic"/>
              </a:rPr>
              <a:t>“Prevenzione delle recidive nei soggetti che già hanno avuto accidenti cardiovascolari”</a:t>
            </a:r>
            <a:endParaRPr lang="it-IT" sz="1600"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6436398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xmlns="" id="{3E94CBBD-0FBA-A148-806A-8F0E36D7694A}"/>
              </a:ext>
            </a:extLst>
          </p:cNvPr>
          <p:cNvGraphicFramePr/>
          <p:nvPr/>
        </p:nvGraphicFramePr>
        <p:xfrm>
          <a:off x="6" y="1387914"/>
          <a:ext cx="5414963" cy="4569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698" name="Titolo 2">
            <a:extLst>
              <a:ext uri="{FF2B5EF4-FFF2-40B4-BE49-F238E27FC236}">
                <a16:creationId xmlns:a16="http://schemas.microsoft.com/office/drawing/2014/main" xmlns="" id="{9FDB8F1F-C35C-5049-88A8-2AD6ACA0CF0A}"/>
              </a:ext>
            </a:extLst>
          </p:cNvPr>
          <p:cNvSpPr>
            <a:spLocks noGrp="1"/>
          </p:cNvSpPr>
          <p:nvPr>
            <p:ph type="title"/>
          </p:nvPr>
        </p:nvSpPr>
        <p:spPr>
          <a:xfrm>
            <a:off x="468313" y="476250"/>
            <a:ext cx="8185150" cy="1158875"/>
          </a:xfrm>
        </p:spPr>
        <p:txBody>
          <a:bodyPr/>
          <a:lstStyle/>
          <a:p>
            <a:r>
              <a:rPr lang="it-IT" altLang="it-IT" sz="3600" b="1">
                <a:solidFill>
                  <a:srgbClr val="FF0000"/>
                </a:solidFill>
                <a:latin typeface="Century Gothic" panose="020B0502020202020204" pitchFamily="34" charset="0"/>
              </a:rPr>
              <a:t>Un Identikit</a:t>
            </a:r>
          </a:p>
        </p:txBody>
      </p:sp>
      <p:graphicFrame>
        <p:nvGraphicFramePr>
          <p:cNvPr id="5" name="Diagramma 4">
            <a:extLst>
              <a:ext uri="{FF2B5EF4-FFF2-40B4-BE49-F238E27FC236}">
                <a16:creationId xmlns:a16="http://schemas.microsoft.com/office/drawing/2014/main" xmlns="" id="{510D615F-0DA6-7547-BAE1-CDD521F7ECE6}"/>
              </a:ext>
            </a:extLst>
          </p:cNvPr>
          <p:cNvGraphicFramePr/>
          <p:nvPr/>
        </p:nvGraphicFramePr>
        <p:xfrm>
          <a:off x="5414963" y="1722438"/>
          <a:ext cx="3343276"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036242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xmlns="" id="{E800D413-BE53-7C4B-9A6B-F0BDFE3F67CB}"/>
              </a:ext>
            </a:extLst>
          </p:cNvPr>
          <p:cNvSpPr>
            <a:spLocks noGrp="1" noChangeArrowheads="1"/>
          </p:cNvSpPr>
          <p:nvPr>
            <p:ph type="title"/>
          </p:nvPr>
        </p:nvSpPr>
        <p:spPr>
          <a:xfrm>
            <a:off x="684213" y="908050"/>
            <a:ext cx="7926387" cy="647700"/>
          </a:xfrm>
        </p:spPr>
        <p:txBody>
          <a:bodyPr/>
          <a:lstStyle/>
          <a:p>
            <a:pPr eaLnBrk="1" hangingPunct="1">
              <a:defRPr/>
            </a:pPr>
            <a:r>
              <a:rPr lang="it-IT" sz="2800" b="1" dirty="0">
                <a:solidFill>
                  <a:srgbClr val="DA1D25"/>
                </a:solidFill>
                <a:latin typeface="Century Gothic" charset="0"/>
              </a:rPr>
              <a:t>Il cardiopatico complesso: la stabilizzazione del quadro clinico</a:t>
            </a:r>
            <a:endParaRPr lang="it-IT" sz="2000" b="1" dirty="0">
              <a:solidFill>
                <a:srgbClr val="FF0000"/>
              </a:solidFill>
              <a:latin typeface="Century Gothic" pitchFamily="34" charset="0"/>
              <a:cs typeface="+mj-cs"/>
            </a:endParaRPr>
          </a:p>
        </p:txBody>
      </p:sp>
      <p:sp>
        <p:nvSpPr>
          <p:cNvPr id="31746" name="Rectangle 3">
            <a:extLst>
              <a:ext uri="{FF2B5EF4-FFF2-40B4-BE49-F238E27FC236}">
                <a16:creationId xmlns:a16="http://schemas.microsoft.com/office/drawing/2014/main" xmlns="" id="{24B0DCEB-3955-CC4F-8312-647F04DF14F7}"/>
              </a:ext>
            </a:extLst>
          </p:cNvPr>
          <p:cNvSpPr>
            <a:spLocks noGrp="1" noChangeArrowheads="1"/>
          </p:cNvSpPr>
          <p:nvPr>
            <p:ph idx="1"/>
          </p:nvPr>
        </p:nvSpPr>
        <p:spPr>
          <a:xfrm>
            <a:off x="827088" y="1916113"/>
            <a:ext cx="7848600" cy="3741737"/>
          </a:xfrm>
        </p:spPr>
        <p:txBody>
          <a:bodyPr/>
          <a:lstStyle/>
          <a:p>
            <a:pPr eaLnBrk="1" hangingPunct="1">
              <a:lnSpc>
                <a:spcPct val="90000"/>
              </a:lnSpc>
            </a:pPr>
            <a:r>
              <a:rPr lang="it-IT" altLang="it-IT" sz="1800" b="1" i="1">
                <a:solidFill>
                  <a:srgbClr val="002060"/>
                </a:solidFill>
                <a:latin typeface="Comic Sans MS" panose="030F0902030302020204" pitchFamily="66" charset="0"/>
              </a:rPr>
              <a:t>Candidati:</a:t>
            </a:r>
            <a:r>
              <a:rPr lang="it-IT" altLang="it-IT" sz="1800" b="1">
                <a:solidFill>
                  <a:srgbClr val="002060"/>
                </a:solidFill>
                <a:latin typeface="Comic Sans MS" panose="030F0902030302020204" pitchFamily="66" charset="0"/>
              </a:rPr>
              <a:t> pz in cl. NYHA III-IV con necessità di:</a:t>
            </a:r>
          </a:p>
          <a:p>
            <a:pPr lvl="1" eaLnBrk="1" hangingPunct="1">
              <a:lnSpc>
                <a:spcPct val="90000"/>
              </a:lnSpc>
            </a:pPr>
            <a:r>
              <a:rPr lang="it-IT" altLang="it-IT" sz="2400" b="1">
                <a:solidFill>
                  <a:srgbClr val="002060"/>
                </a:solidFill>
                <a:latin typeface="Comic Sans MS" panose="030F0902030302020204" pitchFamily="66" charset="0"/>
              </a:rPr>
              <a:t> titolazione farmaci</a:t>
            </a:r>
          </a:p>
          <a:p>
            <a:pPr lvl="1" eaLnBrk="1" hangingPunct="1">
              <a:lnSpc>
                <a:spcPct val="90000"/>
              </a:lnSpc>
            </a:pPr>
            <a:r>
              <a:rPr lang="it-IT" altLang="it-IT" sz="2400" b="1">
                <a:solidFill>
                  <a:srgbClr val="002060"/>
                </a:solidFill>
                <a:latin typeface="Comic Sans MS" panose="030F0902030302020204" pitchFamily="66" charset="0"/>
              </a:rPr>
              <a:t> terapia infusiva</a:t>
            </a:r>
          </a:p>
          <a:p>
            <a:pPr lvl="1" eaLnBrk="1" hangingPunct="1">
              <a:lnSpc>
                <a:spcPct val="90000"/>
              </a:lnSpc>
            </a:pPr>
            <a:r>
              <a:rPr lang="it-IT" altLang="it-IT" sz="2400" b="1">
                <a:solidFill>
                  <a:srgbClr val="002060"/>
                </a:solidFill>
                <a:latin typeface="Comic Sans MS" panose="030F0902030302020204" pitchFamily="66" charset="0"/>
              </a:rPr>
              <a:t> supporto nutrizionale</a:t>
            </a:r>
          </a:p>
          <a:p>
            <a:pPr lvl="1" eaLnBrk="1" hangingPunct="1">
              <a:lnSpc>
                <a:spcPct val="90000"/>
              </a:lnSpc>
            </a:pPr>
            <a:r>
              <a:rPr lang="it-IT" altLang="it-IT" sz="2400" b="1">
                <a:solidFill>
                  <a:srgbClr val="002060"/>
                </a:solidFill>
                <a:latin typeface="Comic Sans MS" panose="030F0902030302020204" pitchFamily="66" charset="0"/>
              </a:rPr>
              <a:t> supporto meccanico</a:t>
            </a:r>
          </a:p>
          <a:p>
            <a:pPr lvl="1" eaLnBrk="1" hangingPunct="1">
              <a:lnSpc>
                <a:spcPct val="90000"/>
              </a:lnSpc>
            </a:pPr>
            <a:r>
              <a:rPr lang="it-IT" altLang="it-IT" sz="2400" b="1">
                <a:solidFill>
                  <a:srgbClr val="002060"/>
                </a:solidFill>
                <a:latin typeface="Comic Sans MS" panose="030F0902030302020204" pitchFamily="66" charset="0"/>
              </a:rPr>
              <a:t> trattamento riabilitativo intensivo</a:t>
            </a:r>
          </a:p>
          <a:p>
            <a:pPr eaLnBrk="1" hangingPunct="1">
              <a:lnSpc>
                <a:spcPct val="90000"/>
              </a:lnSpc>
            </a:pPr>
            <a:r>
              <a:rPr lang="it-IT" altLang="it-IT" sz="1800" b="1" i="1">
                <a:solidFill>
                  <a:srgbClr val="002060"/>
                </a:solidFill>
                <a:latin typeface="Comic Sans MS" panose="030F0902030302020204" pitchFamily="66" charset="0"/>
              </a:rPr>
              <a:t>Obiettivi:</a:t>
            </a:r>
            <a:endParaRPr lang="it-IT" altLang="it-IT" sz="1800" b="1">
              <a:solidFill>
                <a:srgbClr val="002060"/>
              </a:solidFill>
              <a:latin typeface="Comic Sans MS" panose="030F0902030302020204" pitchFamily="66" charset="0"/>
            </a:endParaRPr>
          </a:p>
          <a:p>
            <a:pPr lvl="1" eaLnBrk="1" hangingPunct="1">
              <a:lnSpc>
                <a:spcPct val="90000"/>
              </a:lnSpc>
            </a:pPr>
            <a:r>
              <a:rPr lang="it-IT" altLang="it-IT" sz="2400" b="1">
                <a:solidFill>
                  <a:srgbClr val="002060"/>
                </a:solidFill>
                <a:latin typeface="Comic Sans MS" panose="030F0902030302020204" pitchFamily="66" charset="0"/>
              </a:rPr>
              <a:t>Perseguire la stabilizzazione clinica</a:t>
            </a:r>
          </a:p>
          <a:p>
            <a:pPr lvl="1" eaLnBrk="1" hangingPunct="1">
              <a:lnSpc>
                <a:spcPct val="90000"/>
              </a:lnSpc>
            </a:pPr>
            <a:r>
              <a:rPr lang="it-IT" altLang="it-IT" sz="2400" b="1">
                <a:solidFill>
                  <a:srgbClr val="002060"/>
                </a:solidFill>
                <a:latin typeface="Comic Sans MS" panose="030F0902030302020204" pitchFamily="66" charset="0"/>
              </a:rPr>
              <a:t>Limitare le conseguenze fisiologiche e psicologiche della malattia avanzata</a:t>
            </a:r>
          </a:p>
          <a:p>
            <a:pPr lvl="1" eaLnBrk="1" hangingPunct="1">
              <a:lnSpc>
                <a:spcPct val="90000"/>
              </a:lnSpc>
            </a:pPr>
            <a:r>
              <a:rPr lang="it-IT" altLang="it-IT" sz="2400" b="1">
                <a:solidFill>
                  <a:srgbClr val="002060"/>
                </a:solidFill>
                <a:latin typeface="Comic Sans MS" panose="030F0902030302020204" pitchFamily="66" charset="0"/>
              </a:rPr>
              <a:t>Migliorare globalmente la capacità funzionale</a:t>
            </a:r>
          </a:p>
          <a:p>
            <a:pPr eaLnBrk="1" hangingPunct="1">
              <a:lnSpc>
                <a:spcPct val="90000"/>
              </a:lnSpc>
            </a:pPr>
            <a:r>
              <a:rPr lang="it-IT" altLang="it-IT" sz="1800" b="1" i="1">
                <a:solidFill>
                  <a:srgbClr val="002060"/>
                </a:solidFill>
                <a:latin typeface="Comic Sans MS" panose="030F0902030302020204" pitchFamily="66" charset="0"/>
              </a:rPr>
              <a:t>Durata:</a:t>
            </a:r>
            <a:r>
              <a:rPr lang="it-IT" altLang="it-IT" sz="1800" b="1">
                <a:solidFill>
                  <a:srgbClr val="002060"/>
                </a:solidFill>
                <a:latin typeface="Comic Sans MS" panose="030F0902030302020204" pitchFamily="66" charset="0"/>
              </a:rPr>
              <a:t> 2-6 settimane</a:t>
            </a:r>
          </a:p>
          <a:p>
            <a:pPr eaLnBrk="1" hangingPunct="1">
              <a:lnSpc>
                <a:spcPct val="90000"/>
              </a:lnSpc>
            </a:pPr>
            <a:endParaRPr lang="it-IT" altLang="it-IT" sz="2000" b="1">
              <a:solidFill>
                <a:srgbClr val="002060"/>
              </a:solidFill>
              <a:latin typeface="Comic Sans MS" panose="030F0902030302020204" pitchFamily="66" charset="0"/>
            </a:endParaRPr>
          </a:p>
        </p:txBody>
      </p:sp>
    </p:spTree>
    <p:extLst>
      <p:ext uri="{BB962C8B-B14F-4D97-AF65-F5344CB8AC3E}">
        <p14:creationId xmlns:p14="http://schemas.microsoft.com/office/powerpoint/2010/main" val="286443425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5">
            <a:extLst>
              <a:ext uri="{FF2B5EF4-FFF2-40B4-BE49-F238E27FC236}">
                <a16:creationId xmlns:a16="http://schemas.microsoft.com/office/drawing/2014/main" xmlns="" id="{3F208C37-3020-8C47-A17B-4BAA84162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313488"/>
            <a:ext cx="23129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CasellaDiTesto 7">
            <a:extLst>
              <a:ext uri="{FF2B5EF4-FFF2-40B4-BE49-F238E27FC236}">
                <a16:creationId xmlns:a16="http://schemas.microsoft.com/office/drawing/2014/main" xmlns="" id="{49EA21F7-4BC2-5F4D-8143-94091B4A0BF1}"/>
              </a:ext>
            </a:extLst>
          </p:cNvPr>
          <p:cNvSpPr txBox="1"/>
          <p:nvPr/>
        </p:nvSpPr>
        <p:spPr>
          <a:xfrm>
            <a:off x="179388" y="1125538"/>
            <a:ext cx="8501062" cy="495300"/>
          </a:xfrm>
          <a:prstGeom prst="rect">
            <a:avLst/>
          </a:prstGeom>
          <a:noFill/>
        </p:spPr>
        <p:txBody>
          <a:bodyPr lIns="64291" tIns="32146" rIns="64291" bIns="32146">
            <a:spAutoFit/>
          </a:bodyPr>
          <a:lstStyle/>
          <a:p>
            <a:pPr algn="ctr">
              <a:defRPr/>
            </a:pPr>
            <a:r>
              <a:rPr lang="it-IT" sz="2800" b="1" dirty="0">
                <a:solidFill>
                  <a:srgbClr val="DA1D25"/>
                </a:solidFill>
                <a:latin typeface="+mj-lt"/>
                <a:ea typeface="MS PGothic" pitchFamily="34" charset="-128"/>
              </a:rPr>
              <a:t>CR </a:t>
            </a:r>
            <a:r>
              <a:rPr lang="it-IT" sz="2800" b="1" dirty="0" err="1">
                <a:solidFill>
                  <a:srgbClr val="DA1D25"/>
                </a:solidFill>
                <a:latin typeface="+mj-lt"/>
                <a:ea typeface="MS PGothic" pitchFamily="34" charset="-128"/>
              </a:rPr>
              <a:t>units</a:t>
            </a:r>
            <a:r>
              <a:rPr lang="it-IT" sz="2800" b="1" dirty="0">
                <a:solidFill>
                  <a:srgbClr val="DA1D25"/>
                </a:solidFill>
                <a:latin typeface="+mj-lt"/>
                <a:ea typeface="MS PGothic" pitchFamily="34" charset="-128"/>
              </a:rPr>
              <a:t>  2008</a:t>
            </a:r>
          </a:p>
        </p:txBody>
      </p:sp>
      <p:grpSp>
        <p:nvGrpSpPr>
          <p:cNvPr id="32771" name="Gruppo 2">
            <a:extLst>
              <a:ext uri="{FF2B5EF4-FFF2-40B4-BE49-F238E27FC236}">
                <a16:creationId xmlns:a16="http://schemas.microsoft.com/office/drawing/2014/main" xmlns="" id="{D6607AAF-D3A5-1240-B04E-B4B6DF393147}"/>
              </a:ext>
            </a:extLst>
          </p:cNvPr>
          <p:cNvGrpSpPr>
            <a:grpSpLocks/>
          </p:cNvGrpSpPr>
          <p:nvPr/>
        </p:nvGrpSpPr>
        <p:grpSpPr bwMode="auto">
          <a:xfrm>
            <a:off x="876300" y="1757363"/>
            <a:ext cx="6834188" cy="4506912"/>
            <a:chOff x="1245816" y="2500536"/>
            <a:chExt cx="9721080" cy="6408712"/>
          </a:xfrm>
        </p:grpSpPr>
        <p:graphicFrame>
          <p:nvGraphicFramePr>
            <p:cNvPr id="9" name="Grafico 8">
              <a:extLst>
                <a:ext uri="{FF2B5EF4-FFF2-40B4-BE49-F238E27FC236}">
                  <a16:creationId xmlns:a16="http://schemas.microsoft.com/office/drawing/2014/main" xmlns="" id="{1EB8EBBD-BCE1-E149-8394-494388F832A8}"/>
                </a:ext>
              </a:extLst>
            </p:cNvPr>
            <p:cNvGraphicFramePr>
              <a:graphicFrameLocks/>
            </p:cNvGraphicFramePr>
            <p:nvPr/>
          </p:nvGraphicFramePr>
          <p:xfrm>
            <a:off x="1245816" y="2500536"/>
            <a:ext cx="9721080" cy="5616624"/>
          </p:xfrm>
          <a:graphic>
            <a:graphicData uri="http://schemas.openxmlformats.org/drawingml/2006/chart">
              <c:chart xmlns:c="http://schemas.openxmlformats.org/drawingml/2006/chart" xmlns:r="http://schemas.openxmlformats.org/officeDocument/2006/relationships" r:id="rId3"/>
            </a:graphicData>
          </a:graphic>
        </p:graphicFrame>
        <p:sp>
          <p:nvSpPr>
            <p:cNvPr id="2" name="CasellaDiTesto 1">
              <a:extLst>
                <a:ext uri="{FF2B5EF4-FFF2-40B4-BE49-F238E27FC236}">
                  <a16:creationId xmlns:a16="http://schemas.microsoft.com/office/drawing/2014/main" xmlns="" id="{D8D4CB02-8294-0440-B152-EC93D9283DE1}"/>
                </a:ext>
              </a:extLst>
            </p:cNvPr>
            <p:cNvSpPr txBox="1"/>
            <p:nvPr/>
          </p:nvSpPr>
          <p:spPr>
            <a:xfrm>
              <a:off x="8857840" y="3545704"/>
              <a:ext cx="1311950" cy="329578"/>
            </a:xfrm>
            <a:prstGeom prst="rect">
              <a:avLst/>
            </a:prstGeom>
            <a:noFill/>
          </p:spPr>
          <p:txBody>
            <a:bodyPr wrap="none">
              <a:spAutoFit/>
            </a:bodyPr>
            <a:lstStyle/>
            <a:p>
              <a:pPr>
                <a:defRPr/>
              </a:pPr>
              <a:r>
                <a:rPr lang="it-IT" sz="900" dirty="0">
                  <a:solidFill>
                    <a:schemeClr val="bg1"/>
                  </a:solidFill>
                  <a:latin typeface="+mj-lt"/>
                  <a:ea typeface="MS PGothic" pitchFamily="34" charset="-128"/>
                </a:rPr>
                <a:t>OUTPATIENT</a:t>
              </a:r>
            </a:p>
          </p:txBody>
        </p:sp>
        <p:sp>
          <p:nvSpPr>
            <p:cNvPr id="10" name="CasellaDiTesto 9">
              <a:extLst>
                <a:ext uri="{FF2B5EF4-FFF2-40B4-BE49-F238E27FC236}">
                  <a16:creationId xmlns:a16="http://schemas.microsoft.com/office/drawing/2014/main" xmlns="" id="{F37480ED-A7D2-744B-9E08-D616C92581C8}"/>
                </a:ext>
              </a:extLst>
            </p:cNvPr>
            <p:cNvSpPr txBox="1"/>
            <p:nvPr/>
          </p:nvSpPr>
          <p:spPr>
            <a:xfrm>
              <a:off x="8961712" y="5595409"/>
              <a:ext cx="1129045" cy="327321"/>
            </a:xfrm>
            <a:prstGeom prst="rect">
              <a:avLst/>
            </a:prstGeom>
            <a:noFill/>
          </p:spPr>
          <p:txBody>
            <a:bodyPr wrap="none">
              <a:spAutoFit/>
            </a:bodyPr>
            <a:lstStyle/>
            <a:p>
              <a:pPr>
                <a:defRPr/>
              </a:pPr>
              <a:r>
                <a:rPr lang="it-IT" sz="900" dirty="0">
                  <a:solidFill>
                    <a:schemeClr val="bg1"/>
                  </a:solidFill>
                  <a:latin typeface="+mj-lt"/>
                  <a:ea typeface="MS PGothic" pitchFamily="34" charset="-128"/>
                </a:rPr>
                <a:t>INPATIENT</a:t>
              </a:r>
            </a:p>
          </p:txBody>
        </p:sp>
        <p:sp>
          <p:nvSpPr>
            <p:cNvPr id="7" name="CasellaDiTesto 6">
              <a:extLst>
                <a:ext uri="{FF2B5EF4-FFF2-40B4-BE49-F238E27FC236}">
                  <a16:creationId xmlns:a16="http://schemas.microsoft.com/office/drawing/2014/main" xmlns="" id="{5278BC80-A0F7-2440-99B1-9AE54A297F33}"/>
                </a:ext>
              </a:extLst>
            </p:cNvPr>
            <p:cNvSpPr txBox="1"/>
            <p:nvPr/>
          </p:nvSpPr>
          <p:spPr>
            <a:xfrm>
              <a:off x="4054880" y="8333616"/>
              <a:ext cx="6049425" cy="575632"/>
            </a:xfrm>
            <a:prstGeom prst="rect">
              <a:avLst/>
            </a:prstGeom>
            <a:solidFill>
              <a:schemeClr val="lt1">
                <a:alpha val="51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it-IT" dirty="0"/>
                <a:t>ISYDE-2008:	Data </a:t>
              </a:r>
              <a:r>
                <a:rPr lang="it-IT" dirty="0" err="1"/>
                <a:t>projected</a:t>
              </a:r>
              <a:r>
                <a:rPr lang="it-IT" dirty="0"/>
                <a:t> from a 2 </a:t>
              </a:r>
              <a:r>
                <a:rPr lang="it-IT" dirty="0" err="1"/>
                <a:t>weeks</a:t>
              </a:r>
              <a:r>
                <a:rPr lang="it-IT" dirty="0"/>
                <a:t>  </a:t>
              </a:r>
              <a:r>
                <a:rPr lang="it-IT" dirty="0" err="1"/>
                <a:t>survey</a:t>
              </a:r>
              <a:endParaRPr lang="it-IT" dirty="0"/>
            </a:p>
          </p:txBody>
        </p:sp>
      </p:grpSp>
      <p:sp>
        <p:nvSpPr>
          <p:cNvPr id="32772" name="Rettangolo 10">
            <a:extLst>
              <a:ext uri="{FF2B5EF4-FFF2-40B4-BE49-F238E27FC236}">
                <a16:creationId xmlns:a16="http://schemas.microsoft.com/office/drawing/2014/main" xmlns="" id="{8D623A20-AB21-D440-B67F-063CDB179728}"/>
              </a:ext>
            </a:extLst>
          </p:cNvPr>
          <p:cNvSpPr>
            <a:spLocks noChangeArrowheads="1"/>
          </p:cNvSpPr>
          <p:nvPr/>
        </p:nvSpPr>
        <p:spPr bwMode="auto">
          <a:xfrm>
            <a:off x="4284663" y="1916113"/>
            <a:ext cx="3311525" cy="3673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b="1">
                <a:solidFill>
                  <a:srgbClr val="000090"/>
                </a:solidFill>
              </a:rPr>
              <a:t>Offerta degenziale della CR</a:t>
            </a:r>
          </a:p>
        </p:txBody>
      </p:sp>
    </p:spTree>
    <p:extLst>
      <p:ext uri="{BB962C8B-B14F-4D97-AF65-F5344CB8AC3E}">
        <p14:creationId xmlns:p14="http://schemas.microsoft.com/office/powerpoint/2010/main" val="1132924617"/>
      </p:ext>
    </p:extLst>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xmlns="" id="{4B253AEB-13AB-6841-8177-5E734DB27982}"/>
              </a:ext>
            </a:extLst>
          </p:cNvPr>
          <p:cNvSpPr>
            <a:spLocks noGrp="1" noChangeArrowheads="1"/>
          </p:cNvSpPr>
          <p:nvPr>
            <p:ph type="title"/>
          </p:nvPr>
        </p:nvSpPr>
        <p:spPr>
          <a:xfrm>
            <a:off x="755650" y="692150"/>
            <a:ext cx="8137525" cy="933450"/>
          </a:xfrm>
        </p:spPr>
        <p:txBody>
          <a:bodyPr/>
          <a:lstStyle/>
          <a:p>
            <a:pPr eaLnBrk="1" hangingPunct="1"/>
            <a:r>
              <a:rPr lang="it-IT" altLang="it-IT" sz="3600" b="1">
                <a:solidFill>
                  <a:srgbClr val="DA1D25"/>
                </a:solidFill>
                <a:latin typeface="Century Gothic" panose="020B0502020202020204" pitchFamily="34" charset="0"/>
              </a:rPr>
              <a:t/>
            </a:r>
            <a:br>
              <a:rPr lang="it-IT" altLang="it-IT" sz="3600" b="1">
                <a:solidFill>
                  <a:srgbClr val="DA1D25"/>
                </a:solidFill>
                <a:latin typeface="Century Gothic" panose="020B0502020202020204" pitchFamily="34" charset="0"/>
              </a:rPr>
            </a:br>
            <a:r>
              <a:rPr lang="it-IT" altLang="it-IT" sz="3600" b="1">
                <a:solidFill>
                  <a:srgbClr val="DA1D25"/>
                </a:solidFill>
                <a:latin typeface="Century Gothic" panose="020B0502020202020204" pitchFamily="34" charset="0"/>
              </a:rPr>
              <a:t>Il cardiopatico complesso: la stabilizzazione del quadro clinico</a:t>
            </a:r>
          </a:p>
        </p:txBody>
      </p:sp>
      <p:sp>
        <p:nvSpPr>
          <p:cNvPr id="31747" name="Rectangle 3">
            <a:extLst>
              <a:ext uri="{FF2B5EF4-FFF2-40B4-BE49-F238E27FC236}">
                <a16:creationId xmlns:a16="http://schemas.microsoft.com/office/drawing/2014/main" xmlns="" id="{7FF5BFD0-43C7-2E43-8BA2-23A4797F4D44}"/>
              </a:ext>
            </a:extLst>
          </p:cNvPr>
          <p:cNvSpPr>
            <a:spLocks noGrp="1" noChangeArrowheads="1"/>
          </p:cNvSpPr>
          <p:nvPr>
            <p:ph idx="1"/>
          </p:nvPr>
        </p:nvSpPr>
        <p:spPr>
          <a:xfrm>
            <a:off x="900113" y="2306638"/>
            <a:ext cx="7596187" cy="4525962"/>
          </a:xfrm>
        </p:spPr>
        <p:txBody>
          <a:bodyPr/>
          <a:lstStyle/>
          <a:p>
            <a:pPr eaLnBrk="1" hangingPunct="1">
              <a:lnSpc>
                <a:spcPct val="90000"/>
              </a:lnSpc>
              <a:buFontTx/>
              <a:buNone/>
              <a:defRPr/>
            </a:pPr>
            <a:r>
              <a:rPr lang="it-IT" sz="2000" dirty="0">
                <a:solidFill>
                  <a:srgbClr val="000090"/>
                </a:solidFill>
                <a:cs typeface="+mn-cs"/>
              </a:rPr>
              <a:t>Osservazione</a:t>
            </a:r>
          </a:p>
          <a:p>
            <a:pPr lvl="1" eaLnBrk="1" hangingPunct="1">
              <a:lnSpc>
                <a:spcPct val="90000"/>
              </a:lnSpc>
              <a:defRPr/>
            </a:pPr>
            <a:r>
              <a:rPr lang="it-IT" sz="2000" b="1" dirty="0">
                <a:solidFill>
                  <a:srgbClr val="000090"/>
                </a:solidFill>
              </a:rPr>
              <a:t>Stato di perfusione periferica</a:t>
            </a:r>
          </a:p>
          <a:p>
            <a:pPr lvl="1" eaLnBrk="1" hangingPunct="1">
              <a:lnSpc>
                <a:spcPct val="90000"/>
              </a:lnSpc>
              <a:defRPr/>
            </a:pPr>
            <a:r>
              <a:rPr lang="it-IT" sz="2000" b="1" dirty="0">
                <a:solidFill>
                  <a:srgbClr val="000090"/>
                </a:solidFill>
              </a:rPr>
              <a:t>Stato di coscienza</a:t>
            </a:r>
          </a:p>
          <a:p>
            <a:pPr lvl="1" eaLnBrk="1" hangingPunct="1">
              <a:lnSpc>
                <a:spcPct val="90000"/>
              </a:lnSpc>
              <a:defRPr/>
            </a:pPr>
            <a:r>
              <a:rPr lang="it-IT" sz="2000" b="1" dirty="0">
                <a:solidFill>
                  <a:srgbClr val="000090"/>
                </a:solidFill>
              </a:rPr>
              <a:t>Meccanica respiratoria</a:t>
            </a:r>
          </a:p>
          <a:p>
            <a:pPr lvl="1" eaLnBrk="1" hangingPunct="1">
              <a:lnSpc>
                <a:spcPct val="90000"/>
              </a:lnSpc>
              <a:defRPr/>
            </a:pPr>
            <a:r>
              <a:rPr lang="it-IT" sz="2000" b="1" dirty="0">
                <a:solidFill>
                  <a:srgbClr val="000090"/>
                </a:solidFill>
              </a:rPr>
              <a:t>Valutazione </a:t>
            </a:r>
            <a:r>
              <a:rPr lang="it-IT" sz="2000" b="1" dirty="0" err="1">
                <a:solidFill>
                  <a:srgbClr val="000090"/>
                </a:solidFill>
              </a:rPr>
              <a:t>multispecialistica</a:t>
            </a:r>
            <a:r>
              <a:rPr lang="it-IT" sz="2000" b="1" dirty="0">
                <a:solidFill>
                  <a:srgbClr val="000090"/>
                </a:solidFill>
              </a:rPr>
              <a:t> complicanze</a:t>
            </a:r>
          </a:p>
          <a:p>
            <a:pPr eaLnBrk="1" hangingPunct="1">
              <a:lnSpc>
                <a:spcPct val="90000"/>
              </a:lnSpc>
              <a:buFontTx/>
              <a:buNone/>
              <a:defRPr/>
            </a:pPr>
            <a:r>
              <a:rPr lang="it-IT" sz="2000" dirty="0">
                <a:solidFill>
                  <a:srgbClr val="000090"/>
                </a:solidFill>
                <a:cs typeface="+mn-cs"/>
              </a:rPr>
              <a:t>Riscontro clinico</a:t>
            </a:r>
          </a:p>
          <a:p>
            <a:pPr lvl="1" eaLnBrk="1" hangingPunct="1">
              <a:lnSpc>
                <a:spcPct val="90000"/>
              </a:lnSpc>
              <a:defRPr/>
            </a:pPr>
            <a:r>
              <a:rPr lang="it-IT" sz="2000" b="1" dirty="0">
                <a:solidFill>
                  <a:srgbClr val="000090"/>
                </a:solidFill>
              </a:rPr>
              <a:t>Pressione arteriosa                                   </a:t>
            </a:r>
          </a:p>
          <a:p>
            <a:pPr lvl="1" eaLnBrk="1" hangingPunct="1">
              <a:lnSpc>
                <a:spcPct val="90000"/>
              </a:lnSpc>
              <a:defRPr/>
            </a:pPr>
            <a:r>
              <a:rPr lang="it-IT" sz="2000" b="1" dirty="0">
                <a:solidFill>
                  <a:srgbClr val="000090"/>
                </a:solidFill>
              </a:rPr>
              <a:t>Frequenza cardiaca e ritmo (FA/extrasistoli)</a:t>
            </a:r>
          </a:p>
          <a:p>
            <a:pPr lvl="1" eaLnBrk="1" hangingPunct="1">
              <a:lnSpc>
                <a:spcPct val="90000"/>
              </a:lnSpc>
              <a:defRPr/>
            </a:pPr>
            <a:r>
              <a:rPr lang="it-IT" sz="2000" b="1" dirty="0">
                <a:solidFill>
                  <a:srgbClr val="000090"/>
                </a:solidFill>
              </a:rPr>
              <a:t>Temperatura corporea</a:t>
            </a:r>
          </a:p>
          <a:p>
            <a:pPr lvl="1" eaLnBrk="1" hangingPunct="1">
              <a:lnSpc>
                <a:spcPct val="90000"/>
              </a:lnSpc>
              <a:defRPr/>
            </a:pPr>
            <a:r>
              <a:rPr lang="it-IT" sz="2000" b="1" dirty="0">
                <a:solidFill>
                  <a:srgbClr val="000090"/>
                </a:solidFill>
              </a:rPr>
              <a:t>Frequenza respiratoria</a:t>
            </a:r>
          </a:p>
          <a:p>
            <a:pPr lvl="1" eaLnBrk="1" hangingPunct="1">
              <a:lnSpc>
                <a:spcPct val="90000"/>
              </a:lnSpc>
              <a:defRPr/>
            </a:pPr>
            <a:r>
              <a:rPr lang="it-IT" sz="2000" b="1" dirty="0">
                <a:solidFill>
                  <a:srgbClr val="000090"/>
                </a:solidFill>
              </a:rPr>
              <a:t>Saturazione di O2</a:t>
            </a:r>
          </a:p>
          <a:p>
            <a:pPr lvl="1" eaLnBrk="1" hangingPunct="1">
              <a:lnSpc>
                <a:spcPct val="90000"/>
              </a:lnSpc>
              <a:defRPr/>
            </a:pPr>
            <a:r>
              <a:rPr lang="it-IT" sz="2000" b="1" dirty="0">
                <a:solidFill>
                  <a:srgbClr val="000090"/>
                </a:solidFill>
              </a:rPr>
              <a:t>Diuresi totale/oraria</a:t>
            </a:r>
          </a:p>
          <a:p>
            <a:pPr lvl="1" eaLnBrk="1" hangingPunct="1">
              <a:lnSpc>
                <a:spcPct val="90000"/>
              </a:lnSpc>
              <a:defRPr/>
            </a:pPr>
            <a:r>
              <a:rPr lang="it-IT" sz="2000" b="1" dirty="0">
                <a:solidFill>
                  <a:srgbClr val="000090"/>
                </a:solidFill>
              </a:rPr>
              <a:t>Peso       </a:t>
            </a:r>
          </a:p>
        </p:txBody>
      </p:sp>
    </p:spTree>
    <p:extLst>
      <p:ext uri="{BB962C8B-B14F-4D97-AF65-F5344CB8AC3E}">
        <p14:creationId xmlns:p14="http://schemas.microsoft.com/office/powerpoint/2010/main" val="773799172"/>
      </p:ext>
    </p:extLst>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3" name="Rectangle 3">
            <a:extLst>
              <a:ext uri="{FF2B5EF4-FFF2-40B4-BE49-F238E27FC236}">
                <a16:creationId xmlns:a16="http://schemas.microsoft.com/office/drawing/2014/main" xmlns="" id="{95CBF17C-32BA-644B-97DA-390EDDDF7ECB}"/>
              </a:ext>
            </a:extLst>
          </p:cNvPr>
          <p:cNvSpPr>
            <a:spLocks noChangeArrowheads="1"/>
          </p:cNvSpPr>
          <p:nvPr/>
        </p:nvSpPr>
        <p:spPr bwMode="auto">
          <a:xfrm>
            <a:off x="539750" y="692150"/>
            <a:ext cx="73453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3600" b="1">
                <a:solidFill>
                  <a:srgbClr val="FF0000"/>
                </a:solidFill>
              </a:rPr>
              <a:t>Mortalità totale in UTIC</a:t>
            </a:r>
          </a:p>
        </p:txBody>
      </p:sp>
      <p:sp>
        <p:nvSpPr>
          <p:cNvPr id="38914" name="Text Box 5">
            <a:extLst>
              <a:ext uri="{FF2B5EF4-FFF2-40B4-BE49-F238E27FC236}">
                <a16:creationId xmlns:a16="http://schemas.microsoft.com/office/drawing/2014/main" xmlns="" id="{855A76FC-7774-DF4F-815A-8A73D44DA6A6}"/>
              </a:ext>
            </a:extLst>
          </p:cNvPr>
          <p:cNvSpPr txBox="1">
            <a:spLocks noChangeArrowheads="1"/>
          </p:cNvSpPr>
          <p:nvPr/>
        </p:nvSpPr>
        <p:spPr bwMode="auto">
          <a:xfrm>
            <a:off x="827088" y="3644900"/>
            <a:ext cx="5762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it-IT" altLang="it-IT" sz="1600" b="1">
                <a:solidFill>
                  <a:schemeClr val="bg1"/>
                </a:solidFill>
                <a:latin typeface="Calibri" panose="020F0502020204030204" pitchFamily="34" charset="0"/>
                <a:ea typeface="ヒラギノ角ゴ Pro W3" panose="020B0300000000000000" pitchFamily="34" charset="-128"/>
              </a:rPr>
              <a:t>%</a:t>
            </a:r>
          </a:p>
        </p:txBody>
      </p:sp>
      <p:cxnSp>
        <p:nvCxnSpPr>
          <p:cNvPr id="38915" name="Connettore 1 2">
            <a:extLst>
              <a:ext uri="{FF2B5EF4-FFF2-40B4-BE49-F238E27FC236}">
                <a16:creationId xmlns:a16="http://schemas.microsoft.com/office/drawing/2014/main" xmlns="" id="{0529AD41-2063-0F45-9929-94A899686B04}"/>
              </a:ext>
            </a:extLst>
          </p:cNvPr>
          <p:cNvCxnSpPr>
            <a:cxnSpLocks noChangeShapeType="1"/>
          </p:cNvCxnSpPr>
          <p:nvPr/>
        </p:nvCxnSpPr>
        <p:spPr bwMode="auto">
          <a:xfrm rot="10800000">
            <a:off x="0" y="1412875"/>
            <a:ext cx="9144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cxnSp>
      <p:pic>
        <p:nvPicPr>
          <p:cNvPr id="38916" name="Object 8">
            <a:extLst>
              <a:ext uri="{FF2B5EF4-FFF2-40B4-BE49-F238E27FC236}">
                <a16:creationId xmlns:a16="http://schemas.microsoft.com/office/drawing/2014/main" xmlns="" id="{E4D00797-0CDD-1D4E-B820-828FF2334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916113"/>
            <a:ext cx="7812087" cy="4370387"/>
          </a:xfrm>
          <a:prstGeom prst="rect">
            <a:avLst/>
          </a:prstGeom>
          <a:solidFill>
            <a:srgbClr val="002060"/>
          </a:solidFill>
          <a:ln w="9525">
            <a:solidFill>
              <a:schemeClr val="tx2"/>
            </a:solidFill>
            <a:miter lim="800000"/>
            <a:headEnd/>
            <a:tailEnd/>
          </a:ln>
        </p:spPr>
      </p:pic>
      <p:sp>
        <p:nvSpPr>
          <p:cNvPr id="38917" name="Rectangle 9">
            <a:extLst>
              <a:ext uri="{FF2B5EF4-FFF2-40B4-BE49-F238E27FC236}">
                <a16:creationId xmlns:a16="http://schemas.microsoft.com/office/drawing/2014/main" xmlns="" id="{E4D5A9CE-64F9-2545-A041-9D50D9766BD4}"/>
              </a:ext>
            </a:extLst>
          </p:cNvPr>
          <p:cNvSpPr>
            <a:spLocks noChangeArrowheads="1"/>
          </p:cNvSpPr>
          <p:nvPr/>
        </p:nvSpPr>
        <p:spPr bwMode="auto">
          <a:xfrm>
            <a:off x="5257800" y="2214563"/>
            <a:ext cx="2951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i="1">
                <a:solidFill>
                  <a:srgbClr val="FFFF00"/>
                </a:solidFill>
              </a:rPr>
              <a:t>Mortalità totale in UTIC 3.34 %</a:t>
            </a:r>
          </a:p>
        </p:txBody>
      </p:sp>
      <p:pic>
        <p:nvPicPr>
          <p:cNvPr id="38918" name="Immagine 1" descr="logo_piccolo.bmp">
            <a:extLst>
              <a:ext uri="{FF2B5EF4-FFF2-40B4-BE49-F238E27FC236}">
                <a16:creationId xmlns:a16="http://schemas.microsoft.com/office/drawing/2014/main" xmlns="" id="{1857E561-A2B4-2943-BB29-B5D642A32E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188913"/>
            <a:ext cx="828675" cy="771525"/>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723980" name="Oval 12">
            <a:extLst>
              <a:ext uri="{FF2B5EF4-FFF2-40B4-BE49-F238E27FC236}">
                <a16:creationId xmlns:a16="http://schemas.microsoft.com/office/drawing/2014/main" xmlns="" id="{47E46B70-CC34-F841-B05A-BE163F1C8796}"/>
              </a:ext>
            </a:extLst>
          </p:cNvPr>
          <p:cNvSpPr>
            <a:spLocks noChangeArrowheads="1"/>
          </p:cNvSpPr>
          <p:nvPr/>
        </p:nvSpPr>
        <p:spPr bwMode="auto">
          <a:xfrm>
            <a:off x="4859338" y="1989138"/>
            <a:ext cx="3384550" cy="1800225"/>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Tree>
    <p:extLst>
      <p:ext uri="{BB962C8B-B14F-4D97-AF65-F5344CB8AC3E}">
        <p14:creationId xmlns:p14="http://schemas.microsoft.com/office/powerpoint/2010/main" val="10921578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3980"/>
                                        </p:tgtEl>
                                        <p:attrNameLst>
                                          <p:attrName>style.visibility</p:attrName>
                                        </p:attrNameLst>
                                      </p:cBhvr>
                                      <p:to>
                                        <p:strVal val="visible"/>
                                      </p:to>
                                    </p:set>
                                    <p:animEffect transition="in" filter="fade">
                                      <p:cBhvr>
                                        <p:cTn id="7" dur="500"/>
                                        <p:tgtEl>
                                          <p:spTgt spid="723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80"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4450" name="Rectangle 22">
            <a:extLst>
              <a:ext uri="{FF2B5EF4-FFF2-40B4-BE49-F238E27FC236}">
                <a16:creationId xmlns:a16="http://schemas.microsoft.com/office/drawing/2014/main" xmlns="" id="{5791C28B-A0CC-C24F-8913-190711C1B1E1}"/>
              </a:ext>
            </a:extLst>
          </p:cNvPr>
          <p:cNvSpPr>
            <a:spLocks noGrp="1" noChangeArrowheads="1"/>
          </p:cNvSpPr>
          <p:nvPr>
            <p:ph type="title" idx="4294967295"/>
          </p:nvPr>
        </p:nvSpPr>
        <p:spPr>
          <a:xfrm>
            <a:off x="755650" y="549275"/>
            <a:ext cx="7993063" cy="1431925"/>
          </a:xfrm>
        </p:spPr>
        <p:txBody>
          <a:bodyPr/>
          <a:lstStyle/>
          <a:p>
            <a:pPr eaLnBrk="1" hangingPunct="1"/>
            <a:r>
              <a:rPr lang="it-IT" altLang="it-IT" sz="28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t>SDO nazionali 2001-2008</a:t>
            </a:r>
            <a:r>
              <a:rPr lang="it-IT" altLang="it-IT" sz="36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t/>
            </a:r>
            <a:br>
              <a:rPr lang="it-IT" altLang="it-IT" sz="36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br>
            <a:r>
              <a:rPr lang="it-IT" altLang="it-IT" sz="20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t>Composizione della mortalità per IMA a 30 gg, 60 gg e 1 anno </a:t>
            </a:r>
            <a:br>
              <a:rPr lang="it-IT" altLang="it-IT" sz="20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br>
            <a:endParaRPr lang="it-IT" altLang="it-IT" sz="20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endParaRPr>
          </a:p>
        </p:txBody>
      </p:sp>
      <p:grpSp>
        <p:nvGrpSpPr>
          <p:cNvPr id="2" name="Group 14">
            <a:extLst>
              <a:ext uri="{FF2B5EF4-FFF2-40B4-BE49-F238E27FC236}">
                <a16:creationId xmlns:a16="http://schemas.microsoft.com/office/drawing/2014/main" xmlns="" id="{9D35CB46-1C14-554F-9831-228BBC61FC02}"/>
              </a:ext>
            </a:extLst>
          </p:cNvPr>
          <p:cNvGrpSpPr>
            <a:grpSpLocks/>
          </p:cNvGrpSpPr>
          <p:nvPr/>
        </p:nvGrpSpPr>
        <p:grpSpPr bwMode="auto">
          <a:xfrm>
            <a:off x="900113" y="1916113"/>
            <a:ext cx="7962900" cy="3960812"/>
            <a:chOff x="-4" y="1026"/>
            <a:chExt cx="5768" cy="2499"/>
          </a:xfrm>
          <a:solidFill>
            <a:srgbClr val="3366FF"/>
          </a:solidFill>
        </p:grpSpPr>
        <p:sp>
          <p:nvSpPr>
            <p:cNvPr id="117769" name="Text Box 24">
              <a:extLst>
                <a:ext uri="{FF2B5EF4-FFF2-40B4-BE49-F238E27FC236}">
                  <a16:creationId xmlns:a16="http://schemas.microsoft.com/office/drawing/2014/main" xmlns="" id="{3DF85A8F-3ACA-7547-8003-83DB716878E9}"/>
                </a:ext>
              </a:extLst>
            </p:cNvPr>
            <p:cNvSpPr txBox="1">
              <a:spLocks noChangeArrowheads="1"/>
            </p:cNvSpPr>
            <p:nvPr/>
          </p:nvSpPr>
          <p:spPr bwMode="auto">
            <a:xfrm>
              <a:off x="838" y="1026"/>
              <a:ext cx="863" cy="231"/>
            </a:xfrm>
            <a:prstGeom prst="rect">
              <a:avLst/>
            </a:prstGeom>
            <a:solidFill>
              <a:srgbClr val="FFFFFF"/>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1800">
                  <a:solidFill>
                    <a:srgbClr val="000090"/>
                  </a:solidFill>
                  <a:latin typeface="Calibri" charset="0"/>
                </a:rPr>
                <a:t>30 giorni</a:t>
              </a:r>
            </a:p>
          </p:txBody>
        </p:sp>
        <p:sp>
          <p:nvSpPr>
            <p:cNvPr id="117770" name="Text Box 25">
              <a:extLst>
                <a:ext uri="{FF2B5EF4-FFF2-40B4-BE49-F238E27FC236}">
                  <a16:creationId xmlns:a16="http://schemas.microsoft.com/office/drawing/2014/main" xmlns="" id="{BE69376C-A649-A348-8C4B-F3BBDC520C66}"/>
                </a:ext>
              </a:extLst>
            </p:cNvPr>
            <p:cNvSpPr txBox="1">
              <a:spLocks noChangeArrowheads="1"/>
            </p:cNvSpPr>
            <p:nvPr/>
          </p:nvSpPr>
          <p:spPr bwMode="auto">
            <a:xfrm>
              <a:off x="2699" y="1026"/>
              <a:ext cx="742" cy="233"/>
            </a:xfrm>
            <a:prstGeom prst="rect">
              <a:avLst/>
            </a:prstGeom>
            <a:solidFill>
              <a:srgbClr val="FFFFFF"/>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1800">
                  <a:solidFill>
                    <a:srgbClr val="000090"/>
                  </a:solidFill>
                  <a:latin typeface="Calibri" charset="0"/>
                </a:rPr>
                <a:t>60 giorni</a:t>
              </a:r>
            </a:p>
          </p:txBody>
        </p:sp>
        <p:sp>
          <p:nvSpPr>
            <p:cNvPr id="117771" name="Text Box 26">
              <a:extLst>
                <a:ext uri="{FF2B5EF4-FFF2-40B4-BE49-F238E27FC236}">
                  <a16:creationId xmlns:a16="http://schemas.microsoft.com/office/drawing/2014/main" xmlns="" id="{E7289C84-94ED-CD4C-A3BA-6974A14253FA}"/>
                </a:ext>
              </a:extLst>
            </p:cNvPr>
            <p:cNvSpPr txBox="1">
              <a:spLocks noChangeArrowheads="1"/>
            </p:cNvSpPr>
            <p:nvPr/>
          </p:nvSpPr>
          <p:spPr bwMode="auto">
            <a:xfrm>
              <a:off x="4558" y="1026"/>
              <a:ext cx="608" cy="233"/>
            </a:xfrm>
            <a:prstGeom prst="rect">
              <a:avLst/>
            </a:prstGeom>
            <a:solidFill>
              <a:srgbClr val="FFFFFF"/>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1800">
                  <a:solidFill>
                    <a:srgbClr val="000090"/>
                  </a:solidFill>
                  <a:latin typeface="Calibri" charset="0"/>
                </a:rPr>
                <a:t>1 anno</a:t>
              </a:r>
            </a:p>
          </p:txBody>
        </p:sp>
        <p:pic>
          <p:nvPicPr>
            <p:cNvPr id="117772" name="Chart 1">
              <a:extLst>
                <a:ext uri="{FF2B5EF4-FFF2-40B4-BE49-F238E27FC236}">
                  <a16:creationId xmlns:a16="http://schemas.microsoft.com/office/drawing/2014/main" xmlns="" id="{9B684626-BBB9-7F4A-B156-CB0968F25C91}"/>
                </a:ext>
              </a:extLst>
            </p:cNvPr>
            <p:cNvPicPr>
              <a:picLocks noChangeArrowheads="1"/>
            </p:cNvPicPr>
            <p:nvPr/>
          </p:nvPicPr>
          <p:blipFill>
            <a:blip r:embed="rId3">
              <a:lum contrast="20000"/>
              <a:extLst/>
            </a:blip>
            <a:srcRect/>
            <a:stretch>
              <a:fillRect/>
            </a:stretch>
          </p:blipFill>
          <p:spPr bwMode="auto">
            <a:xfrm>
              <a:off x="-4" y="1248"/>
              <a:ext cx="2028" cy="2185"/>
            </a:xfrm>
            <a:prstGeom prst="rect">
              <a:avLst/>
            </a:prstGeom>
            <a:grpFill/>
            <a:ln>
              <a:noFill/>
            </a:ln>
            <a:extLst/>
          </p:spPr>
        </p:pic>
        <p:pic>
          <p:nvPicPr>
            <p:cNvPr id="117773" name="Chart 2">
              <a:extLst>
                <a:ext uri="{FF2B5EF4-FFF2-40B4-BE49-F238E27FC236}">
                  <a16:creationId xmlns:a16="http://schemas.microsoft.com/office/drawing/2014/main" xmlns="" id="{FCF2F7B2-35D8-4D4E-B849-496E1B535ED2}"/>
                </a:ext>
              </a:extLst>
            </p:cNvPr>
            <p:cNvPicPr>
              <a:picLocks noChangeArrowheads="1"/>
            </p:cNvPicPr>
            <p:nvPr/>
          </p:nvPicPr>
          <p:blipFill>
            <a:blip r:embed="rId4">
              <a:lum contrast="20000"/>
              <a:extLst/>
            </a:blip>
            <a:srcRect/>
            <a:stretch>
              <a:fillRect/>
            </a:stretch>
          </p:blipFill>
          <p:spPr bwMode="auto">
            <a:xfrm>
              <a:off x="2016" y="1248"/>
              <a:ext cx="1912" cy="2277"/>
            </a:xfrm>
            <a:prstGeom prst="rect">
              <a:avLst/>
            </a:prstGeom>
            <a:grpFill/>
            <a:ln>
              <a:noFill/>
            </a:ln>
            <a:extLst/>
          </p:spPr>
        </p:pic>
        <p:pic>
          <p:nvPicPr>
            <p:cNvPr id="117774" name="Chart 3">
              <a:extLst>
                <a:ext uri="{FF2B5EF4-FFF2-40B4-BE49-F238E27FC236}">
                  <a16:creationId xmlns:a16="http://schemas.microsoft.com/office/drawing/2014/main" xmlns="" id="{A07FE07B-7376-504B-967A-573689637C10}"/>
                </a:ext>
              </a:extLst>
            </p:cNvPr>
            <p:cNvPicPr>
              <a:picLocks noChangeArrowheads="1"/>
            </p:cNvPicPr>
            <p:nvPr/>
          </p:nvPicPr>
          <p:blipFill>
            <a:blip r:embed="rId5">
              <a:lum contrast="20000"/>
              <a:extLst/>
            </a:blip>
            <a:srcRect/>
            <a:stretch>
              <a:fillRect/>
            </a:stretch>
          </p:blipFill>
          <p:spPr bwMode="auto">
            <a:xfrm>
              <a:off x="3875" y="1248"/>
              <a:ext cx="1889" cy="2185"/>
            </a:xfrm>
            <a:prstGeom prst="rect">
              <a:avLst/>
            </a:prstGeom>
            <a:grpFill/>
            <a:ln>
              <a:noFill/>
            </a:ln>
            <a:extLst/>
          </p:spPr>
        </p:pic>
      </p:grpSp>
      <p:grpSp>
        <p:nvGrpSpPr>
          <p:cNvPr id="40963" name="Group 15">
            <a:extLst>
              <a:ext uri="{FF2B5EF4-FFF2-40B4-BE49-F238E27FC236}">
                <a16:creationId xmlns:a16="http://schemas.microsoft.com/office/drawing/2014/main" xmlns="" id="{275224A6-212E-C64F-B126-0F5D9B4E8371}"/>
              </a:ext>
            </a:extLst>
          </p:cNvPr>
          <p:cNvGrpSpPr>
            <a:grpSpLocks/>
          </p:cNvGrpSpPr>
          <p:nvPr/>
        </p:nvGrpSpPr>
        <p:grpSpPr bwMode="auto">
          <a:xfrm>
            <a:off x="1258888" y="5934075"/>
            <a:ext cx="4329112" cy="663575"/>
            <a:chOff x="793" y="3606"/>
            <a:chExt cx="2727" cy="418"/>
          </a:xfrm>
        </p:grpSpPr>
        <p:sp>
          <p:nvSpPr>
            <p:cNvPr id="17" name="Rettangolo 16">
              <a:extLst>
                <a:ext uri="{FF2B5EF4-FFF2-40B4-BE49-F238E27FC236}">
                  <a16:creationId xmlns:a16="http://schemas.microsoft.com/office/drawing/2014/main" xmlns="" id="{69B1EC11-4DFA-E34F-A6AD-2CDCAF272D6B}"/>
                </a:ext>
              </a:extLst>
            </p:cNvPr>
            <p:cNvSpPr/>
            <p:nvPr/>
          </p:nvSpPr>
          <p:spPr>
            <a:xfrm>
              <a:off x="793" y="3702"/>
              <a:ext cx="91" cy="9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965" name="CasellaDiTesto 17">
              <a:extLst>
                <a:ext uri="{FF2B5EF4-FFF2-40B4-BE49-F238E27FC236}">
                  <a16:creationId xmlns:a16="http://schemas.microsoft.com/office/drawing/2014/main" xmlns="" id="{1E47DCF0-F1DD-1946-B920-D7AEE608C914}"/>
                </a:ext>
              </a:extLst>
            </p:cNvPr>
            <p:cNvSpPr txBox="1">
              <a:spLocks noChangeArrowheads="1"/>
            </p:cNvSpPr>
            <p:nvPr/>
          </p:nvSpPr>
          <p:spPr bwMode="auto">
            <a:xfrm>
              <a:off x="884" y="3606"/>
              <a:ext cx="21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latin typeface="Calibri" panose="020F0502020204030204" pitchFamily="34" charset="0"/>
                </a:rPr>
                <a:t>Deceduti durante il ricovero indice</a:t>
              </a:r>
            </a:p>
          </p:txBody>
        </p:sp>
        <p:sp>
          <p:nvSpPr>
            <p:cNvPr id="19" name="Rettangolo 18">
              <a:extLst>
                <a:ext uri="{FF2B5EF4-FFF2-40B4-BE49-F238E27FC236}">
                  <a16:creationId xmlns:a16="http://schemas.microsoft.com/office/drawing/2014/main" xmlns="" id="{EA34989E-A134-3143-8A69-F430A54F5445}"/>
                </a:ext>
              </a:extLst>
            </p:cNvPr>
            <p:cNvSpPr/>
            <p:nvPr/>
          </p:nvSpPr>
          <p:spPr>
            <a:xfrm>
              <a:off x="793" y="3890"/>
              <a:ext cx="91" cy="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967" name="CasellaDiTesto 19">
              <a:extLst>
                <a:ext uri="{FF2B5EF4-FFF2-40B4-BE49-F238E27FC236}">
                  <a16:creationId xmlns:a16="http://schemas.microsoft.com/office/drawing/2014/main" xmlns="" id="{F2A5DCEB-12E7-8A4A-9C35-AFBFC0F4F0E6}"/>
                </a:ext>
              </a:extLst>
            </p:cNvPr>
            <p:cNvSpPr txBox="1">
              <a:spLocks noChangeArrowheads="1"/>
            </p:cNvSpPr>
            <p:nvPr/>
          </p:nvSpPr>
          <p:spPr bwMode="auto">
            <a:xfrm>
              <a:off x="884" y="3793"/>
              <a:ext cx="26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latin typeface="Calibri" panose="020F0502020204030204" pitchFamily="34" charset="0"/>
                </a:rPr>
                <a:t>Dimessi vivi e deceduti nei giorni successivi</a:t>
              </a:r>
            </a:p>
          </p:txBody>
        </p:sp>
      </p:grpSp>
    </p:spTree>
    <p:extLst>
      <p:ext uri="{BB962C8B-B14F-4D97-AF65-F5344CB8AC3E}">
        <p14:creationId xmlns:p14="http://schemas.microsoft.com/office/powerpoint/2010/main" val="3544024796"/>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7">
            <a:extLst>
              <a:ext uri="{FF2B5EF4-FFF2-40B4-BE49-F238E27FC236}">
                <a16:creationId xmlns:a16="http://schemas.microsoft.com/office/drawing/2014/main" xmlns="" id="{D96B8962-5FFF-3E48-945A-469805E90C05}"/>
              </a:ext>
            </a:extLst>
          </p:cNvPr>
          <p:cNvSpPr txBox="1">
            <a:spLocks noChangeArrowheads="1"/>
          </p:cNvSpPr>
          <p:nvPr/>
        </p:nvSpPr>
        <p:spPr bwMode="auto">
          <a:xfrm>
            <a:off x="8440738" y="828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b="1">
              <a:solidFill>
                <a:srgbClr val="000000"/>
              </a:solidFill>
              <a:latin typeface="Calibri" panose="020F0502020204030204" pitchFamily="34" charset="0"/>
              <a:ea typeface="ヒラギノ角ゴ Pro W3" panose="020B0300000000000000" pitchFamily="34" charset="-128"/>
            </a:endParaRPr>
          </a:p>
        </p:txBody>
      </p:sp>
      <p:sp>
        <p:nvSpPr>
          <p:cNvPr id="61442" name="Rectangle 12">
            <a:extLst>
              <a:ext uri="{FF2B5EF4-FFF2-40B4-BE49-F238E27FC236}">
                <a16:creationId xmlns:a16="http://schemas.microsoft.com/office/drawing/2014/main" xmlns="" id="{EBCBD8FE-C7F2-8E4B-A339-C903C4BDFAD4}"/>
              </a:ext>
            </a:extLst>
          </p:cNvPr>
          <p:cNvSpPr>
            <a:spLocks noChangeArrowheads="1"/>
          </p:cNvSpPr>
          <p:nvPr/>
        </p:nvSpPr>
        <p:spPr bwMode="auto">
          <a:xfrm>
            <a:off x="566738" y="765175"/>
            <a:ext cx="8604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DA1D25"/>
                </a:solidFill>
                <a:latin typeface="Century Gothic" panose="020B0502020202020204" pitchFamily="34" charset="0"/>
              </a:rPr>
              <a:t>ICAROS: OBIETTIVO 1</a:t>
            </a:r>
          </a:p>
          <a:p>
            <a:pPr eaLnBrk="1" hangingPunct="1"/>
            <a:r>
              <a:rPr lang="it-IT" altLang="it-IT" b="1">
                <a:solidFill>
                  <a:srgbClr val="DA1D25"/>
                </a:solidFill>
                <a:latin typeface="Century Gothic" panose="020B0502020202020204" pitchFamily="34" charset="0"/>
              </a:rPr>
              <a:t>le modificazioni della terapia tra Fase Acuta e CR</a:t>
            </a:r>
          </a:p>
        </p:txBody>
      </p:sp>
      <p:graphicFrame>
        <p:nvGraphicFramePr>
          <p:cNvPr id="61443" name="Grafico 11">
            <a:extLst>
              <a:ext uri="{FF2B5EF4-FFF2-40B4-BE49-F238E27FC236}">
                <a16:creationId xmlns:a16="http://schemas.microsoft.com/office/drawing/2014/main" xmlns="" id="{6E3A4903-1152-0842-8934-0C65CE195E8F}"/>
              </a:ext>
            </a:extLst>
          </p:cNvPr>
          <p:cNvGraphicFramePr>
            <a:graphicFrameLocks/>
          </p:cNvGraphicFramePr>
          <p:nvPr/>
        </p:nvGraphicFramePr>
        <p:xfrm>
          <a:off x="0" y="1600200"/>
          <a:ext cx="8990013" cy="4440238"/>
        </p:xfrm>
        <a:graphic>
          <a:graphicData uri="http://schemas.openxmlformats.org/presentationml/2006/ole">
            <mc:AlternateContent xmlns:mc="http://schemas.openxmlformats.org/markup-compatibility/2006">
              <mc:Choice xmlns:v="urn:schemas-microsoft-com:vml" Requires="v">
                <p:oleObj spid="_x0000_s441379" r:id="rId3" imgW="18732500" imgH="9245600" progId="Excel.Sheet.8">
                  <p:embed/>
                </p:oleObj>
              </mc:Choice>
              <mc:Fallback>
                <p:oleObj r:id="rId3" imgW="18732500" imgH="9245600" progId="Excel.Sheet.8">
                  <p:embed/>
                  <p:pic>
                    <p:nvPicPr>
                      <p:cNvPr id="61443" name="Grafico 11">
                        <a:extLst>
                          <a:ext uri="{FF2B5EF4-FFF2-40B4-BE49-F238E27FC236}">
                            <a16:creationId xmlns:a16="http://schemas.microsoft.com/office/drawing/2014/main" xmlns="" id="{6E3A4903-1152-0842-8934-0C65CE195E8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8990013"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4" name="CasellaDiTesto 16">
            <a:extLst>
              <a:ext uri="{FF2B5EF4-FFF2-40B4-BE49-F238E27FC236}">
                <a16:creationId xmlns:a16="http://schemas.microsoft.com/office/drawing/2014/main" xmlns="" id="{D50C330D-07BC-264B-97E8-816329DEBD07}"/>
              </a:ext>
            </a:extLst>
          </p:cNvPr>
          <p:cNvSpPr txBox="1">
            <a:spLocks noChangeArrowheads="1"/>
          </p:cNvSpPr>
          <p:nvPr/>
        </p:nvSpPr>
        <p:spPr bwMode="auto">
          <a:xfrm>
            <a:off x="1258888" y="1960563"/>
            <a:ext cx="723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100" b="1">
                <a:latin typeface="Calibri" panose="020F0502020204030204" pitchFamily="34" charset="0"/>
                <a:ea typeface="ヒラギノ角ゴ Pro W3" panose="020B0300000000000000" pitchFamily="34" charset="-128"/>
              </a:rPr>
              <a:t>p&lt;0.0001</a:t>
            </a:r>
          </a:p>
        </p:txBody>
      </p:sp>
      <p:sp>
        <p:nvSpPr>
          <p:cNvPr id="61445" name="CasellaDiTesto 17">
            <a:extLst>
              <a:ext uri="{FF2B5EF4-FFF2-40B4-BE49-F238E27FC236}">
                <a16:creationId xmlns:a16="http://schemas.microsoft.com/office/drawing/2014/main" xmlns="" id="{95AC5833-F667-4844-91A5-75CE20BF85C0}"/>
              </a:ext>
            </a:extLst>
          </p:cNvPr>
          <p:cNvSpPr txBox="1">
            <a:spLocks noChangeArrowheads="1"/>
          </p:cNvSpPr>
          <p:nvPr/>
        </p:nvSpPr>
        <p:spPr bwMode="auto">
          <a:xfrm>
            <a:off x="3276600" y="1960563"/>
            <a:ext cx="723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100" b="1">
                <a:latin typeface="Calibri" panose="020F0502020204030204" pitchFamily="34" charset="0"/>
                <a:ea typeface="ヒラギノ角ゴ Pro W3" panose="020B0300000000000000" pitchFamily="34" charset="-128"/>
              </a:rPr>
              <a:t>p&lt;0.0001</a:t>
            </a:r>
          </a:p>
        </p:txBody>
      </p:sp>
      <p:sp>
        <p:nvSpPr>
          <p:cNvPr id="61446" name="CasellaDiTesto 21">
            <a:extLst>
              <a:ext uri="{FF2B5EF4-FFF2-40B4-BE49-F238E27FC236}">
                <a16:creationId xmlns:a16="http://schemas.microsoft.com/office/drawing/2014/main" xmlns="" id="{240EED68-D6C5-314F-8B49-1BF75D4697E9}"/>
              </a:ext>
            </a:extLst>
          </p:cNvPr>
          <p:cNvSpPr txBox="1">
            <a:spLocks noChangeArrowheads="1"/>
          </p:cNvSpPr>
          <p:nvPr/>
        </p:nvSpPr>
        <p:spPr bwMode="auto">
          <a:xfrm>
            <a:off x="5292725" y="1816100"/>
            <a:ext cx="723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100" b="1">
                <a:latin typeface="Calibri" panose="020F0502020204030204" pitchFamily="34" charset="0"/>
                <a:ea typeface="ヒラギノ角ゴ Pro W3" panose="020B0300000000000000" pitchFamily="34" charset="-128"/>
              </a:rPr>
              <a:t>p&lt;0.0001</a:t>
            </a:r>
          </a:p>
        </p:txBody>
      </p:sp>
      <p:pic>
        <p:nvPicPr>
          <p:cNvPr id="8" name="Picture 1">
            <a:extLst>
              <a:ext uri="{FF2B5EF4-FFF2-40B4-BE49-F238E27FC236}">
                <a16:creationId xmlns:a16="http://schemas.microsoft.com/office/drawing/2014/main" xmlns="" id="{1E5B7CF4-280D-E145-B6BC-61589CBE63D7}"/>
              </a:ext>
            </a:extLst>
          </p:cNvPr>
          <p:cNvPicPr>
            <a:picLocks noChangeAspect="1" noChangeArrowheads="1"/>
          </p:cNvPicPr>
          <p:nvPr/>
        </p:nvPicPr>
        <p:blipFill>
          <a:blip r:embed="rId5" cstate="print"/>
          <a:srcRect l="30469" t="22500" r="62500" b="66250"/>
          <a:stretch>
            <a:fillRect/>
          </a:stretch>
        </p:blipFill>
        <p:spPr bwMode="auto">
          <a:xfrm>
            <a:off x="2339752" y="5057460"/>
            <a:ext cx="285752" cy="285752"/>
          </a:xfrm>
          <a:prstGeom prst="rect">
            <a:avLst/>
          </a:prstGeom>
          <a:noFill/>
          <a:ln w="9525">
            <a:noFill/>
            <a:miter lim="800000"/>
            <a:headEnd/>
            <a:tailEnd/>
          </a:ln>
          <a:effectLst/>
          <a:scene3d>
            <a:camera prst="orthographicFront"/>
            <a:lightRig rig="threePt" dir="t"/>
          </a:scene3d>
          <a:sp3d>
            <a:bevelT/>
          </a:sp3d>
        </p:spPr>
      </p:pic>
      <p:pic>
        <p:nvPicPr>
          <p:cNvPr id="9" name="Picture 1">
            <a:extLst>
              <a:ext uri="{FF2B5EF4-FFF2-40B4-BE49-F238E27FC236}">
                <a16:creationId xmlns:a16="http://schemas.microsoft.com/office/drawing/2014/main" xmlns="" id="{D143B762-F8A1-DA4D-91DB-0555BEFD6D5E}"/>
              </a:ext>
            </a:extLst>
          </p:cNvPr>
          <p:cNvPicPr>
            <a:picLocks noChangeAspect="1" noChangeArrowheads="1"/>
          </p:cNvPicPr>
          <p:nvPr/>
        </p:nvPicPr>
        <p:blipFill>
          <a:blip r:embed="rId5" cstate="print"/>
          <a:srcRect l="30469" t="22500" r="62500" b="66250"/>
          <a:stretch>
            <a:fillRect/>
          </a:stretch>
        </p:blipFill>
        <p:spPr bwMode="auto">
          <a:xfrm>
            <a:off x="4355976" y="5057460"/>
            <a:ext cx="285752" cy="285752"/>
          </a:xfrm>
          <a:prstGeom prst="rect">
            <a:avLst/>
          </a:prstGeom>
          <a:noFill/>
          <a:ln w="9525">
            <a:noFill/>
            <a:miter lim="800000"/>
            <a:headEnd/>
            <a:tailEnd/>
          </a:ln>
          <a:effectLst/>
          <a:scene3d>
            <a:camera prst="orthographicFront"/>
            <a:lightRig rig="threePt" dir="t"/>
          </a:scene3d>
          <a:sp3d>
            <a:bevelT/>
          </a:sp3d>
        </p:spPr>
      </p:pic>
      <p:pic>
        <p:nvPicPr>
          <p:cNvPr id="10" name="Picture 1">
            <a:extLst>
              <a:ext uri="{FF2B5EF4-FFF2-40B4-BE49-F238E27FC236}">
                <a16:creationId xmlns:a16="http://schemas.microsoft.com/office/drawing/2014/main" xmlns="" id="{F5E29328-FEC6-1640-9F97-CACD8779C5F0}"/>
              </a:ext>
            </a:extLst>
          </p:cNvPr>
          <p:cNvPicPr>
            <a:picLocks noChangeAspect="1" noChangeArrowheads="1"/>
          </p:cNvPicPr>
          <p:nvPr/>
        </p:nvPicPr>
        <p:blipFill>
          <a:blip r:embed="rId5" cstate="print"/>
          <a:srcRect l="30469" t="22500" r="62500" b="66250"/>
          <a:stretch>
            <a:fillRect/>
          </a:stretch>
        </p:blipFill>
        <p:spPr bwMode="auto">
          <a:xfrm>
            <a:off x="6228184" y="5057460"/>
            <a:ext cx="285752" cy="285752"/>
          </a:xfrm>
          <a:prstGeom prst="rect">
            <a:avLst/>
          </a:prstGeom>
          <a:noFill/>
          <a:ln w="9525">
            <a:noFill/>
            <a:miter lim="800000"/>
            <a:headEnd/>
            <a:tailEnd/>
          </a:ln>
          <a:effectLst/>
          <a:scene3d>
            <a:camera prst="orthographicFront"/>
            <a:lightRig rig="threePt" dir="t"/>
          </a:scene3d>
          <a:sp3d>
            <a:bevelT/>
          </a:sp3d>
        </p:spPr>
      </p:pic>
      <p:pic>
        <p:nvPicPr>
          <p:cNvPr id="11" name="Immagine 10" descr="icarus large.jpg">
            <a:extLst>
              <a:ext uri="{FF2B5EF4-FFF2-40B4-BE49-F238E27FC236}">
                <a16:creationId xmlns:a16="http://schemas.microsoft.com/office/drawing/2014/main" xmlns="" id="{D70230EB-5D07-3344-9890-7E2EEDA5CE72}"/>
              </a:ext>
            </a:extLst>
          </p:cNvPr>
          <p:cNvPicPr>
            <a:picLocks noChangeAspect="1"/>
          </p:cNvPicPr>
          <p:nvPr/>
        </p:nvPicPr>
        <p:blipFill>
          <a:blip r:embed="rId6" cstate="print"/>
          <a:stretch>
            <a:fillRect/>
          </a:stretch>
        </p:blipFill>
        <p:spPr bwMode="auto">
          <a:xfrm>
            <a:off x="1547664" y="4769428"/>
            <a:ext cx="455613" cy="685816"/>
          </a:xfrm>
          <a:prstGeom prst="rect">
            <a:avLst/>
          </a:prstGeom>
          <a:ln>
            <a:noFill/>
          </a:ln>
          <a:effectLst>
            <a:outerShdw blurRad="292100" dist="139700" dir="2700000" algn="tl" rotWithShape="0">
              <a:srgbClr val="333333">
                <a:alpha val="86000"/>
              </a:srgbClr>
            </a:outerShdw>
          </a:effectLst>
          <a:scene3d>
            <a:camera prst="orthographicFront"/>
            <a:lightRig rig="threePt" dir="t"/>
          </a:scene3d>
          <a:sp3d>
            <a:bevelT w="31750"/>
          </a:sp3d>
        </p:spPr>
      </p:pic>
      <p:pic>
        <p:nvPicPr>
          <p:cNvPr id="12" name="Immagine 11" descr="icarus large.jpg">
            <a:extLst>
              <a:ext uri="{FF2B5EF4-FFF2-40B4-BE49-F238E27FC236}">
                <a16:creationId xmlns:a16="http://schemas.microsoft.com/office/drawing/2014/main" xmlns="" id="{82347A7D-FE2F-E34D-820C-8FA043C8626A}"/>
              </a:ext>
            </a:extLst>
          </p:cNvPr>
          <p:cNvPicPr>
            <a:picLocks noChangeAspect="1"/>
          </p:cNvPicPr>
          <p:nvPr/>
        </p:nvPicPr>
        <p:blipFill>
          <a:blip r:embed="rId6" cstate="print"/>
          <a:stretch>
            <a:fillRect/>
          </a:stretch>
        </p:blipFill>
        <p:spPr bwMode="auto">
          <a:xfrm>
            <a:off x="3491880" y="4769428"/>
            <a:ext cx="455613" cy="685816"/>
          </a:xfrm>
          <a:prstGeom prst="rect">
            <a:avLst/>
          </a:prstGeom>
          <a:ln>
            <a:noFill/>
          </a:ln>
          <a:effectLst>
            <a:outerShdw blurRad="292100" dist="139700" dir="2700000" algn="tl" rotWithShape="0">
              <a:srgbClr val="333333">
                <a:alpha val="86000"/>
              </a:srgbClr>
            </a:outerShdw>
          </a:effectLst>
          <a:scene3d>
            <a:camera prst="orthographicFront"/>
            <a:lightRig rig="threePt" dir="t"/>
          </a:scene3d>
          <a:sp3d>
            <a:bevelT w="31750"/>
          </a:sp3d>
        </p:spPr>
      </p:pic>
      <p:pic>
        <p:nvPicPr>
          <p:cNvPr id="13" name="Immagine 12" descr="icarus large.jpg">
            <a:extLst>
              <a:ext uri="{FF2B5EF4-FFF2-40B4-BE49-F238E27FC236}">
                <a16:creationId xmlns:a16="http://schemas.microsoft.com/office/drawing/2014/main" xmlns="" id="{9D9BD6A5-572D-A64E-8CD8-8CC100E0BB0E}"/>
              </a:ext>
            </a:extLst>
          </p:cNvPr>
          <p:cNvPicPr>
            <a:picLocks noChangeAspect="1"/>
          </p:cNvPicPr>
          <p:nvPr/>
        </p:nvPicPr>
        <p:blipFill>
          <a:blip r:embed="rId6" cstate="print"/>
          <a:stretch>
            <a:fillRect/>
          </a:stretch>
        </p:blipFill>
        <p:spPr bwMode="auto">
          <a:xfrm>
            <a:off x="5436096" y="4769428"/>
            <a:ext cx="455613" cy="685816"/>
          </a:xfrm>
          <a:prstGeom prst="rect">
            <a:avLst/>
          </a:prstGeom>
          <a:ln>
            <a:noFill/>
          </a:ln>
          <a:effectLst>
            <a:outerShdw blurRad="292100" dist="139700" dir="2700000" algn="tl" rotWithShape="0">
              <a:srgbClr val="333333">
                <a:alpha val="86000"/>
              </a:srgbClr>
            </a:outerShdw>
          </a:effectLst>
          <a:scene3d>
            <a:camera prst="orthographicFront"/>
            <a:lightRig rig="threePt" dir="t"/>
          </a:scene3d>
          <a:sp3d>
            <a:bevelT w="31750"/>
          </a:sp3d>
        </p:spPr>
      </p:pic>
      <p:pic>
        <p:nvPicPr>
          <p:cNvPr id="14" name="Immagine 13" descr="icarus large.jpg">
            <a:extLst>
              <a:ext uri="{FF2B5EF4-FFF2-40B4-BE49-F238E27FC236}">
                <a16:creationId xmlns:a16="http://schemas.microsoft.com/office/drawing/2014/main" xmlns="" id="{98693852-682B-4A44-8A8B-39294EBA3C89}"/>
              </a:ext>
            </a:extLst>
          </p:cNvPr>
          <p:cNvPicPr>
            <a:picLocks noChangeAspect="1"/>
          </p:cNvPicPr>
          <p:nvPr/>
        </p:nvPicPr>
        <p:blipFill>
          <a:blip r:embed="rId6" cstate="print"/>
          <a:stretch>
            <a:fillRect/>
          </a:stretch>
        </p:blipFill>
        <p:spPr bwMode="auto">
          <a:xfrm>
            <a:off x="7428755" y="4697420"/>
            <a:ext cx="455613" cy="685816"/>
          </a:xfrm>
          <a:prstGeom prst="rect">
            <a:avLst/>
          </a:prstGeom>
          <a:ln>
            <a:noFill/>
          </a:ln>
          <a:effectLst>
            <a:outerShdw blurRad="292100" dist="139700" dir="2700000" algn="tl" rotWithShape="0">
              <a:srgbClr val="333333">
                <a:alpha val="86000"/>
              </a:srgbClr>
            </a:outerShdw>
          </a:effectLst>
          <a:scene3d>
            <a:camera prst="orthographicFront"/>
            <a:lightRig rig="threePt" dir="t"/>
          </a:scene3d>
          <a:sp3d>
            <a:bevelT w="31750"/>
          </a:sp3d>
        </p:spPr>
      </p:pic>
      <p:sp>
        <p:nvSpPr>
          <p:cNvPr id="15" name="Rettangolo 14">
            <a:extLst>
              <a:ext uri="{FF2B5EF4-FFF2-40B4-BE49-F238E27FC236}">
                <a16:creationId xmlns:a16="http://schemas.microsoft.com/office/drawing/2014/main" xmlns="" id="{7DE6584E-5519-6F4A-834A-25429B04F68A}"/>
              </a:ext>
            </a:extLst>
          </p:cNvPr>
          <p:cNvSpPr/>
          <p:nvPr/>
        </p:nvSpPr>
        <p:spPr>
          <a:xfrm>
            <a:off x="4356100" y="6137275"/>
            <a:ext cx="144463" cy="1428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Rettangolo 15">
            <a:extLst>
              <a:ext uri="{FF2B5EF4-FFF2-40B4-BE49-F238E27FC236}">
                <a16:creationId xmlns:a16="http://schemas.microsoft.com/office/drawing/2014/main" xmlns="" id="{33CEDD90-81E6-2D46-92BC-0597348934F1}"/>
              </a:ext>
            </a:extLst>
          </p:cNvPr>
          <p:cNvSpPr/>
          <p:nvPr/>
        </p:nvSpPr>
        <p:spPr>
          <a:xfrm>
            <a:off x="4356100" y="6424613"/>
            <a:ext cx="144463" cy="144462"/>
          </a:xfrm>
          <a:prstGeom prst="rect">
            <a:avLst/>
          </a:prstGeom>
          <a:solidFill>
            <a:srgbClr val="FFFF66"/>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1456" name="CasellaDiTesto 28">
            <a:extLst>
              <a:ext uri="{FF2B5EF4-FFF2-40B4-BE49-F238E27FC236}">
                <a16:creationId xmlns:a16="http://schemas.microsoft.com/office/drawing/2014/main" xmlns="" id="{576BD886-4831-0945-B14A-9B1428BC39A3}"/>
              </a:ext>
            </a:extLst>
          </p:cNvPr>
          <p:cNvSpPr txBox="1">
            <a:spLocks noChangeArrowheads="1"/>
          </p:cNvSpPr>
          <p:nvPr/>
        </p:nvSpPr>
        <p:spPr bwMode="auto">
          <a:xfrm>
            <a:off x="4465638" y="6064250"/>
            <a:ext cx="1687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b="1">
                <a:latin typeface="Calibri" panose="020F0502020204030204" pitchFamily="34" charset="0"/>
                <a:ea typeface="ヒラギノ角ゴ Pro W3" panose="020B0300000000000000" pitchFamily="34" charset="-128"/>
              </a:rPr>
              <a:t>Ingresso in riabilitazione</a:t>
            </a:r>
          </a:p>
        </p:txBody>
      </p:sp>
      <p:sp>
        <p:nvSpPr>
          <p:cNvPr id="61457" name="CasellaDiTesto 29">
            <a:extLst>
              <a:ext uri="{FF2B5EF4-FFF2-40B4-BE49-F238E27FC236}">
                <a16:creationId xmlns:a16="http://schemas.microsoft.com/office/drawing/2014/main" xmlns="" id="{3DF802E6-0789-4A48-A358-41CDCDD4AEF4}"/>
              </a:ext>
            </a:extLst>
          </p:cNvPr>
          <p:cNvSpPr txBox="1">
            <a:spLocks noChangeArrowheads="1"/>
          </p:cNvSpPr>
          <p:nvPr/>
        </p:nvSpPr>
        <p:spPr bwMode="auto">
          <a:xfrm>
            <a:off x="4465638" y="6364288"/>
            <a:ext cx="2560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b="1">
                <a:latin typeface="Calibri" panose="020F0502020204030204" pitchFamily="34" charset="0"/>
                <a:ea typeface="ヒラギノ角ゴ Pro W3" panose="020B0300000000000000" pitchFamily="34" charset="-128"/>
              </a:rPr>
              <a:t>Al termine del programma riabilitativo</a:t>
            </a:r>
          </a:p>
        </p:txBody>
      </p:sp>
      <p:sp>
        <p:nvSpPr>
          <p:cNvPr id="61458" name="Line 30">
            <a:extLst>
              <a:ext uri="{FF2B5EF4-FFF2-40B4-BE49-F238E27FC236}">
                <a16:creationId xmlns:a16="http://schemas.microsoft.com/office/drawing/2014/main" xmlns="" id="{B9B2EFC6-56EB-9F40-9584-DB2DB7DE1CAF}"/>
              </a:ext>
            </a:extLst>
          </p:cNvPr>
          <p:cNvSpPr>
            <a:spLocks noChangeShapeType="1"/>
          </p:cNvSpPr>
          <p:nvPr/>
        </p:nvSpPr>
        <p:spPr bwMode="auto">
          <a:xfrm>
            <a:off x="1547813" y="2392363"/>
            <a:ext cx="8636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61459" name="Line 31">
            <a:extLst>
              <a:ext uri="{FF2B5EF4-FFF2-40B4-BE49-F238E27FC236}">
                <a16:creationId xmlns:a16="http://schemas.microsoft.com/office/drawing/2014/main" xmlns="" id="{F46458EC-FD10-1643-A83F-D2EE41B5D9F9}"/>
              </a:ext>
            </a:extLst>
          </p:cNvPr>
          <p:cNvSpPr>
            <a:spLocks noChangeShapeType="1"/>
          </p:cNvSpPr>
          <p:nvPr/>
        </p:nvSpPr>
        <p:spPr bwMode="auto">
          <a:xfrm>
            <a:off x="5508625" y="2897188"/>
            <a:ext cx="8636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61460" name="Line 32">
            <a:extLst>
              <a:ext uri="{FF2B5EF4-FFF2-40B4-BE49-F238E27FC236}">
                <a16:creationId xmlns:a16="http://schemas.microsoft.com/office/drawing/2014/main" xmlns="" id="{97B20276-7CED-A34A-87EE-80E105145358}"/>
              </a:ext>
            </a:extLst>
          </p:cNvPr>
          <p:cNvSpPr>
            <a:spLocks noChangeShapeType="1"/>
          </p:cNvSpPr>
          <p:nvPr/>
        </p:nvSpPr>
        <p:spPr bwMode="auto">
          <a:xfrm>
            <a:off x="3492500" y="2392363"/>
            <a:ext cx="8636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61461" name="Line 33">
            <a:extLst>
              <a:ext uri="{FF2B5EF4-FFF2-40B4-BE49-F238E27FC236}">
                <a16:creationId xmlns:a16="http://schemas.microsoft.com/office/drawing/2014/main" xmlns="" id="{34FF4097-D647-8445-BB6A-C326E3C2949D}"/>
              </a:ext>
            </a:extLst>
          </p:cNvPr>
          <p:cNvSpPr>
            <a:spLocks noChangeShapeType="1"/>
          </p:cNvSpPr>
          <p:nvPr/>
        </p:nvSpPr>
        <p:spPr bwMode="auto">
          <a:xfrm>
            <a:off x="7237413" y="2247900"/>
            <a:ext cx="8636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61462" name="Line 34">
            <a:extLst>
              <a:ext uri="{FF2B5EF4-FFF2-40B4-BE49-F238E27FC236}">
                <a16:creationId xmlns:a16="http://schemas.microsoft.com/office/drawing/2014/main" xmlns="" id="{880C7CA0-5BCF-E34C-AE77-4659C78D85A1}"/>
              </a:ext>
            </a:extLst>
          </p:cNvPr>
          <p:cNvSpPr>
            <a:spLocks noChangeShapeType="1"/>
          </p:cNvSpPr>
          <p:nvPr/>
        </p:nvSpPr>
        <p:spPr bwMode="auto">
          <a:xfrm>
            <a:off x="323850" y="6353175"/>
            <a:ext cx="8636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61463" name="Text Box 35">
            <a:extLst>
              <a:ext uri="{FF2B5EF4-FFF2-40B4-BE49-F238E27FC236}">
                <a16:creationId xmlns:a16="http://schemas.microsoft.com/office/drawing/2014/main" xmlns="" id="{8C19B826-5736-6B49-B880-5F728CFC3D08}"/>
              </a:ext>
            </a:extLst>
          </p:cNvPr>
          <p:cNvSpPr txBox="1">
            <a:spLocks noChangeArrowheads="1"/>
          </p:cNvSpPr>
          <p:nvPr/>
        </p:nvSpPr>
        <p:spPr bwMode="auto">
          <a:xfrm>
            <a:off x="1116013" y="6208713"/>
            <a:ext cx="28813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it-IT" sz="1200" b="1">
                <a:latin typeface="Calibri" panose="020F0502020204030204" pitchFamily="34" charset="0"/>
                <a:ea typeface="ヒラギノ角ゴ Pro W3" panose="020B0300000000000000" pitchFamily="34" charset="-128"/>
              </a:rPr>
              <a:t>Performance Measure ACC/AHA</a:t>
            </a:r>
          </a:p>
        </p:txBody>
      </p:sp>
      <p:sp>
        <p:nvSpPr>
          <p:cNvPr id="26" name="Rettangolo 25">
            <a:extLst>
              <a:ext uri="{FF2B5EF4-FFF2-40B4-BE49-F238E27FC236}">
                <a16:creationId xmlns:a16="http://schemas.microsoft.com/office/drawing/2014/main" xmlns="" id="{982B9DCB-8E34-5348-8554-F2CCE6E1C79F}"/>
              </a:ext>
            </a:extLst>
          </p:cNvPr>
          <p:cNvSpPr/>
          <p:nvPr/>
        </p:nvSpPr>
        <p:spPr>
          <a:xfrm>
            <a:off x="8243888" y="4337050"/>
            <a:ext cx="360362" cy="115252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7" name="Rettangolo 26">
            <a:extLst>
              <a:ext uri="{FF2B5EF4-FFF2-40B4-BE49-F238E27FC236}">
                <a16:creationId xmlns:a16="http://schemas.microsoft.com/office/drawing/2014/main" xmlns="" id="{75BDA21A-387C-5C45-8E6D-ACA9959FB82A}"/>
              </a:ext>
            </a:extLst>
          </p:cNvPr>
          <p:cNvSpPr/>
          <p:nvPr/>
        </p:nvSpPr>
        <p:spPr>
          <a:xfrm>
            <a:off x="8685213" y="3402013"/>
            <a:ext cx="350837" cy="2087562"/>
          </a:xfrm>
          <a:prstGeom prst="rect">
            <a:avLst/>
          </a:prstGeom>
          <a:solidFill>
            <a:srgbClr val="FFFF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8" name="CasellaDiTesto 27">
            <a:extLst>
              <a:ext uri="{FF2B5EF4-FFF2-40B4-BE49-F238E27FC236}">
                <a16:creationId xmlns:a16="http://schemas.microsoft.com/office/drawing/2014/main" xmlns="" id="{C8A9B17A-3287-CE42-B3AE-044BF933AB04}"/>
              </a:ext>
            </a:extLst>
          </p:cNvPr>
          <p:cNvSpPr txBox="1">
            <a:spLocks noChangeArrowheads="1"/>
          </p:cNvSpPr>
          <p:nvPr/>
        </p:nvSpPr>
        <p:spPr bwMode="auto">
          <a:xfrm>
            <a:off x="8172450" y="5489575"/>
            <a:ext cx="971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it-IT" altLang="it-IT" sz="1000" b="1">
                <a:solidFill>
                  <a:srgbClr val="FF0000"/>
                </a:solidFill>
                <a:latin typeface="Calibri" panose="020F0502020204030204" pitchFamily="34" charset="0"/>
                <a:ea typeface="ヒラギノ角ゴ Pro W3" panose="020B0300000000000000" pitchFamily="34" charset="-128"/>
              </a:rPr>
              <a:t>All 4 CP drugs</a:t>
            </a:r>
          </a:p>
        </p:txBody>
      </p:sp>
      <p:sp>
        <p:nvSpPr>
          <p:cNvPr id="29" name="CasellaDiTesto 28">
            <a:extLst>
              <a:ext uri="{FF2B5EF4-FFF2-40B4-BE49-F238E27FC236}">
                <a16:creationId xmlns:a16="http://schemas.microsoft.com/office/drawing/2014/main" xmlns="" id="{BBA5E09B-4E80-244C-AF7C-F90322D68C6B}"/>
              </a:ext>
            </a:extLst>
          </p:cNvPr>
          <p:cNvSpPr txBox="1">
            <a:spLocks noChangeArrowheads="1"/>
          </p:cNvSpPr>
          <p:nvPr/>
        </p:nvSpPr>
        <p:spPr bwMode="auto">
          <a:xfrm>
            <a:off x="8172450" y="4121150"/>
            <a:ext cx="5032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it-IT" altLang="it-IT" sz="1000" b="1">
                <a:solidFill>
                  <a:srgbClr val="FF0000"/>
                </a:solidFill>
                <a:latin typeface="Calibri" panose="020F0502020204030204" pitchFamily="34" charset="0"/>
                <a:ea typeface="ヒラギノ角ゴ Pro W3" panose="020B0300000000000000" pitchFamily="34" charset="-128"/>
              </a:rPr>
              <a:t>32.3%</a:t>
            </a:r>
          </a:p>
        </p:txBody>
      </p:sp>
      <p:sp>
        <p:nvSpPr>
          <p:cNvPr id="30" name="CasellaDiTesto 29">
            <a:extLst>
              <a:ext uri="{FF2B5EF4-FFF2-40B4-BE49-F238E27FC236}">
                <a16:creationId xmlns:a16="http://schemas.microsoft.com/office/drawing/2014/main" xmlns="" id="{FB12D3F4-69AC-914D-965D-3BAE08EE4065}"/>
              </a:ext>
            </a:extLst>
          </p:cNvPr>
          <p:cNvSpPr txBox="1">
            <a:spLocks noChangeArrowheads="1"/>
          </p:cNvSpPr>
          <p:nvPr/>
        </p:nvSpPr>
        <p:spPr bwMode="auto">
          <a:xfrm>
            <a:off x="8604250" y="3154363"/>
            <a:ext cx="504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it-IT" altLang="it-IT" sz="1000" b="1">
                <a:solidFill>
                  <a:srgbClr val="FF0000"/>
                </a:solidFill>
                <a:latin typeface="Calibri" panose="020F0502020204030204" pitchFamily="34" charset="0"/>
                <a:ea typeface="ヒラギノ角ゴ Pro W3" panose="020B0300000000000000" pitchFamily="34" charset="-128"/>
              </a:rPr>
              <a:t>57.1%</a:t>
            </a:r>
          </a:p>
        </p:txBody>
      </p:sp>
      <p:pic>
        <p:nvPicPr>
          <p:cNvPr id="61469" name="Picture 7">
            <a:extLst>
              <a:ext uri="{FF2B5EF4-FFF2-40B4-BE49-F238E27FC236}">
                <a16:creationId xmlns:a16="http://schemas.microsoft.com/office/drawing/2014/main" xmlns="" id="{E4C6B505-260D-204F-BE75-F42215ED48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97535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178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29" grpId="0"/>
      <p:bldP spid="3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xmlns="" id="{4FED04E8-3911-3148-BBA9-57DEC7B1F939}"/>
              </a:ext>
            </a:extLst>
          </p:cNvPr>
          <p:cNvSpPr>
            <a:spLocks noGrp="1"/>
          </p:cNvSpPr>
          <p:nvPr>
            <p:ph type="title"/>
          </p:nvPr>
        </p:nvSpPr>
        <p:spPr>
          <a:xfrm>
            <a:off x="457200" y="838200"/>
            <a:ext cx="8229600" cy="1143000"/>
          </a:xfrm>
        </p:spPr>
        <p:txBody>
          <a:bodyPr/>
          <a:lstStyle/>
          <a:p>
            <a:pPr eaLnBrk="1" hangingPunct="1"/>
            <a:r>
              <a:rPr lang="it-IT" altLang="it-IT" sz="4000" b="1">
                <a:solidFill>
                  <a:srgbClr val="FF0000"/>
                </a:solidFill>
                <a:latin typeface="Calibri" panose="020F0502020204030204" pitchFamily="34" charset="0"/>
                <a:ea typeface="ヒラギノ角ゴ Pro W3" panose="020B0300000000000000" pitchFamily="34" charset="-128"/>
              </a:rPr>
              <a:t>BLITZ 4 (2009-2010)</a:t>
            </a:r>
            <a:br>
              <a:rPr lang="it-IT" altLang="it-IT" sz="4000" b="1">
                <a:solidFill>
                  <a:srgbClr val="FF0000"/>
                </a:solidFill>
                <a:latin typeface="Calibri" panose="020F0502020204030204" pitchFamily="34" charset="0"/>
                <a:ea typeface="ヒラギノ角ゴ Pro W3" panose="020B0300000000000000" pitchFamily="34" charset="-128"/>
              </a:rPr>
            </a:br>
            <a:r>
              <a:rPr lang="it-IT" altLang="it-IT" sz="2800" b="1">
                <a:latin typeface="Calibri" panose="020F0502020204030204" pitchFamily="34" charset="0"/>
                <a:ea typeface="ヒラギノ角ゴ Pro W3" panose="020B0300000000000000" pitchFamily="34" charset="-128"/>
              </a:rPr>
              <a:t>163 UTIC ad impronta interventistica</a:t>
            </a:r>
          </a:p>
        </p:txBody>
      </p:sp>
      <p:graphicFrame>
        <p:nvGraphicFramePr>
          <p:cNvPr id="57346" name="Object 18">
            <a:extLst>
              <a:ext uri="{FF2B5EF4-FFF2-40B4-BE49-F238E27FC236}">
                <a16:creationId xmlns:a16="http://schemas.microsoft.com/office/drawing/2014/main" xmlns="" id="{DC83B5C1-B2DF-0549-A5F1-FD4E1C2FF4BF}"/>
              </a:ext>
            </a:extLst>
          </p:cNvPr>
          <p:cNvGraphicFramePr>
            <a:graphicFrameLocks noGrp="1" noChangeAspect="1"/>
          </p:cNvGraphicFramePr>
          <p:nvPr>
            <p:ph idx="1"/>
          </p:nvPr>
        </p:nvGraphicFramePr>
        <p:xfrm>
          <a:off x="73025" y="2009775"/>
          <a:ext cx="9031288" cy="4597400"/>
        </p:xfrm>
        <a:graphic>
          <a:graphicData uri="http://schemas.openxmlformats.org/presentationml/2006/ole">
            <mc:AlternateContent xmlns:mc="http://schemas.openxmlformats.org/markup-compatibility/2006">
              <mc:Choice xmlns:v="urn:schemas-microsoft-com:vml" Requires="v">
                <p:oleObj spid="_x0000_s438307" name="Grafico" r:id="rId4" imgW="18808700" imgH="9575800" progId="Excel.Sheet.8">
                  <p:embed/>
                </p:oleObj>
              </mc:Choice>
              <mc:Fallback>
                <p:oleObj name="Grafico" r:id="rId4" imgW="18808700" imgH="9575800" progId="Excel.Sheet.8">
                  <p:embed/>
                  <p:pic>
                    <p:nvPicPr>
                      <p:cNvPr id="57346" name="Object 18">
                        <a:extLst>
                          <a:ext uri="{FF2B5EF4-FFF2-40B4-BE49-F238E27FC236}">
                            <a16:creationId xmlns:a16="http://schemas.microsoft.com/office/drawing/2014/main" xmlns="" id="{DC83B5C1-B2DF-0549-A5F1-FD4E1C2FF4BF}"/>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2009775"/>
                        <a:ext cx="9031288"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7347" name="Immagine 5" descr="Logo_piccoloBlitz4.jpg">
            <a:extLst>
              <a:ext uri="{FF2B5EF4-FFF2-40B4-BE49-F238E27FC236}">
                <a16:creationId xmlns:a16="http://schemas.microsoft.com/office/drawing/2014/main" xmlns="" id="{DA075293-05FF-354E-BADF-EDE25FA5840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43888" y="0"/>
            <a:ext cx="90011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851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a:extLst>
              <a:ext uri="{FF2B5EF4-FFF2-40B4-BE49-F238E27FC236}">
                <a16:creationId xmlns:a16="http://schemas.microsoft.com/office/drawing/2014/main" xmlns="" id="{59041596-647B-CF4A-8007-87B1DF327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313488"/>
            <a:ext cx="23129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CasellaDiTesto 7">
            <a:extLst>
              <a:ext uri="{FF2B5EF4-FFF2-40B4-BE49-F238E27FC236}">
                <a16:creationId xmlns:a16="http://schemas.microsoft.com/office/drawing/2014/main" xmlns="" id="{77B058CA-4124-3E40-B44A-3187328EC5E2}"/>
              </a:ext>
            </a:extLst>
          </p:cNvPr>
          <p:cNvSpPr txBox="1"/>
          <p:nvPr/>
        </p:nvSpPr>
        <p:spPr>
          <a:xfrm>
            <a:off x="179388" y="1125538"/>
            <a:ext cx="8501062" cy="495300"/>
          </a:xfrm>
          <a:prstGeom prst="rect">
            <a:avLst/>
          </a:prstGeom>
          <a:noFill/>
        </p:spPr>
        <p:txBody>
          <a:bodyPr lIns="64291" tIns="32146" rIns="64291" bIns="32146">
            <a:spAutoFit/>
          </a:bodyPr>
          <a:lstStyle/>
          <a:p>
            <a:pPr algn="ctr">
              <a:defRPr/>
            </a:pPr>
            <a:r>
              <a:rPr lang="it-IT" sz="2800" b="1" dirty="0">
                <a:solidFill>
                  <a:srgbClr val="DA1D25"/>
                </a:solidFill>
                <a:latin typeface="+mj-lt"/>
                <a:ea typeface="MS PGothic" pitchFamily="34" charset="-128"/>
              </a:rPr>
              <a:t>CR </a:t>
            </a:r>
            <a:r>
              <a:rPr lang="it-IT" sz="2800" b="1" dirty="0" err="1">
                <a:solidFill>
                  <a:srgbClr val="DA1D25"/>
                </a:solidFill>
                <a:latin typeface="+mj-lt"/>
                <a:ea typeface="MS PGothic" pitchFamily="34" charset="-128"/>
              </a:rPr>
              <a:t>units</a:t>
            </a:r>
            <a:r>
              <a:rPr lang="it-IT" sz="2800" b="1" dirty="0">
                <a:solidFill>
                  <a:srgbClr val="DA1D25"/>
                </a:solidFill>
                <a:latin typeface="+mj-lt"/>
                <a:ea typeface="MS PGothic" pitchFamily="34" charset="-128"/>
              </a:rPr>
              <a:t>  2008</a:t>
            </a:r>
          </a:p>
        </p:txBody>
      </p:sp>
      <p:grpSp>
        <p:nvGrpSpPr>
          <p:cNvPr id="59395" name="Gruppo 2">
            <a:extLst>
              <a:ext uri="{FF2B5EF4-FFF2-40B4-BE49-F238E27FC236}">
                <a16:creationId xmlns:a16="http://schemas.microsoft.com/office/drawing/2014/main" xmlns="" id="{BC2B1AF3-D69D-4E48-8B1F-6EDBE4F5473F}"/>
              </a:ext>
            </a:extLst>
          </p:cNvPr>
          <p:cNvGrpSpPr>
            <a:grpSpLocks/>
          </p:cNvGrpSpPr>
          <p:nvPr/>
        </p:nvGrpSpPr>
        <p:grpSpPr bwMode="auto">
          <a:xfrm>
            <a:off x="876300" y="1757363"/>
            <a:ext cx="6834188" cy="4506912"/>
            <a:chOff x="1245816" y="2500536"/>
            <a:chExt cx="9721080" cy="6408712"/>
          </a:xfrm>
        </p:grpSpPr>
        <p:graphicFrame>
          <p:nvGraphicFramePr>
            <p:cNvPr id="9" name="Grafico 8">
              <a:extLst>
                <a:ext uri="{FF2B5EF4-FFF2-40B4-BE49-F238E27FC236}">
                  <a16:creationId xmlns:a16="http://schemas.microsoft.com/office/drawing/2014/main" xmlns="" id="{C433F9C1-DE1E-0446-9F9E-9BA0D22D43C8}"/>
                </a:ext>
              </a:extLst>
            </p:cNvPr>
            <p:cNvGraphicFramePr>
              <a:graphicFrameLocks/>
            </p:cNvGraphicFramePr>
            <p:nvPr/>
          </p:nvGraphicFramePr>
          <p:xfrm>
            <a:off x="1245816" y="2500536"/>
            <a:ext cx="9721080" cy="5616624"/>
          </p:xfrm>
          <a:graphic>
            <a:graphicData uri="http://schemas.openxmlformats.org/drawingml/2006/chart">
              <c:chart xmlns:c="http://schemas.openxmlformats.org/drawingml/2006/chart" xmlns:r="http://schemas.openxmlformats.org/officeDocument/2006/relationships" r:id="rId3"/>
            </a:graphicData>
          </a:graphic>
        </p:graphicFrame>
        <p:sp>
          <p:nvSpPr>
            <p:cNvPr id="2" name="CasellaDiTesto 1">
              <a:extLst>
                <a:ext uri="{FF2B5EF4-FFF2-40B4-BE49-F238E27FC236}">
                  <a16:creationId xmlns:a16="http://schemas.microsoft.com/office/drawing/2014/main" xmlns="" id="{30EBB5F2-5294-0E4D-B58F-418634D406FB}"/>
                </a:ext>
              </a:extLst>
            </p:cNvPr>
            <p:cNvSpPr txBox="1"/>
            <p:nvPr/>
          </p:nvSpPr>
          <p:spPr>
            <a:xfrm>
              <a:off x="8857840" y="3545704"/>
              <a:ext cx="1311950" cy="329578"/>
            </a:xfrm>
            <a:prstGeom prst="rect">
              <a:avLst/>
            </a:prstGeom>
            <a:noFill/>
          </p:spPr>
          <p:txBody>
            <a:bodyPr wrap="none">
              <a:spAutoFit/>
            </a:bodyPr>
            <a:lstStyle/>
            <a:p>
              <a:pPr>
                <a:defRPr/>
              </a:pPr>
              <a:r>
                <a:rPr lang="it-IT" sz="900" dirty="0">
                  <a:solidFill>
                    <a:schemeClr val="bg1"/>
                  </a:solidFill>
                  <a:latin typeface="+mj-lt"/>
                  <a:ea typeface="MS PGothic" pitchFamily="34" charset="-128"/>
                </a:rPr>
                <a:t>OUTPATIENT</a:t>
              </a:r>
            </a:p>
          </p:txBody>
        </p:sp>
        <p:sp>
          <p:nvSpPr>
            <p:cNvPr id="10" name="CasellaDiTesto 9">
              <a:extLst>
                <a:ext uri="{FF2B5EF4-FFF2-40B4-BE49-F238E27FC236}">
                  <a16:creationId xmlns:a16="http://schemas.microsoft.com/office/drawing/2014/main" xmlns="" id="{A8168C28-AD48-7C4C-AD35-3929600D0A69}"/>
                </a:ext>
              </a:extLst>
            </p:cNvPr>
            <p:cNvSpPr txBox="1"/>
            <p:nvPr/>
          </p:nvSpPr>
          <p:spPr>
            <a:xfrm>
              <a:off x="8961712" y="5595409"/>
              <a:ext cx="1129045" cy="327321"/>
            </a:xfrm>
            <a:prstGeom prst="rect">
              <a:avLst/>
            </a:prstGeom>
            <a:noFill/>
          </p:spPr>
          <p:txBody>
            <a:bodyPr wrap="none">
              <a:spAutoFit/>
            </a:bodyPr>
            <a:lstStyle/>
            <a:p>
              <a:pPr>
                <a:defRPr/>
              </a:pPr>
              <a:r>
                <a:rPr lang="it-IT" sz="900" dirty="0">
                  <a:solidFill>
                    <a:schemeClr val="bg1"/>
                  </a:solidFill>
                  <a:latin typeface="+mj-lt"/>
                  <a:ea typeface="MS PGothic" pitchFamily="34" charset="-128"/>
                </a:rPr>
                <a:t>INPATIENT</a:t>
              </a:r>
            </a:p>
          </p:txBody>
        </p:sp>
        <p:sp>
          <p:nvSpPr>
            <p:cNvPr id="7" name="CasellaDiTesto 6">
              <a:extLst>
                <a:ext uri="{FF2B5EF4-FFF2-40B4-BE49-F238E27FC236}">
                  <a16:creationId xmlns:a16="http://schemas.microsoft.com/office/drawing/2014/main" xmlns="" id="{CDDC787C-3389-2241-B1CA-D5C95A496AC7}"/>
                </a:ext>
              </a:extLst>
            </p:cNvPr>
            <p:cNvSpPr txBox="1"/>
            <p:nvPr/>
          </p:nvSpPr>
          <p:spPr>
            <a:xfrm>
              <a:off x="4054880" y="8333616"/>
              <a:ext cx="6049425" cy="575632"/>
            </a:xfrm>
            <a:prstGeom prst="rect">
              <a:avLst/>
            </a:prstGeom>
            <a:solidFill>
              <a:schemeClr val="lt1">
                <a:alpha val="51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it-IT" dirty="0"/>
                <a:t>ISYDE-2008:	Data </a:t>
              </a:r>
              <a:r>
                <a:rPr lang="it-IT" dirty="0" err="1"/>
                <a:t>projected</a:t>
              </a:r>
              <a:r>
                <a:rPr lang="it-IT" dirty="0"/>
                <a:t> from a 2 </a:t>
              </a:r>
              <a:r>
                <a:rPr lang="it-IT" dirty="0" err="1"/>
                <a:t>weeks</a:t>
              </a:r>
              <a:r>
                <a:rPr lang="it-IT" dirty="0"/>
                <a:t>  </a:t>
              </a:r>
              <a:r>
                <a:rPr lang="it-IT" dirty="0" err="1"/>
                <a:t>survey</a:t>
              </a:r>
              <a:endParaRPr lang="it-IT" dirty="0"/>
            </a:p>
          </p:txBody>
        </p:sp>
      </p:grpSp>
      <p:sp>
        <p:nvSpPr>
          <p:cNvPr id="59396" name="Rettangolo 10">
            <a:extLst>
              <a:ext uri="{FF2B5EF4-FFF2-40B4-BE49-F238E27FC236}">
                <a16:creationId xmlns:a16="http://schemas.microsoft.com/office/drawing/2014/main" xmlns="" id="{FE26CCB7-EC4C-0C43-A9A7-D1D9964AED50}"/>
              </a:ext>
            </a:extLst>
          </p:cNvPr>
          <p:cNvSpPr>
            <a:spLocks noChangeArrowheads="1"/>
          </p:cNvSpPr>
          <p:nvPr/>
        </p:nvSpPr>
        <p:spPr bwMode="auto">
          <a:xfrm>
            <a:off x="4284663" y="1916113"/>
            <a:ext cx="3311525" cy="3744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chemeClr val="bg1"/>
              </a:solidFill>
            </a:endParaRPr>
          </a:p>
        </p:txBody>
      </p:sp>
    </p:spTree>
    <p:extLst>
      <p:ext uri="{BB962C8B-B14F-4D97-AF65-F5344CB8AC3E}">
        <p14:creationId xmlns:p14="http://schemas.microsoft.com/office/powerpoint/2010/main" val="3176857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9396"/>
                                        </p:tgtEl>
                                      </p:cBhvr>
                                    </p:animEffect>
                                    <p:set>
                                      <p:cBhvr>
                                        <p:cTn id="7" dur="1" fill="hold">
                                          <p:stCondLst>
                                            <p:cond delay="499"/>
                                          </p:stCondLst>
                                        </p:cTn>
                                        <p:tgtEl>
                                          <p:spTgt spid="593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a:extLst>
              <a:ext uri="{FF2B5EF4-FFF2-40B4-BE49-F238E27FC236}">
                <a16:creationId xmlns:a16="http://schemas.microsoft.com/office/drawing/2014/main" xmlns="" id="{4F0256C7-F885-5245-87B1-DD80325A14EC}"/>
              </a:ext>
            </a:extLst>
          </p:cNvPr>
          <p:cNvSpPr>
            <a:spLocks noGrp="1"/>
          </p:cNvSpPr>
          <p:nvPr>
            <p:ph type="title"/>
          </p:nvPr>
        </p:nvSpPr>
        <p:spPr>
          <a:xfrm>
            <a:off x="0" y="692150"/>
            <a:ext cx="9144000" cy="1143000"/>
          </a:xfrm>
        </p:spPr>
        <p:txBody>
          <a:bodyPr anchor="t"/>
          <a:lstStyle/>
          <a:p>
            <a:pPr eaLnBrk="1" hangingPunct="1">
              <a:defRPr/>
            </a:pPr>
            <a:r>
              <a:rPr lang="it-IT" sz="3600" dirty="0">
                <a:solidFill>
                  <a:srgbClr val="DA1D25"/>
                </a:solidFill>
                <a:latin typeface="+mn-lt"/>
                <a:cs typeface="Comic Sans MS" charset="0"/>
              </a:rPr>
              <a:t>  Eseguito ciclo riabilitativo in pazienti </a:t>
            </a:r>
            <a:r>
              <a:rPr lang="it-IT" sz="4000" dirty="0">
                <a:solidFill>
                  <a:srgbClr val="DA1D25"/>
                </a:solidFill>
                <a:latin typeface="+mn-lt"/>
                <a:cs typeface="Comic Sans MS" charset="0"/>
              </a:rPr>
              <a:t/>
            </a:r>
            <a:br>
              <a:rPr lang="it-IT" sz="4000" dirty="0">
                <a:solidFill>
                  <a:srgbClr val="DA1D25"/>
                </a:solidFill>
                <a:latin typeface="+mn-lt"/>
                <a:cs typeface="Comic Sans MS" charset="0"/>
              </a:rPr>
            </a:br>
            <a:r>
              <a:rPr lang="it-IT" sz="2800" b="1" dirty="0">
                <a:solidFill>
                  <a:srgbClr val="DA1D25"/>
                </a:solidFill>
                <a:latin typeface="+mn-lt"/>
                <a:cs typeface="Comic Sans MS" charset="0"/>
              </a:rPr>
              <a:t>sopravvissuti a 6 mesi con </a:t>
            </a:r>
            <a:r>
              <a:rPr lang="it-IT" sz="2800" b="1" dirty="0" err="1">
                <a:solidFill>
                  <a:srgbClr val="DA1D25"/>
                </a:solidFill>
                <a:latin typeface="+mn-lt"/>
                <a:cs typeface="Comic Sans MS" charset="0"/>
              </a:rPr>
              <a:t>follow</a:t>
            </a:r>
            <a:r>
              <a:rPr lang="it-IT" sz="2800" b="1" dirty="0">
                <a:solidFill>
                  <a:srgbClr val="DA1D25"/>
                </a:solidFill>
                <a:latin typeface="+mn-lt"/>
                <a:cs typeface="Comic Sans MS" charset="0"/>
              </a:rPr>
              <a:t> up disponibile</a:t>
            </a:r>
            <a:endParaRPr lang="it-IT" sz="4000" b="1" dirty="0">
              <a:solidFill>
                <a:srgbClr val="DA1D25"/>
              </a:solidFill>
              <a:latin typeface="+mn-lt"/>
              <a:cs typeface="Comic Sans MS" charset="0"/>
            </a:endParaRPr>
          </a:p>
        </p:txBody>
      </p:sp>
      <p:pic>
        <p:nvPicPr>
          <p:cNvPr id="71682" name="Immagine 5" descr="Logo_piccoloBlitz4.jpg">
            <a:extLst>
              <a:ext uri="{FF2B5EF4-FFF2-40B4-BE49-F238E27FC236}">
                <a16:creationId xmlns:a16="http://schemas.microsoft.com/office/drawing/2014/main" xmlns="" id="{ED92EC9B-9A26-AF42-8C67-7E9AFF37EE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3600" y="0"/>
            <a:ext cx="6604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683" name="Object 19">
            <a:extLst>
              <a:ext uri="{FF2B5EF4-FFF2-40B4-BE49-F238E27FC236}">
                <a16:creationId xmlns:a16="http://schemas.microsoft.com/office/drawing/2014/main" xmlns="" id="{FAE09D12-BA38-144E-9F78-16BBD2BAAA8C}"/>
              </a:ext>
            </a:extLst>
          </p:cNvPr>
          <p:cNvGraphicFramePr>
            <a:graphicFrameLocks noGrp="1"/>
          </p:cNvGraphicFramePr>
          <p:nvPr>
            <p:ph idx="1"/>
          </p:nvPr>
        </p:nvGraphicFramePr>
        <p:xfrm>
          <a:off x="0" y="2514600"/>
          <a:ext cx="8991600" cy="4038600"/>
        </p:xfrm>
        <a:graphic>
          <a:graphicData uri="http://schemas.openxmlformats.org/presentationml/2006/ole">
            <mc:AlternateContent xmlns:mc="http://schemas.openxmlformats.org/markup-compatibility/2006">
              <mc:Choice xmlns:v="urn:schemas-microsoft-com:vml" Requires="v">
                <p:oleObj spid="_x0000_s452643" name="Grafico" r:id="rId4" imgW="18732500" imgH="8407400" progId="Excel.Sheet.8">
                  <p:embed/>
                </p:oleObj>
              </mc:Choice>
              <mc:Fallback>
                <p:oleObj name="Grafico" r:id="rId4" imgW="18732500" imgH="8407400" progId="Excel.Sheet.8">
                  <p:embed/>
                  <p:pic>
                    <p:nvPicPr>
                      <p:cNvPr id="71683" name="Object 19">
                        <a:extLst>
                          <a:ext uri="{FF2B5EF4-FFF2-40B4-BE49-F238E27FC236}">
                            <a16:creationId xmlns:a16="http://schemas.microsoft.com/office/drawing/2014/main" xmlns="" id="{FAE09D12-BA38-144E-9F78-16BBD2BAAA8C}"/>
                          </a:ext>
                        </a:extLst>
                      </p:cNvPr>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14600"/>
                        <a:ext cx="8991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9362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303"/>
          <p:cNvPicPr/>
          <p:nvPr/>
        </p:nvPicPr>
        <p:blipFill>
          <a:blip r:embed="rId3" cstate="print"/>
          <a:stretch/>
        </p:blipFill>
        <p:spPr>
          <a:xfrm>
            <a:off x="250692" y="333304"/>
            <a:ext cx="5615628" cy="3317042"/>
          </a:xfrm>
          <a:prstGeom prst="rect">
            <a:avLst/>
          </a:prstGeom>
          <a:ln w="9360">
            <a:noFill/>
          </a:ln>
        </p:spPr>
      </p:pic>
      <p:pic>
        <p:nvPicPr>
          <p:cNvPr id="185" name="Picture 304"/>
          <p:cNvPicPr/>
          <p:nvPr/>
        </p:nvPicPr>
        <p:blipFill>
          <a:blip r:embed="rId4" cstate="print"/>
          <a:stretch/>
        </p:blipFill>
        <p:spPr>
          <a:xfrm>
            <a:off x="6011992" y="2781340"/>
            <a:ext cx="2745603" cy="729286"/>
          </a:xfrm>
          <a:prstGeom prst="rect">
            <a:avLst/>
          </a:prstGeom>
          <a:ln w="9360">
            <a:noFill/>
          </a:ln>
        </p:spPr>
      </p:pic>
      <p:pic>
        <p:nvPicPr>
          <p:cNvPr id="186" name="Picture 5"/>
          <p:cNvPicPr/>
          <p:nvPr/>
        </p:nvPicPr>
        <p:blipFill>
          <a:blip r:embed="rId5" cstate="print"/>
          <a:stretch/>
        </p:blipFill>
        <p:spPr>
          <a:xfrm>
            <a:off x="2700331" y="3860905"/>
            <a:ext cx="6009220" cy="2481987"/>
          </a:xfrm>
          <a:prstGeom prst="rect">
            <a:avLst/>
          </a:prstGeom>
          <a:ln w="9360">
            <a:noFill/>
          </a:ln>
        </p:spPr>
      </p:pic>
      <p:pic>
        <p:nvPicPr>
          <p:cNvPr id="187" name="Picture 7"/>
          <p:cNvPicPr/>
          <p:nvPr/>
        </p:nvPicPr>
        <p:blipFill>
          <a:blip r:embed="rId6" cstate="print"/>
          <a:stretch/>
        </p:blipFill>
        <p:spPr>
          <a:xfrm>
            <a:off x="611332" y="4724360"/>
            <a:ext cx="1704029" cy="897407"/>
          </a:xfrm>
          <a:prstGeom prst="rect">
            <a:avLst/>
          </a:prstGeom>
          <a:ln w="9360">
            <a:noFill/>
          </a:ln>
        </p:spPr>
      </p:pic>
      <p:pic>
        <p:nvPicPr>
          <p:cNvPr id="188" name="Picture 3"/>
          <p:cNvPicPr/>
          <p:nvPr/>
        </p:nvPicPr>
        <p:blipFill>
          <a:blip r:embed="rId7" cstate="print"/>
          <a:stretch/>
        </p:blipFill>
        <p:spPr>
          <a:xfrm>
            <a:off x="7666129" y="0"/>
            <a:ext cx="1477051" cy="403817"/>
          </a:xfrm>
          <a:prstGeom prst="rect">
            <a:avLst/>
          </a:prstGeom>
          <a:ln w="9360">
            <a:noFill/>
          </a:ln>
        </p:spPr>
      </p:pic>
      <p:pic>
        <p:nvPicPr>
          <p:cNvPr id="189" name="Picture 2"/>
          <p:cNvPicPr/>
          <p:nvPr/>
        </p:nvPicPr>
        <p:blipFill>
          <a:blip r:embed="rId8" cstate="print"/>
          <a:stretch/>
        </p:blipFill>
        <p:spPr>
          <a:xfrm>
            <a:off x="6084982" y="476288"/>
            <a:ext cx="1415148" cy="1889810"/>
          </a:xfrm>
          <a:prstGeom prst="rect">
            <a:avLst/>
          </a:prstGeom>
          <a:ln w="9360">
            <a:noFill/>
          </a:ln>
        </p:spPr>
      </p:pic>
      <p:sp>
        <p:nvSpPr>
          <p:cNvPr id="190" name="Line 1"/>
          <p:cNvSpPr/>
          <p:nvPr/>
        </p:nvSpPr>
        <p:spPr>
          <a:xfrm>
            <a:off x="4932230" y="4292470"/>
            <a:ext cx="1943018" cy="326"/>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191" name="Line 2"/>
          <p:cNvSpPr/>
          <p:nvPr/>
        </p:nvSpPr>
        <p:spPr>
          <a:xfrm>
            <a:off x="6587907" y="4797159"/>
            <a:ext cx="1944866" cy="326"/>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192" name="Line 3"/>
          <p:cNvSpPr/>
          <p:nvPr/>
        </p:nvSpPr>
        <p:spPr>
          <a:xfrm>
            <a:off x="2842923" y="5084760"/>
            <a:ext cx="4176765" cy="326"/>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41195661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Immagine 2" descr="RIAB 6.jpg">
            <a:extLst>
              <a:ext uri="{FF2B5EF4-FFF2-40B4-BE49-F238E27FC236}">
                <a16:creationId xmlns:a16="http://schemas.microsoft.com/office/drawing/2014/main" xmlns="" id="{B4C75AC2-5528-8E41-8AC4-022AA5EBF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1876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C00F0D43-8CF9-4A4D-B6D9-E3587B7CB27C}"/>
              </a:ext>
            </a:extLst>
          </p:cNvPr>
          <p:cNvSpPr>
            <a:spLocks noGrp="1"/>
          </p:cNvSpPr>
          <p:nvPr>
            <p:ph type="sldNum" sz="quarter" idx="12"/>
          </p:nvPr>
        </p:nvSpPr>
        <p:spPr/>
        <p:txBody>
          <a:bodyPr/>
          <a:lstStyle/>
          <a:p>
            <a:fld id="{232CBC1A-E5ED-4EBF-AF10-D024A602A039}" type="slidenum">
              <a:rPr lang="it-IT" smtClean="0"/>
              <a:pPr/>
              <a:t>151</a:t>
            </a:fld>
            <a:endParaRPr lang="it-IT"/>
          </a:p>
        </p:txBody>
      </p:sp>
      <p:sp>
        <p:nvSpPr>
          <p:cNvPr id="3" name="Titolo 2">
            <a:extLst>
              <a:ext uri="{FF2B5EF4-FFF2-40B4-BE49-F238E27FC236}">
                <a16:creationId xmlns:a16="http://schemas.microsoft.com/office/drawing/2014/main" xmlns="" id="{CD048F7C-C4C4-C746-B381-75AC7FE69055}"/>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xmlns="" id="{807D6BBF-7B06-194C-A9B3-D3CD73FD1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3928"/>
            <a:ext cx="9144000" cy="4590143"/>
          </a:xfrm>
          <a:prstGeom prst="rect">
            <a:avLst/>
          </a:prstGeom>
        </p:spPr>
      </p:pic>
    </p:spTree>
    <p:extLst>
      <p:ext uri="{BB962C8B-B14F-4D97-AF65-F5344CB8AC3E}">
        <p14:creationId xmlns:p14="http://schemas.microsoft.com/office/powerpoint/2010/main" val="35104943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2FEA0E12-3F14-BF44-A5DD-5A127E70E080}"/>
              </a:ext>
            </a:extLst>
          </p:cNvPr>
          <p:cNvSpPr>
            <a:spLocks noGrp="1"/>
          </p:cNvSpPr>
          <p:nvPr>
            <p:ph type="sldNum" sz="quarter" idx="12"/>
          </p:nvPr>
        </p:nvSpPr>
        <p:spPr/>
        <p:txBody>
          <a:bodyPr/>
          <a:lstStyle/>
          <a:p>
            <a:fld id="{232CBC1A-E5ED-4EBF-AF10-D024A602A039}" type="slidenum">
              <a:rPr lang="it-IT" smtClean="0"/>
              <a:pPr/>
              <a:t>152</a:t>
            </a:fld>
            <a:endParaRPr lang="it-IT"/>
          </a:p>
        </p:txBody>
      </p:sp>
      <p:sp>
        <p:nvSpPr>
          <p:cNvPr id="3" name="Titolo 2">
            <a:extLst>
              <a:ext uri="{FF2B5EF4-FFF2-40B4-BE49-F238E27FC236}">
                <a16:creationId xmlns:a16="http://schemas.microsoft.com/office/drawing/2014/main" xmlns="" id="{EBD6FEF7-B028-3E40-8A70-0F97CA3CD6A5}"/>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xmlns="" id="{2FEA1DC5-6A81-D847-98B5-E912CF662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9092"/>
            <a:ext cx="9144000" cy="4839816"/>
          </a:xfrm>
          <a:prstGeom prst="rect">
            <a:avLst/>
          </a:prstGeom>
        </p:spPr>
      </p:pic>
    </p:spTree>
    <p:extLst>
      <p:ext uri="{BB962C8B-B14F-4D97-AF65-F5344CB8AC3E}">
        <p14:creationId xmlns:p14="http://schemas.microsoft.com/office/powerpoint/2010/main" val="39326885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8AD18CD6-B6AF-E44A-9F3A-3B1DDB8AEB96}"/>
              </a:ext>
            </a:extLst>
          </p:cNvPr>
          <p:cNvSpPr>
            <a:spLocks noGrp="1"/>
          </p:cNvSpPr>
          <p:nvPr>
            <p:ph type="sldNum" sz="quarter" idx="12"/>
          </p:nvPr>
        </p:nvSpPr>
        <p:spPr/>
        <p:txBody>
          <a:bodyPr/>
          <a:lstStyle/>
          <a:p>
            <a:fld id="{232CBC1A-E5ED-4EBF-AF10-D024A602A039}" type="slidenum">
              <a:rPr lang="it-IT" smtClean="0"/>
              <a:pPr/>
              <a:t>153</a:t>
            </a:fld>
            <a:endParaRPr lang="it-IT"/>
          </a:p>
        </p:txBody>
      </p:sp>
      <p:sp>
        <p:nvSpPr>
          <p:cNvPr id="3" name="Titolo 2">
            <a:extLst>
              <a:ext uri="{FF2B5EF4-FFF2-40B4-BE49-F238E27FC236}">
                <a16:creationId xmlns:a16="http://schemas.microsoft.com/office/drawing/2014/main" xmlns="" id="{D7AC5448-9902-F04D-A1BF-B6B89404089A}"/>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xmlns="" id="{03050C28-F57A-3849-A937-2294977AB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3626"/>
            <a:ext cx="9144000" cy="4650748"/>
          </a:xfrm>
          <a:prstGeom prst="rect">
            <a:avLst/>
          </a:prstGeom>
        </p:spPr>
      </p:pic>
    </p:spTree>
    <p:extLst>
      <p:ext uri="{BB962C8B-B14F-4D97-AF65-F5344CB8AC3E}">
        <p14:creationId xmlns:p14="http://schemas.microsoft.com/office/powerpoint/2010/main" val="42471780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828F4D1F-113E-B742-B67B-F43B8B0D9926}"/>
              </a:ext>
            </a:extLst>
          </p:cNvPr>
          <p:cNvSpPr>
            <a:spLocks noGrp="1"/>
          </p:cNvSpPr>
          <p:nvPr>
            <p:ph type="sldNum" sz="quarter" idx="12"/>
          </p:nvPr>
        </p:nvSpPr>
        <p:spPr/>
        <p:txBody>
          <a:bodyPr/>
          <a:lstStyle/>
          <a:p>
            <a:fld id="{232CBC1A-E5ED-4EBF-AF10-D024A602A039}" type="slidenum">
              <a:rPr lang="it-IT" smtClean="0"/>
              <a:pPr/>
              <a:t>154</a:t>
            </a:fld>
            <a:endParaRPr lang="it-IT"/>
          </a:p>
        </p:txBody>
      </p:sp>
      <p:sp>
        <p:nvSpPr>
          <p:cNvPr id="3" name="Titolo 2">
            <a:extLst>
              <a:ext uri="{FF2B5EF4-FFF2-40B4-BE49-F238E27FC236}">
                <a16:creationId xmlns:a16="http://schemas.microsoft.com/office/drawing/2014/main" xmlns="" id="{5646CF91-EB69-BE48-ADDE-CBF935A27FC6}"/>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xmlns="" id="{82AF967B-1D61-1146-958F-32598982C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1429"/>
            <a:ext cx="9144000" cy="4815141"/>
          </a:xfrm>
          <a:prstGeom prst="rect">
            <a:avLst/>
          </a:prstGeom>
        </p:spPr>
      </p:pic>
    </p:spTree>
    <p:extLst>
      <p:ext uri="{BB962C8B-B14F-4D97-AF65-F5344CB8AC3E}">
        <p14:creationId xmlns:p14="http://schemas.microsoft.com/office/powerpoint/2010/main" val="18570080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olo 1">
            <a:extLst>
              <a:ext uri="{FF2B5EF4-FFF2-40B4-BE49-F238E27FC236}">
                <a16:creationId xmlns:a16="http://schemas.microsoft.com/office/drawing/2014/main" xmlns="" id="{4EA05A42-7355-EE42-AB50-B8BE34F368EB}"/>
              </a:ext>
            </a:extLst>
          </p:cNvPr>
          <p:cNvSpPr>
            <a:spLocks noGrp="1"/>
          </p:cNvSpPr>
          <p:nvPr>
            <p:ph type="title"/>
          </p:nvPr>
        </p:nvSpPr>
        <p:spPr>
          <a:xfrm>
            <a:off x="468313" y="404813"/>
            <a:ext cx="8229600" cy="1143000"/>
          </a:xfrm>
        </p:spPr>
        <p:txBody>
          <a:bodyPr/>
          <a:lstStyle/>
          <a:p>
            <a:pPr eaLnBrk="1" hangingPunct="1">
              <a:defRPr/>
            </a:pPr>
            <a:r>
              <a:rPr lang="it-IT" sz="3600" b="1" dirty="0">
                <a:solidFill>
                  <a:srgbClr val="DA1B1D"/>
                </a:solidFill>
                <a:latin typeface="Century Gothic" charset="0"/>
                <a:cs typeface="+mj-cs"/>
              </a:rPr>
              <a:t>Mutati scenari epidemiologici</a:t>
            </a:r>
          </a:p>
        </p:txBody>
      </p:sp>
      <p:sp>
        <p:nvSpPr>
          <p:cNvPr id="80898" name="Segnaposto contenuto 2">
            <a:extLst>
              <a:ext uri="{FF2B5EF4-FFF2-40B4-BE49-F238E27FC236}">
                <a16:creationId xmlns:a16="http://schemas.microsoft.com/office/drawing/2014/main" xmlns="" id="{F5A970EA-CAAF-7D49-87E0-E4E7C02943C5}"/>
              </a:ext>
            </a:extLst>
          </p:cNvPr>
          <p:cNvSpPr>
            <a:spLocks noGrp="1"/>
          </p:cNvSpPr>
          <p:nvPr>
            <p:ph idx="1"/>
          </p:nvPr>
        </p:nvSpPr>
        <p:spPr>
          <a:xfrm>
            <a:off x="468313" y="1557338"/>
            <a:ext cx="8229600" cy="4525962"/>
          </a:xfrm>
        </p:spPr>
        <p:txBody>
          <a:bodyPr/>
          <a:lstStyle/>
          <a:p>
            <a:pPr eaLnBrk="1" hangingPunct="1">
              <a:buFont typeface="Wingdings" pitchFamily="2" charset="2"/>
              <a:buChar char="ü"/>
            </a:pPr>
            <a:r>
              <a:rPr lang="it-IT" altLang="it-IT" sz="2400" b="1">
                <a:solidFill>
                  <a:srgbClr val="002060"/>
                </a:solidFill>
                <a:latin typeface="Century Gothic" panose="020B0502020202020204" pitchFamily="34" charset="0"/>
              </a:rPr>
              <a:t>Pazienti ad alta complessità</a:t>
            </a:r>
          </a:p>
          <a:p>
            <a:pPr eaLnBrk="1" hangingPunct="1">
              <a:buFont typeface="Wingdings" pitchFamily="2" charset="2"/>
              <a:buChar char="ü"/>
            </a:pPr>
            <a:r>
              <a:rPr lang="it-IT" altLang="it-IT" sz="2400" b="1">
                <a:solidFill>
                  <a:srgbClr val="002060"/>
                </a:solidFill>
                <a:latin typeface="Century Gothic" panose="020B0502020202020204" pitchFamily="34" charset="0"/>
                <a:ea typeface="ヒラギノ角ゴ Pro W3" panose="020B0300000000000000" pitchFamily="34" charset="-128"/>
              </a:rPr>
              <a:t>Alto rischio</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FE &lt; 40% in scompenso</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Disabilità correlate all’evento indice</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Severe complicanze postoperatorie</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Anziano fragile</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Problematiche socio-ambientali</a:t>
            </a:r>
          </a:p>
          <a:p>
            <a:pPr eaLnBrk="1" hangingPunct="1">
              <a:buFont typeface="Wingdings" pitchFamily="2" charset="2"/>
              <a:buChar char="ü"/>
            </a:pPr>
            <a:r>
              <a:rPr lang="it-IT" altLang="it-IT" sz="2400" b="1">
                <a:solidFill>
                  <a:srgbClr val="002060"/>
                </a:solidFill>
                <a:latin typeface="Century Gothic" panose="020B0502020202020204" pitchFamily="34" charset="0"/>
                <a:ea typeface="ヒラギノ角ゴ Pro W3" panose="020B0300000000000000" pitchFamily="34" charset="-128"/>
              </a:rPr>
              <a:t>Rischio intermedio</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FE: 40-49%</a:t>
            </a:r>
          </a:p>
          <a:p>
            <a:pPr lvl="1" eaLnBrk="1" hangingPunct="1">
              <a:buFont typeface="Wingdings" pitchFamily="2" charset="2"/>
              <a:buChar char="ü"/>
            </a:pPr>
            <a:r>
              <a:rPr lang="it-IT" altLang="it-IT" sz="1800" b="1">
                <a:solidFill>
                  <a:srgbClr val="002060"/>
                </a:solidFill>
                <a:latin typeface="Century Gothic" panose="020B0502020202020204" pitchFamily="34" charset="0"/>
                <a:ea typeface="ヒラギノ角ゴ Pro W3" panose="020B0300000000000000" pitchFamily="34" charset="-128"/>
              </a:rPr>
              <a:t>Rischio trombotico aumentato</a:t>
            </a:r>
          </a:p>
          <a:p>
            <a:pPr lvl="2" eaLnBrk="1" hangingPunct="1">
              <a:buFont typeface="Wingdings" pitchFamily="2" charset="2"/>
              <a:buChar char="ü"/>
            </a:pPr>
            <a:r>
              <a:rPr lang="it-IT" altLang="it-IT" sz="1400" b="1">
                <a:solidFill>
                  <a:srgbClr val="002060"/>
                </a:solidFill>
                <a:latin typeface="Century Gothic" panose="020B0502020202020204" pitchFamily="34" charset="0"/>
                <a:ea typeface="ヒラギノ角ゴ Pro W3" panose="020B0300000000000000" pitchFamily="34" charset="-128"/>
              </a:rPr>
              <a:t>IRC</a:t>
            </a:r>
          </a:p>
          <a:p>
            <a:pPr lvl="2" eaLnBrk="1" hangingPunct="1">
              <a:buFont typeface="Wingdings" pitchFamily="2" charset="2"/>
              <a:buChar char="ü"/>
            </a:pPr>
            <a:r>
              <a:rPr lang="it-IT" altLang="it-IT" sz="1400" b="1">
                <a:solidFill>
                  <a:srgbClr val="002060"/>
                </a:solidFill>
                <a:latin typeface="Century Gothic" panose="020B0502020202020204" pitchFamily="34" charset="0"/>
                <a:ea typeface="ヒラギノ角ゴ Pro W3" panose="020B0300000000000000" pitchFamily="34" charset="-128"/>
              </a:rPr>
              <a:t>Diabete</a:t>
            </a:r>
          </a:p>
          <a:p>
            <a:pPr lvl="2" eaLnBrk="1" hangingPunct="1">
              <a:buFont typeface="Wingdings" pitchFamily="2" charset="2"/>
              <a:buChar char="ü"/>
            </a:pPr>
            <a:r>
              <a:rPr lang="it-IT" altLang="it-IT" sz="1400" b="1">
                <a:solidFill>
                  <a:srgbClr val="002060"/>
                </a:solidFill>
                <a:latin typeface="Century Gothic" panose="020B0502020202020204" pitchFamily="34" charset="0"/>
                <a:ea typeface="ヒラギノ角ゴ Pro W3" panose="020B0300000000000000" pitchFamily="34" charset="-128"/>
              </a:rPr>
              <a:t>Arteriopatia polidistrettuale</a:t>
            </a:r>
          </a:p>
          <a:p>
            <a:pPr lvl="2" eaLnBrk="1" hangingPunct="1">
              <a:buFont typeface="Wingdings" pitchFamily="2" charset="2"/>
              <a:buChar char="ü"/>
            </a:pPr>
            <a:r>
              <a:rPr lang="it-IT" altLang="it-IT" sz="1400" b="1">
                <a:solidFill>
                  <a:srgbClr val="002060"/>
                </a:solidFill>
                <a:latin typeface="Century Gothic" panose="020B0502020202020204" pitchFamily="34" charset="0"/>
                <a:ea typeface="ヒラギノ角ゴ Pro W3" panose="020B0300000000000000" pitchFamily="34" charset="-128"/>
              </a:rPr>
              <a:t>Rivascolarizzazione incompleta o non effettuata</a:t>
            </a:r>
          </a:p>
          <a:p>
            <a:pPr eaLnBrk="1" hangingPunct="1">
              <a:buFont typeface="Wingdings" pitchFamily="2" charset="2"/>
              <a:buChar char="ü"/>
            </a:pPr>
            <a:r>
              <a:rPr lang="it-IT" altLang="it-IT" sz="2000" b="1">
                <a:solidFill>
                  <a:srgbClr val="002060"/>
                </a:solidFill>
                <a:latin typeface="Century Gothic" panose="020B0502020202020204" pitchFamily="34" charset="0"/>
                <a:ea typeface="ヒラギノ角ゴ Pro W3" panose="020B0300000000000000" pitchFamily="34" charset="-128"/>
              </a:rPr>
              <a:t>Rischio basso</a:t>
            </a:r>
          </a:p>
          <a:p>
            <a:pPr lvl="1" eaLnBrk="1" hangingPunct="1">
              <a:buFont typeface="Wingdings" pitchFamily="2" charset="2"/>
              <a:buChar char="ü"/>
            </a:pPr>
            <a:endParaRPr lang="it-IT" altLang="it-IT" sz="2000" b="1">
              <a:solidFill>
                <a:srgbClr val="002060"/>
              </a:solidFill>
              <a:latin typeface="Century Gothic" panose="020B0502020202020204" pitchFamily="34" charset="0"/>
              <a:ea typeface="ヒラギノ角ゴ Pro W3" panose="020B0300000000000000" pitchFamily="34" charset="-128"/>
            </a:endParaRPr>
          </a:p>
          <a:p>
            <a:pPr eaLnBrk="1" hangingPunct="1">
              <a:buFont typeface="Wingdings" pitchFamily="2" charset="2"/>
              <a:buChar char="ü"/>
            </a:pPr>
            <a:endParaRPr lang="it-IT" altLang="it-IT" sz="2000" b="1">
              <a:solidFill>
                <a:srgbClr val="002060"/>
              </a:solidFill>
              <a:latin typeface="Century Gothic" panose="020B0502020202020204" pitchFamily="34" charset="0"/>
              <a:ea typeface="ヒラギノ角ゴ Pro W3" panose="020B0300000000000000" pitchFamily="34" charset="-128"/>
            </a:endParaRPr>
          </a:p>
          <a:p>
            <a:pPr eaLnBrk="1" hangingPunct="1">
              <a:buFont typeface="Wingdings" pitchFamily="2" charset="2"/>
              <a:buChar char="ü"/>
            </a:pPr>
            <a:endParaRPr lang="it-IT" altLang="it-IT" sz="2000" b="1">
              <a:solidFill>
                <a:srgbClr val="002060"/>
              </a:solidFill>
              <a:latin typeface="Century Gothic" panose="020B0502020202020204" pitchFamily="34" charset="0"/>
            </a:endParaRPr>
          </a:p>
        </p:txBody>
      </p:sp>
      <p:sp>
        <p:nvSpPr>
          <p:cNvPr id="4" name="Rettangolo 3">
            <a:extLst>
              <a:ext uri="{FF2B5EF4-FFF2-40B4-BE49-F238E27FC236}">
                <a16:creationId xmlns:a16="http://schemas.microsoft.com/office/drawing/2014/main" xmlns="" id="{DEB423CC-7430-314E-99A2-503061E15CDF}"/>
              </a:ext>
            </a:extLst>
          </p:cNvPr>
          <p:cNvSpPr>
            <a:spLocks noChangeArrowheads="1"/>
          </p:cNvSpPr>
          <p:nvPr/>
        </p:nvSpPr>
        <p:spPr bwMode="auto">
          <a:xfrm>
            <a:off x="5867400" y="1628775"/>
            <a:ext cx="2952750" cy="2232025"/>
          </a:xfrm>
          <a:prstGeom prst="rect">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a:defRPr/>
            </a:pPr>
            <a:r>
              <a:rPr lang="it-IT" sz="3200" b="1" dirty="0">
                <a:solidFill>
                  <a:srgbClr val="002060"/>
                </a:solidFill>
                <a:latin typeface="+mn-lt"/>
                <a:ea typeface="+mn-ea"/>
              </a:rPr>
              <a:t>Cardiologia Riabilitativa </a:t>
            </a:r>
            <a:r>
              <a:rPr lang="it-IT" sz="3200" b="1" dirty="0" err="1">
                <a:solidFill>
                  <a:srgbClr val="002060"/>
                </a:solidFill>
                <a:latin typeface="+mn-lt"/>
                <a:ea typeface="+mn-ea"/>
              </a:rPr>
              <a:t>Degenziale</a:t>
            </a:r>
            <a:endParaRPr lang="it-IT" sz="3200" b="1" dirty="0">
              <a:solidFill>
                <a:srgbClr val="002060"/>
              </a:solidFill>
              <a:latin typeface="+mn-lt"/>
              <a:ea typeface="+mn-ea"/>
            </a:endParaRPr>
          </a:p>
        </p:txBody>
      </p:sp>
      <p:sp>
        <p:nvSpPr>
          <p:cNvPr id="5" name="Rettangolo 4">
            <a:extLst>
              <a:ext uri="{FF2B5EF4-FFF2-40B4-BE49-F238E27FC236}">
                <a16:creationId xmlns:a16="http://schemas.microsoft.com/office/drawing/2014/main" xmlns="" id="{0F32F681-DEA7-7649-9F2C-3EF8079B46BC}"/>
              </a:ext>
            </a:extLst>
          </p:cNvPr>
          <p:cNvSpPr>
            <a:spLocks noChangeArrowheads="1"/>
          </p:cNvSpPr>
          <p:nvPr/>
        </p:nvSpPr>
        <p:spPr bwMode="auto">
          <a:xfrm>
            <a:off x="5867400" y="4149725"/>
            <a:ext cx="2952750" cy="2519363"/>
          </a:xfrm>
          <a:prstGeom prst="rect">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8"/>
              </a:srgbClr>
            </a:outerShdw>
          </a:effectLst>
        </p:spPr>
        <p:txBody>
          <a:bodyPr anchor="ctr"/>
          <a:lstStyle/>
          <a:p>
            <a:pPr algn="ctr">
              <a:defRPr/>
            </a:pPr>
            <a:r>
              <a:rPr lang="it-IT" sz="2800" b="1" dirty="0">
                <a:solidFill>
                  <a:srgbClr val="002060"/>
                </a:solidFill>
                <a:latin typeface="+mn-lt"/>
                <a:ea typeface="+mn-ea"/>
              </a:rPr>
              <a:t>Cardiologia Riabilitativa Light/Prevenzione secondaria strong</a:t>
            </a:r>
          </a:p>
        </p:txBody>
      </p:sp>
    </p:spTree>
    <p:extLst>
      <p:ext uri="{BB962C8B-B14F-4D97-AF65-F5344CB8AC3E}">
        <p14:creationId xmlns:p14="http://schemas.microsoft.com/office/powerpoint/2010/main" val="1180162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olo 1">
            <a:extLst>
              <a:ext uri="{FF2B5EF4-FFF2-40B4-BE49-F238E27FC236}">
                <a16:creationId xmlns:a16="http://schemas.microsoft.com/office/drawing/2014/main" xmlns="" id="{F157AEE4-2E47-634F-B85A-540FA54585B9}"/>
              </a:ext>
            </a:extLst>
          </p:cNvPr>
          <p:cNvSpPr>
            <a:spLocks noGrp="1"/>
          </p:cNvSpPr>
          <p:nvPr>
            <p:ph type="title"/>
          </p:nvPr>
        </p:nvSpPr>
        <p:spPr>
          <a:xfrm>
            <a:off x="179511" y="647693"/>
            <a:ext cx="8712969" cy="1143000"/>
          </a:xfrm>
        </p:spPr>
        <p:txBody>
          <a:bodyPr/>
          <a:lstStyle/>
          <a:p>
            <a:pPr algn="ctr" eaLnBrk="1" hangingPunct="1"/>
            <a:r>
              <a:rPr lang="it-IT" altLang="it-IT" sz="2400" b="1" dirty="0">
                <a:solidFill>
                  <a:srgbClr val="DA1D25"/>
                </a:solidFill>
                <a:latin typeface="Century Gothic" panose="020B0502020202020204" pitchFamily="34" charset="0"/>
                <a:ea typeface="ヒラギノ角ゴ Pro W3" panose="020B0300000000000000" pitchFamily="34" charset="-128"/>
              </a:rPr>
              <a:t>PERCORSI DI RIABILITAZIONE E PREVENZIONE SECONDARIA IN FUNZIONE DEL PROFILO DI RISCHIO NEL I ANNO</a:t>
            </a:r>
          </a:p>
        </p:txBody>
      </p:sp>
      <p:graphicFrame>
        <p:nvGraphicFramePr>
          <p:cNvPr id="4" name="Segnaposto contenuto 3">
            <a:extLst>
              <a:ext uri="{FF2B5EF4-FFF2-40B4-BE49-F238E27FC236}">
                <a16:creationId xmlns:a16="http://schemas.microsoft.com/office/drawing/2014/main" xmlns="" id="{F407FECD-14A1-4F41-9BCF-68CE2FDC2FB4}"/>
              </a:ext>
            </a:extLst>
          </p:cNvPr>
          <p:cNvGraphicFramePr>
            <a:graphicFrameLocks noGrp="1"/>
          </p:cNvGraphicFramePr>
          <p:nvPr>
            <p:ph idx="1"/>
            <p:extLst>
              <p:ext uri="{D42A27DB-BD31-4B8C-83A1-F6EECF244321}">
                <p14:modId xmlns:p14="http://schemas.microsoft.com/office/powerpoint/2010/main" val="3788679356"/>
              </p:ext>
            </p:extLst>
          </p:nvPr>
        </p:nvGraphicFramePr>
        <p:xfrm>
          <a:off x="0" y="2595563"/>
          <a:ext cx="9070975" cy="3981450"/>
        </p:xfrm>
        <a:graphic>
          <a:graphicData uri="http://schemas.openxmlformats.org/drawingml/2006/table">
            <a:tbl>
              <a:tblPr firstRow="1" bandRow="1">
                <a:tableStyleId>{5C22544A-7EE6-4342-B048-85BDC9FD1C3A}</a:tableStyleId>
              </a:tblPr>
              <a:tblGrid>
                <a:gridCol w="1619672">
                  <a:extLst>
                    <a:ext uri="{9D8B030D-6E8A-4147-A177-3AD203B41FA5}">
                      <a16:colId xmlns:a16="http://schemas.microsoft.com/office/drawing/2014/main" xmlns="" val="20000"/>
                    </a:ext>
                  </a:extLst>
                </a:gridCol>
                <a:gridCol w="1216202">
                  <a:extLst>
                    <a:ext uri="{9D8B030D-6E8A-4147-A177-3AD203B41FA5}">
                      <a16:colId xmlns:a16="http://schemas.microsoft.com/office/drawing/2014/main" xmlns="" val="20001"/>
                    </a:ext>
                  </a:extLst>
                </a:gridCol>
                <a:gridCol w="1394066">
                  <a:extLst>
                    <a:ext uri="{9D8B030D-6E8A-4147-A177-3AD203B41FA5}">
                      <a16:colId xmlns:a16="http://schemas.microsoft.com/office/drawing/2014/main" xmlns="" val="20002"/>
                    </a:ext>
                  </a:extLst>
                </a:gridCol>
                <a:gridCol w="1817377">
                  <a:extLst>
                    <a:ext uri="{9D8B030D-6E8A-4147-A177-3AD203B41FA5}">
                      <a16:colId xmlns:a16="http://schemas.microsoft.com/office/drawing/2014/main" xmlns="" val="20003"/>
                    </a:ext>
                  </a:extLst>
                </a:gridCol>
                <a:gridCol w="1511829">
                  <a:extLst>
                    <a:ext uri="{9D8B030D-6E8A-4147-A177-3AD203B41FA5}">
                      <a16:colId xmlns:a16="http://schemas.microsoft.com/office/drawing/2014/main" xmlns="" val="20004"/>
                    </a:ext>
                  </a:extLst>
                </a:gridCol>
                <a:gridCol w="1511829">
                  <a:extLst>
                    <a:ext uri="{9D8B030D-6E8A-4147-A177-3AD203B41FA5}">
                      <a16:colId xmlns:a16="http://schemas.microsoft.com/office/drawing/2014/main" xmlns="" val="20005"/>
                    </a:ext>
                  </a:extLst>
                </a:gridCol>
              </a:tblGrid>
              <a:tr h="1268637">
                <a:tc>
                  <a:txBody>
                    <a:bodyPr/>
                    <a:lstStyle/>
                    <a:p>
                      <a:endParaRPr lang="it-IT" sz="1800" dirty="0"/>
                    </a:p>
                  </a:txBody>
                  <a:tcPr marL="91438" marR="91438" marT="45704" marB="45704">
                    <a:solidFill>
                      <a:srgbClr val="000090"/>
                    </a:solidFill>
                  </a:tcPr>
                </a:tc>
                <a:tc>
                  <a:txBody>
                    <a:bodyPr/>
                    <a:lstStyle/>
                    <a:p>
                      <a:pPr algn="ctr"/>
                      <a:r>
                        <a:rPr lang="it-IT" sz="1200" dirty="0"/>
                        <a:t>COUNSELING</a:t>
                      </a:r>
                    </a:p>
                  </a:txBody>
                  <a:tcPr marL="91438" marR="91438" marT="45704" marB="45704">
                    <a:solidFill>
                      <a:srgbClr val="000090"/>
                    </a:solidFill>
                  </a:tcPr>
                </a:tc>
                <a:tc>
                  <a:txBody>
                    <a:bodyPr/>
                    <a:lstStyle/>
                    <a:p>
                      <a:pPr algn="ctr"/>
                      <a:r>
                        <a:rPr lang="it-IT" sz="1200" dirty="0"/>
                        <a:t>CR</a:t>
                      </a:r>
                    </a:p>
                    <a:p>
                      <a:pPr algn="ctr"/>
                      <a:r>
                        <a:rPr lang="it-IT" sz="1200" dirty="0"/>
                        <a:t>DEGENZIALE</a:t>
                      </a:r>
                    </a:p>
                  </a:txBody>
                  <a:tcPr marL="91438" marR="91438" marT="45704" marB="45704">
                    <a:solidFill>
                      <a:srgbClr val="000090"/>
                    </a:solidFill>
                  </a:tcPr>
                </a:tc>
                <a:tc>
                  <a:txBody>
                    <a:bodyPr/>
                    <a:lstStyle/>
                    <a:p>
                      <a:pPr algn="ctr"/>
                      <a:r>
                        <a:rPr lang="it-IT" sz="1200" dirty="0"/>
                        <a:t>CR AMBULATORIALE</a:t>
                      </a:r>
                    </a:p>
                  </a:txBody>
                  <a:tcPr marL="91438" marR="91438" marT="45704" marB="45704">
                    <a:solidFill>
                      <a:srgbClr val="000090"/>
                    </a:solidFill>
                  </a:tcPr>
                </a:tc>
                <a:tc>
                  <a:txBody>
                    <a:bodyPr/>
                    <a:lstStyle/>
                    <a:p>
                      <a:pPr algn="ctr"/>
                      <a:r>
                        <a:rPr lang="it-IT" sz="1200" dirty="0"/>
                        <a:t>AMB. CARDIOLOGICI DEDICATI PREV. SEC.</a:t>
                      </a:r>
                    </a:p>
                  </a:txBody>
                  <a:tcPr marL="91438" marR="91438" marT="45704" marB="45704">
                    <a:solidFill>
                      <a:srgbClr val="000090"/>
                    </a:solidFill>
                  </a:tcPr>
                </a:tc>
                <a:tc>
                  <a:txBody>
                    <a:bodyPr/>
                    <a:lstStyle/>
                    <a:p>
                      <a:pPr algn="ctr"/>
                      <a:r>
                        <a:rPr lang="it-IT" sz="1200" dirty="0"/>
                        <a:t>AMB. </a:t>
                      </a:r>
                      <a:r>
                        <a:rPr lang="it-IT" sz="1200" baseline="0" dirty="0"/>
                        <a:t>CARDIOLOGICI</a:t>
                      </a:r>
                    </a:p>
                    <a:p>
                      <a:pPr algn="ctr"/>
                      <a:endParaRPr lang="it-IT" sz="1200" baseline="0" dirty="0"/>
                    </a:p>
                    <a:p>
                      <a:pPr algn="ctr"/>
                      <a:r>
                        <a:rPr lang="it-IT" sz="1200" baseline="0" dirty="0"/>
                        <a:t>MMG</a:t>
                      </a:r>
                      <a:endParaRPr lang="it-IT" sz="1200" dirty="0"/>
                    </a:p>
                  </a:txBody>
                  <a:tcPr marL="91438" marR="91438" marT="45704" marB="45704">
                    <a:solidFill>
                      <a:srgbClr val="000090"/>
                    </a:solidFill>
                  </a:tcPr>
                </a:tc>
                <a:extLst>
                  <a:ext uri="{0D108BD9-81ED-4DB2-BD59-A6C34878D82A}">
                    <a16:rowId xmlns:a16="http://schemas.microsoft.com/office/drawing/2014/main" xmlns="" val="10000"/>
                  </a:ext>
                </a:extLst>
              </a:tr>
              <a:tr h="762020">
                <a:tc>
                  <a:txBody>
                    <a:bodyPr/>
                    <a:lstStyle/>
                    <a:p>
                      <a:r>
                        <a:rPr lang="it-IT" sz="1600" b="1" dirty="0">
                          <a:solidFill>
                            <a:srgbClr val="FF0000"/>
                          </a:solidFill>
                        </a:rPr>
                        <a:t>ALTO RISCHIO</a:t>
                      </a:r>
                    </a:p>
                  </a:txBody>
                  <a:tcPr marL="91438" marR="91438" marT="45704" marB="45704">
                    <a:solidFill>
                      <a:srgbClr val="00B0F0"/>
                    </a:solidFill>
                  </a:tcPr>
                </a:tc>
                <a:tc>
                  <a:txBody>
                    <a:bodyPr/>
                    <a:lstStyle/>
                    <a:p>
                      <a:pPr algn="ctr"/>
                      <a:endParaRPr lang="it-IT" sz="4400" b="1" dirty="0">
                        <a:solidFill>
                          <a:srgbClr val="FF0000"/>
                        </a:solidFill>
                      </a:endParaRPr>
                    </a:p>
                  </a:txBody>
                  <a:tcPr marL="91438" marR="91438" marT="45704" marB="45704">
                    <a:solidFill>
                      <a:srgbClr val="00B0F0"/>
                    </a:solidFill>
                  </a:tcPr>
                </a:tc>
                <a:tc>
                  <a:txBody>
                    <a:bodyPr/>
                    <a:lstStyle/>
                    <a:p>
                      <a:pPr algn="ctr"/>
                      <a:r>
                        <a:rPr lang="it-IT" sz="4400" b="1" dirty="0">
                          <a:solidFill>
                            <a:srgbClr val="FF0000"/>
                          </a:solidFill>
                        </a:rPr>
                        <a:t>+++</a:t>
                      </a:r>
                    </a:p>
                  </a:txBody>
                  <a:tcPr marL="91438" marR="91438" marT="45704" marB="45704">
                    <a:solidFill>
                      <a:srgbClr val="00B0F0"/>
                    </a:solidFill>
                  </a:tcPr>
                </a:tc>
                <a:tc>
                  <a:txBody>
                    <a:bodyPr/>
                    <a:lstStyle/>
                    <a:p>
                      <a:pPr algn="ctr"/>
                      <a:r>
                        <a:rPr lang="it-IT" sz="4400" b="1" dirty="0">
                          <a:solidFill>
                            <a:srgbClr val="000090"/>
                          </a:solidFill>
                        </a:rPr>
                        <a:t>++</a:t>
                      </a:r>
                    </a:p>
                  </a:txBody>
                  <a:tcPr marL="91438" marR="91438" marT="45704" marB="45704">
                    <a:solidFill>
                      <a:srgbClr val="00B0F0"/>
                    </a:solidFill>
                  </a:tcPr>
                </a:tc>
                <a:tc>
                  <a:txBody>
                    <a:bodyPr/>
                    <a:lstStyle/>
                    <a:p>
                      <a:pPr algn="ctr"/>
                      <a:endParaRPr lang="it-IT" sz="4400" b="1" dirty="0">
                        <a:solidFill>
                          <a:srgbClr val="FF0000"/>
                        </a:solidFill>
                      </a:endParaRPr>
                    </a:p>
                  </a:txBody>
                  <a:tcPr marL="91438" marR="91438" marT="45704" marB="45704">
                    <a:solidFill>
                      <a:srgbClr val="00B0F0"/>
                    </a:solidFill>
                  </a:tcPr>
                </a:tc>
                <a:tc>
                  <a:txBody>
                    <a:bodyPr/>
                    <a:lstStyle/>
                    <a:p>
                      <a:pPr algn="ctr"/>
                      <a:r>
                        <a:rPr lang="it-IT" sz="4400" b="1" dirty="0">
                          <a:solidFill>
                            <a:srgbClr val="008000"/>
                          </a:solidFill>
                        </a:rPr>
                        <a:t>+</a:t>
                      </a:r>
                    </a:p>
                  </a:txBody>
                  <a:tcPr marL="91438" marR="91438" marT="45704" marB="45704">
                    <a:solidFill>
                      <a:srgbClr val="00B0F0"/>
                    </a:solidFill>
                  </a:tcPr>
                </a:tc>
                <a:extLst>
                  <a:ext uri="{0D108BD9-81ED-4DB2-BD59-A6C34878D82A}">
                    <a16:rowId xmlns:a16="http://schemas.microsoft.com/office/drawing/2014/main" xmlns="" val="10001"/>
                  </a:ext>
                </a:extLst>
              </a:tr>
              <a:tr h="1188773">
                <a:tc>
                  <a:txBody>
                    <a:bodyPr/>
                    <a:lstStyle/>
                    <a:p>
                      <a:r>
                        <a:rPr lang="it-IT" sz="1600" b="1" dirty="0">
                          <a:solidFill>
                            <a:srgbClr val="FF0000"/>
                          </a:solidFill>
                        </a:rPr>
                        <a:t>RISCHIO TROMBOTICO ELEVATO</a:t>
                      </a:r>
                    </a:p>
                  </a:txBody>
                  <a:tcPr marL="91438" marR="91438" marT="45704" marB="45704">
                    <a:solidFill>
                      <a:srgbClr val="00B0F0"/>
                    </a:solidFill>
                  </a:tcPr>
                </a:tc>
                <a:tc>
                  <a:txBody>
                    <a:bodyPr/>
                    <a:lstStyle/>
                    <a:p>
                      <a:pPr algn="ctr"/>
                      <a:r>
                        <a:rPr lang="it-IT" sz="4400" b="1" dirty="0">
                          <a:solidFill>
                            <a:srgbClr val="000000"/>
                          </a:solidFill>
                        </a:rPr>
                        <a:t>+</a:t>
                      </a:r>
                    </a:p>
                  </a:txBody>
                  <a:tcPr marL="91438" marR="91438" marT="45704" marB="45704">
                    <a:solidFill>
                      <a:srgbClr val="00B0F0"/>
                    </a:solidFill>
                  </a:tcPr>
                </a:tc>
                <a:tc>
                  <a:txBody>
                    <a:bodyPr/>
                    <a:lstStyle/>
                    <a:p>
                      <a:pPr algn="ctr"/>
                      <a:endParaRPr lang="it-IT" sz="4400" b="1" dirty="0">
                        <a:solidFill>
                          <a:srgbClr val="FF0000"/>
                        </a:solidFill>
                      </a:endParaRPr>
                    </a:p>
                  </a:txBody>
                  <a:tcPr marL="91438" marR="91438" marT="45704" marB="45704">
                    <a:solidFill>
                      <a:srgbClr val="00B0F0"/>
                    </a:solidFill>
                  </a:tcPr>
                </a:tc>
                <a:tc>
                  <a:txBody>
                    <a:bodyPr/>
                    <a:lstStyle/>
                    <a:p>
                      <a:pPr algn="ctr"/>
                      <a:r>
                        <a:rPr lang="it-IT" sz="4400" b="1" dirty="0">
                          <a:solidFill>
                            <a:srgbClr val="FF0000"/>
                          </a:solidFill>
                        </a:rPr>
                        <a:t>+++</a:t>
                      </a:r>
                    </a:p>
                  </a:txBody>
                  <a:tcPr marL="91438" marR="91438" marT="45704" marB="45704">
                    <a:solidFill>
                      <a:srgbClr val="00B0F0"/>
                    </a:solidFill>
                  </a:tcPr>
                </a:tc>
                <a:tc>
                  <a:txBody>
                    <a:bodyPr/>
                    <a:lstStyle/>
                    <a:p>
                      <a:pPr algn="ctr"/>
                      <a:r>
                        <a:rPr lang="it-IT" sz="4400" b="1" dirty="0">
                          <a:solidFill>
                            <a:srgbClr val="000090"/>
                          </a:solidFill>
                        </a:rPr>
                        <a:t>++</a:t>
                      </a:r>
                    </a:p>
                  </a:txBody>
                  <a:tcPr marL="91438" marR="91438" marT="45704" marB="45704">
                    <a:solidFill>
                      <a:srgbClr val="00B0F0"/>
                    </a:solidFill>
                  </a:tcPr>
                </a:tc>
                <a:tc>
                  <a:txBody>
                    <a:bodyPr/>
                    <a:lstStyle/>
                    <a:p>
                      <a:pPr algn="ctr"/>
                      <a:r>
                        <a:rPr lang="it-IT" sz="4400" b="1" dirty="0">
                          <a:solidFill>
                            <a:srgbClr val="008000"/>
                          </a:solidFill>
                        </a:rPr>
                        <a:t>+</a:t>
                      </a:r>
                    </a:p>
                  </a:txBody>
                  <a:tcPr marL="91438" marR="91438" marT="45704" marB="45704">
                    <a:solidFill>
                      <a:srgbClr val="00B0F0"/>
                    </a:solidFill>
                  </a:tcPr>
                </a:tc>
                <a:extLst>
                  <a:ext uri="{0D108BD9-81ED-4DB2-BD59-A6C34878D82A}">
                    <a16:rowId xmlns:a16="http://schemas.microsoft.com/office/drawing/2014/main" xmlns="" val="10002"/>
                  </a:ext>
                </a:extLst>
              </a:tr>
              <a:tr h="762020">
                <a:tc>
                  <a:txBody>
                    <a:bodyPr/>
                    <a:lstStyle/>
                    <a:p>
                      <a:r>
                        <a:rPr lang="it-IT" sz="1600" b="1" dirty="0">
                          <a:solidFill>
                            <a:srgbClr val="FF0000"/>
                          </a:solidFill>
                        </a:rPr>
                        <a:t>BASSO RISCHIO</a:t>
                      </a:r>
                    </a:p>
                  </a:txBody>
                  <a:tcPr marL="91438" marR="91438" marT="45704" marB="45704">
                    <a:solidFill>
                      <a:srgbClr val="00B0F0"/>
                    </a:solidFill>
                  </a:tcPr>
                </a:tc>
                <a:tc>
                  <a:txBody>
                    <a:bodyPr/>
                    <a:lstStyle/>
                    <a:p>
                      <a:pPr algn="ctr"/>
                      <a:r>
                        <a:rPr lang="it-IT" sz="4400" b="1" dirty="0">
                          <a:solidFill>
                            <a:srgbClr val="FF0000"/>
                          </a:solidFill>
                        </a:rPr>
                        <a:t>+++</a:t>
                      </a:r>
                    </a:p>
                  </a:txBody>
                  <a:tcPr marL="91438" marR="91438" marT="45704" marB="45704">
                    <a:solidFill>
                      <a:srgbClr val="00B0F0"/>
                    </a:solidFill>
                  </a:tcPr>
                </a:tc>
                <a:tc>
                  <a:txBody>
                    <a:bodyPr/>
                    <a:lstStyle/>
                    <a:p>
                      <a:pPr algn="ctr"/>
                      <a:endParaRPr lang="it-IT" sz="4400" b="1">
                        <a:solidFill>
                          <a:srgbClr val="FF0000"/>
                        </a:solidFill>
                      </a:endParaRPr>
                    </a:p>
                  </a:txBody>
                  <a:tcPr marL="91438" marR="91438" marT="45704" marB="45704">
                    <a:solidFill>
                      <a:srgbClr val="00B0F0"/>
                    </a:solidFill>
                  </a:tcPr>
                </a:tc>
                <a:tc>
                  <a:txBody>
                    <a:bodyPr/>
                    <a:lstStyle/>
                    <a:p>
                      <a:pPr algn="ctr"/>
                      <a:r>
                        <a:rPr lang="it-IT" sz="4400" b="1" dirty="0">
                          <a:solidFill>
                            <a:srgbClr val="FF0000"/>
                          </a:solidFill>
                        </a:rPr>
                        <a:t>+++</a:t>
                      </a:r>
                    </a:p>
                  </a:txBody>
                  <a:tcPr marL="91438" marR="91438" marT="45704" marB="45704">
                    <a:solidFill>
                      <a:srgbClr val="00B0F0"/>
                    </a:solidFill>
                  </a:tcPr>
                </a:tc>
                <a:tc>
                  <a:txBody>
                    <a:bodyPr/>
                    <a:lstStyle/>
                    <a:p>
                      <a:pPr algn="ctr"/>
                      <a:r>
                        <a:rPr lang="it-IT" sz="4400" b="1" dirty="0">
                          <a:solidFill>
                            <a:srgbClr val="FF0000"/>
                          </a:solidFill>
                        </a:rPr>
                        <a:t>+++</a:t>
                      </a:r>
                    </a:p>
                  </a:txBody>
                  <a:tcPr marL="91438" marR="91438" marT="45704" marB="45704">
                    <a:solidFill>
                      <a:srgbClr val="00B0F0"/>
                    </a:solidFill>
                  </a:tcPr>
                </a:tc>
                <a:tc>
                  <a:txBody>
                    <a:bodyPr/>
                    <a:lstStyle/>
                    <a:p>
                      <a:pPr algn="ctr"/>
                      <a:r>
                        <a:rPr lang="it-IT" sz="4400" b="1" dirty="0">
                          <a:solidFill>
                            <a:srgbClr val="000090"/>
                          </a:solidFill>
                        </a:rPr>
                        <a:t>++</a:t>
                      </a:r>
                    </a:p>
                  </a:txBody>
                  <a:tcPr marL="91438" marR="91438" marT="45704" marB="45704">
                    <a:solidFill>
                      <a:srgbClr val="00B0F0"/>
                    </a:solidFill>
                  </a:tcPr>
                </a:tc>
                <a:extLst>
                  <a:ext uri="{0D108BD9-81ED-4DB2-BD59-A6C34878D82A}">
                    <a16:rowId xmlns:a16="http://schemas.microsoft.com/office/drawing/2014/main" xmlns="" val="10003"/>
                  </a:ext>
                </a:extLst>
              </a:tr>
            </a:tbl>
          </a:graphicData>
        </a:graphic>
      </p:graphicFrame>
      <p:sp>
        <p:nvSpPr>
          <p:cNvPr id="2" name="Rettangolo 1">
            <a:extLst>
              <a:ext uri="{FF2B5EF4-FFF2-40B4-BE49-F238E27FC236}">
                <a16:creationId xmlns:a16="http://schemas.microsoft.com/office/drawing/2014/main" xmlns="" id="{582CE79E-C5DD-6049-85C6-FC1454898D8E}"/>
              </a:ext>
            </a:extLst>
          </p:cNvPr>
          <p:cNvSpPr>
            <a:spLocks noChangeArrowheads="1"/>
          </p:cNvSpPr>
          <p:nvPr/>
        </p:nvSpPr>
        <p:spPr bwMode="auto">
          <a:xfrm>
            <a:off x="4233863" y="3852863"/>
            <a:ext cx="3429000" cy="2744787"/>
          </a:xfrm>
          <a:prstGeom prst="rect">
            <a:avLst/>
          </a:prstGeom>
          <a:solidFill>
            <a:srgbClr val="002060"/>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it-IT">
              <a:solidFill>
                <a:srgbClr val="FF0000"/>
              </a:solidFill>
              <a:latin typeface="+mn-lt"/>
              <a:ea typeface="+mn-ea"/>
            </a:endParaRPr>
          </a:p>
        </p:txBody>
      </p:sp>
      <p:sp>
        <p:nvSpPr>
          <p:cNvPr id="3" name="Rettangolo 2">
            <a:extLst>
              <a:ext uri="{FF2B5EF4-FFF2-40B4-BE49-F238E27FC236}">
                <a16:creationId xmlns:a16="http://schemas.microsoft.com/office/drawing/2014/main" xmlns="" id="{AE76C0F4-C858-844E-B195-4F25CDBB5EFA}"/>
              </a:ext>
            </a:extLst>
          </p:cNvPr>
          <p:cNvSpPr/>
          <p:nvPr/>
        </p:nvSpPr>
        <p:spPr>
          <a:xfrm>
            <a:off x="5151914" y="4279668"/>
            <a:ext cx="1464839" cy="1754327"/>
          </a:xfrm>
          <a:prstGeom prst="rect">
            <a:avLst/>
          </a:prstGeom>
          <a:noFill/>
        </p:spPr>
        <p:txBody>
          <a:bodyPr wrap="none">
            <a:spAutoFit/>
          </a:bodyPr>
          <a:lstStyle/>
          <a:p>
            <a:pPr algn="ctr">
              <a:defRPr/>
            </a:pPr>
            <a:r>
              <a:rPr lang="it-IT" sz="54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CR</a:t>
            </a:r>
          </a:p>
          <a:p>
            <a:pPr algn="ctr">
              <a:defRPr/>
            </a:pPr>
            <a:r>
              <a:rPr lang="it-IT" sz="54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light</a:t>
            </a:r>
          </a:p>
        </p:txBody>
      </p:sp>
    </p:spTree>
    <p:extLst>
      <p:ext uri="{BB962C8B-B14F-4D97-AF65-F5344CB8AC3E}">
        <p14:creationId xmlns:p14="http://schemas.microsoft.com/office/powerpoint/2010/main" val="1890668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type="body" idx="4294967295"/>
          </p:nvPr>
        </p:nvSpPr>
        <p:spPr>
          <a:xfrm>
            <a:off x="468313" y="765175"/>
            <a:ext cx="8424862" cy="4114800"/>
          </a:xfrm>
        </p:spPr>
        <p:txBody>
          <a:bodyPr>
            <a:normAutofit fontScale="92500"/>
          </a:bodyPr>
          <a:lstStyle/>
          <a:p>
            <a:pPr algn="ctr" eaLnBrk="1" hangingPunct="1">
              <a:lnSpc>
                <a:spcPct val="80000"/>
              </a:lnSpc>
              <a:buFontTx/>
              <a:buNone/>
            </a:pPr>
            <a:r>
              <a:rPr lang="it-IT" sz="2400" i="1">
                <a:solidFill>
                  <a:schemeClr val="accent2"/>
                </a:solidFill>
                <a:effectLst>
                  <a:outerShdw blurRad="38100" dist="38100" dir="2700000" algn="tl">
                    <a:srgbClr val="DDDDDD"/>
                  </a:outerShdw>
                </a:effectLst>
                <a:latin typeface="Comic Sans MS" charset="0"/>
              </a:rPr>
              <a:t>The major present problem with exercise-based cardiac rehabilitation is its underutilization.</a:t>
            </a:r>
          </a:p>
          <a:p>
            <a:pPr algn="ctr" eaLnBrk="1" hangingPunct="1">
              <a:lnSpc>
                <a:spcPct val="80000"/>
              </a:lnSpc>
              <a:buFontTx/>
              <a:buNone/>
            </a:pPr>
            <a:r>
              <a:rPr lang="it-IT" sz="2400" i="1">
                <a:solidFill>
                  <a:schemeClr val="accent2"/>
                </a:solidFill>
                <a:effectLst>
                  <a:outerShdw blurRad="38100" dist="38100" dir="2700000" algn="tl">
                    <a:srgbClr val="DDDDDD"/>
                  </a:outerShdw>
                </a:effectLst>
                <a:latin typeface="Comic Sans MS" charset="0"/>
              </a:rPr>
              <a:t> </a:t>
            </a:r>
          </a:p>
          <a:p>
            <a:pPr algn="ctr" eaLnBrk="1" hangingPunct="1">
              <a:lnSpc>
                <a:spcPct val="80000"/>
              </a:lnSpc>
              <a:buFontTx/>
              <a:buNone/>
            </a:pPr>
            <a:r>
              <a:rPr lang="it-IT" sz="2400" i="1">
                <a:solidFill>
                  <a:schemeClr val="accent2"/>
                </a:solidFill>
                <a:effectLst>
                  <a:outerShdw blurRad="38100" dist="38100" dir="2700000" algn="tl">
                    <a:srgbClr val="DDDDDD"/>
                  </a:outerShdw>
                </a:effectLst>
                <a:latin typeface="Comic Sans MS" charset="0"/>
              </a:rPr>
              <a:t>Physician endorsement of cardiac rehabilitation is one of the most important predictors of participation.</a:t>
            </a:r>
          </a:p>
          <a:p>
            <a:pPr algn="ctr" eaLnBrk="1" hangingPunct="1">
              <a:lnSpc>
                <a:spcPct val="80000"/>
              </a:lnSpc>
              <a:buFontTx/>
              <a:buNone/>
            </a:pPr>
            <a:r>
              <a:rPr lang="it-IT" sz="2400" i="1">
                <a:solidFill>
                  <a:schemeClr val="accent2"/>
                </a:solidFill>
                <a:effectLst>
                  <a:outerShdw blurRad="38100" dist="38100" dir="2700000" algn="tl">
                    <a:srgbClr val="DDDDDD"/>
                  </a:outerShdw>
                </a:effectLst>
                <a:latin typeface="Comic Sans MS" charset="0"/>
              </a:rPr>
              <a:t>It is unclear why physicians do not routinely refer patients…</a:t>
            </a:r>
          </a:p>
          <a:p>
            <a:pPr algn="ctr" eaLnBrk="1" hangingPunct="1">
              <a:lnSpc>
                <a:spcPct val="80000"/>
              </a:lnSpc>
              <a:buFontTx/>
              <a:buNone/>
            </a:pPr>
            <a:r>
              <a:rPr lang="it-IT" sz="2400" i="1">
                <a:solidFill>
                  <a:schemeClr val="accent2"/>
                </a:solidFill>
                <a:effectLst>
                  <a:outerShdw blurRad="38100" dist="38100" dir="2700000" algn="tl">
                    <a:srgbClr val="DDDDDD"/>
                  </a:outerShdw>
                </a:effectLst>
                <a:latin typeface="Comic Sans MS" charset="0"/>
              </a:rPr>
              <a:t> Even when the physician is not convinced of the benefit, the patient often finds the experience rewarding and reassuring. </a:t>
            </a:r>
          </a:p>
          <a:p>
            <a:pPr algn="ctr" eaLnBrk="1" hangingPunct="1">
              <a:lnSpc>
                <a:spcPct val="80000"/>
              </a:lnSpc>
              <a:buFontTx/>
              <a:buNone/>
            </a:pPr>
            <a:endParaRPr lang="it-IT" sz="2400" i="1">
              <a:solidFill>
                <a:schemeClr val="accent2"/>
              </a:solidFill>
              <a:effectLst>
                <a:outerShdw blurRad="38100" dist="38100" dir="2700000" algn="tl">
                  <a:srgbClr val="DDDDDD"/>
                </a:outerShdw>
              </a:effectLst>
              <a:latin typeface="Comic Sans MS" charset="0"/>
            </a:endParaRPr>
          </a:p>
          <a:p>
            <a:pPr algn="ctr" eaLnBrk="1" hangingPunct="1">
              <a:lnSpc>
                <a:spcPct val="80000"/>
              </a:lnSpc>
              <a:buFontTx/>
              <a:buNone/>
            </a:pPr>
            <a:r>
              <a:rPr lang="it-IT" sz="2400" i="1">
                <a:solidFill>
                  <a:schemeClr val="accent2"/>
                </a:solidFill>
                <a:effectLst>
                  <a:outerShdw blurRad="38100" dist="38100" dir="2700000" algn="tl">
                    <a:srgbClr val="DDDDDD"/>
                  </a:outerShdw>
                </a:effectLst>
                <a:latin typeface="Comic Sans MS" charset="0"/>
              </a:rPr>
              <a:t>One of the most effective ways to combat the lack of referral is to include cardiac rehabilitation in standardized order sets for appropriate cardiac patients</a:t>
            </a:r>
          </a:p>
        </p:txBody>
      </p:sp>
      <p:sp>
        <p:nvSpPr>
          <p:cNvPr id="16387" name="Text Box 4"/>
          <p:cNvSpPr txBox="1">
            <a:spLocks noChangeArrowheads="1"/>
          </p:cNvSpPr>
          <p:nvPr/>
        </p:nvSpPr>
        <p:spPr bwMode="auto">
          <a:xfrm>
            <a:off x="4572000" y="5949950"/>
            <a:ext cx="4287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it-IT" sz="2400" b="1">
                <a:solidFill>
                  <a:srgbClr val="333399"/>
                </a:solidFill>
                <a:latin typeface="Comic Sans MS" charset="0"/>
                <a:ea typeface="MS PGothic" charset="0"/>
                <a:cs typeface="Tahoma" charset="0"/>
              </a:rPr>
              <a:t>Eugene Braunwald, 2008</a:t>
            </a:r>
          </a:p>
        </p:txBody>
      </p:sp>
    </p:spTree>
    <p:extLst>
      <p:ext uri="{BB962C8B-B14F-4D97-AF65-F5344CB8AC3E}">
        <p14:creationId xmlns:p14="http://schemas.microsoft.com/office/powerpoint/2010/main" val="289528480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descr="ESC_AMI-STEMI_2017_for TF_18-08-17-V2final_JPG some slides 200817 - Copy0090.jpg">
            <a:extLst>
              <a:ext uri="{FF2B5EF4-FFF2-40B4-BE49-F238E27FC236}">
                <a16:creationId xmlns:a16="http://schemas.microsoft.com/office/drawing/2014/main" xmlns="" id="{6743B7F9-570B-3C4E-8021-5439CA25C1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8027988"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xmlns="" id="{F6AABA1A-9E45-2F41-96BE-4DE06A828D37}"/>
              </a:ext>
            </a:extLst>
          </p:cNvPr>
          <p:cNvSpPr>
            <a:spLocks noChangeArrowheads="1"/>
          </p:cNvSpPr>
          <p:nvPr/>
        </p:nvSpPr>
        <p:spPr bwMode="auto">
          <a:xfrm>
            <a:off x="2627313" y="4868863"/>
            <a:ext cx="5616575" cy="576262"/>
          </a:xfrm>
          <a:prstGeom prst="rect">
            <a:avLst/>
          </a:prstGeom>
          <a:noFill/>
          <a:ln w="57150">
            <a:solidFill>
              <a:srgbClr val="FF0000"/>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latin typeface="+mn-lt"/>
              <a:ea typeface="+mn-ea"/>
            </a:endParaRPr>
          </a:p>
        </p:txBody>
      </p:sp>
    </p:spTree>
    <p:extLst>
      <p:ext uri="{BB962C8B-B14F-4D97-AF65-F5344CB8AC3E}">
        <p14:creationId xmlns:p14="http://schemas.microsoft.com/office/powerpoint/2010/main" val="25484423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ESC_AMI-STEMI_2017_for TF_18-08-17-V2final_JPG some slides 200817 - Copy0091.jpg">
            <a:extLst>
              <a:ext uri="{FF2B5EF4-FFF2-40B4-BE49-F238E27FC236}">
                <a16:creationId xmlns:a16="http://schemas.microsoft.com/office/drawing/2014/main" xmlns="" id="{F7759523-B015-0F42-BEDC-FE8B23A779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12875"/>
            <a:ext cx="8321675"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xmlns="" id="{0707F0DC-94D3-EB4C-B8DA-F7F8B77FA1DD}"/>
              </a:ext>
            </a:extLst>
          </p:cNvPr>
          <p:cNvSpPr>
            <a:spLocks noChangeArrowheads="1"/>
          </p:cNvSpPr>
          <p:nvPr/>
        </p:nvSpPr>
        <p:spPr bwMode="auto">
          <a:xfrm>
            <a:off x="2627313" y="4581525"/>
            <a:ext cx="6048375" cy="792163"/>
          </a:xfrm>
          <a:prstGeom prst="rect">
            <a:avLst/>
          </a:prstGeom>
          <a:noFill/>
          <a:ln w="57150">
            <a:solidFill>
              <a:srgbClr val="FF0000"/>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latin typeface="+mn-lt"/>
              <a:ea typeface="+mn-ea"/>
            </a:endParaRPr>
          </a:p>
        </p:txBody>
      </p:sp>
    </p:spTree>
    <p:extLst>
      <p:ext uri="{BB962C8B-B14F-4D97-AF65-F5344CB8AC3E}">
        <p14:creationId xmlns:p14="http://schemas.microsoft.com/office/powerpoint/2010/main" val="131389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1"/>
          <p:cNvSpPr txBox="1"/>
          <p:nvPr/>
        </p:nvSpPr>
        <p:spPr>
          <a:xfrm>
            <a:off x="5076056" y="5589240"/>
            <a:ext cx="3438133" cy="595077"/>
          </a:xfrm>
          <a:prstGeom prst="rect">
            <a:avLst/>
          </a:prstGeom>
          <a:noFill/>
          <a:ln>
            <a:noFill/>
          </a:ln>
        </p:spPr>
        <p:txBody>
          <a:bodyPr lIns="78903" tIns="39452" rIns="78903" bIns="39452"/>
          <a:lstStyle/>
          <a:p>
            <a:endParaRPr lang="it-IT" sz="1200" spc="-1" dirty="0">
              <a:solidFill>
                <a:srgbClr val="000000"/>
              </a:solidFill>
              <a:uFill>
                <a:solidFill>
                  <a:srgbClr val="FFFFFF"/>
                </a:solidFill>
              </a:uFill>
              <a:latin typeface="Arial"/>
            </a:endParaRPr>
          </a:p>
          <a:p>
            <a:r>
              <a:rPr lang="it-IT" sz="1200" spc="-1" dirty="0" err="1">
                <a:solidFill>
                  <a:srgbClr val="000000"/>
                </a:solidFill>
                <a:uFill>
                  <a:solidFill>
                    <a:srgbClr val="FFFFFF"/>
                  </a:solidFill>
                </a:uFill>
                <a:latin typeface="Arial"/>
              </a:rPr>
              <a:t>Rogers</a:t>
            </a:r>
            <a:r>
              <a:rPr lang="it-IT" sz="1200" spc="-1" dirty="0">
                <a:solidFill>
                  <a:srgbClr val="000000"/>
                </a:solidFill>
                <a:uFill>
                  <a:solidFill>
                    <a:srgbClr val="FFFFFF"/>
                  </a:solidFill>
                </a:uFill>
                <a:latin typeface="Arial"/>
              </a:rPr>
              <a:t> AM et al. </a:t>
            </a:r>
            <a:r>
              <a:rPr lang="it-IT" sz="1200" spc="-1" dirty="0" err="1">
                <a:solidFill>
                  <a:srgbClr val="000000"/>
                </a:solidFill>
                <a:uFill>
                  <a:solidFill>
                    <a:srgbClr val="FFFFFF"/>
                  </a:solidFill>
                </a:uFill>
                <a:latin typeface="Arial"/>
              </a:rPr>
              <a:t>Am</a:t>
            </a:r>
            <a:r>
              <a:rPr lang="it-IT" sz="1200" spc="-1" dirty="0">
                <a:solidFill>
                  <a:srgbClr val="000000"/>
                </a:solidFill>
                <a:uFill>
                  <a:solidFill>
                    <a:srgbClr val="FFFFFF"/>
                  </a:solidFill>
                </a:uFill>
                <a:latin typeface="Arial"/>
              </a:rPr>
              <a:t> </a:t>
            </a:r>
            <a:r>
              <a:rPr lang="it-IT" sz="1200" spc="-1" dirty="0" err="1">
                <a:solidFill>
                  <a:srgbClr val="000000"/>
                </a:solidFill>
                <a:uFill>
                  <a:solidFill>
                    <a:srgbClr val="FFFFFF"/>
                  </a:solidFill>
                </a:uFill>
                <a:latin typeface="Arial"/>
              </a:rPr>
              <a:t>Heart</a:t>
            </a:r>
            <a:r>
              <a:rPr lang="it-IT" sz="1200" spc="-1" dirty="0">
                <a:solidFill>
                  <a:srgbClr val="000000"/>
                </a:solidFill>
                <a:uFill>
                  <a:solidFill>
                    <a:srgbClr val="FFFFFF"/>
                  </a:solidFill>
                </a:uFill>
                <a:latin typeface="Arial"/>
              </a:rPr>
              <a:t> J 2007;154: 461–469</a:t>
            </a:r>
          </a:p>
          <a:p>
            <a:endParaRPr lang="it-IT" sz="1200" spc="-1" dirty="0">
              <a:solidFill>
                <a:srgbClr val="000000"/>
              </a:solidFill>
              <a:uFill>
                <a:solidFill>
                  <a:srgbClr val="FFFFFF"/>
                </a:solidFill>
              </a:uFill>
              <a:latin typeface="Arial"/>
            </a:endParaRPr>
          </a:p>
          <a:p>
            <a:r>
              <a:rPr lang="it-IT" sz="1200" spc="-1" dirty="0">
                <a:solidFill>
                  <a:srgbClr val="000000"/>
                </a:solidFill>
                <a:uFill>
                  <a:solidFill>
                    <a:srgbClr val="FFFFFF"/>
                  </a:solidFill>
                </a:uFill>
                <a:latin typeface="Arial"/>
              </a:rPr>
              <a:t> </a:t>
            </a:r>
          </a:p>
        </p:txBody>
      </p:sp>
      <p:sp>
        <p:nvSpPr>
          <p:cNvPr id="186" name="CustomShape 2"/>
          <p:cNvSpPr/>
          <p:nvPr/>
        </p:nvSpPr>
        <p:spPr>
          <a:xfrm>
            <a:off x="788496" y="2708920"/>
            <a:ext cx="7959967" cy="1944000"/>
          </a:xfrm>
          <a:prstGeom prst="rect">
            <a:avLst/>
          </a:prstGeom>
          <a:noFill/>
          <a:ln w="38160">
            <a:solidFill>
              <a:srgbClr val="FF0000"/>
            </a:solidFill>
            <a:miter/>
          </a:ln>
        </p:spPr>
        <p:style>
          <a:lnRef idx="0">
            <a:scrgbClr r="0" g="0" b="0"/>
          </a:lnRef>
          <a:fillRef idx="0">
            <a:scrgbClr r="0" g="0" b="0"/>
          </a:fillRef>
          <a:effectRef idx="0">
            <a:scrgbClr r="0" g="0" b="0"/>
          </a:effectRef>
          <a:fontRef idx="minor"/>
        </p:style>
        <p:txBody>
          <a:bodyPr lIns="87425" tIns="43554" rIns="87425" bIns="43554"/>
          <a:lstStyle/>
          <a:p>
            <a:pPr algn="just">
              <a:lnSpc>
                <a:spcPct val="100000"/>
              </a:lnSpc>
            </a:pPr>
            <a:r>
              <a:rPr lang="it-IT" sz="2000" spc="-1" dirty="0">
                <a:solidFill>
                  <a:srgbClr val="0000CC"/>
                </a:solidFill>
                <a:uFill>
                  <a:solidFill>
                    <a:srgbClr val="FFFFFF"/>
                  </a:solidFill>
                </a:uFill>
                <a:latin typeface="Comic Sans MS"/>
              </a:rPr>
              <a:t>Le American College of </a:t>
            </a:r>
            <a:r>
              <a:rPr lang="it-IT" sz="2000" spc="-1" dirty="0" err="1">
                <a:solidFill>
                  <a:srgbClr val="0000CC"/>
                </a:solidFill>
                <a:uFill>
                  <a:solidFill>
                    <a:srgbClr val="FFFFFF"/>
                  </a:solidFill>
                </a:uFill>
                <a:latin typeface="Comic Sans MS"/>
              </a:rPr>
              <a:t>Cardiology</a:t>
            </a:r>
            <a:r>
              <a:rPr lang="it-IT" sz="2000" spc="-1" dirty="0">
                <a:solidFill>
                  <a:srgbClr val="0000CC"/>
                </a:solidFill>
                <a:uFill>
                  <a:solidFill>
                    <a:srgbClr val="FFFFFF"/>
                  </a:solidFill>
                </a:uFill>
                <a:latin typeface="Comic Sans MS"/>
              </a:rPr>
              <a:t> </a:t>
            </a:r>
            <a:r>
              <a:rPr lang="it-IT" sz="2000" spc="-1" dirty="0" err="1">
                <a:solidFill>
                  <a:srgbClr val="0000CC"/>
                </a:solidFill>
                <a:uFill>
                  <a:solidFill>
                    <a:srgbClr val="FFFFFF"/>
                  </a:solidFill>
                </a:uFill>
                <a:latin typeface="Comic Sans MS"/>
              </a:rPr>
              <a:t>Guidelines</a:t>
            </a:r>
            <a:r>
              <a:rPr lang="it-IT" sz="2000" spc="-1" dirty="0">
                <a:solidFill>
                  <a:srgbClr val="0000CC"/>
                </a:solidFill>
                <a:uFill>
                  <a:solidFill>
                    <a:srgbClr val="FFFFFF"/>
                  </a:solidFill>
                </a:uFill>
                <a:latin typeface="Comic Sans MS"/>
              </a:rPr>
              <a:t> </a:t>
            </a:r>
            <a:r>
              <a:rPr lang="it-IT" sz="2000" spc="-1" dirty="0" err="1">
                <a:solidFill>
                  <a:srgbClr val="0000CC"/>
                </a:solidFill>
                <a:uFill>
                  <a:solidFill>
                    <a:srgbClr val="FFFFFF"/>
                  </a:solidFill>
                </a:uFill>
                <a:latin typeface="Comic Sans MS"/>
              </a:rPr>
              <a:t>Applied</a:t>
            </a:r>
            <a:r>
              <a:rPr lang="it-IT" sz="2000" spc="-1" dirty="0">
                <a:solidFill>
                  <a:srgbClr val="0000CC"/>
                </a:solidFill>
                <a:uFill>
                  <a:solidFill>
                    <a:srgbClr val="FFFFFF"/>
                  </a:solidFill>
                </a:uFill>
                <a:latin typeface="Comic Sans MS"/>
              </a:rPr>
              <a:t> in </a:t>
            </a:r>
            <a:r>
              <a:rPr lang="it-IT" sz="2000" spc="-1" dirty="0" err="1">
                <a:solidFill>
                  <a:srgbClr val="0000CC"/>
                </a:solidFill>
                <a:uFill>
                  <a:solidFill>
                    <a:srgbClr val="FFFFFF"/>
                  </a:solidFill>
                </a:uFill>
                <a:latin typeface="Comic Sans MS"/>
              </a:rPr>
              <a:t>Practice</a:t>
            </a:r>
            <a:r>
              <a:rPr lang="it-IT" sz="2000" spc="-1" dirty="0">
                <a:solidFill>
                  <a:srgbClr val="0000CC"/>
                </a:solidFill>
                <a:uFill>
                  <a:solidFill>
                    <a:srgbClr val="FFFFFF"/>
                  </a:solidFill>
                </a:uFill>
                <a:latin typeface="Comic Sans MS"/>
              </a:rPr>
              <a:t> (ACC-GAP) per le SCA hanno identificato le modalità di dimissione da attuare secondo un protocollo standardizzato (</a:t>
            </a:r>
            <a:r>
              <a:rPr lang="it-IT" sz="2000" b="1" spc="-1" dirty="0" err="1">
                <a:solidFill>
                  <a:srgbClr val="FF0000"/>
                </a:solidFill>
                <a:uFill>
                  <a:solidFill>
                    <a:srgbClr val="FFFFFF"/>
                  </a:solidFill>
                </a:uFill>
                <a:latin typeface="Comic Sans MS"/>
              </a:rPr>
              <a:t>discharge</a:t>
            </a:r>
            <a:r>
              <a:rPr lang="it-IT" sz="2000" b="1" spc="-1" dirty="0">
                <a:solidFill>
                  <a:srgbClr val="FF0000"/>
                </a:solidFill>
                <a:uFill>
                  <a:solidFill>
                    <a:srgbClr val="FFFFFF"/>
                  </a:solidFill>
                </a:uFill>
                <a:latin typeface="Comic Sans MS"/>
              </a:rPr>
              <a:t> </a:t>
            </a:r>
            <a:r>
              <a:rPr lang="it-IT" sz="2000" b="1" spc="-1" dirty="0" err="1">
                <a:solidFill>
                  <a:srgbClr val="FF0000"/>
                </a:solidFill>
                <a:uFill>
                  <a:solidFill>
                    <a:srgbClr val="FFFFFF"/>
                  </a:solidFill>
                </a:uFill>
                <a:latin typeface="Comic Sans MS"/>
              </a:rPr>
              <a:t>contract</a:t>
            </a:r>
            <a:r>
              <a:rPr lang="it-IT" sz="2000" spc="-1" dirty="0">
                <a:solidFill>
                  <a:srgbClr val="0000CC"/>
                </a:solidFill>
                <a:uFill>
                  <a:solidFill>
                    <a:srgbClr val="FFFFFF"/>
                  </a:solidFill>
                </a:uFill>
                <a:latin typeface="Comic Sans MS"/>
              </a:rPr>
              <a:t>): l’attenzione è stata focalizzata sulle principali indicazioni che, al momento della dimissione, il paziente non solo dovrebbe avere ricevuto ma anche compreso </a:t>
            </a:r>
            <a:endParaRPr lang="it-IT" sz="1600" spc="-1" dirty="0">
              <a:solidFill>
                <a:srgbClr val="000000"/>
              </a:solidFill>
              <a:uFill>
                <a:solidFill>
                  <a:srgbClr val="FFFFFF"/>
                </a:solidFill>
              </a:uFill>
              <a:latin typeface="Arial"/>
            </a:endParaRPr>
          </a:p>
        </p:txBody>
      </p:sp>
      <p:pic>
        <p:nvPicPr>
          <p:cNvPr id="187" name="Immagine 186"/>
          <p:cNvPicPr/>
          <p:nvPr/>
        </p:nvPicPr>
        <p:blipFill>
          <a:blip r:embed="rId3" cstate="print"/>
          <a:stretch/>
        </p:blipFill>
        <p:spPr>
          <a:xfrm>
            <a:off x="7236296" y="188640"/>
            <a:ext cx="1592749" cy="2160240"/>
          </a:xfrm>
          <a:prstGeom prst="rect">
            <a:avLst/>
          </a:prstGeom>
          <a:ln>
            <a:noFill/>
          </a:ln>
        </p:spPr>
      </p:pic>
    </p:spTree>
    <p:extLst>
      <p:ext uri="{BB962C8B-B14F-4D97-AF65-F5344CB8AC3E}">
        <p14:creationId xmlns:p14="http://schemas.microsoft.com/office/powerpoint/2010/main" val="140427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olo 1"/>
          <p:cNvSpPr>
            <a:spLocks noGrp="1"/>
          </p:cNvSpPr>
          <p:nvPr>
            <p:ph type="title"/>
          </p:nvPr>
        </p:nvSpPr>
        <p:spPr>
          <a:xfrm>
            <a:off x="395288" y="8733"/>
            <a:ext cx="8229600" cy="1143000"/>
          </a:xfrm>
        </p:spPr>
        <p:txBody>
          <a:bodyPr>
            <a:normAutofit/>
          </a:bodyPr>
          <a:lstStyle/>
          <a:p>
            <a:r>
              <a:rPr lang="it-IT" sz="4000" b="1" dirty="0">
                <a:solidFill>
                  <a:srgbClr val="FF0000"/>
                </a:solidFill>
                <a:latin typeface="Century Gothic" charset="0"/>
                <a:ea typeface="ＭＳ Ｐゴシック" charset="0"/>
              </a:rPr>
              <a:t>Conclusioni</a:t>
            </a:r>
          </a:p>
        </p:txBody>
      </p:sp>
      <p:sp>
        <p:nvSpPr>
          <p:cNvPr id="98307" name="Segnaposto contenuto 2"/>
          <p:cNvSpPr>
            <a:spLocks noGrp="1"/>
          </p:cNvSpPr>
          <p:nvPr>
            <p:ph idx="1"/>
          </p:nvPr>
        </p:nvSpPr>
        <p:spPr>
          <a:xfrm>
            <a:off x="395288" y="1489570"/>
            <a:ext cx="8454240" cy="3529728"/>
          </a:xfrm>
        </p:spPr>
        <p:txBody>
          <a:bodyPr>
            <a:noAutofit/>
          </a:bodyPr>
          <a:lstStyle/>
          <a:p>
            <a:r>
              <a:rPr lang="it-IT" sz="2400" b="1" dirty="0">
                <a:solidFill>
                  <a:srgbClr val="2D2D8A"/>
                </a:solidFill>
                <a:latin typeface="Century Gothic" charset="0"/>
                <a:ea typeface="ＭＳ Ｐゴシック" charset="0"/>
              </a:rPr>
              <a:t>Un modello «light» di cardiologia riabilitativa/strong di prevenzione secondaria è sostenibile e doveroso, alla luce dei mutati scenari epidemiologici</a:t>
            </a:r>
          </a:p>
          <a:p>
            <a:r>
              <a:rPr lang="it-IT" sz="2400" b="1" dirty="0">
                <a:solidFill>
                  <a:srgbClr val="2D2D8A"/>
                </a:solidFill>
                <a:latin typeface="Century Gothic" charset="0"/>
                <a:ea typeface="ＭＳ Ｐゴシック" charset="0"/>
              </a:rPr>
              <a:t>Consente di superare il gap di applicazione delle misure di prevenzione secondaria</a:t>
            </a:r>
          </a:p>
          <a:p>
            <a:r>
              <a:rPr lang="it-IT" sz="2400" b="1" dirty="0">
                <a:solidFill>
                  <a:srgbClr val="2D2D8A"/>
                </a:solidFill>
                <a:latin typeface="Century Gothic" charset="0"/>
                <a:ea typeface="ＭＳ Ｐゴシック" charset="0"/>
              </a:rPr>
              <a:t>Facilita la  continuità assistenziale con arruolamento precoce del paziente dopo la dimissione </a:t>
            </a:r>
            <a:r>
              <a:rPr lang="it-IT" sz="2400" b="1" dirty="0" err="1">
                <a:solidFill>
                  <a:srgbClr val="2D2D8A"/>
                </a:solidFill>
                <a:latin typeface="Century Gothic" charset="0"/>
                <a:ea typeface="ＭＳ Ｐゴシック" charset="0"/>
              </a:rPr>
              <a:t>dall</a:t>
            </a:r>
            <a:r>
              <a:rPr lang="ja-JP" altLang="it-IT" sz="2400" b="1" dirty="0">
                <a:solidFill>
                  <a:srgbClr val="2D2D8A"/>
                </a:solidFill>
                <a:latin typeface="Century Gothic" charset="0"/>
                <a:ea typeface="ＭＳ Ｐゴシック" charset="0"/>
              </a:rPr>
              <a:t>’</a:t>
            </a:r>
            <a:r>
              <a:rPr lang="it-IT" altLang="ja-JP" sz="2400" b="1" dirty="0">
                <a:solidFill>
                  <a:srgbClr val="2D2D8A"/>
                </a:solidFill>
                <a:latin typeface="Century Gothic" charset="0"/>
                <a:ea typeface="ＭＳ Ｐゴシック" charset="0"/>
              </a:rPr>
              <a:t>evento acuto e successivo collegamento con le strutture territoriali</a:t>
            </a:r>
          </a:p>
          <a:p>
            <a:r>
              <a:rPr lang="it-IT" sz="2400" b="1" dirty="0">
                <a:solidFill>
                  <a:srgbClr val="2D2D8A"/>
                </a:solidFill>
                <a:latin typeface="Century Gothic" charset="0"/>
                <a:ea typeface="ＭＳ Ｐゴシック" charset="0"/>
              </a:rPr>
              <a:t>E’ espressione di qualità del percorso di cura</a:t>
            </a:r>
          </a:p>
        </p:txBody>
      </p:sp>
    </p:spTree>
    <p:extLst>
      <p:ext uri="{BB962C8B-B14F-4D97-AF65-F5344CB8AC3E}">
        <p14:creationId xmlns:p14="http://schemas.microsoft.com/office/powerpoint/2010/main" val="11445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dissolve">
                                      <p:cBhvr>
                                        <p:cTn id="7" dur="500"/>
                                        <p:tgtEl>
                                          <p:spTgt spid="98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8307">
                                            <p:txEl>
                                              <p:pRg st="1" end="1"/>
                                            </p:txEl>
                                          </p:spTgt>
                                        </p:tgtEl>
                                        <p:attrNameLst>
                                          <p:attrName>style.visibility</p:attrName>
                                        </p:attrNameLst>
                                      </p:cBhvr>
                                      <p:to>
                                        <p:strVal val="visible"/>
                                      </p:to>
                                    </p:set>
                                    <p:animEffect transition="in" filter="dissolve">
                                      <p:cBhvr>
                                        <p:cTn id="12" dur="500"/>
                                        <p:tgtEl>
                                          <p:spTgt spid="98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8307">
                                            <p:txEl>
                                              <p:pRg st="2" end="2"/>
                                            </p:txEl>
                                          </p:spTgt>
                                        </p:tgtEl>
                                        <p:attrNameLst>
                                          <p:attrName>style.visibility</p:attrName>
                                        </p:attrNameLst>
                                      </p:cBhvr>
                                      <p:to>
                                        <p:strVal val="visible"/>
                                      </p:to>
                                    </p:set>
                                    <p:animEffect transition="in" filter="dissolve">
                                      <p:cBhvr>
                                        <p:cTn id="17" dur="500"/>
                                        <p:tgtEl>
                                          <p:spTgt spid="983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8307">
                                            <p:txEl>
                                              <p:pRg st="3" end="3"/>
                                            </p:txEl>
                                          </p:spTgt>
                                        </p:tgtEl>
                                        <p:attrNameLst>
                                          <p:attrName>style.visibility</p:attrName>
                                        </p:attrNameLst>
                                      </p:cBhvr>
                                      <p:to>
                                        <p:strVal val="visible"/>
                                      </p:to>
                                    </p:set>
                                    <p:animEffect transition="in" filter="dissolve">
                                      <p:cBhvr>
                                        <p:cTn id="22" dur="500"/>
                                        <p:tgtEl>
                                          <p:spTgt spid="983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a:extLst>
              <a:ext uri="{FF2B5EF4-FFF2-40B4-BE49-F238E27FC236}">
                <a16:creationId xmlns:a16="http://schemas.microsoft.com/office/drawing/2014/main" xmlns="" id="{CD646248-2B6B-DE4F-9CAF-7271A1580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313488"/>
            <a:ext cx="23129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58" name="CasellaDiTesto 7">
            <a:extLst>
              <a:ext uri="{FF2B5EF4-FFF2-40B4-BE49-F238E27FC236}">
                <a16:creationId xmlns:a16="http://schemas.microsoft.com/office/drawing/2014/main" xmlns="" id="{70FDAA4A-B63C-8944-85F8-1EE7F1EC0238}"/>
              </a:ext>
            </a:extLst>
          </p:cNvPr>
          <p:cNvSpPr txBox="1">
            <a:spLocks noChangeArrowheads="1"/>
          </p:cNvSpPr>
          <p:nvPr/>
        </p:nvSpPr>
        <p:spPr bwMode="auto">
          <a:xfrm>
            <a:off x="642938" y="692150"/>
            <a:ext cx="850106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DA1D25"/>
                </a:solidFill>
                <a:latin typeface="Century Gothic" panose="020B0502020202020204" pitchFamily="34" charset="0"/>
              </a:rPr>
              <a:t>Trend of cardiac rehab programs </a:t>
            </a:r>
          </a:p>
          <a:p>
            <a:pPr algn="ctr" eaLnBrk="1" hangingPunct="1"/>
            <a:r>
              <a:rPr lang="it-IT" altLang="it-IT" sz="2800" b="1">
                <a:solidFill>
                  <a:srgbClr val="DA1D25"/>
                </a:solidFill>
                <a:latin typeface="Century Gothic" panose="020B0502020202020204" pitchFamily="34" charset="0"/>
              </a:rPr>
              <a:t>from the Italian network of CR units  (2008-13)</a:t>
            </a:r>
          </a:p>
        </p:txBody>
      </p:sp>
      <p:grpSp>
        <p:nvGrpSpPr>
          <p:cNvPr id="70659" name="Gruppo 2">
            <a:extLst>
              <a:ext uri="{FF2B5EF4-FFF2-40B4-BE49-F238E27FC236}">
                <a16:creationId xmlns:a16="http://schemas.microsoft.com/office/drawing/2014/main" xmlns="" id="{C7A1B234-05BA-904F-B01C-9FEAFB36BFB0}"/>
              </a:ext>
            </a:extLst>
          </p:cNvPr>
          <p:cNvGrpSpPr>
            <a:grpSpLocks/>
          </p:cNvGrpSpPr>
          <p:nvPr/>
        </p:nvGrpSpPr>
        <p:grpSpPr bwMode="auto">
          <a:xfrm>
            <a:off x="876300" y="1757363"/>
            <a:ext cx="6834188" cy="4506912"/>
            <a:chOff x="1245816" y="2500536"/>
            <a:chExt cx="9721080" cy="6408712"/>
          </a:xfrm>
        </p:grpSpPr>
        <p:graphicFrame>
          <p:nvGraphicFramePr>
            <p:cNvPr id="9" name="Grafico 8">
              <a:extLst>
                <a:ext uri="{FF2B5EF4-FFF2-40B4-BE49-F238E27FC236}">
                  <a16:creationId xmlns:a16="http://schemas.microsoft.com/office/drawing/2014/main" xmlns="" id="{8A39E523-9818-1540-8714-D8B382064A98}"/>
                </a:ext>
              </a:extLst>
            </p:cNvPr>
            <p:cNvGraphicFramePr>
              <a:graphicFrameLocks/>
            </p:cNvGraphicFramePr>
            <p:nvPr/>
          </p:nvGraphicFramePr>
          <p:xfrm>
            <a:off x="1245816" y="2500536"/>
            <a:ext cx="9721080" cy="5616624"/>
          </p:xfrm>
          <a:graphic>
            <a:graphicData uri="http://schemas.openxmlformats.org/drawingml/2006/chart">
              <c:chart xmlns:c="http://schemas.openxmlformats.org/drawingml/2006/chart" xmlns:r="http://schemas.openxmlformats.org/officeDocument/2006/relationships" r:id="rId3"/>
            </a:graphicData>
          </a:graphic>
        </p:graphicFrame>
        <p:sp>
          <p:nvSpPr>
            <p:cNvPr id="2" name="CasellaDiTesto 1">
              <a:extLst>
                <a:ext uri="{FF2B5EF4-FFF2-40B4-BE49-F238E27FC236}">
                  <a16:creationId xmlns:a16="http://schemas.microsoft.com/office/drawing/2014/main" xmlns="" id="{FAAEA386-7350-2B42-88B4-25E883DF8D52}"/>
                </a:ext>
              </a:extLst>
            </p:cNvPr>
            <p:cNvSpPr txBox="1"/>
            <p:nvPr/>
          </p:nvSpPr>
          <p:spPr>
            <a:xfrm>
              <a:off x="8857840" y="3545704"/>
              <a:ext cx="1311950" cy="329578"/>
            </a:xfrm>
            <a:prstGeom prst="rect">
              <a:avLst/>
            </a:prstGeom>
            <a:noFill/>
          </p:spPr>
          <p:txBody>
            <a:bodyPr wrap="none">
              <a:spAutoFit/>
            </a:bodyPr>
            <a:lstStyle/>
            <a:p>
              <a:pPr>
                <a:defRPr/>
              </a:pPr>
              <a:r>
                <a:rPr lang="it-IT" sz="900" dirty="0">
                  <a:solidFill>
                    <a:schemeClr val="bg1"/>
                  </a:solidFill>
                  <a:latin typeface="+mj-lt"/>
                  <a:ea typeface="MS PGothic" pitchFamily="34" charset="-128"/>
                </a:rPr>
                <a:t>OUTPATIENT</a:t>
              </a:r>
            </a:p>
          </p:txBody>
        </p:sp>
        <p:sp>
          <p:nvSpPr>
            <p:cNvPr id="10" name="CasellaDiTesto 9">
              <a:extLst>
                <a:ext uri="{FF2B5EF4-FFF2-40B4-BE49-F238E27FC236}">
                  <a16:creationId xmlns:a16="http://schemas.microsoft.com/office/drawing/2014/main" xmlns="" id="{94F086D3-1041-924D-B33E-6931979362B1}"/>
                </a:ext>
              </a:extLst>
            </p:cNvPr>
            <p:cNvSpPr txBox="1"/>
            <p:nvPr/>
          </p:nvSpPr>
          <p:spPr>
            <a:xfrm>
              <a:off x="8961712" y="5595409"/>
              <a:ext cx="1129045" cy="327321"/>
            </a:xfrm>
            <a:prstGeom prst="rect">
              <a:avLst/>
            </a:prstGeom>
            <a:noFill/>
          </p:spPr>
          <p:txBody>
            <a:bodyPr wrap="none">
              <a:spAutoFit/>
            </a:bodyPr>
            <a:lstStyle/>
            <a:p>
              <a:pPr>
                <a:defRPr/>
              </a:pPr>
              <a:r>
                <a:rPr lang="it-IT" sz="900" dirty="0">
                  <a:solidFill>
                    <a:schemeClr val="bg1"/>
                  </a:solidFill>
                  <a:latin typeface="+mj-lt"/>
                  <a:ea typeface="MS PGothic" pitchFamily="34" charset="-128"/>
                </a:rPr>
                <a:t>INPATIENT</a:t>
              </a:r>
            </a:p>
          </p:txBody>
        </p:sp>
        <p:sp>
          <p:nvSpPr>
            <p:cNvPr id="7" name="CasellaDiTesto 6">
              <a:extLst>
                <a:ext uri="{FF2B5EF4-FFF2-40B4-BE49-F238E27FC236}">
                  <a16:creationId xmlns:a16="http://schemas.microsoft.com/office/drawing/2014/main" xmlns="" id="{510B0E7B-0C74-EE4A-98AA-5059B66808E0}"/>
                </a:ext>
              </a:extLst>
            </p:cNvPr>
            <p:cNvSpPr txBox="1"/>
            <p:nvPr/>
          </p:nvSpPr>
          <p:spPr>
            <a:xfrm>
              <a:off x="4054880" y="8333616"/>
              <a:ext cx="6049425" cy="575632"/>
            </a:xfrm>
            <a:prstGeom prst="rect">
              <a:avLst/>
            </a:prstGeom>
            <a:solidFill>
              <a:schemeClr val="lt1">
                <a:alpha val="51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it-IT" dirty="0"/>
                <a:t>ISYDE-2008:	Data </a:t>
              </a:r>
              <a:r>
                <a:rPr lang="it-IT" dirty="0" err="1"/>
                <a:t>projected</a:t>
              </a:r>
              <a:r>
                <a:rPr lang="it-IT" dirty="0"/>
                <a:t> from a 2 weeks  survey</a:t>
              </a:r>
            </a:p>
            <a:p>
              <a:pPr>
                <a:defRPr/>
              </a:pPr>
              <a:r>
                <a:rPr lang="it-IT" dirty="0"/>
                <a:t>ISYDE.13:		Data </a:t>
              </a:r>
              <a:r>
                <a:rPr lang="it-IT" dirty="0" err="1"/>
                <a:t>projected</a:t>
              </a:r>
              <a:r>
                <a:rPr lang="it-IT" dirty="0"/>
                <a:t> </a:t>
              </a:r>
              <a:r>
                <a:rPr lang="it-IT" dirty="0" err="1"/>
                <a:t>fron</a:t>
              </a:r>
              <a:r>
                <a:rPr lang="it-IT" dirty="0"/>
                <a:t> a 1 week </a:t>
              </a:r>
              <a:r>
                <a:rPr lang="it-IT" dirty="0" err="1"/>
                <a:t>activity</a:t>
              </a:r>
              <a:r>
                <a:rPr lang="it-IT" dirty="0"/>
                <a:t> report</a:t>
              </a:r>
            </a:p>
          </p:txBody>
        </p:sp>
      </p:grpSp>
      <p:sp>
        <p:nvSpPr>
          <p:cNvPr id="11" name="Rettangolo 10">
            <a:extLst>
              <a:ext uri="{FF2B5EF4-FFF2-40B4-BE49-F238E27FC236}">
                <a16:creationId xmlns:a16="http://schemas.microsoft.com/office/drawing/2014/main" xmlns="" id="{8208113D-AD67-EE4D-9D01-7DA17CA53715}"/>
              </a:ext>
            </a:extLst>
          </p:cNvPr>
          <p:cNvSpPr>
            <a:spLocks noChangeArrowheads="1"/>
          </p:cNvSpPr>
          <p:nvPr/>
        </p:nvSpPr>
        <p:spPr bwMode="auto">
          <a:xfrm>
            <a:off x="4284663" y="1916113"/>
            <a:ext cx="3311525" cy="3744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chemeClr val="bg1"/>
              </a:solidFill>
            </a:endParaRPr>
          </a:p>
        </p:txBody>
      </p:sp>
    </p:spTree>
    <p:extLst>
      <p:ext uri="{BB962C8B-B14F-4D97-AF65-F5344CB8AC3E}">
        <p14:creationId xmlns:p14="http://schemas.microsoft.com/office/powerpoint/2010/main" val="2729686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a:extLst>
              <a:ext uri="{FF2B5EF4-FFF2-40B4-BE49-F238E27FC236}">
                <a16:creationId xmlns:a16="http://schemas.microsoft.com/office/drawing/2014/main" xmlns="" id="{5DBF235F-0882-3842-95CC-E04F1F4557BF}"/>
              </a:ext>
            </a:extLst>
          </p:cNvPr>
          <p:cNvSpPr txBox="1">
            <a:spLocks noChangeArrowheads="1"/>
          </p:cNvSpPr>
          <p:nvPr/>
        </p:nvSpPr>
        <p:spPr bwMode="auto">
          <a:xfrm>
            <a:off x="0" y="989013"/>
            <a:ext cx="9144000" cy="795337"/>
          </a:xfrm>
          <a:prstGeom prst="rect">
            <a:avLst/>
          </a:prstGeom>
          <a:no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80000"/>
              </a:lnSpc>
              <a:defRPr/>
            </a:pPr>
            <a:r>
              <a:rPr lang="it-IT" sz="2800" dirty="0">
                <a:latin typeface="+mn-lt"/>
              </a:rPr>
              <a:t>Rapporto richiesta/offerta di </a:t>
            </a:r>
          </a:p>
          <a:p>
            <a:pPr algn="ctr" eaLnBrk="1" hangingPunct="1">
              <a:lnSpc>
                <a:spcPct val="80000"/>
              </a:lnSpc>
              <a:defRPr/>
            </a:pPr>
            <a:r>
              <a:rPr lang="it-IT" sz="2800" dirty="0">
                <a:latin typeface="+mn-lt"/>
              </a:rPr>
              <a:t>prevenzione secondaria/riabilitazione</a:t>
            </a:r>
          </a:p>
        </p:txBody>
      </p:sp>
      <p:grpSp>
        <p:nvGrpSpPr>
          <p:cNvPr id="72706" name="Group 8">
            <a:extLst>
              <a:ext uri="{FF2B5EF4-FFF2-40B4-BE49-F238E27FC236}">
                <a16:creationId xmlns:a16="http://schemas.microsoft.com/office/drawing/2014/main" xmlns="" id="{80247E6E-1F0C-BB40-8100-CA939C052113}"/>
              </a:ext>
            </a:extLst>
          </p:cNvPr>
          <p:cNvGrpSpPr>
            <a:grpSpLocks/>
          </p:cNvGrpSpPr>
          <p:nvPr/>
        </p:nvGrpSpPr>
        <p:grpSpPr bwMode="auto">
          <a:xfrm>
            <a:off x="1152525" y="2525713"/>
            <a:ext cx="6956425" cy="3937000"/>
            <a:chOff x="1804" y="1901"/>
            <a:chExt cx="2304" cy="1011"/>
          </a:xfrm>
        </p:grpSpPr>
        <p:sp>
          <p:nvSpPr>
            <p:cNvPr id="72709" name="AutoShape 9">
              <a:extLst>
                <a:ext uri="{FF2B5EF4-FFF2-40B4-BE49-F238E27FC236}">
                  <a16:creationId xmlns:a16="http://schemas.microsoft.com/office/drawing/2014/main" xmlns="" id="{4553EAE9-9EA8-1B43-BBCA-53A9802460D4}"/>
                </a:ext>
              </a:extLst>
            </p:cNvPr>
            <p:cNvSpPr>
              <a:spLocks noChangeArrowheads="1"/>
            </p:cNvSpPr>
            <p:nvPr/>
          </p:nvSpPr>
          <p:spPr bwMode="auto">
            <a:xfrm>
              <a:off x="2881" y="2593"/>
              <a:ext cx="277" cy="319"/>
            </a:xfrm>
            <a:prstGeom prst="triangle">
              <a:avLst>
                <a:gd name="adj" fmla="val 50000"/>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72710" name="Line 10">
              <a:extLst>
                <a:ext uri="{FF2B5EF4-FFF2-40B4-BE49-F238E27FC236}">
                  <a16:creationId xmlns:a16="http://schemas.microsoft.com/office/drawing/2014/main" xmlns="" id="{61F8E077-B1B6-EB43-8D97-A5EDCE5EB45E}"/>
                </a:ext>
              </a:extLst>
            </p:cNvPr>
            <p:cNvSpPr>
              <a:spLocks noChangeShapeType="1"/>
            </p:cNvSpPr>
            <p:nvPr/>
          </p:nvSpPr>
          <p:spPr bwMode="auto">
            <a:xfrm>
              <a:off x="2300" y="2591"/>
              <a:ext cx="1427" cy="0"/>
            </a:xfrm>
            <a:prstGeom prst="line">
              <a:avLst/>
            </a:prstGeom>
            <a:noFill/>
            <a:ln w="38100">
              <a:solidFill>
                <a:schemeClr val="accent1"/>
              </a:solidFill>
              <a:round/>
              <a:headEnd/>
              <a:tailEnd/>
            </a:ln>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115723" name="AutoShape 11">
              <a:extLst>
                <a:ext uri="{FF2B5EF4-FFF2-40B4-BE49-F238E27FC236}">
                  <a16:creationId xmlns:a16="http://schemas.microsoft.com/office/drawing/2014/main" xmlns="" id="{25E8F140-6DA5-A641-899F-DBCEDA195B31}"/>
                </a:ext>
              </a:extLst>
            </p:cNvPr>
            <p:cNvSpPr>
              <a:spLocks noChangeArrowheads="1"/>
            </p:cNvSpPr>
            <p:nvPr/>
          </p:nvSpPr>
          <p:spPr bwMode="auto">
            <a:xfrm>
              <a:off x="1804" y="1907"/>
              <a:ext cx="1107" cy="654"/>
            </a:xfrm>
            <a:prstGeom prst="downArrowCallout">
              <a:avLst>
                <a:gd name="adj1" fmla="val 42317"/>
                <a:gd name="adj2" fmla="val 42317"/>
                <a:gd name="adj3" fmla="val 16667"/>
                <a:gd name="adj4" fmla="val 66667"/>
              </a:avLst>
            </a:prstGeom>
            <a:solidFill>
              <a:srgbClr val="3333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3333FF"/>
              </a:extrusionClr>
            </a:sp3d>
          </p:spPr>
          <p:txBody>
            <a:bodyPr wrap="none" anchor="ctr">
              <a:flatTx/>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solidFill>
                    <a:srgbClr val="FF6600"/>
                  </a:solidFill>
                  <a:effectLst>
                    <a:outerShdw blurRad="38100" dist="38100" dir="2700000" algn="tl">
                      <a:srgbClr val="000000"/>
                    </a:outerShdw>
                  </a:effectLst>
                </a:rPr>
                <a:t>2012</a:t>
              </a:r>
            </a:p>
            <a:p>
              <a:pPr algn="ctr" eaLnBrk="1" hangingPunct="1"/>
              <a:r>
                <a:rPr lang="it-IT" altLang="it-IT" sz="2000">
                  <a:solidFill>
                    <a:srgbClr val="FFFF00"/>
                  </a:solidFill>
                  <a:effectLst>
                    <a:outerShdw blurRad="38100" dist="38100" dir="2700000" algn="tl">
                      <a:srgbClr val="000000"/>
                    </a:outerShdw>
                  </a:effectLst>
                </a:rPr>
                <a:t>SCA dimesse = 145.000</a:t>
              </a:r>
            </a:p>
            <a:p>
              <a:pPr algn="ctr" eaLnBrk="1" hangingPunct="1"/>
              <a:r>
                <a:rPr lang="it-IT" altLang="it-IT" sz="2000">
                  <a:solidFill>
                    <a:srgbClr val="FFFF00"/>
                  </a:solidFill>
                  <a:effectLst>
                    <a:outerShdw blurRad="38100" dist="38100" dir="2700000" algn="tl">
                      <a:srgbClr val="000000"/>
                    </a:outerShdw>
                  </a:effectLst>
                </a:rPr>
                <a:t>Operati in CCH = 50.000</a:t>
              </a:r>
            </a:p>
            <a:p>
              <a:pPr algn="ctr" eaLnBrk="1" hangingPunct="1"/>
              <a:r>
                <a:rPr lang="it-IT" altLang="it-IT" sz="2000">
                  <a:solidFill>
                    <a:srgbClr val="FFFF00"/>
                  </a:solidFill>
                  <a:effectLst>
                    <a:outerShdw blurRad="38100" dist="38100" dir="2700000" algn="tl">
                      <a:srgbClr val="000000"/>
                    </a:outerShdw>
                  </a:effectLst>
                </a:rPr>
                <a:t>Scompensi dimessi= 135.000 </a:t>
              </a:r>
            </a:p>
          </p:txBody>
        </p:sp>
        <p:sp>
          <p:nvSpPr>
            <p:cNvPr id="115724" name="AutoShape 12">
              <a:extLst>
                <a:ext uri="{FF2B5EF4-FFF2-40B4-BE49-F238E27FC236}">
                  <a16:creationId xmlns:a16="http://schemas.microsoft.com/office/drawing/2014/main" xmlns="" id="{559928AA-A4F1-EF45-8820-418454ED7EF0}"/>
                </a:ext>
              </a:extLst>
            </p:cNvPr>
            <p:cNvSpPr>
              <a:spLocks noChangeArrowheads="1"/>
            </p:cNvSpPr>
            <p:nvPr/>
          </p:nvSpPr>
          <p:spPr bwMode="auto">
            <a:xfrm>
              <a:off x="3226" y="1901"/>
              <a:ext cx="882" cy="660"/>
            </a:xfrm>
            <a:prstGeom prst="downArrowCallout">
              <a:avLst>
                <a:gd name="adj1" fmla="val 30551"/>
                <a:gd name="adj2" fmla="val 30551"/>
                <a:gd name="adj3" fmla="val 16667"/>
                <a:gd name="adj4" fmla="val 66667"/>
              </a:avLst>
            </a:prstGeom>
            <a:solidFill>
              <a:srgbClr val="DC0000"/>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DC0000"/>
              </a:extrusionClr>
            </a:sp3d>
          </p:spPr>
          <p:txBody>
            <a:bodyPr wrap="none" anchor="ctr">
              <a:flatTx/>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solidFill>
                    <a:srgbClr val="FFFF00"/>
                  </a:solidFill>
                  <a:effectLst>
                    <a:outerShdw blurRad="38100" dist="38100" dir="2700000" algn="tl">
                      <a:srgbClr val="000000"/>
                    </a:outerShdw>
                  </a:effectLst>
                </a:rPr>
                <a:t>ISYDE </a:t>
              </a:r>
              <a:r>
                <a:rPr lang="it-IT" altLang="it-IT" sz="1800">
                  <a:solidFill>
                    <a:srgbClr val="000090"/>
                  </a:solidFill>
                  <a:effectLst>
                    <a:outerShdw blurRad="38100" dist="38100" dir="2700000" algn="tl">
                      <a:srgbClr val="000000"/>
                    </a:outerShdw>
                  </a:effectLst>
                </a:rPr>
                <a:t>2013</a:t>
              </a:r>
            </a:p>
            <a:p>
              <a:pPr algn="ctr" eaLnBrk="1" hangingPunct="1"/>
              <a:r>
                <a:rPr lang="it-IT" altLang="it-IT" sz="1800">
                  <a:solidFill>
                    <a:srgbClr val="FFFF00"/>
                  </a:solidFill>
                  <a:effectLst>
                    <a:outerShdw blurRad="38100" dist="38100" dir="2700000" algn="tl">
                      <a:srgbClr val="000000"/>
                    </a:outerShdw>
                  </a:effectLst>
                </a:rPr>
                <a:t>110.000 in 82% </a:t>
              </a:r>
            </a:p>
            <a:p>
              <a:pPr algn="ctr" eaLnBrk="1" hangingPunct="1"/>
              <a:r>
                <a:rPr lang="it-IT" altLang="it-IT" sz="1800">
                  <a:solidFill>
                    <a:srgbClr val="FFFF00"/>
                  </a:solidFill>
                  <a:effectLst>
                    <a:outerShdw blurRad="38100" dist="38100" dir="2700000" algn="tl">
                      <a:srgbClr val="000000"/>
                    </a:outerShdw>
                  </a:effectLst>
                </a:rPr>
                <a:t>delle strutture</a:t>
              </a:r>
            </a:p>
          </p:txBody>
        </p:sp>
      </p:grpSp>
      <p:sp>
        <p:nvSpPr>
          <p:cNvPr id="72707" name="CasellaDiTesto 1">
            <a:extLst>
              <a:ext uri="{FF2B5EF4-FFF2-40B4-BE49-F238E27FC236}">
                <a16:creationId xmlns:a16="http://schemas.microsoft.com/office/drawing/2014/main" xmlns="" id="{C100B8ED-02E6-D74E-AD30-BC9B920ABAD1}"/>
              </a:ext>
            </a:extLst>
          </p:cNvPr>
          <p:cNvSpPr txBox="1">
            <a:spLocks noChangeArrowheads="1"/>
          </p:cNvSpPr>
          <p:nvPr/>
        </p:nvSpPr>
        <p:spPr bwMode="auto">
          <a:xfrm>
            <a:off x="896938" y="1890713"/>
            <a:ext cx="3506787" cy="5222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latin typeface="Calibri" panose="020F0502020204030204" pitchFamily="34" charset="0"/>
              </a:rPr>
              <a:t>Fabbisogno</a:t>
            </a:r>
          </a:p>
        </p:txBody>
      </p:sp>
      <p:sp>
        <p:nvSpPr>
          <p:cNvPr id="72708" name="CasellaDiTesto 8">
            <a:extLst>
              <a:ext uri="{FF2B5EF4-FFF2-40B4-BE49-F238E27FC236}">
                <a16:creationId xmlns:a16="http://schemas.microsoft.com/office/drawing/2014/main" xmlns="" id="{0C2ABD26-D4B1-1C4F-9C33-4C5B1DE03628}"/>
              </a:ext>
            </a:extLst>
          </p:cNvPr>
          <p:cNvSpPr txBox="1">
            <a:spLocks noChangeArrowheads="1"/>
          </p:cNvSpPr>
          <p:nvPr/>
        </p:nvSpPr>
        <p:spPr bwMode="auto">
          <a:xfrm>
            <a:off x="4811713" y="1900238"/>
            <a:ext cx="3506787" cy="5222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latin typeface="Calibri" panose="020F0502020204030204" pitchFamily="34" charset="0"/>
              </a:rPr>
              <a:t>Offerta</a:t>
            </a:r>
          </a:p>
        </p:txBody>
      </p:sp>
    </p:spTree>
    <p:extLst>
      <p:ext uri="{BB962C8B-B14F-4D97-AF65-F5344CB8AC3E}">
        <p14:creationId xmlns:p14="http://schemas.microsoft.com/office/powerpoint/2010/main" val="174443501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4753" name="Group 8">
            <a:extLst>
              <a:ext uri="{FF2B5EF4-FFF2-40B4-BE49-F238E27FC236}">
                <a16:creationId xmlns:a16="http://schemas.microsoft.com/office/drawing/2014/main" xmlns="" id="{2C1ECDE2-9788-C347-8437-A6AE5A2E4A89}"/>
              </a:ext>
            </a:extLst>
          </p:cNvPr>
          <p:cNvGrpSpPr>
            <a:grpSpLocks/>
          </p:cNvGrpSpPr>
          <p:nvPr/>
        </p:nvGrpSpPr>
        <p:grpSpPr bwMode="auto">
          <a:xfrm>
            <a:off x="1152525" y="2182813"/>
            <a:ext cx="6956425" cy="4279900"/>
            <a:chOff x="1804" y="1813"/>
            <a:chExt cx="2304" cy="1099"/>
          </a:xfrm>
        </p:grpSpPr>
        <p:sp>
          <p:nvSpPr>
            <p:cNvPr id="74756" name="AutoShape 9">
              <a:extLst>
                <a:ext uri="{FF2B5EF4-FFF2-40B4-BE49-F238E27FC236}">
                  <a16:creationId xmlns:a16="http://schemas.microsoft.com/office/drawing/2014/main" xmlns="" id="{49AAA5EE-7152-7C47-80EF-DFDA016952AC}"/>
                </a:ext>
              </a:extLst>
            </p:cNvPr>
            <p:cNvSpPr>
              <a:spLocks noChangeArrowheads="1"/>
            </p:cNvSpPr>
            <p:nvPr/>
          </p:nvSpPr>
          <p:spPr bwMode="auto">
            <a:xfrm>
              <a:off x="2881" y="2593"/>
              <a:ext cx="277" cy="319"/>
            </a:xfrm>
            <a:prstGeom prst="triangle">
              <a:avLst>
                <a:gd name="adj" fmla="val 50000"/>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74757" name="Line 10">
              <a:extLst>
                <a:ext uri="{FF2B5EF4-FFF2-40B4-BE49-F238E27FC236}">
                  <a16:creationId xmlns:a16="http://schemas.microsoft.com/office/drawing/2014/main" xmlns="" id="{B66D66E6-7662-6448-808E-895A840EEB6B}"/>
                </a:ext>
              </a:extLst>
            </p:cNvPr>
            <p:cNvSpPr>
              <a:spLocks noChangeShapeType="1"/>
            </p:cNvSpPr>
            <p:nvPr/>
          </p:nvSpPr>
          <p:spPr bwMode="auto">
            <a:xfrm>
              <a:off x="2301" y="2591"/>
              <a:ext cx="1493" cy="0"/>
            </a:xfrm>
            <a:prstGeom prst="line">
              <a:avLst/>
            </a:prstGeom>
            <a:noFill/>
            <a:ln w="38100">
              <a:solidFill>
                <a:schemeClr val="accent1"/>
              </a:solidFill>
              <a:round/>
              <a:headEnd/>
              <a:tailEnd/>
            </a:ln>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115723" name="AutoShape 11">
              <a:extLst>
                <a:ext uri="{FF2B5EF4-FFF2-40B4-BE49-F238E27FC236}">
                  <a16:creationId xmlns:a16="http://schemas.microsoft.com/office/drawing/2014/main" xmlns="" id="{A701D3FB-0C95-394F-B3F8-6A9A4ADBFD2F}"/>
                </a:ext>
              </a:extLst>
            </p:cNvPr>
            <p:cNvSpPr>
              <a:spLocks noChangeArrowheads="1"/>
            </p:cNvSpPr>
            <p:nvPr/>
          </p:nvSpPr>
          <p:spPr bwMode="auto">
            <a:xfrm>
              <a:off x="1804" y="1993"/>
              <a:ext cx="1107" cy="787"/>
            </a:xfrm>
            <a:prstGeom prst="downArrowCallout">
              <a:avLst>
                <a:gd name="adj1" fmla="val 42317"/>
                <a:gd name="adj2" fmla="val 42317"/>
                <a:gd name="adj3" fmla="val 16667"/>
                <a:gd name="adj4" fmla="val 66667"/>
              </a:avLst>
            </a:prstGeom>
            <a:solidFill>
              <a:srgbClr val="3333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3333FF"/>
              </a:extrusionClr>
            </a:sp3d>
          </p:spPr>
          <p:txBody>
            <a:bodyPr wrap="none" anchor="ctr">
              <a:flatTx/>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4400">
                <a:solidFill>
                  <a:srgbClr val="FFFF00"/>
                </a:solidFill>
                <a:effectLst>
                  <a:outerShdw blurRad="38100" dist="38100" dir="2700000" algn="tl">
                    <a:srgbClr val="000000"/>
                  </a:outerShdw>
                </a:effectLst>
              </a:endParaRPr>
            </a:p>
            <a:p>
              <a:pPr algn="ctr" eaLnBrk="1" hangingPunct="1"/>
              <a:r>
                <a:rPr lang="it-IT" altLang="it-IT" sz="4400">
                  <a:solidFill>
                    <a:srgbClr val="FFFF00"/>
                  </a:solidFill>
                  <a:effectLst>
                    <a:outerShdw blurRad="38100" dist="38100" dir="2700000" algn="tl">
                      <a:srgbClr val="000000"/>
                    </a:outerShdw>
                  </a:effectLst>
                </a:rPr>
                <a:t>25.000 CCH</a:t>
              </a:r>
            </a:p>
            <a:p>
              <a:pPr algn="ctr" eaLnBrk="1" hangingPunct="1"/>
              <a:r>
                <a:rPr lang="it-IT" altLang="it-IT" sz="4400">
                  <a:solidFill>
                    <a:srgbClr val="FFFF00"/>
                  </a:solidFill>
                  <a:effectLst>
                    <a:outerShdw blurRad="38100" dist="38100" dir="2700000" algn="tl">
                      <a:srgbClr val="000000"/>
                    </a:outerShdw>
                  </a:effectLst>
                </a:rPr>
                <a:t>+</a:t>
              </a:r>
            </a:p>
            <a:p>
              <a:pPr algn="ctr" eaLnBrk="1" hangingPunct="1"/>
              <a:r>
                <a:rPr lang="it-IT" altLang="it-IT" sz="4400">
                  <a:solidFill>
                    <a:srgbClr val="FFFF00"/>
                  </a:solidFill>
                  <a:effectLst>
                    <a:outerShdw blurRad="38100" dist="38100" dir="2700000" algn="tl">
                      <a:srgbClr val="000000"/>
                    </a:outerShdw>
                  </a:effectLst>
                </a:rPr>
                <a:t>cardiopatico</a:t>
              </a:r>
            </a:p>
            <a:p>
              <a:pPr algn="ctr" eaLnBrk="1" hangingPunct="1"/>
              <a:r>
                <a:rPr lang="it-IT" altLang="it-IT" sz="4400">
                  <a:solidFill>
                    <a:srgbClr val="FFFF00"/>
                  </a:solidFill>
                  <a:effectLst>
                    <a:outerShdw blurRad="38100" dist="38100" dir="2700000" algn="tl">
                      <a:srgbClr val="000000"/>
                    </a:outerShdw>
                  </a:effectLst>
                </a:rPr>
                <a:t> complesso</a:t>
              </a:r>
            </a:p>
            <a:p>
              <a:pPr algn="ctr" eaLnBrk="1" hangingPunct="1"/>
              <a:r>
                <a:rPr lang="it-IT" altLang="it-IT" sz="1800">
                  <a:solidFill>
                    <a:srgbClr val="FFFF00"/>
                  </a:solidFill>
                  <a:effectLst>
                    <a:outerShdw blurRad="38100" dist="38100" dir="2700000" algn="tl">
                      <a:srgbClr val="000000"/>
                    </a:outerShdw>
                  </a:effectLst>
                </a:rPr>
                <a:t> </a:t>
              </a:r>
            </a:p>
          </p:txBody>
        </p:sp>
        <p:sp>
          <p:nvSpPr>
            <p:cNvPr id="115724" name="AutoShape 12">
              <a:extLst>
                <a:ext uri="{FF2B5EF4-FFF2-40B4-BE49-F238E27FC236}">
                  <a16:creationId xmlns:a16="http://schemas.microsoft.com/office/drawing/2014/main" xmlns="" id="{8A97AFEF-0BE6-ED4B-92FF-A7FF80402632}"/>
                </a:ext>
              </a:extLst>
            </p:cNvPr>
            <p:cNvSpPr>
              <a:spLocks noChangeArrowheads="1"/>
            </p:cNvSpPr>
            <p:nvPr/>
          </p:nvSpPr>
          <p:spPr bwMode="auto">
            <a:xfrm>
              <a:off x="3226" y="1813"/>
              <a:ext cx="882" cy="660"/>
            </a:xfrm>
            <a:prstGeom prst="downArrowCallout">
              <a:avLst>
                <a:gd name="adj1" fmla="val 30551"/>
                <a:gd name="adj2" fmla="val 30551"/>
                <a:gd name="adj3" fmla="val 16667"/>
                <a:gd name="adj4" fmla="val 66667"/>
              </a:avLst>
            </a:prstGeom>
            <a:solidFill>
              <a:srgbClr val="DC0000"/>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DC0000"/>
              </a:extrusionClr>
            </a:sp3d>
          </p:spPr>
          <p:txBody>
            <a:bodyPr wrap="none" anchor="ctr">
              <a:flatTx/>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4800">
                  <a:solidFill>
                    <a:srgbClr val="FFFF00"/>
                  </a:solidFill>
                  <a:effectLst>
                    <a:outerShdw blurRad="38100" dist="38100" dir="2700000" algn="tl">
                      <a:srgbClr val="000000"/>
                    </a:outerShdw>
                  </a:effectLst>
                </a:rPr>
                <a:t>60.000</a:t>
              </a:r>
            </a:p>
          </p:txBody>
        </p:sp>
      </p:grpSp>
      <p:sp>
        <p:nvSpPr>
          <p:cNvPr id="74754" name="CasellaDiTesto 1">
            <a:extLst>
              <a:ext uri="{FF2B5EF4-FFF2-40B4-BE49-F238E27FC236}">
                <a16:creationId xmlns:a16="http://schemas.microsoft.com/office/drawing/2014/main" xmlns="" id="{F1C2A73E-DAFA-5C4B-86A6-8FC0414CF9DD}"/>
              </a:ext>
            </a:extLst>
          </p:cNvPr>
          <p:cNvSpPr txBox="1">
            <a:spLocks noChangeArrowheads="1"/>
          </p:cNvSpPr>
          <p:nvPr/>
        </p:nvSpPr>
        <p:spPr bwMode="auto">
          <a:xfrm>
            <a:off x="896938" y="2195513"/>
            <a:ext cx="3597275" cy="46196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a:latin typeface="Calibri" panose="020F0502020204030204" pitchFamily="34" charset="0"/>
              </a:rPr>
              <a:t>Fabbisogno degenziale</a:t>
            </a:r>
          </a:p>
        </p:txBody>
      </p:sp>
      <p:sp>
        <p:nvSpPr>
          <p:cNvPr id="74755" name="CasellaDiTesto 8">
            <a:extLst>
              <a:ext uri="{FF2B5EF4-FFF2-40B4-BE49-F238E27FC236}">
                <a16:creationId xmlns:a16="http://schemas.microsoft.com/office/drawing/2014/main" xmlns="" id="{528DB635-DF2B-C44C-B821-ED2E86A23344}"/>
              </a:ext>
            </a:extLst>
          </p:cNvPr>
          <p:cNvSpPr txBox="1">
            <a:spLocks noChangeArrowheads="1"/>
          </p:cNvSpPr>
          <p:nvPr/>
        </p:nvSpPr>
        <p:spPr bwMode="auto">
          <a:xfrm>
            <a:off x="4811713" y="1508125"/>
            <a:ext cx="3506787" cy="4619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a:latin typeface="Calibri" panose="020F0502020204030204" pitchFamily="34" charset="0"/>
              </a:rPr>
              <a:t>Offerta degenziale</a:t>
            </a:r>
          </a:p>
        </p:txBody>
      </p:sp>
    </p:spTree>
    <p:extLst>
      <p:ext uri="{BB962C8B-B14F-4D97-AF65-F5344CB8AC3E}">
        <p14:creationId xmlns:p14="http://schemas.microsoft.com/office/powerpoint/2010/main" val="41906252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8">
            <a:extLst>
              <a:ext uri="{FF2B5EF4-FFF2-40B4-BE49-F238E27FC236}">
                <a16:creationId xmlns:a16="http://schemas.microsoft.com/office/drawing/2014/main" xmlns="" id="{A3E89EFA-51C0-3C4F-A236-C29836BD7B14}"/>
              </a:ext>
            </a:extLst>
          </p:cNvPr>
          <p:cNvGrpSpPr>
            <a:grpSpLocks/>
          </p:cNvGrpSpPr>
          <p:nvPr/>
        </p:nvGrpSpPr>
        <p:grpSpPr bwMode="auto">
          <a:xfrm>
            <a:off x="1152525" y="2182813"/>
            <a:ext cx="6956425" cy="4279900"/>
            <a:chOff x="1804" y="1813"/>
            <a:chExt cx="2304" cy="1099"/>
          </a:xfrm>
        </p:grpSpPr>
        <p:sp>
          <p:nvSpPr>
            <p:cNvPr id="76804" name="AutoShape 9">
              <a:extLst>
                <a:ext uri="{FF2B5EF4-FFF2-40B4-BE49-F238E27FC236}">
                  <a16:creationId xmlns:a16="http://schemas.microsoft.com/office/drawing/2014/main" xmlns="" id="{8534BB91-23C2-A04B-A97E-8532A123E44B}"/>
                </a:ext>
              </a:extLst>
            </p:cNvPr>
            <p:cNvSpPr>
              <a:spLocks noChangeArrowheads="1"/>
            </p:cNvSpPr>
            <p:nvPr/>
          </p:nvSpPr>
          <p:spPr bwMode="auto">
            <a:xfrm>
              <a:off x="2881" y="2593"/>
              <a:ext cx="277" cy="319"/>
            </a:xfrm>
            <a:prstGeom prst="triangle">
              <a:avLst>
                <a:gd name="adj" fmla="val 50000"/>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76805" name="Line 10">
              <a:extLst>
                <a:ext uri="{FF2B5EF4-FFF2-40B4-BE49-F238E27FC236}">
                  <a16:creationId xmlns:a16="http://schemas.microsoft.com/office/drawing/2014/main" xmlns="" id="{7D690E8A-4B5A-2642-9E52-56BA17FEBEC5}"/>
                </a:ext>
              </a:extLst>
            </p:cNvPr>
            <p:cNvSpPr>
              <a:spLocks noChangeShapeType="1"/>
            </p:cNvSpPr>
            <p:nvPr/>
          </p:nvSpPr>
          <p:spPr bwMode="auto">
            <a:xfrm>
              <a:off x="2301" y="2591"/>
              <a:ext cx="1493" cy="0"/>
            </a:xfrm>
            <a:prstGeom prst="line">
              <a:avLst/>
            </a:prstGeom>
            <a:noFill/>
            <a:ln w="38100">
              <a:solidFill>
                <a:schemeClr val="accent1"/>
              </a:solidFill>
              <a:round/>
              <a:headEnd/>
              <a:tailEnd/>
            </a:ln>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115723" name="AutoShape 11">
              <a:extLst>
                <a:ext uri="{FF2B5EF4-FFF2-40B4-BE49-F238E27FC236}">
                  <a16:creationId xmlns:a16="http://schemas.microsoft.com/office/drawing/2014/main" xmlns="" id="{E88A0590-F599-AC45-886A-DDE4287CFB9E}"/>
                </a:ext>
              </a:extLst>
            </p:cNvPr>
            <p:cNvSpPr>
              <a:spLocks noChangeArrowheads="1"/>
            </p:cNvSpPr>
            <p:nvPr/>
          </p:nvSpPr>
          <p:spPr bwMode="auto">
            <a:xfrm>
              <a:off x="1804" y="1993"/>
              <a:ext cx="1107" cy="654"/>
            </a:xfrm>
            <a:prstGeom prst="downArrowCallout">
              <a:avLst>
                <a:gd name="adj1" fmla="val 42317"/>
                <a:gd name="adj2" fmla="val 42317"/>
                <a:gd name="adj3" fmla="val 16667"/>
                <a:gd name="adj4" fmla="val 66667"/>
              </a:avLst>
            </a:prstGeom>
            <a:solidFill>
              <a:srgbClr val="3333FF"/>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3333FF"/>
              </a:extrusionClr>
            </a:sp3d>
          </p:spPr>
          <p:txBody>
            <a:bodyPr wrap="none" anchor="ctr">
              <a:flatTx/>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4800">
                  <a:solidFill>
                    <a:srgbClr val="FFFF00"/>
                  </a:solidFill>
                  <a:effectLst>
                    <a:outerShdw blurRad="38100" dist="38100" dir="2700000" algn="tl">
                      <a:srgbClr val="000000"/>
                    </a:outerShdw>
                  </a:effectLst>
                </a:rPr>
                <a:t>250.000</a:t>
              </a:r>
            </a:p>
            <a:p>
              <a:pPr algn="ctr" eaLnBrk="1" hangingPunct="1"/>
              <a:r>
                <a:rPr lang="it-IT" altLang="it-IT" sz="2000">
                  <a:solidFill>
                    <a:srgbClr val="FFFF00"/>
                  </a:solidFill>
                  <a:effectLst>
                    <a:outerShdw blurRad="38100" dist="38100" dir="2700000" algn="tl">
                      <a:srgbClr val="000000"/>
                    </a:outerShdw>
                  </a:effectLst>
                </a:rPr>
                <a:t> </a:t>
              </a:r>
            </a:p>
          </p:txBody>
        </p:sp>
        <p:sp>
          <p:nvSpPr>
            <p:cNvPr id="115724" name="AutoShape 12">
              <a:extLst>
                <a:ext uri="{FF2B5EF4-FFF2-40B4-BE49-F238E27FC236}">
                  <a16:creationId xmlns:a16="http://schemas.microsoft.com/office/drawing/2014/main" xmlns="" id="{6444BF00-6594-EE4E-B031-370A44A72F77}"/>
                </a:ext>
              </a:extLst>
            </p:cNvPr>
            <p:cNvSpPr>
              <a:spLocks noChangeArrowheads="1"/>
            </p:cNvSpPr>
            <p:nvPr/>
          </p:nvSpPr>
          <p:spPr bwMode="auto">
            <a:xfrm>
              <a:off x="3226" y="1813"/>
              <a:ext cx="882" cy="660"/>
            </a:xfrm>
            <a:prstGeom prst="downArrowCallout">
              <a:avLst>
                <a:gd name="adj1" fmla="val 30551"/>
                <a:gd name="adj2" fmla="val 30551"/>
                <a:gd name="adj3" fmla="val 16667"/>
                <a:gd name="adj4" fmla="val 66667"/>
              </a:avLst>
            </a:prstGeom>
            <a:solidFill>
              <a:srgbClr val="DC0000"/>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DC0000"/>
              </a:extrusionClr>
            </a:sp3d>
          </p:spPr>
          <p:txBody>
            <a:bodyPr wrap="none" anchor="ctr">
              <a:flatTx/>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4800">
                  <a:solidFill>
                    <a:srgbClr val="FFFF00"/>
                  </a:solidFill>
                  <a:effectLst>
                    <a:outerShdw blurRad="38100" dist="38100" dir="2700000" algn="tl">
                      <a:srgbClr val="000000"/>
                    </a:outerShdw>
                  </a:effectLst>
                </a:rPr>
                <a:t>135.000</a:t>
              </a:r>
            </a:p>
          </p:txBody>
        </p:sp>
      </p:grpSp>
      <p:sp>
        <p:nvSpPr>
          <p:cNvPr id="76802" name="CasellaDiTesto 1">
            <a:extLst>
              <a:ext uri="{FF2B5EF4-FFF2-40B4-BE49-F238E27FC236}">
                <a16:creationId xmlns:a16="http://schemas.microsoft.com/office/drawing/2014/main" xmlns="" id="{C71BF196-8788-1C42-BA92-C54D0D222349}"/>
              </a:ext>
            </a:extLst>
          </p:cNvPr>
          <p:cNvSpPr txBox="1">
            <a:spLocks noChangeArrowheads="1"/>
          </p:cNvSpPr>
          <p:nvPr/>
        </p:nvSpPr>
        <p:spPr bwMode="auto">
          <a:xfrm>
            <a:off x="896938" y="1890713"/>
            <a:ext cx="3597275" cy="83026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a:latin typeface="Calibri" panose="020F0502020204030204" pitchFamily="34" charset="0"/>
              </a:rPr>
              <a:t>Fabbisogno considerando </a:t>
            </a:r>
            <a:r>
              <a:rPr lang="it-IT" altLang="it-IT" b="1">
                <a:solidFill>
                  <a:srgbClr val="FF0000"/>
                </a:solidFill>
                <a:latin typeface="Calibri" panose="020F0502020204030204" pitchFamily="34" charset="0"/>
              </a:rPr>
              <a:t>75%</a:t>
            </a:r>
            <a:r>
              <a:rPr lang="it-IT" altLang="it-IT" b="1">
                <a:latin typeface="Calibri" panose="020F0502020204030204" pitchFamily="34" charset="0"/>
              </a:rPr>
              <a:t> dei dimessi</a:t>
            </a:r>
          </a:p>
        </p:txBody>
      </p:sp>
      <p:sp>
        <p:nvSpPr>
          <p:cNvPr id="76803" name="CasellaDiTesto 8">
            <a:extLst>
              <a:ext uri="{FF2B5EF4-FFF2-40B4-BE49-F238E27FC236}">
                <a16:creationId xmlns:a16="http://schemas.microsoft.com/office/drawing/2014/main" xmlns="" id="{1834501A-478D-8D49-9E24-7795FD96D3D5}"/>
              </a:ext>
            </a:extLst>
          </p:cNvPr>
          <p:cNvSpPr txBox="1">
            <a:spLocks noChangeArrowheads="1"/>
          </p:cNvSpPr>
          <p:nvPr/>
        </p:nvSpPr>
        <p:spPr bwMode="auto">
          <a:xfrm>
            <a:off x="4811713" y="1165225"/>
            <a:ext cx="3506787" cy="8302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a:latin typeface="Calibri" panose="020F0502020204030204" pitchFamily="34" charset="0"/>
              </a:rPr>
              <a:t>Offerta ipotizzando il </a:t>
            </a:r>
            <a:r>
              <a:rPr lang="it-IT" altLang="it-IT" b="1">
                <a:solidFill>
                  <a:srgbClr val="FF0000"/>
                </a:solidFill>
                <a:latin typeface="Calibri" panose="020F0502020204030204" pitchFamily="34" charset="0"/>
              </a:rPr>
              <a:t>100%</a:t>
            </a:r>
            <a:r>
              <a:rPr lang="it-IT" altLang="it-IT" b="1">
                <a:latin typeface="Calibri" panose="020F0502020204030204" pitchFamily="34" charset="0"/>
              </a:rPr>
              <a:t> delle strutture</a:t>
            </a:r>
          </a:p>
        </p:txBody>
      </p:sp>
    </p:spTree>
    <p:extLst>
      <p:ext uri="{BB962C8B-B14F-4D97-AF65-F5344CB8AC3E}">
        <p14:creationId xmlns:p14="http://schemas.microsoft.com/office/powerpoint/2010/main" val="310995734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xmlns="" id="{22587FC2-DA35-E946-9737-E6B6DE297D69}"/>
              </a:ext>
            </a:extLst>
          </p:cNvPr>
          <p:cNvSpPr>
            <a:spLocks noGrp="1"/>
          </p:cNvSpPr>
          <p:nvPr>
            <p:ph type="title"/>
          </p:nvPr>
        </p:nvSpPr>
        <p:spPr>
          <a:xfrm>
            <a:off x="457200" y="838200"/>
            <a:ext cx="8229600" cy="1143000"/>
          </a:xfrm>
        </p:spPr>
        <p:txBody>
          <a:bodyPr/>
          <a:lstStyle/>
          <a:p>
            <a:pPr eaLnBrk="1" hangingPunct="1"/>
            <a:r>
              <a:rPr lang="it-IT" altLang="it-IT" sz="4000" b="1">
                <a:solidFill>
                  <a:srgbClr val="FF0000"/>
                </a:solidFill>
                <a:latin typeface="Calibri" panose="020F0502020204030204" pitchFamily="34" charset="0"/>
                <a:ea typeface="ヒラギノ角ゴ Pro W3" panose="020B0300000000000000" pitchFamily="34" charset="-128"/>
              </a:rPr>
              <a:t>BLITZ 4 (2009-2010)</a:t>
            </a:r>
            <a:br>
              <a:rPr lang="it-IT" altLang="it-IT" sz="4000" b="1">
                <a:solidFill>
                  <a:srgbClr val="FF0000"/>
                </a:solidFill>
                <a:latin typeface="Calibri" panose="020F0502020204030204" pitchFamily="34" charset="0"/>
                <a:ea typeface="ヒラギノ角ゴ Pro W3" panose="020B0300000000000000" pitchFamily="34" charset="-128"/>
              </a:rPr>
            </a:br>
            <a:r>
              <a:rPr lang="it-IT" altLang="it-IT" sz="2800" b="1">
                <a:latin typeface="Calibri" panose="020F0502020204030204" pitchFamily="34" charset="0"/>
                <a:ea typeface="ヒラギノ角ゴ Pro W3" panose="020B0300000000000000" pitchFamily="34" charset="-128"/>
              </a:rPr>
              <a:t>163 UTIC</a:t>
            </a:r>
          </a:p>
        </p:txBody>
      </p:sp>
      <p:graphicFrame>
        <p:nvGraphicFramePr>
          <p:cNvPr id="78850" name="Object 18">
            <a:extLst>
              <a:ext uri="{FF2B5EF4-FFF2-40B4-BE49-F238E27FC236}">
                <a16:creationId xmlns:a16="http://schemas.microsoft.com/office/drawing/2014/main" xmlns="" id="{23ECCC06-F8CD-2D49-9988-F1E2A9AA362C}"/>
              </a:ext>
            </a:extLst>
          </p:cNvPr>
          <p:cNvGraphicFramePr>
            <a:graphicFrameLocks noGrp="1" noChangeAspect="1"/>
          </p:cNvGraphicFramePr>
          <p:nvPr>
            <p:ph idx="1"/>
          </p:nvPr>
        </p:nvGraphicFramePr>
        <p:xfrm>
          <a:off x="539750" y="2009775"/>
          <a:ext cx="8280400" cy="4597400"/>
        </p:xfrm>
        <a:graphic>
          <a:graphicData uri="http://schemas.openxmlformats.org/presentationml/2006/ole">
            <mc:AlternateContent xmlns:mc="http://schemas.openxmlformats.org/markup-compatibility/2006">
              <mc:Choice xmlns:v="urn:schemas-microsoft-com:vml" Requires="v">
                <p:oleObj spid="_x0000_s460835" name="Grafico" r:id="rId4" imgW="18808700" imgH="9575800" progId="Excel.Sheet.8">
                  <p:embed/>
                </p:oleObj>
              </mc:Choice>
              <mc:Fallback>
                <p:oleObj name="Grafico" r:id="rId4" imgW="18808700" imgH="9575800" progId="Excel.Sheet.8">
                  <p:embed/>
                  <p:pic>
                    <p:nvPicPr>
                      <p:cNvPr id="78850" name="Object 18">
                        <a:extLst>
                          <a:ext uri="{FF2B5EF4-FFF2-40B4-BE49-F238E27FC236}">
                            <a16:creationId xmlns:a16="http://schemas.microsoft.com/office/drawing/2014/main" xmlns="" id="{23ECCC06-F8CD-2D49-9988-F1E2A9AA362C}"/>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009775"/>
                        <a:ext cx="82804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8851" name="Immagine 5" descr="Logo_piccoloBlitz4.jpg">
            <a:extLst>
              <a:ext uri="{FF2B5EF4-FFF2-40B4-BE49-F238E27FC236}">
                <a16:creationId xmlns:a16="http://schemas.microsoft.com/office/drawing/2014/main" xmlns="" id="{4FF87DAF-A392-D546-9BAB-4CC0E932B8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43888" y="0"/>
            <a:ext cx="90011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8225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Immagine 2" descr="RIAB1.jpg">
            <a:extLst>
              <a:ext uri="{FF2B5EF4-FFF2-40B4-BE49-F238E27FC236}">
                <a16:creationId xmlns:a16="http://schemas.microsoft.com/office/drawing/2014/main" xmlns="" id="{72DC6983-9D28-3046-9A78-04BC983A03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8" y="174625"/>
            <a:ext cx="8804275" cy="6308725"/>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9874" name="Immagine 1" descr="raggiungere-obiettivi-roosevelt.jpg">
            <a:extLst>
              <a:ext uri="{FF2B5EF4-FFF2-40B4-BE49-F238E27FC236}">
                <a16:creationId xmlns:a16="http://schemas.microsoft.com/office/drawing/2014/main" xmlns="" id="{03C4E448-3C68-6646-9DE4-AEFC2D71BB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60350"/>
            <a:ext cx="8640762"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274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blinds(horizontal)">
                                      <p:cBhvr>
                                        <p:cTn id="7"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asellaDiTesto 6">
            <a:extLst>
              <a:ext uri="{FF2B5EF4-FFF2-40B4-BE49-F238E27FC236}">
                <a16:creationId xmlns:a16="http://schemas.microsoft.com/office/drawing/2014/main" xmlns="" id="{B97D1583-8334-3A4C-9C0A-95727276879C}"/>
              </a:ext>
            </a:extLst>
          </p:cNvPr>
          <p:cNvSpPr txBox="1">
            <a:spLocks noChangeArrowheads="1"/>
          </p:cNvSpPr>
          <p:nvPr/>
        </p:nvSpPr>
        <p:spPr bwMode="auto">
          <a:xfrm>
            <a:off x="3548063" y="2290763"/>
            <a:ext cx="198437" cy="534987"/>
          </a:xfrm>
          <a:prstGeom prst="rect">
            <a:avLst/>
          </a:prstGeom>
          <a:noFill/>
          <a:ln w="9525">
            <a:noFill/>
            <a:miter lim="800000"/>
            <a:headEnd/>
            <a:tailEnd/>
          </a:ln>
        </p:spPr>
        <p:txBody>
          <a:bodyPr wrap="none">
            <a:spAutoFit/>
          </a:bodyPr>
          <a:lstStyle/>
          <a:p>
            <a:pPr>
              <a:defRPr/>
            </a:pPr>
            <a:endParaRPr lang="it-IT">
              <a:solidFill>
                <a:prstClr val="black"/>
              </a:solidFill>
              <a:effectLst>
                <a:outerShdw blurRad="38100" dist="38100" dir="2700000" algn="tl">
                  <a:srgbClr val="000000">
                    <a:alpha val="43137"/>
                  </a:srgbClr>
                </a:outerShdw>
              </a:effectLst>
              <a:cs typeface="Arial" pitchFamily="34" charset="0"/>
            </a:endParaRPr>
          </a:p>
        </p:txBody>
      </p:sp>
      <p:graphicFrame>
        <p:nvGraphicFramePr>
          <p:cNvPr id="84994" name="Grafico 43">
            <a:extLst>
              <a:ext uri="{FF2B5EF4-FFF2-40B4-BE49-F238E27FC236}">
                <a16:creationId xmlns:a16="http://schemas.microsoft.com/office/drawing/2014/main" xmlns="" id="{B7D45D70-3257-6740-BEE6-A9DCD59895C5}"/>
              </a:ext>
            </a:extLst>
          </p:cNvPr>
          <p:cNvGraphicFramePr>
            <a:graphicFrameLocks/>
          </p:cNvGraphicFramePr>
          <p:nvPr/>
        </p:nvGraphicFramePr>
        <p:xfrm>
          <a:off x="933450" y="1608138"/>
          <a:ext cx="6791325" cy="4776787"/>
        </p:xfrm>
        <a:graphic>
          <a:graphicData uri="http://schemas.openxmlformats.org/presentationml/2006/ole">
            <mc:AlternateContent xmlns:mc="http://schemas.openxmlformats.org/markup-compatibility/2006">
              <mc:Choice xmlns:v="urn:schemas-microsoft-com:vml" Requires="v">
                <p:oleObj spid="_x0000_s467013" name="Grafico" r:id="rId4" imgW="6794500" imgH="4686300" progId="Excel.Chart.8">
                  <p:embed/>
                </p:oleObj>
              </mc:Choice>
              <mc:Fallback>
                <p:oleObj name="Grafico" r:id="rId4" imgW="6794500" imgH="4686300" progId="Excel.Chart.8">
                  <p:embed/>
                  <p:pic>
                    <p:nvPicPr>
                      <p:cNvPr id="84994" name="Grafico 43">
                        <a:extLst>
                          <a:ext uri="{FF2B5EF4-FFF2-40B4-BE49-F238E27FC236}">
                            <a16:creationId xmlns:a16="http://schemas.microsoft.com/office/drawing/2014/main" xmlns="" id="{B7D45D70-3257-6740-BEE6-A9DCD59895C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 y="1608138"/>
                        <a:ext cx="6791325"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CasellaDiTesto 44">
            <a:extLst>
              <a:ext uri="{FF2B5EF4-FFF2-40B4-BE49-F238E27FC236}">
                <a16:creationId xmlns:a16="http://schemas.microsoft.com/office/drawing/2014/main" xmlns="" id="{FD40D4F3-B7C2-BF47-A32E-4BC3F811E42B}"/>
              </a:ext>
            </a:extLst>
          </p:cNvPr>
          <p:cNvSpPr txBox="1"/>
          <p:nvPr/>
        </p:nvSpPr>
        <p:spPr>
          <a:xfrm>
            <a:off x="4572000" y="1546225"/>
            <a:ext cx="2857500" cy="1168400"/>
          </a:xfrm>
          <a:prstGeom prst="rect">
            <a:avLst/>
          </a:prstGeom>
          <a:solidFill>
            <a:schemeClr val="bg1"/>
          </a:solidFill>
          <a:ln>
            <a:solidFill>
              <a:schemeClr val="bg1">
                <a:lumMod val="75000"/>
              </a:schemeClr>
            </a:solidFill>
          </a:ln>
        </p:spPr>
        <p:txBody>
          <a:bodyPr>
            <a:spAutoFit/>
          </a:bodyPr>
          <a:lstStyle>
            <a:lvl1pPr eaLnBrk="0" hangingPunct="0">
              <a:tabLst>
                <a:tab pos="990600" algn="l"/>
                <a:tab pos="15287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990600" algn="l"/>
                <a:tab pos="15287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990600" algn="l"/>
                <a:tab pos="15287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990600" algn="l"/>
                <a:tab pos="15287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990600" algn="l"/>
                <a:tab pos="15287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990600" algn="l"/>
                <a:tab pos="15287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990600" algn="l"/>
                <a:tab pos="15287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990600" algn="l"/>
                <a:tab pos="15287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990600" algn="l"/>
                <a:tab pos="15287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Calibri" panose="020F0502020204030204" pitchFamily="34" charset="0"/>
              </a:rPr>
              <a:t>Physiotherapists N.	462</a:t>
            </a:r>
          </a:p>
          <a:p>
            <a:pPr eaLnBrk="1" hangingPunct="1"/>
            <a:r>
              <a:rPr lang="it-IT" altLang="it-IT" sz="1400">
                <a:solidFill>
                  <a:srgbClr val="000000"/>
                </a:solidFill>
                <a:latin typeface="Calibri" panose="020F0502020204030204" pitchFamily="34" charset="0"/>
              </a:rPr>
              <a:t>mean±SD 		3.3±2.5</a:t>
            </a:r>
          </a:p>
          <a:p>
            <a:pPr eaLnBrk="1" hangingPunct="1"/>
            <a:r>
              <a:rPr lang="it-IT" altLang="it-IT" sz="1400">
                <a:solidFill>
                  <a:srgbClr val="000000"/>
                </a:solidFill>
                <a:latin typeface="Calibri" panose="020F0502020204030204" pitchFamily="34" charset="0"/>
              </a:rPr>
              <a:t>range 		1-20</a:t>
            </a:r>
          </a:p>
          <a:p>
            <a:pPr eaLnBrk="1" hangingPunct="1"/>
            <a:r>
              <a:rPr lang="it-IT" altLang="it-IT" sz="1400">
                <a:solidFill>
                  <a:srgbClr val="000000"/>
                </a:solidFill>
                <a:latin typeface="Calibri" panose="020F0502020204030204" pitchFamily="34" charset="0"/>
              </a:rPr>
              <a:t>mode		2</a:t>
            </a:r>
          </a:p>
          <a:p>
            <a:pPr eaLnBrk="1" hangingPunct="1"/>
            <a:r>
              <a:rPr lang="it-IT" altLang="it-IT" sz="1400">
                <a:solidFill>
                  <a:srgbClr val="000000"/>
                </a:solidFill>
                <a:latin typeface="Calibri" panose="020F0502020204030204" pitchFamily="34" charset="0"/>
              </a:rPr>
              <a:t>CR units N.		139/165  (84%)</a:t>
            </a:r>
          </a:p>
        </p:txBody>
      </p:sp>
      <p:sp>
        <p:nvSpPr>
          <p:cNvPr id="54" name="Figura a mano libera 53">
            <a:extLst>
              <a:ext uri="{FF2B5EF4-FFF2-40B4-BE49-F238E27FC236}">
                <a16:creationId xmlns:a16="http://schemas.microsoft.com/office/drawing/2014/main" xmlns="" id="{6C128888-B17B-9041-A31B-9874CE2E0CBD}"/>
              </a:ext>
            </a:extLst>
          </p:cNvPr>
          <p:cNvSpPr/>
          <p:nvPr/>
        </p:nvSpPr>
        <p:spPr>
          <a:xfrm>
            <a:off x="6072188" y="5572125"/>
            <a:ext cx="1443037" cy="142875"/>
          </a:xfrm>
          <a:custGeom>
            <a:avLst/>
            <a:gdLst>
              <a:gd name="connsiteX0" fmla="*/ 0 w 2142699"/>
              <a:gd name="connsiteY0" fmla="*/ 272955 h 272955"/>
              <a:gd name="connsiteX1" fmla="*/ 2142699 w 2142699"/>
              <a:gd name="connsiteY1" fmla="*/ 272955 h 272955"/>
              <a:gd name="connsiteX2" fmla="*/ 2142699 w 2142699"/>
              <a:gd name="connsiteY2" fmla="*/ 0 h 272955"/>
            </a:gdLst>
            <a:ahLst/>
            <a:cxnLst>
              <a:cxn ang="0">
                <a:pos x="connsiteX0" y="connsiteY0"/>
              </a:cxn>
              <a:cxn ang="0">
                <a:pos x="connsiteX1" y="connsiteY1"/>
              </a:cxn>
              <a:cxn ang="0">
                <a:pos x="connsiteX2" y="connsiteY2"/>
              </a:cxn>
            </a:cxnLst>
            <a:rect l="l" t="t" r="r" b="b"/>
            <a:pathLst>
              <a:path w="2142699" h="272955">
                <a:moveTo>
                  <a:pt x="0" y="272955"/>
                </a:moveTo>
                <a:lnTo>
                  <a:pt x="2142699" y="272955"/>
                </a:lnTo>
                <a:lnTo>
                  <a:pt x="2142699" y="0"/>
                </a:lnTo>
              </a:path>
            </a:pathLst>
          </a:cu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sp>
        <p:nvSpPr>
          <p:cNvPr id="55" name="Figura a mano libera 54">
            <a:extLst>
              <a:ext uri="{FF2B5EF4-FFF2-40B4-BE49-F238E27FC236}">
                <a16:creationId xmlns:a16="http://schemas.microsoft.com/office/drawing/2014/main" xmlns="" id="{63D0E1BA-6359-B943-9C5F-B6286BB686E5}"/>
              </a:ext>
            </a:extLst>
          </p:cNvPr>
          <p:cNvSpPr/>
          <p:nvPr/>
        </p:nvSpPr>
        <p:spPr>
          <a:xfrm flipH="1">
            <a:off x="3665538" y="5572125"/>
            <a:ext cx="950912" cy="128588"/>
          </a:xfrm>
          <a:custGeom>
            <a:avLst/>
            <a:gdLst>
              <a:gd name="connsiteX0" fmla="*/ 0 w 2142699"/>
              <a:gd name="connsiteY0" fmla="*/ 272955 h 272955"/>
              <a:gd name="connsiteX1" fmla="*/ 2142699 w 2142699"/>
              <a:gd name="connsiteY1" fmla="*/ 272955 h 272955"/>
              <a:gd name="connsiteX2" fmla="*/ 2142699 w 2142699"/>
              <a:gd name="connsiteY2" fmla="*/ 0 h 272955"/>
            </a:gdLst>
            <a:ahLst/>
            <a:cxnLst>
              <a:cxn ang="0">
                <a:pos x="connsiteX0" y="connsiteY0"/>
              </a:cxn>
              <a:cxn ang="0">
                <a:pos x="connsiteX1" y="connsiteY1"/>
              </a:cxn>
              <a:cxn ang="0">
                <a:pos x="connsiteX2" y="connsiteY2"/>
              </a:cxn>
            </a:cxnLst>
            <a:rect l="l" t="t" r="r" b="b"/>
            <a:pathLst>
              <a:path w="2142699" h="272955">
                <a:moveTo>
                  <a:pt x="0" y="272955"/>
                </a:moveTo>
                <a:lnTo>
                  <a:pt x="2142699" y="272955"/>
                </a:lnTo>
                <a:lnTo>
                  <a:pt x="2142699" y="0"/>
                </a:lnTo>
              </a:path>
            </a:pathLst>
          </a:cu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graphicFrame>
        <p:nvGraphicFramePr>
          <p:cNvPr id="84998" name="Grafico 8">
            <a:extLst>
              <a:ext uri="{FF2B5EF4-FFF2-40B4-BE49-F238E27FC236}">
                <a16:creationId xmlns:a16="http://schemas.microsoft.com/office/drawing/2014/main" xmlns="" id="{7EDF2F60-89EF-2D4F-BEA7-1D3110704C15}"/>
              </a:ext>
            </a:extLst>
          </p:cNvPr>
          <p:cNvGraphicFramePr>
            <a:graphicFrameLocks/>
          </p:cNvGraphicFramePr>
          <p:nvPr/>
        </p:nvGraphicFramePr>
        <p:xfrm>
          <a:off x="5929313" y="2786063"/>
          <a:ext cx="1905000" cy="1317625"/>
        </p:xfrm>
        <a:graphic>
          <a:graphicData uri="http://schemas.openxmlformats.org/presentationml/2006/ole">
            <mc:AlternateContent xmlns:mc="http://schemas.openxmlformats.org/markup-compatibility/2006">
              <mc:Choice xmlns:v="urn:schemas-microsoft-com:vml" Requires="v">
                <p:oleObj spid="_x0000_s467014" r:id="rId6" imgW="3962400" imgH="2743200" progId="Excel.Chart.8">
                  <p:embed/>
                </p:oleObj>
              </mc:Choice>
              <mc:Fallback>
                <p:oleObj r:id="rId6" imgW="3962400" imgH="2743200" progId="Excel.Chart.8">
                  <p:embed/>
                  <p:pic>
                    <p:nvPicPr>
                      <p:cNvPr id="84998" name="Grafico 8">
                        <a:extLst>
                          <a:ext uri="{FF2B5EF4-FFF2-40B4-BE49-F238E27FC236}">
                            <a16:creationId xmlns:a16="http://schemas.microsoft.com/office/drawing/2014/main" xmlns="" id="{7EDF2F60-89EF-2D4F-BEA7-1D3110704C15}"/>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9313" y="2786063"/>
                        <a:ext cx="19050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4999" name="CasellaDiTesto 46">
            <a:extLst>
              <a:ext uri="{FF2B5EF4-FFF2-40B4-BE49-F238E27FC236}">
                <a16:creationId xmlns:a16="http://schemas.microsoft.com/office/drawing/2014/main" xmlns="" id="{DC53CE7D-6E3E-AD4F-9BC2-F680D5B89AA4}"/>
              </a:ext>
            </a:extLst>
          </p:cNvPr>
          <p:cNvSpPr txBox="1">
            <a:spLocks noChangeArrowheads="1"/>
          </p:cNvSpPr>
          <p:nvPr/>
        </p:nvSpPr>
        <p:spPr bwMode="auto">
          <a:xfrm>
            <a:off x="3905250" y="5424488"/>
            <a:ext cx="3176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600">
                <a:solidFill>
                  <a:srgbClr val="000000"/>
                </a:solidFill>
                <a:latin typeface="Calibri" panose="020F0502020204030204" pitchFamily="34" charset="0"/>
              </a:rPr>
              <a:t>Sessional / </a:t>
            </a:r>
          </a:p>
          <a:p>
            <a:pPr algn="ctr" eaLnBrk="1" hangingPunct="1"/>
            <a:r>
              <a:rPr lang="it-IT" altLang="it-IT" sz="1600">
                <a:solidFill>
                  <a:srgbClr val="000000"/>
                </a:solidFill>
                <a:latin typeface="Calibri" panose="020F0502020204030204" pitchFamily="34" charset="0"/>
              </a:rPr>
              <a:t>non-dedicated  physiotherapists</a:t>
            </a:r>
          </a:p>
        </p:txBody>
      </p:sp>
      <p:sp>
        <p:nvSpPr>
          <p:cNvPr id="85000" name="Rettangolo 10">
            <a:extLst>
              <a:ext uri="{FF2B5EF4-FFF2-40B4-BE49-F238E27FC236}">
                <a16:creationId xmlns:a16="http://schemas.microsoft.com/office/drawing/2014/main" xmlns="" id="{10DD78B6-59EC-9342-ABA0-B03CDD9EC2BA}"/>
              </a:ext>
            </a:extLst>
          </p:cNvPr>
          <p:cNvSpPr>
            <a:spLocks noChangeArrowheads="1"/>
          </p:cNvSpPr>
          <p:nvPr/>
        </p:nvSpPr>
        <p:spPr bwMode="auto">
          <a:xfrm>
            <a:off x="1258888" y="908050"/>
            <a:ext cx="664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2000">
                <a:solidFill>
                  <a:srgbClr val="FF0000"/>
                </a:solidFill>
                <a:latin typeface="Calibri" panose="020F0502020204030204" pitchFamily="34" charset="0"/>
                <a:cs typeface="Arial" panose="020B0604020202020204" pitchFamily="34" charset="0"/>
              </a:rPr>
              <a:t>Distribution of physiotherapists in cardiac rehabilitation units</a:t>
            </a:r>
          </a:p>
        </p:txBody>
      </p:sp>
    </p:spTree>
    <p:extLst>
      <p:ext uri="{BB962C8B-B14F-4D97-AF65-F5344CB8AC3E}">
        <p14:creationId xmlns:p14="http://schemas.microsoft.com/office/powerpoint/2010/main" val="725120227"/>
      </p:ext>
    </p:extLst>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asellaDiTesto 6">
            <a:extLst>
              <a:ext uri="{FF2B5EF4-FFF2-40B4-BE49-F238E27FC236}">
                <a16:creationId xmlns:a16="http://schemas.microsoft.com/office/drawing/2014/main" xmlns="" id="{D431C0CE-31C2-D647-A6B9-61A21AAD8C50}"/>
              </a:ext>
            </a:extLst>
          </p:cNvPr>
          <p:cNvSpPr txBox="1">
            <a:spLocks noChangeArrowheads="1"/>
          </p:cNvSpPr>
          <p:nvPr/>
        </p:nvSpPr>
        <p:spPr bwMode="auto">
          <a:xfrm>
            <a:off x="3548063" y="2290763"/>
            <a:ext cx="198437" cy="534987"/>
          </a:xfrm>
          <a:prstGeom prst="rect">
            <a:avLst/>
          </a:prstGeom>
          <a:noFill/>
          <a:ln w="9525">
            <a:noFill/>
            <a:miter lim="800000"/>
            <a:headEnd/>
            <a:tailEnd/>
          </a:ln>
        </p:spPr>
        <p:txBody>
          <a:bodyPr wrap="none">
            <a:spAutoFit/>
          </a:bodyPr>
          <a:lstStyle/>
          <a:p>
            <a:pPr>
              <a:defRPr/>
            </a:pPr>
            <a:endParaRPr lang="it-IT">
              <a:solidFill>
                <a:prstClr val="black"/>
              </a:solidFill>
              <a:effectLst>
                <a:outerShdw blurRad="38100" dist="38100" dir="2700000" algn="tl">
                  <a:srgbClr val="000000">
                    <a:alpha val="43137"/>
                  </a:srgbClr>
                </a:outerShdw>
              </a:effectLst>
              <a:cs typeface="Arial" pitchFamily="34" charset="0"/>
            </a:endParaRPr>
          </a:p>
        </p:txBody>
      </p:sp>
      <p:graphicFrame>
        <p:nvGraphicFramePr>
          <p:cNvPr id="87042" name="Grafico 43">
            <a:extLst>
              <a:ext uri="{FF2B5EF4-FFF2-40B4-BE49-F238E27FC236}">
                <a16:creationId xmlns:a16="http://schemas.microsoft.com/office/drawing/2014/main" xmlns="" id="{A82028D1-F9E3-904B-A065-8A6907763C58}"/>
              </a:ext>
            </a:extLst>
          </p:cNvPr>
          <p:cNvGraphicFramePr>
            <a:graphicFrameLocks/>
          </p:cNvGraphicFramePr>
          <p:nvPr/>
        </p:nvGraphicFramePr>
        <p:xfrm>
          <a:off x="1149350" y="1463675"/>
          <a:ext cx="6791325" cy="4684713"/>
        </p:xfrm>
        <a:graphic>
          <a:graphicData uri="http://schemas.openxmlformats.org/presentationml/2006/ole">
            <mc:AlternateContent xmlns:mc="http://schemas.openxmlformats.org/markup-compatibility/2006">
              <mc:Choice xmlns:v="urn:schemas-microsoft-com:vml" Requires="v">
                <p:oleObj spid="_x0000_s469061" name="Grafico" r:id="rId4" imgW="6794500" imgH="4686300" progId="Excel.Chart.8">
                  <p:embed/>
                </p:oleObj>
              </mc:Choice>
              <mc:Fallback>
                <p:oleObj name="Grafico" r:id="rId4" imgW="6794500" imgH="4686300" progId="Excel.Chart.8">
                  <p:embed/>
                  <p:pic>
                    <p:nvPicPr>
                      <p:cNvPr id="87042" name="Grafico 43">
                        <a:extLst>
                          <a:ext uri="{FF2B5EF4-FFF2-40B4-BE49-F238E27FC236}">
                            <a16:creationId xmlns:a16="http://schemas.microsoft.com/office/drawing/2014/main" xmlns="" id="{A82028D1-F9E3-904B-A065-8A6907763C5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350" y="1463675"/>
                        <a:ext cx="6791325"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CasellaDiTesto 44">
            <a:extLst>
              <a:ext uri="{FF2B5EF4-FFF2-40B4-BE49-F238E27FC236}">
                <a16:creationId xmlns:a16="http://schemas.microsoft.com/office/drawing/2014/main" xmlns="" id="{A58C1A39-AEC9-F942-BE0D-6890AB510ED7}"/>
              </a:ext>
            </a:extLst>
          </p:cNvPr>
          <p:cNvSpPr txBox="1"/>
          <p:nvPr/>
        </p:nvSpPr>
        <p:spPr>
          <a:xfrm>
            <a:off x="4714875" y="1296988"/>
            <a:ext cx="2500313" cy="1016000"/>
          </a:xfrm>
          <a:prstGeom prst="rect">
            <a:avLst/>
          </a:prstGeom>
          <a:solidFill>
            <a:schemeClr val="bg1"/>
          </a:solidFill>
          <a:ln>
            <a:solidFill>
              <a:schemeClr val="bg1">
                <a:lumMod val="75000"/>
              </a:schemeClr>
            </a:solidFill>
          </a:ln>
        </p:spPr>
        <p:txBody>
          <a:bodyPr>
            <a:spAutoFit/>
          </a:bodyPr>
          <a:lstStyle>
            <a:lvl1pPr eaLnBrk="0" hangingPunct="0">
              <a:tabLst>
                <a:tab pos="12557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12557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12557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12557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12557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12557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12557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12557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125571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a:solidFill>
                  <a:srgbClr val="000000"/>
                </a:solidFill>
                <a:latin typeface="Calibri" panose="020F0502020204030204" pitchFamily="34" charset="0"/>
              </a:rPr>
              <a:t>Psychologists  N. 	184</a:t>
            </a:r>
          </a:p>
          <a:p>
            <a:pPr eaLnBrk="1" hangingPunct="1"/>
            <a:r>
              <a:rPr lang="it-IT" altLang="it-IT" sz="1200">
                <a:solidFill>
                  <a:srgbClr val="000000"/>
                </a:solidFill>
                <a:latin typeface="Calibri" panose="020F0502020204030204" pitchFamily="34" charset="0"/>
              </a:rPr>
              <a:t>mean±SD 	1.5±0.8</a:t>
            </a:r>
          </a:p>
          <a:p>
            <a:pPr eaLnBrk="1" hangingPunct="1"/>
            <a:r>
              <a:rPr lang="it-IT" altLang="it-IT" sz="1200">
                <a:solidFill>
                  <a:srgbClr val="000000"/>
                </a:solidFill>
                <a:latin typeface="Calibri" panose="020F0502020204030204" pitchFamily="34" charset="0"/>
              </a:rPr>
              <a:t>range 	1-4</a:t>
            </a:r>
          </a:p>
          <a:p>
            <a:pPr eaLnBrk="1" hangingPunct="1"/>
            <a:r>
              <a:rPr lang="it-IT" altLang="it-IT" sz="1200">
                <a:solidFill>
                  <a:srgbClr val="000000"/>
                </a:solidFill>
                <a:latin typeface="Calibri" panose="020F0502020204030204" pitchFamily="34" charset="0"/>
              </a:rPr>
              <a:t>mode	1</a:t>
            </a:r>
          </a:p>
          <a:p>
            <a:pPr eaLnBrk="1" hangingPunct="1"/>
            <a:r>
              <a:rPr lang="it-IT" altLang="it-IT" sz="1200">
                <a:solidFill>
                  <a:srgbClr val="000000"/>
                </a:solidFill>
                <a:latin typeface="Calibri" panose="020F0502020204030204" pitchFamily="34" charset="0"/>
              </a:rPr>
              <a:t>CR units N.	122/165 (74%)</a:t>
            </a:r>
          </a:p>
        </p:txBody>
      </p:sp>
      <p:sp>
        <p:nvSpPr>
          <p:cNvPr id="87044" name="CasellaDiTesto 46">
            <a:extLst>
              <a:ext uri="{FF2B5EF4-FFF2-40B4-BE49-F238E27FC236}">
                <a16:creationId xmlns:a16="http://schemas.microsoft.com/office/drawing/2014/main" xmlns="" id="{0604FD77-E132-C24F-9563-A26F9C7DD010}"/>
              </a:ext>
            </a:extLst>
          </p:cNvPr>
          <p:cNvSpPr txBox="1">
            <a:spLocks noChangeArrowheads="1"/>
          </p:cNvSpPr>
          <p:nvPr/>
        </p:nvSpPr>
        <p:spPr bwMode="auto">
          <a:xfrm>
            <a:off x="3929063" y="5429250"/>
            <a:ext cx="3143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400">
                <a:solidFill>
                  <a:srgbClr val="000000"/>
                </a:solidFill>
                <a:latin typeface="Calibri" panose="020F0502020204030204" pitchFamily="34" charset="0"/>
              </a:rPr>
              <a:t>Sessional </a:t>
            </a:r>
          </a:p>
          <a:p>
            <a:pPr algn="ctr" eaLnBrk="1" hangingPunct="1"/>
            <a:r>
              <a:rPr lang="it-IT" altLang="it-IT" sz="1400">
                <a:solidFill>
                  <a:srgbClr val="000000"/>
                </a:solidFill>
                <a:latin typeface="Calibri" panose="020F0502020204030204" pitchFamily="34" charset="0"/>
              </a:rPr>
              <a:t>non-dedicated</a:t>
            </a:r>
            <a:r>
              <a:rPr lang="it-IT" altLang="it-IT" sz="1600">
                <a:solidFill>
                  <a:srgbClr val="000000"/>
                </a:solidFill>
                <a:latin typeface="Calibri" panose="020F0502020204030204" pitchFamily="34" charset="0"/>
              </a:rPr>
              <a:t>  </a:t>
            </a:r>
            <a:r>
              <a:rPr lang="it-IT" altLang="it-IT" sz="1400">
                <a:solidFill>
                  <a:srgbClr val="000000"/>
                </a:solidFill>
                <a:latin typeface="Calibri" panose="020F0502020204030204" pitchFamily="34" charset="0"/>
              </a:rPr>
              <a:t>psychologists</a:t>
            </a:r>
          </a:p>
        </p:txBody>
      </p:sp>
      <p:sp>
        <p:nvSpPr>
          <p:cNvPr id="54" name="Figura a mano libera 53">
            <a:extLst>
              <a:ext uri="{FF2B5EF4-FFF2-40B4-BE49-F238E27FC236}">
                <a16:creationId xmlns:a16="http://schemas.microsoft.com/office/drawing/2014/main" xmlns="" id="{633BF178-96AC-3743-B558-CD4BE47D41A0}"/>
              </a:ext>
            </a:extLst>
          </p:cNvPr>
          <p:cNvSpPr/>
          <p:nvPr/>
        </p:nvSpPr>
        <p:spPr>
          <a:xfrm>
            <a:off x="6775450" y="5572125"/>
            <a:ext cx="655638" cy="142875"/>
          </a:xfrm>
          <a:custGeom>
            <a:avLst/>
            <a:gdLst>
              <a:gd name="connsiteX0" fmla="*/ 0 w 2142699"/>
              <a:gd name="connsiteY0" fmla="*/ 272955 h 272955"/>
              <a:gd name="connsiteX1" fmla="*/ 2142699 w 2142699"/>
              <a:gd name="connsiteY1" fmla="*/ 272955 h 272955"/>
              <a:gd name="connsiteX2" fmla="*/ 2142699 w 2142699"/>
              <a:gd name="connsiteY2" fmla="*/ 0 h 272955"/>
            </a:gdLst>
            <a:ahLst/>
            <a:cxnLst>
              <a:cxn ang="0">
                <a:pos x="connsiteX0" y="connsiteY0"/>
              </a:cxn>
              <a:cxn ang="0">
                <a:pos x="connsiteX1" y="connsiteY1"/>
              </a:cxn>
              <a:cxn ang="0">
                <a:pos x="connsiteX2" y="connsiteY2"/>
              </a:cxn>
            </a:cxnLst>
            <a:rect l="l" t="t" r="r" b="b"/>
            <a:pathLst>
              <a:path w="2142699" h="272955">
                <a:moveTo>
                  <a:pt x="0" y="272955"/>
                </a:moveTo>
                <a:lnTo>
                  <a:pt x="2142699" y="272955"/>
                </a:lnTo>
                <a:lnTo>
                  <a:pt x="2142699" y="0"/>
                </a:lnTo>
              </a:path>
            </a:pathLst>
          </a:cu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sp>
        <p:nvSpPr>
          <p:cNvPr id="55" name="Figura a mano libera 54">
            <a:extLst>
              <a:ext uri="{FF2B5EF4-FFF2-40B4-BE49-F238E27FC236}">
                <a16:creationId xmlns:a16="http://schemas.microsoft.com/office/drawing/2014/main" xmlns="" id="{50E86B74-3A89-BD4C-BFE3-2C8F425687B6}"/>
              </a:ext>
            </a:extLst>
          </p:cNvPr>
          <p:cNvSpPr/>
          <p:nvPr/>
        </p:nvSpPr>
        <p:spPr>
          <a:xfrm flipH="1">
            <a:off x="3582988" y="5572125"/>
            <a:ext cx="692150" cy="142875"/>
          </a:xfrm>
          <a:custGeom>
            <a:avLst/>
            <a:gdLst>
              <a:gd name="connsiteX0" fmla="*/ 0 w 2142699"/>
              <a:gd name="connsiteY0" fmla="*/ 272955 h 272955"/>
              <a:gd name="connsiteX1" fmla="*/ 2142699 w 2142699"/>
              <a:gd name="connsiteY1" fmla="*/ 272955 h 272955"/>
              <a:gd name="connsiteX2" fmla="*/ 2142699 w 2142699"/>
              <a:gd name="connsiteY2" fmla="*/ 0 h 272955"/>
            </a:gdLst>
            <a:ahLst/>
            <a:cxnLst>
              <a:cxn ang="0">
                <a:pos x="connsiteX0" y="connsiteY0"/>
              </a:cxn>
              <a:cxn ang="0">
                <a:pos x="connsiteX1" y="connsiteY1"/>
              </a:cxn>
              <a:cxn ang="0">
                <a:pos x="connsiteX2" y="connsiteY2"/>
              </a:cxn>
            </a:cxnLst>
            <a:rect l="l" t="t" r="r" b="b"/>
            <a:pathLst>
              <a:path w="2142699" h="272955">
                <a:moveTo>
                  <a:pt x="0" y="272955"/>
                </a:moveTo>
                <a:lnTo>
                  <a:pt x="2142699" y="272955"/>
                </a:lnTo>
                <a:lnTo>
                  <a:pt x="2142699" y="0"/>
                </a:lnTo>
              </a:path>
            </a:pathLst>
          </a:cu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graphicFrame>
        <p:nvGraphicFramePr>
          <p:cNvPr id="87047" name="Grafico 8">
            <a:extLst>
              <a:ext uri="{FF2B5EF4-FFF2-40B4-BE49-F238E27FC236}">
                <a16:creationId xmlns:a16="http://schemas.microsoft.com/office/drawing/2014/main" xmlns="" id="{7C66072D-E9C8-D14A-BA34-4F6141214429}"/>
              </a:ext>
            </a:extLst>
          </p:cNvPr>
          <p:cNvGraphicFramePr>
            <a:graphicFrameLocks/>
          </p:cNvGraphicFramePr>
          <p:nvPr/>
        </p:nvGraphicFramePr>
        <p:xfrm>
          <a:off x="5857875" y="2357438"/>
          <a:ext cx="1905000" cy="1317625"/>
        </p:xfrm>
        <a:graphic>
          <a:graphicData uri="http://schemas.openxmlformats.org/presentationml/2006/ole">
            <mc:AlternateContent xmlns:mc="http://schemas.openxmlformats.org/markup-compatibility/2006">
              <mc:Choice xmlns:v="urn:schemas-microsoft-com:vml" Requires="v">
                <p:oleObj spid="_x0000_s469062" r:id="rId6" imgW="3962400" imgH="2743200" progId="Excel.Chart.8">
                  <p:embed/>
                </p:oleObj>
              </mc:Choice>
              <mc:Fallback>
                <p:oleObj r:id="rId6" imgW="3962400" imgH="2743200" progId="Excel.Chart.8">
                  <p:embed/>
                  <p:pic>
                    <p:nvPicPr>
                      <p:cNvPr id="87047" name="Grafico 8">
                        <a:extLst>
                          <a:ext uri="{FF2B5EF4-FFF2-40B4-BE49-F238E27FC236}">
                            <a16:creationId xmlns:a16="http://schemas.microsoft.com/office/drawing/2014/main" xmlns="" id="{7C66072D-E9C8-D14A-BA34-4F614121442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7875" y="2357438"/>
                        <a:ext cx="19050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7048" name="Rettangolo 10">
            <a:extLst>
              <a:ext uri="{FF2B5EF4-FFF2-40B4-BE49-F238E27FC236}">
                <a16:creationId xmlns:a16="http://schemas.microsoft.com/office/drawing/2014/main" xmlns="" id="{D3774D39-D68B-BE43-8B6B-05B2631FF03E}"/>
              </a:ext>
            </a:extLst>
          </p:cNvPr>
          <p:cNvSpPr>
            <a:spLocks noChangeArrowheads="1"/>
          </p:cNvSpPr>
          <p:nvPr/>
        </p:nvSpPr>
        <p:spPr bwMode="auto">
          <a:xfrm>
            <a:off x="1042988" y="836613"/>
            <a:ext cx="748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b="1">
                <a:solidFill>
                  <a:srgbClr val="FF0000"/>
                </a:solidFill>
                <a:latin typeface="Calibri" panose="020F0502020204030204" pitchFamily="34" charset="0"/>
                <a:cs typeface="Arial" panose="020B0604020202020204" pitchFamily="34" charset="0"/>
              </a:rPr>
              <a:t>Distribution of psycologists in cardiac rehabilitation units</a:t>
            </a:r>
          </a:p>
        </p:txBody>
      </p:sp>
      <p:pic>
        <p:nvPicPr>
          <p:cNvPr id="87049" name="Picture 7">
            <a:extLst>
              <a:ext uri="{FF2B5EF4-FFF2-40B4-BE49-F238E27FC236}">
                <a16:creationId xmlns:a16="http://schemas.microsoft.com/office/drawing/2014/main" xmlns="" id="{25481048-05E4-9544-8BCE-3DD61CB951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021393"/>
      </p:ext>
    </p:extLst>
  </p:cSld>
  <p:clrMapOvr>
    <a:masterClrMapping/>
  </p:clrMapOvr>
  <p:transition spd="slow"/>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asellaDiTesto 6">
            <a:extLst>
              <a:ext uri="{FF2B5EF4-FFF2-40B4-BE49-F238E27FC236}">
                <a16:creationId xmlns:a16="http://schemas.microsoft.com/office/drawing/2014/main" xmlns="" id="{8F498138-05A0-B34A-B21C-3A20C40A7CF6}"/>
              </a:ext>
            </a:extLst>
          </p:cNvPr>
          <p:cNvSpPr txBox="1">
            <a:spLocks noChangeArrowheads="1"/>
          </p:cNvSpPr>
          <p:nvPr/>
        </p:nvSpPr>
        <p:spPr bwMode="auto">
          <a:xfrm>
            <a:off x="3548063" y="2290763"/>
            <a:ext cx="198437" cy="534987"/>
          </a:xfrm>
          <a:prstGeom prst="rect">
            <a:avLst/>
          </a:prstGeom>
          <a:noFill/>
          <a:ln w="9525">
            <a:noFill/>
            <a:miter lim="800000"/>
            <a:headEnd/>
            <a:tailEnd/>
          </a:ln>
        </p:spPr>
        <p:txBody>
          <a:bodyPr wrap="none">
            <a:spAutoFit/>
          </a:bodyPr>
          <a:lstStyle/>
          <a:p>
            <a:pPr>
              <a:defRPr/>
            </a:pPr>
            <a:endParaRPr lang="it-IT">
              <a:solidFill>
                <a:prstClr val="black"/>
              </a:solidFill>
              <a:effectLst>
                <a:outerShdw blurRad="38100" dist="38100" dir="2700000" algn="tl">
                  <a:srgbClr val="000000">
                    <a:alpha val="43137"/>
                  </a:srgbClr>
                </a:outerShdw>
              </a:effectLst>
              <a:cs typeface="Arial" pitchFamily="34" charset="0"/>
            </a:endParaRPr>
          </a:p>
        </p:txBody>
      </p:sp>
      <p:graphicFrame>
        <p:nvGraphicFramePr>
          <p:cNvPr id="89090" name="Grafico 43">
            <a:extLst>
              <a:ext uri="{FF2B5EF4-FFF2-40B4-BE49-F238E27FC236}">
                <a16:creationId xmlns:a16="http://schemas.microsoft.com/office/drawing/2014/main" xmlns="" id="{F3AB6685-53D3-E840-95A1-407B1A43A73B}"/>
              </a:ext>
            </a:extLst>
          </p:cNvPr>
          <p:cNvGraphicFramePr>
            <a:graphicFrameLocks/>
          </p:cNvGraphicFramePr>
          <p:nvPr/>
        </p:nvGraphicFramePr>
        <p:xfrm>
          <a:off x="1149350" y="1423988"/>
          <a:ext cx="6791325" cy="4621212"/>
        </p:xfrm>
        <a:graphic>
          <a:graphicData uri="http://schemas.openxmlformats.org/presentationml/2006/ole">
            <mc:AlternateContent xmlns:mc="http://schemas.openxmlformats.org/markup-compatibility/2006">
              <mc:Choice xmlns:v="urn:schemas-microsoft-com:vml" Requires="v">
                <p:oleObj spid="_x0000_s471109" name="Grafico" r:id="rId4" imgW="6794500" imgH="4622800" progId="Excel.Chart.8">
                  <p:embed/>
                </p:oleObj>
              </mc:Choice>
              <mc:Fallback>
                <p:oleObj name="Grafico" r:id="rId4" imgW="6794500" imgH="4622800" progId="Excel.Chart.8">
                  <p:embed/>
                  <p:pic>
                    <p:nvPicPr>
                      <p:cNvPr id="89090" name="Grafico 43">
                        <a:extLst>
                          <a:ext uri="{FF2B5EF4-FFF2-40B4-BE49-F238E27FC236}">
                            <a16:creationId xmlns:a16="http://schemas.microsoft.com/office/drawing/2014/main" xmlns="" id="{F3AB6685-53D3-E840-95A1-407B1A43A73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350" y="1423988"/>
                        <a:ext cx="6791325"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CasellaDiTesto 44">
            <a:extLst>
              <a:ext uri="{FF2B5EF4-FFF2-40B4-BE49-F238E27FC236}">
                <a16:creationId xmlns:a16="http://schemas.microsoft.com/office/drawing/2014/main" xmlns="" id="{8BE180BA-D390-FB4F-85E2-98EAA897DE86}"/>
              </a:ext>
            </a:extLst>
          </p:cNvPr>
          <p:cNvSpPr txBox="1"/>
          <p:nvPr/>
        </p:nvSpPr>
        <p:spPr>
          <a:xfrm>
            <a:off x="4857750" y="1546225"/>
            <a:ext cx="2571750" cy="522288"/>
          </a:xfrm>
          <a:prstGeom prst="rect">
            <a:avLst/>
          </a:prstGeom>
          <a:solidFill>
            <a:schemeClr val="bg1"/>
          </a:solidFill>
          <a:ln>
            <a:solidFill>
              <a:schemeClr val="bg1">
                <a:lumMod val="75000"/>
              </a:schemeClr>
            </a:solidFill>
          </a:ln>
        </p:spPr>
        <p:txBody>
          <a:bodyPr>
            <a:spAutoFit/>
          </a:bodyPr>
          <a:lstStyle/>
          <a:p>
            <a:pPr>
              <a:tabLst>
                <a:tab pos="1255713" algn="l"/>
              </a:tabLst>
              <a:defRPr/>
            </a:pPr>
            <a:r>
              <a:rPr lang="it-IT" sz="1400" dirty="0" err="1">
                <a:solidFill>
                  <a:prstClr val="black"/>
                </a:solidFill>
                <a:latin typeface="Calibri"/>
                <a:cs typeface="Arial" pitchFamily="34" charset="0"/>
              </a:rPr>
              <a:t>Dietitians</a:t>
            </a:r>
            <a:r>
              <a:rPr lang="it-IT" sz="1400" dirty="0">
                <a:solidFill>
                  <a:prstClr val="black"/>
                </a:solidFill>
                <a:latin typeface="Calibri"/>
                <a:cs typeface="Arial" pitchFamily="34" charset="0"/>
              </a:rPr>
              <a:t> N. 	102</a:t>
            </a:r>
          </a:p>
          <a:p>
            <a:pPr>
              <a:tabLst>
                <a:tab pos="1255713" algn="l"/>
              </a:tabLst>
              <a:defRPr/>
            </a:pPr>
            <a:r>
              <a:rPr lang="it-IT" sz="1400" dirty="0">
                <a:solidFill>
                  <a:prstClr val="black"/>
                </a:solidFill>
                <a:latin typeface="Calibri"/>
                <a:cs typeface="Arial"/>
              </a:rPr>
              <a:t>CR </a:t>
            </a:r>
            <a:r>
              <a:rPr lang="it-IT" sz="1400" dirty="0" err="1">
                <a:solidFill>
                  <a:prstClr val="black"/>
                </a:solidFill>
                <a:latin typeface="Calibri"/>
                <a:cs typeface="Arial"/>
              </a:rPr>
              <a:t>units</a:t>
            </a:r>
            <a:r>
              <a:rPr lang="it-IT" sz="1400" dirty="0">
                <a:solidFill>
                  <a:prstClr val="black"/>
                </a:solidFill>
                <a:latin typeface="Calibri"/>
                <a:cs typeface="Arial"/>
              </a:rPr>
              <a:t> N.	102/165 (62%)</a:t>
            </a:r>
          </a:p>
        </p:txBody>
      </p:sp>
      <p:sp>
        <p:nvSpPr>
          <p:cNvPr id="89092" name="CasellaDiTesto 46">
            <a:extLst>
              <a:ext uri="{FF2B5EF4-FFF2-40B4-BE49-F238E27FC236}">
                <a16:creationId xmlns:a16="http://schemas.microsoft.com/office/drawing/2014/main" xmlns="" id="{29C4E0C8-EB6E-DE46-A495-87A0A3FF7598}"/>
              </a:ext>
            </a:extLst>
          </p:cNvPr>
          <p:cNvSpPr txBox="1">
            <a:spLocks noChangeArrowheads="1"/>
          </p:cNvSpPr>
          <p:nvPr/>
        </p:nvSpPr>
        <p:spPr bwMode="auto">
          <a:xfrm>
            <a:off x="3635375" y="5949950"/>
            <a:ext cx="31432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400">
                <a:solidFill>
                  <a:srgbClr val="000000"/>
                </a:solidFill>
                <a:latin typeface="Calibri" panose="020F0502020204030204" pitchFamily="34" charset="0"/>
              </a:rPr>
              <a:t>Sessional / </a:t>
            </a:r>
          </a:p>
          <a:p>
            <a:pPr algn="ctr" eaLnBrk="1" hangingPunct="1"/>
            <a:r>
              <a:rPr lang="it-IT" altLang="it-IT" sz="1400">
                <a:solidFill>
                  <a:srgbClr val="000000"/>
                </a:solidFill>
                <a:latin typeface="Calibri" panose="020F0502020204030204" pitchFamily="34" charset="0"/>
              </a:rPr>
              <a:t>non-dedicated  dietitians</a:t>
            </a:r>
          </a:p>
        </p:txBody>
      </p:sp>
      <p:sp>
        <p:nvSpPr>
          <p:cNvPr id="54" name="Figura a mano libera 53">
            <a:extLst>
              <a:ext uri="{FF2B5EF4-FFF2-40B4-BE49-F238E27FC236}">
                <a16:creationId xmlns:a16="http://schemas.microsoft.com/office/drawing/2014/main" xmlns="" id="{C2ECBFD6-495F-4D4B-88B1-C69D70679F7B}"/>
              </a:ext>
            </a:extLst>
          </p:cNvPr>
          <p:cNvSpPr/>
          <p:nvPr/>
        </p:nvSpPr>
        <p:spPr>
          <a:xfrm>
            <a:off x="6270625" y="5572125"/>
            <a:ext cx="657225" cy="142875"/>
          </a:xfrm>
          <a:custGeom>
            <a:avLst/>
            <a:gdLst>
              <a:gd name="connsiteX0" fmla="*/ 0 w 2142699"/>
              <a:gd name="connsiteY0" fmla="*/ 272955 h 272955"/>
              <a:gd name="connsiteX1" fmla="*/ 2142699 w 2142699"/>
              <a:gd name="connsiteY1" fmla="*/ 272955 h 272955"/>
              <a:gd name="connsiteX2" fmla="*/ 2142699 w 2142699"/>
              <a:gd name="connsiteY2" fmla="*/ 0 h 272955"/>
            </a:gdLst>
            <a:ahLst/>
            <a:cxnLst>
              <a:cxn ang="0">
                <a:pos x="connsiteX0" y="connsiteY0"/>
              </a:cxn>
              <a:cxn ang="0">
                <a:pos x="connsiteX1" y="connsiteY1"/>
              </a:cxn>
              <a:cxn ang="0">
                <a:pos x="connsiteX2" y="connsiteY2"/>
              </a:cxn>
            </a:cxnLst>
            <a:rect l="l" t="t" r="r" b="b"/>
            <a:pathLst>
              <a:path w="2142699" h="272955">
                <a:moveTo>
                  <a:pt x="0" y="272955"/>
                </a:moveTo>
                <a:lnTo>
                  <a:pt x="2142699" y="272955"/>
                </a:lnTo>
                <a:lnTo>
                  <a:pt x="2142699" y="0"/>
                </a:lnTo>
              </a:path>
            </a:pathLst>
          </a:cu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sp>
        <p:nvSpPr>
          <p:cNvPr id="55" name="Figura a mano libera 54">
            <a:extLst>
              <a:ext uri="{FF2B5EF4-FFF2-40B4-BE49-F238E27FC236}">
                <a16:creationId xmlns:a16="http://schemas.microsoft.com/office/drawing/2014/main" xmlns="" id="{E5F16588-AA32-F648-BF67-2530C7AFC88F}"/>
              </a:ext>
            </a:extLst>
          </p:cNvPr>
          <p:cNvSpPr/>
          <p:nvPr/>
        </p:nvSpPr>
        <p:spPr>
          <a:xfrm flipH="1">
            <a:off x="3365500" y="5572125"/>
            <a:ext cx="692150" cy="142875"/>
          </a:xfrm>
          <a:custGeom>
            <a:avLst/>
            <a:gdLst>
              <a:gd name="connsiteX0" fmla="*/ 0 w 2142699"/>
              <a:gd name="connsiteY0" fmla="*/ 272955 h 272955"/>
              <a:gd name="connsiteX1" fmla="*/ 2142699 w 2142699"/>
              <a:gd name="connsiteY1" fmla="*/ 272955 h 272955"/>
              <a:gd name="connsiteX2" fmla="*/ 2142699 w 2142699"/>
              <a:gd name="connsiteY2" fmla="*/ 0 h 272955"/>
            </a:gdLst>
            <a:ahLst/>
            <a:cxnLst>
              <a:cxn ang="0">
                <a:pos x="connsiteX0" y="connsiteY0"/>
              </a:cxn>
              <a:cxn ang="0">
                <a:pos x="connsiteX1" y="connsiteY1"/>
              </a:cxn>
              <a:cxn ang="0">
                <a:pos x="connsiteX2" y="connsiteY2"/>
              </a:cxn>
            </a:cxnLst>
            <a:rect l="l" t="t" r="r" b="b"/>
            <a:pathLst>
              <a:path w="2142699" h="272955">
                <a:moveTo>
                  <a:pt x="0" y="272955"/>
                </a:moveTo>
                <a:lnTo>
                  <a:pt x="2142699" y="272955"/>
                </a:lnTo>
                <a:lnTo>
                  <a:pt x="2142699" y="0"/>
                </a:lnTo>
              </a:path>
            </a:pathLst>
          </a:cu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prstClr val="black"/>
              </a:solidFill>
            </a:endParaRPr>
          </a:p>
        </p:txBody>
      </p:sp>
      <p:graphicFrame>
        <p:nvGraphicFramePr>
          <p:cNvPr id="89095" name="Grafico 8">
            <a:extLst>
              <a:ext uri="{FF2B5EF4-FFF2-40B4-BE49-F238E27FC236}">
                <a16:creationId xmlns:a16="http://schemas.microsoft.com/office/drawing/2014/main" xmlns="" id="{276654CC-DA33-D84A-81D2-BF9A049A9BD9}"/>
              </a:ext>
            </a:extLst>
          </p:cNvPr>
          <p:cNvGraphicFramePr>
            <a:graphicFrameLocks/>
          </p:cNvGraphicFramePr>
          <p:nvPr/>
        </p:nvGraphicFramePr>
        <p:xfrm>
          <a:off x="5929313" y="2214563"/>
          <a:ext cx="1905000" cy="1317625"/>
        </p:xfrm>
        <a:graphic>
          <a:graphicData uri="http://schemas.openxmlformats.org/presentationml/2006/ole">
            <mc:AlternateContent xmlns:mc="http://schemas.openxmlformats.org/markup-compatibility/2006">
              <mc:Choice xmlns:v="urn:schemas-microsoft-com:vml" Requires="v">
                <p:oleObj spid="_x0000_s471110" r:id="rId6" imgW="3962400" imgH="2743200" progId="Excel.Chart.8">
                  <p:embed/>
                </p:oleObj>
              </mc:Choice>
              <mc:Fallback>
                <p:oleObj r:id="rId6" imgW="3962400" imgH="2743200" progId="Excel.Chart.8">
                  <p:embed/>
                  <p:pic>
                    <p:nvPicPr>
                      <p:cNvPr id="89095" name="Grafico 8">
                        <a:extLst>
                          <a:ext uri="{FF2B5EF4-FFF2-40B4-BE49-F238E27FC236}">
                            <a16:creationId xmlns:a16="http://schemas.microsoft.com/office/drawing/2014/main" xmlns="" id="{276654CC-DA33-D84A-81D2-BF9A049A9BD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9313" y="2214563"/>
                        <a:ext cx="19050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9096" name="Rettangolo 9">
            <a:extLst>
              <a:ext uri="{FF2B5EF4-FFF2-40B4-BE49-F238E27FC236}">
                <a16:creationId xmlns:a16="http://schemas.microsoft.com/office/drawing/2014/main" xmlns="" id="{CF768327-416D-0C4A-B190-2DDBBC20A6BD}"/>
              </a:ext>
            </a:extLst>
          </p:cNvPr>
          <p:cNvSpPr>
            <a:spLocks noChangeArrowheads="1"/>
          </p:cNvSpPr>
          <p:nvPr/>
        </p:nvSpPr>
        <p:spPr bwMode="auto">
          <a:xfrm>
            <a:off x="1258888" y="908050"/>
            <a:ext cx="705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b="1">
                <a:solidFill>
                  <a:srgbClr val="FF0000"/>
                </a:solidFill>
                <a:latin typeface="Calibri" panose="020F0502020204030204" pitchFamily="34" charset="0"/>
                <a:cs typeface="Arial" panose="020B0604020202020204" pitchFamily="34" charset="0"/>
              </a:rPr>
              <a:t>Distribution of dietitians in cardiac rehabilitation units</a:t>
            </a:r>
          </a:p>
        </p:txBody>
      </p:sp>
    </p:spTree>
    <p:extLst>
      <p:ext uri="{BB962C8B-B14F-4D97-AF65-F5344CB8AC3E}">
        <p14:creationId xmlns:p14="http://schemas.microsoft.com/office/powerpoint/2010/main" val="13163067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484753" y="1240177"/>
            <a:ext cx="8307643" cy="4059712"/>
          </a:xfrm>
          <a:prstGeom prst="rect">
            <a:avLst/>
          </a:prstGeom>
          <a:noFill/>
          <a:ln>
            <a:noFill/>
          </a:ln>
        </p:spPr>
        <p:style>
          <a:lnRef idx="0">
            <a:scrgbClr r="0" g="0" b="0"/>
          </a:lnRef>
          <a:fillRef idx="0">
            <a:scrgbClr r="0" g="0" b="0"/>
          </a:fillRef>
          <a:effectRef idx="0">
            <a:scrgbClr r="0" g="0" b="0"/>
          </a:effectRef>
          <a:fontRef idx="minor"/>
        </p:style>
        <p:txBody>
          <a:bodyPr lIns="78903" tIns="39452" rIns="78903" bIns="39452"/>
          <a:lstStyle/>
          <a:p>
            <a:pPr algn="just">
              <a:lnSpc>
                <a:spcPct val="100000"/>
              </a:lnSpc>
            </a:pPr>
            <a:endParaRPr lang="it-IT" sz="1600" spc="-1">
              <a:solidFill>
                <a:srgbClr val="000000"/>
              </a:solidFill>
              <a:uFill>
                <a:solidFill>
                  <a:srgbClr val="FFFFFF"/>
                </a:solidFill>
              </a:uFill>
              <a:latin typeface="Arial"/>
            </a:endParaRPr>
          </a:p>
          <a:p>
            <a:pPr algn="just">
              <a:lnSpc>
                <a:spcPct val="100000"/>
              </a:lnSpc>
            </a:pPr>
            <a:endParaRPr lang="it-IT" sz="1600" spc="-1">
              <a:solidFill>
                <a:srgbClr val="000000"/>
              </a:solidFill>
              <a:uFill>
                <a:solidFill>
                  <a:srgbClr val="FFFFFF"/>
                </a:solidFill>
              </a:uFill>
              <a:latin typeface="Arial"/>
            </a:endParaRPr>
          </a:p>
        </p:txBody>
      </p:sp>
      <p:pic>
        <p:nvPicPr>
          <p:cNvPr id="203" name="Immagine 202"/>
          <p:cNvPicPr/>
          <p:nvPr/>
        </p:nvPicPr>
        <p:blipFill>
          <a:blip r:embed="rId3" cstate="print"/>
          <a:stretch/>
        </p:blipFill>
        <p:spPr>
          <a:xfrm>
            <a:off x="417923" y="2095635"/>
            <a:ext cx="8266990" cy="2348796"/>
          </a:xfrm>
          <a:prstGeom prst="rect">
            <a:avLst/>
          </a:prstGeom>
          <a:ln>
            <a:noFill/>
          </a:ln>
        </p:spPr>
      </p:pic>
      <p:pic>
        <p:nvPicPr>
          <p:cNvPr id="204" name="Immagine 203"/>
          <p:cNvPicPr/>
          <p:nvPr/>
        </p:nvPicPr>
        <p:blipFill>
          <a:blip r:embed="rId4" cstate="print"/>
          <a:stretch/>
        </p:blipFill>
        <p:spPr>
          <a:xfrm>
            <a:off x="739141" y="5735371"/>
            <a:ext cx="2810894" cy="336568"/>
          </a:xfrm>
          <a:prstGeom prst="rect">
            <a:avLst/>
          </a:prstGeom>
          <a:ln>
            <a:noFill/>
          </a:ln>
        </p:spPr>
      </p:pic>
      <p:pic>
        <p:nvPicPr>
          <p:cNvPr id="482306" name="Picture 2" descr="C:\Users\ergometria\Desktop\untitl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7" y="-14632"/>
            <a:ext cx="1608929" cy="214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727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magine 3" descr="Cartina ulss 9 colori.jpg">
            <a:extLst>
              <a:ext uri="{FF2B5EF4-FFF2-40B4-BE49-F238E27FC236}">
                <a16:creationId xmlns:a16="http://schemas.microsoft.com/office/drawing/2014/main" xmlns="" id="{0C62AE23-6C04-B64B-8F26-0138C8EFAA3B}"/>
              </a:ext>
            </a:extLst>
          </p:cNvPr>
          <p:cNvPicPr>
            <a:picLocks noChangeAspect="1"/>
          </p:cNvPicPr>
          <p:nvPr/>
        </p:nvPicPr>
        <p:blipFill>
          <a:blip r:embed="rId3" cstate="print"/>
          <a:srcRect/>
          <a:stretch>
            <a:fillRect/>
          </a:stretch>
        </p:blipFill>
        <p:spPr bwMode="auto">
          <a:xfrm>
            <a:off x="1583535" y="906072"/>
            <a:ext cx="6112669" cy="46077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1138" name="Connettore 10">
            <a:extLst>
              <a:ext uri="{FF2B5EF4-FFF2-40B4-BE49-F238E27FC236}">
                <a16:creationId xmlns:a16="http://schemas.microsoft.com/office/drawing/2014/main" xmlns="" id="{B951606E-F853-DE41-BCA2-FD586035D21D}"/>
              </a:ext>
            </a:extLst>
          </p:cNvPr>
          <p:cNvSpPr>
            <a:spLocks noChangeArrowheads="1"/>
          </p:cNvSpPr>
          <p:nvPr/>
        </p:nvSpPr>
        <p:spPr bwMode="auto">
          <a:xfrm>
            <a:off x="4733925" y="2132013"/>
            <a:ext cx="107950" cy="109537"/>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39" name="Connettore 10">
            <a:extLst>
              <a:ext uri="{FF2B5EF4-FFF2-40B4-BE49-F238E27FC236}">
                <a16:creationId xmlns:a16="http://schemas.microsoft.com/office/drawing/2014/main" xmlns="" id="{AED4252C-9952-3447-9F51-C57CF5D19771}"/>
              </a:ext>
            </a:extLst>
          </p:cNvPr>
          <p:cNvSpPr>
            <a:spLocks noChangeArrowheads="1"/>
          </p:cNvSpPr>
          <p:nvPr/>
        </p:nvSpPr>
        <p:spPr bwMode="auto">
          <a:xfrm>
            <a:off x="3600450" y="2349500"/>
            <a:ext cx="107950" cy="107950"/>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0" name="Connettore 10">
            <a:extLst>
              <a:ext uri="{FF2B5EF4-FFF2-40B4-BE49-F238E27FC236}">
                <a16:creationId xmlns:a16="http://schemas.microsoft.com/office/drawing/2014/main" xmlns="" id="{5647035D-61DC-6F40-9B65-55979B368644}"/>
              </a:ext>
            </a:extLst>
          </p:cNvPr>
          <p:cNvSpPr>
            <a:spLocks noChangeArrowheads="1"/>
          </p:cNvSpPr>
          <p:nvPr/>
        </p:nvSpPr>
        <p:spPr bwMode="auto">
          <a:xfrm>
            <a:off x="3492500" y="3105150"/>
            <a:ext cx="106363" cy="107950"/>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1" name="Connettore 10">
            <a:extLst>
              <a:ext uri="{FF2B5EF4-FFF2-40B4-BE49-F238E27FC236}">
                <a16:creationId xmlns:a16="http://schemas.microsoft.com/office/drawing/2014/main" xmlns="" id="{6AE5F987-E0AA-F74C-8CEF-763C1E202C36}"/>
              </a:ext>
            </a:extLst>
          </p:cNvPr>
          <p:cNvSpPr>
            <a:spLocks noChangeArrowheads="1"/>
          </p:cNvSpPr>
          <p:nvPr/>
        </p:nvSpPr>
        <p:spPr bwMode="auto">
          <a:xfrm>
            <a:off x="2465388" y="4022725"/>
            <a:ext cx="107950" cy="109538"/>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2" name="Connettore 10">
            <a:extLst>
              <a:ext uri="{FF2B5EF4-FFF2-40B4-BE49-F238E27FC236}">
                <a16:creationId xmlns:a16="http://schemas.microsoft.com/office/drawing/2014/main" xmlns="" id="{9FF20EDD-3835-9F4A-A5E4-C642E92FA7CB}"/>
              </a:ext>
            </a:extLst>
          </p:cNvPr>
          <p:cNvSpPr>
            <a:spLocks noChangeArrowheads="1"/>
          </p:cNvSpPr>
          <p:nvPr/>
        </p:nvSpPr>
        <p:spPr bwMode="auto">
          <a:xfrm>
            <a:off x="3168650" y="4456113"/>
            <a:ext cx="106363" cy="107950"/>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3" name="Connettore 10">
            <a:extLst>
              <a:ext uri="{FF2B5EF4-FFF2-40B4-BE49-F238E27FC236}">
                <a16:creationId xmlns:a16="http://schemas.microsoft.com/office/drawing/2014/main" xmlns="" id="{BE5B14EF-4C04-A645-BFA6-3B1314724CFE}"/>
              </a:ext>
            </a:extLst>
          </p:cNvPr>
          <p:cNvSpPr>
            <a:spLocks noChangeArrowheads="1"/>
          </p:cNvSpPr>
          <p:nvPr/>
        </p:nvSpPr>
        <p:spPr bwMode="auto">
          <a:xfrm>
            <a:off x="3870325" y="4076700"/>
            <a:ext cx="106363" cy="107950"/>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4" name="Connettore 10">
            <a:extLst>
              <a:ext uri="{FF2B5EF4-FFF2-40B4-BE49-F238E27FC236}">
                <a16:creationId xmlns:a16="http://schemas.microsoft.com/office/drawing/2014/main" xmlns="" id="{9639FEFC-B364-E24B-9103-5689BBD36F7E}"/>
              </a:ext>
            </a:extLst>
          </p:cNvPr>
          <p:cNvSpPr>
            <a:spLocks noChangeArrowheads="1"/>
          </p:cNvSpPr>
          <p:nvPr/>
        </p:nvSpPr>
        <p:spPr bwMode="auto">
          <a:xfrm>
            <a:off x="5113338" y="2889250"/>
            <a:ext cx="106362" cy="107950"/>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5" name="Connettore 10">
            <a:extLst>
              <a:ext uri="{FF2B5EF4-FFF2-40B4-BE49-F238E27FC236}">
                <a16:creationId xmlns:a16="http://schemas.microsoft.com/office/drawing/2014/main" xmlns="" id="{13E469A7-11F2-EE40-9DBA-B0E409CE2A58}"/>
              </a:ext>
            </a:extLst>
          </p:cNvPr>
          <p:cNvSpPr>
            <a:spLocks noChangeArrowheads="1"/>
          </p:cNvSpPr>
          <p:nvPr/>
        </p:nvSpPr>
        <p:spPr bwMode="auto">
          <a:xfrm>
            <a:off x="3816350" y="3429000"/>
            <a:ext cx="106363" cy="107950"/>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6" name="Connettore 10">
            <a:extLst>
              <a:ext uri="{FF2B5EF4-FFF2-40B4-BE49-F238E27FC236}">
                <a16:creationId xmlns:a16="http://schemas.microsoft.com/office/drawing/2014/main" xmlns="" id="{B0FE2C38-C31D-D048-ABEF-EF3184423D20}"/>
              </a:ext>
            </a:extLst>
          </p:cNvPr>
          <p:cNvSpPr>
            <a:spLocks noChangeArrowheads="1"/>
          </p:cNvSpPr>
          <p:nvPr/>
        </p:nvSpPr>
        <p:spPr bwMode="auto">
          <a:xfrm>
            <a:off x="3113088" y="3860800"/>
            <a:ext cx="107950" cy="109538"/>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7" name="Connettore 10">
            <a:extLst>
              <a:ext uri="{FF2B5EF4-FFF2-40B4-BE49-F238E27FC236}">
                <a16:creationId xmlns:a16="http://schemas.microsoft.com/office/drawing/2014/main" xmlns="" id="{DB5ECD93-5296-8E45-8D42-AF235ECCD18C}"/>
              </a:ext>
            </a:extLst>
          </p:cNvPr>
          <p:cNvSpPr>
            <a:spLocks noChangeArrowheads="1"/>
          </p:cNvSpPr>
          <p:nvPr/>
        </p:nvSpPr>
        <p:spPr bwMode="auto">
          <a:xfrm>
            <a:off x="3654425" y="4022725"/>
            <a:ext cx="106363" cy="109538"/>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8" name="Connettore 10">
            <a:extLst>
              <a:ext uri="{FF2B5EF4-FFF2-40B4-BE49-F238E27FC236}">
                <a16:creationId xmlns:a16="http://schemas.microsoft.com/office/drawing/2014/main" xmlns="" id="{91849C78-5807-4645-96DF-FD6CF7C8A420}"/>
              </a:ext>
            </a:extLst>
          </p:cNvPr>
          <p:cNvSpPr>
            <a:spLocks noChangeArrowheads="1"/>
          </p:cNvSpPr>
          <p:nvPr/>
        </p:nvSpPr>
        <p:spPr bwMode="auto">
          <a:xfrm>
            <a:off x="2465388" y="3590925"/>
            <a:ext cx="107950" cy="107950"/>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49" name="Connettore 10">
            <a:extLst>
              <a:ext uri="{FF2B5EF4-FFF2-40B4-BE49-F238E27FC236}">
                <a16:creationId xmlns:a16="http://schemas.microsoft.com/office/drawing/2014/main" xmlns="" id="{67A11084-C717-3641-9314-5664C88DD1A2}"/>
              </a:ext>
            </a:extLst>
          </p:cNvPr>
          <p:cNvSpPr>
            <a:spLocks noChangeArrowheads="1"/>
          </p:cNvSpPr>
          <p:nvPr/>
        </p:nvSpPr>
        <p:spPr bwMode="auto">
          <a:xfrm>
            <a:off x="3436938" y="3429000"/>
            <a:ext cx="107950" cy="107950"/>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50" name="AutoShape 147">
            <a:extLst>
              <a:ext uri="{FF2B5EF4-FFF2-40B4-BE49-F238E27FC236}">
                <a16:creationId xmlns:a16="http://schemas.microsoft.com/office/drawing/2014/main" xmlns="" id="{2D1ED472-F4AB-0B46-A2C3-600AED666498}"/>
              </a:ext>
            </a:extLst>
          </p:cNvPr>
          <p:cNvSpPr>
            <a:spLocks noChangeArrowheads="1"/>
          </p:cNvSpPr>
          <p:nvPr/>
        </p:nvSpPr>
        <p:spPr bwMode="auto">
          <a:xfrm>
            <a:off x="4140200" y="4294188"/>
            <a:ext cx="593725" cy="269875"/>
          </a:xfrm>
          <a:prstGeom prst="wedgeRoundRectCallout">
            <a:avLst>
              <a:gd name="adj1" fmla="val -89736"/>
              <a:gd name="adj2" fmla="val -126245"/>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Postural</a:t>
            </a:r>
          </a:p>
          <a:p>
            <a:pPr algn="ctr" eaLnBrk="1" hangingPunct="1"/>
            <a:r>
              <a:rPr lang="it-IT" altLang="it-IT" sz="600" b="1"/>
              <a:t>Project</a:t>
            </a:r>
          </a:p>
        </p:txBody>
      </p:sp>
      <p:sp>
        <p:nvSpPr>
          <p:cNvPr id="91151" name="AutoShape 127">
            <a:extLst>
              <a:ext uri="{FF2B5EF4-FFF2-40B4-BE49-F238E27FC236}">
                <a16:creationId xmlns:a16="http://schemas.microsoft.com/office/drawing/2014/main" xmlns="" id="{6D29B1B3-CAD5-9C44-8BEB-651FD1F30124}"/>
              </a:ext>
            </a:extLst>
          </p:cNvPr>
          <p:cNvSpPr>
            <a:spLocks noChangeArrowheads="1"/>
          </p:cNvSpPr>
          <p:nvPr/>
        </p:nvSpPr>
        <p:spPr bwMode="auto">
          <a:xfrm>
            <a:off x="2681288" y="4725988"/>
            <a:ext cx="541337" cy="161925"/>
          </a:xfrm>
          <a:prstGeom prst="wedgeRoundRectCallout">
            <a:avLst>
              <a:gd name="adj1" fmla="val 52417"/>
              <a:gd name="adj2" fmla="val -180884"/>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StileLibero</a:t>
            </a:r>
          </a:p>
        </p:txBody>
      </p:sp>
      <p:sp>
        <p:nvSpPr>
          <p:cNvPr id="91152" name="AutoShape 151">
            <a:extLst>
              <a:ext uri="{FF2B5EF4-FFF2-40B4-BE49-F238E27FC236}">
                <a16:creationId xmlns:a16="http://schemas.microsoft.com/office/drawing/2014/main" xmlns="" id="{A4C86383-438B-994A-9561-304C487D79F9}"/>
              </a:ext>
            </a:extLst>
          </p:cNvPr>
          <p:cNvSpPr>
            <a:spLocks noChangeArrowheads="1"/>
          </p:cNvSpPr>
          <p:nvPr/>
        </p:nvSpPr>
        <p:spPr bwMode="auto">
          <a:xfrm>
            <a:off x="2087563" y="4238625"/>
            <a:ext cx="485775" cy="163513"/>
          </a:xfrm>
          <a:prstGeom prst="wedgeRoundRectCallout">
            <a:avLst>
              <a:gd name="adj1" fmla="val 35296"/>
              <a:gd name="adj2" fmla="val -152921"/>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5°Senso</a:t>
            </a:r>
          </a:p>
        </p:txBody>
      </p:sp>
      <p:sp>
        <p:nvSpPr>
          <p:cNvPr id="91153" name="AutoShape 134">
            <a:extLst>
              <a:ext uri="{FF2B5EF4-FFF2-40B4-BE49-F238E27FC236}">
                <a16:creationId xmlns:a16="http://schemas.microsoft.com/office/drawing/2014/main" xmlns="" id="{C2174866-31A2-3147-AE83-34F0881ECCEC}"/>
              </a:ext>
            </a:extLst>
          </p:cNvPr>
          <p:cNvSpPr>
            <a:spLocks noChangeArrowheads="1"/>
          </p:cNvSpPr>
          <p:nvPr/>
        </p:nvSpPr>
        <p:spPr bwMode="auto">
          <a:xfrm>
            <a:off x="3654425" y="2781300"/>
            <a:ext cx="539750" cy="215900"/>
          </a:xfrm>
          <a:prstGeom prst="wedgeRoundRectCallout">
            <a:avLst>
              <a:gd name="adj1" fmla="val -69384"/>
              <a:gd name="adj2" fmla="val 103037"/>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Centrodi</a:t>
            </a:r>
          </a:p>
          <a:p>
            <a:pPr algn="ctr" eaLnBrk="1" hangingPunct="1"/>
            <a:r>
              <a:rPr lang="it-IT" altLang="it-IT" sz="600" b="1"/>
              <a:t>Medicina</a:t>
            </a:r>
          </a:p>
        </p:txBody>
      </p:sp>
      <p:sp>
        <p:nvSpPr>
          <p:cNvPr id="91154" name="AutoShape 138">
            <a:extLst>
              <a:ext uri="{FF2B5EF4-FFF2-40B4-BE49-F238E27FC236}">
                <a16:creationId xmlns:a16="http://schemas.microsoft.com/office/drawing/2014/main" xmlns="" id="{DA4C9A41-F7BB-4C43-9FB4-C2152A4433BF}"/>
              </a:ext>
            </a:extLst>
          </p:cNvPr>
          <p:cNvSpPr>
            <a:spLocks noChangeArrowheads="1"/>
          </p:cNvSpPr>
          <p:nvPr/>
        </p:nvSpPr>
        <p:spPr bwMode="auto">
          <a:xfrm>
            <a:off x="2789238" y="3644900"/>
            <a:ext cx="595312" cy="161925"/>
          </a:xfrm>
          <a:prstGeom prst="wedgeRoundRectCallout">
            <a:avLst>
              <a:gd name="adj1" fmla="val 70241"/>
              <a:gd name="adj2" fmla="val -150000"/>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FiveClub</a:t>
            </a:r>
          </a:p>
        </p:txBody>
      </p:sp>
      <p:sp>
        <p:nvSpPr>
          <p:cNvPr id="91155" name="AutoShape 126">
            <a:extLst>
              <a:ext uri="{FF2B5EF4-FFF2-40B4-BE49-F238E27FC236}">
                <a16:creationId xmlns:a16="http://schemas.microsoft.com/office/drawing/2014/main" xmlns="" id="{F2933E2E-4F2C-184F-92BE-493BE62F485C}"/>
              </a:ext>
            </a:extLst>
          </p:cNvPr>
          <p:cNvSpPr>
            <a:spLocks noChangeArrowheads="1"/>
          </p:cNvSpPr>
          <p:nvPr/>
        </p:nvSpPr>
        <p:spPr bwMode="auto">
          <a:xfrm>
            <a:off x="3600450" y="4294188"/>
            <a:ext cx="485775" cy="161925"/>
          </a:xfrm>
          <a:prstGeom prst="wedgeRoundRectCallout">
            <a:avLst>
              <a:gd name="adj1" fmla="val -46324"/>
              <a:gd name="adj2" fmla="val -198528"/>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Isola</a:t>
            </a:r>
          </a:p>
        </p:txBody>
      </p:sp>
      <p:sp>
        <p:nvSpPr>
          <p:cNvPr id="134165" name="AutoShape 42">
            <a:extLst>
              <a:ext uri="{FF2B5EF4-FFF2-40B4-BE49-F238E27FC236}">
                <a16:creationId xmlns:a16="http://schemas.microsoft.com/office/drawing/2014/main" xmlns="" id="{D53D4EFE-DE7F-EE44-B0E8-BEA9BE922137}"/>
              </a:ext>
            </a:extLst>
          </p:cNvPr>
          <p:cNvSpPr>
            <a:spLocks noChangeArrowheads="1"/>
          </p:cNvSpPr>
          <p:nvPr/>
        </p:nvSpPr>
        <p:spPr bwMode="auto">
          <a:xfrm>
            <a:off x="2087563" y="3059113"/>
            <a:ext cx="1508125" cy="342900"/>
          </a:xfrm>
          <a:prstGeom prst="wedgeRectCallout">
            <a:avLst>
              <a:gd name="adj1" fmla="val 70111"/>
              <a:gd name="adj2" fmla="val 280838"/>
            </a:avLst>
          </a:prstGeom>
          <a:solidFill>
            <a:srgbClr val="FF0000"/>
          </a:solidFill>
          <a:ln w="12700" algn="ctr">
            <a:solidFill>
              <a:schemeClr val="bg1"/>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IT" altLang="it-IT" sz="1050" b="1" dirty="0">
                <a:ea typeface="Arial" charset="0"/>
                <a:cs typeface="ＭＳ Ｐゴシック" charset="0"/>
              </a:rPr>
              <a:t>U.O.C Medicina dello Sport</a:t>
            </a:r>
          </a:p>
        </p:txBody>
      </p:sp>
      <p:sp>
        <p:nvSpPr>
          <p:cNvPr id="91157" name="AutoShape 15">
            <a:extLst>
              <a:ext uri="{FF2B5EF4-FFF2-40B4-BE49-F238E27FC236}">
                <a16:creationId xmlns:a16="http://schemas.microsoft.com/office/drawing/2014/main" xmlns="" id="{7FDDCAA8-DC59-CC4A-A07F-BA8BD0266AF4}"/>
              </a:ext>
            </a:extLst>
          </p:cNvPr>
          <p:cNvSpPr>
            <a:spLocks noChangeArrowheads="1"/>
          </p:cNvSpPr>
          <p:nvPr/>
        </p:nvSpPr>
        <p:spPr bwMode="auto">
          <a:xfrm rot="1156925">
            <a:off x="3600450" y="2619375"/>
            <a:ext cx="1233488" cy="322263"/>
          </a:xfrm>
          <a:prstGeom prst="curvedDownArrow">
            <a:avLst>
              <a:gd name="adj1" fmla="val 24862"/>
              <a:gd name="adj2" fmla="val 101626"/>
              <a:gd name="adj3" fmla="val 55921"/>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300" b="1"/>
          </a:p>
        </p:txBody>
      </p:sp>
      <p:sp>
        <p:nvSpPr>
          <p:cNvPr id="91158" name="AutoShape 18">
            <a:extLst>
              <a:ext uri="{FF2B5EF4-FFF2-40B4-BE49-F238E27FC236}">
                <a16:creationId xmlns:a16="http://schemas.microsoft.com/office/drawing/2014/main" xmlns="" id="{4C2E6095-3BEC-9749-8C8E-A56687B560F5}"/>
              </a:ext>
            </a:extLst>
          </p:cNvPr>
          <p:cNvSpPr>
            <a:spLocks noChangeArrowheads="1"/>
          </p:cNvSpPr>
          <p:nvPr/>
        </p:nvSpPr>
        <p:spPr bwMode="auto">
          <a:xfrm flipH="1">
            <a:off x="1763713" y="2349500"/>
            <a:ext cx="1135062" cy="466725"/>
          </a:xfrm>
          <a:prstGeom prst="curvedDownArrow">
            <a:avLst>
              <a:gd name="adj1" fmla="val 9863"/>
              <a:gd name="adj2" fmla="val 97234"/>
              <a:gd name="adj3" fmla="val 33333"/>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300" b="1"/>
          </a:p>
        </p:txBody>
      </p:sp>
      <p:sp>
        <p:nvSpPr>
          <p:cNvPr id="91159" name="AutoShape 18">
            <a:extLst>
              <a:ext uri="{FF2B5EF4-FFF2-40B4-BE49-F238E27FC236}">
                <a16:creationId xmlns:a16="http://schemas.microsoft.com/office/drawing/2014/main" xmlns="" id="{6E20A10F-A5CF-8B43-97DB-BD56B518270B}"/>
              </a:ext>
            </a:extLst>
          </p:cNvPr>
          <p:cNvSpPr>
            <a:spLocks noChangeArrowheads="1"/>
          </p:cNvSpPr>
          <p:nvPr/>
        </p:nvSpPr>
        <p:spPr bwMode="auto">
          <a:xfrm rot="14681415" flipH="1">
            <a:off x="1131888" y="4330700"/>
            <a:ext cx="1298575" cy="466725"/>
          </a:xfrm>
          <a:prstGeom prst="curvedDownArrow">
            <a:avLst>
              <a:gd name="adj1" fmla="val 11271"/>
              <a:gd name="adj2" fmla="val 111151"/>
              <a:gd name="adj3" fmla="val 33333"/>
            </a:avLst>
          </a:prstGeom>
          <a:solidFill>
            <a:srgbClr val="FF0000"/>
          </a:solidFill>
          <a:ln w="9525">
            <a:solidFill>
              <a:schemeClr val="tx1"/>
            </a:solidFill>
            <a:miter lim="800000"/>
            <a:headEnd/>
            <a:tailEnd/>
          </a:ln>
        </p:spPr>
        <p:txBody>
          <a:bodyPr vert="eaVert"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300" b="1"/>
          </a:p>
        </p:txBody>
      </p:sp>
      <p:sp>
        <p:nvSpPr>
          <p:cNvPr id="91160" name="Text Box 49">
            <a:extLst>
              <a:ext uri="{FF2B5EF4-FFF2-40B4-BE49-F238E27FC236}">
                <a16:creationId xmlns:a16="http://schemas.microsoft.com/office/drawing/2014/main" xmlns="" id="{CF9E28C4-0A13-BF47-A30A-FC541FD986DE}"/>
              </a:ext>
            </a:extLst>
          </p:cNvPr>
          <p:cNvSpPr txBox="1">
            <a:spLocks noChangeArrowheads="1"/>
          </p:cNvSpPr>
          <p:nvPr/>
        </p:nvSpPr>
        <p:spPr bwMode="auto">
          <a:xfrm>
            <a:off x="1168400" y="917575"/>
            <a:ext cx="3511550" cy="415925"/>
          </a:xfrm>
          <a:prstGeom prst="rect">
            <a:avLst/>
          </a:prstGeom>
          <a:solidFill>
            <a:schemeClr val="bg1"/>
          </a:solidFill>
          <a:ln w="38100">
            <a:solidFill>
              <a:srgbClr val="FF33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it-IT" altLang="it-IT" sz="2100" b="1"/>
              <a:t>Il Modello Treviso </a:t>
            </a:r>
          </a:p>
        </p:txBody>
      </p:sp>
      <p:sp>
        <p:nvSpPr>
          <p:cNvPr id="85013" name="Rectangle 21">
            <a:extLst>
              <a:ext uri="{FF2B5EF4-FFF2-40B4-BE49-F238E27FC236}">
                <a16:creationId xmlns:a16="http://schemas.microsoft.com/office/drawing/2014/main" xmlns="" id="{556E09CB-F1E5-5448-A279-C650EEE926D0}"/>
              </a:ext>
            </a:extLst>
          </p:cNvPr>
          <p:cNvSpPr>
            <a:spLocks noChangeArrowheads="1"/>
          </p:cNvSpPr>
          <p:nvPr/>
        </p:nvSpPr>
        <p:spPr bwMode="auto">
          <a:xfrm>
            <a:off x="5651500" y="4238625"/>
            <a:ext cx="2236788" cy="1598613"/>
          </a:xfrm>
          <a:prstGeom prst="rect">
            <a:avLst/>
          </a:prstGeom>
          <a:solidFill>
            <a:schemeClr val="bg1"/>
          </a:solidFill>
          <a:ln w="38100">
            <a:solidFill>
              <a:srgbClr val="FF0000"/>
            </a:solidFill>
            <a:miter lim="800000"/>
            <a:headEnd/>
            <a:tailEnd/>
          </a:ln>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it-IT" altLang="it-IT" sz="1000">
                <a:effectLst>
                  <a:outerShdw blurRad="38100" dist="38100" dir="2700000" algn="tl">
                    <a:srgbClr val="C0C0C0"/>
                  </a:outerShdw>
                </a:effectLst>
              </a:rPr>
              <a:t>Requisiti delle palestre:</a:t>
            </a:r>
          </a:p>
          <a:p>
            <a:pPr eaLnBrk="1" hangingPunct="1">
              <a:spcBef>
                <a:spcPct val="20000"/>
              </a:spcBef>
              <a:buFontTx/>
              <a:buChar char="•"/>
            </a:pPr>
            <a:r>
              <a:rPr lang="it-IT" altLang="it-IT" sz="900">
                <a:effectLst>
                  <a:outerShdw blurRad="38100" dist="38100" dir="2700000" algn="tl">
                    <a:srgbClr val="C0C0C0"/>
                  </a:outerShdw>
                </a:effectLst>
              </a:rPr>
              <a:t>Istruttore Diplomato Isef o Laureato scienze motorie</a:t>
            </a:r>
          </a:p>
          <a:p>
            <a:pPr eaLnBrk="1" hangingPunct="1">
              <a:spcBef>
                <a:spcPct val="20000"/>
              </a:spcBef>
              <a:buFontTx/>
              <a:buChar char="•"/>
            </a:pPr>
            <a:r>
              <a:rPr lang="it-IT" altLang="it-IT" sz="900">
                <a:effectLst>
                  <a:outerShdw blurRad="38100" dist="38100" dir="2700000" algn="tl">
                    <a:srgbClr val="C0C0C0"/>
                  </a:outerShdw>
                </a:effectLst>
              </a:rPr>
              <a:t>Corso di formazione sulla somministrazione dell’esercizio</a:t>
            </a:r>
          </a:p>
          <a:p>
            <a:pPr eaLnBrk="1" hangingPunct="1">
              <a:spcBef>
                <a:spcPct val="20000"/>
              </a:spcBef>
              <a:buFontTx/>
              <a:buChar char="•"/>
            </a:pPr>
            <a:r>
              <a:rPr lang="it-IT" altLang="it-IT" sz="900">
                <a:effectLst>
                  <a:outerShdw blurRad="38100" dist="38100" dir="2700000" algn="tl">
                    <a:srgbClr val="C0C0C0"/>
                  </a:outerShdw>
                </a:effectLst>
              </a:rPr>
              <a:t>Corso BLS-D</a:t>
            </a:r>
          </a:p>
          <a:p>
            <a:pPr eaLnBrk="1" hangingPunct="1">
              <a:spcBef>
                <a:spcPct val="20000"/>
              </a:spcBef>
              <a:buFontTx/>
              <a:buChar char="•"/>
            </a:pPr>
            <a:r>
              <a:rPr lang="it-IT" altLang="it-IT" sz="900">
                <a:effectLst>
                  <a:outerShdw blurRad="38100" dist="38100" dir="2700000" algn="tl">
                    <a:srgbClr val="C0C0C0"/>
                  </a:outerShdw>
                </a:effectLst>
              </a:rPr>
              <a:t>Possibilità di una nostra supervisione</a:t>
            </a:r>
          </a:p>
          <a:p>
            <a:pPr eaLnBrk="1" hangingPunct="1">
              <a:spcBef>
                <a:spcPct val="20000"/>
              </a:spcBef>
              <a:buFontTx/>
              <a:buChar char="•"/>
            </a:pPr>
            <a:r>
              <a:rPr lang="it-IT" altLang="it-IT" sz="900">
                <a:effectLst>
                  <a:outerShdw blurRad="38100" dist="38100" dir="2700000" algn="tl">
                    <a:srgbClr val="C0C0C0"/>
                  </a:outerShdw>
                </a:effectLst>
              </a:rPr>
              <a:t>Defibrillatore</a:t>
            </a:r>
            <a:r>
              <a:rPr lang="it-IT" altLang="it-IT" sz="1200">
                <a:effectLst>
                  <a:outerShdw blurRad="38100" dist="38100" dir="2700000" algn="tl">
                    <a:srgbClr val="C0C0C0"/>
                  </a:outerShdw>
                </a:effectLst>
              </a:rPr>
              <a:t>                                 </a:t>
            </a:r>
          </a:p>
          <a:p>
            <a:pPr eaLnBrk="1" hangingPunct="1">
              <a:spcBef>
                <a:spcPct val="20000"/>
              </a:spcBef>
            </a:pPr>
            <a:endParaRPr lang="it-IT" altLang="it-IT" sz="1200">
              <a:effectLst>
                <a:outerShdw blurRad="38100" dist="38100" dir="2700000" algn="tl">
                  <a:srgbClr val="C0C0C0"/>
                </a:outerShdw>
              </a:effectLst>
            </a:endParaRPr>
          </a:p>
        </p:txBody>
      </p:sp>
      <p:sp>
        <p:nvSpPr>
          <p:cNvPr id="134171" name="Text Box 25">
            <a:extLst>
              <a:ext uri="{FF2B5EF4-FFF2-40B4-BE49-F238E27FC236}">
                <a16:creationId xmlns:a16="http://schemas.microsoft.com/office/drawing/2014/main" xmlns="" id="{0644FB17-0CEF-0E48-A006-DA86E423E07D}"/>
              </a:ext>
            </a:extLst>
          </p:cNvPr>
          <p:cNvSpPr txBox="1">
            <a:spLocks noChangeArrowheads="1"/>
          </p:cNvSpPr>
          <p:nvPr/>
        </p:nvSpPr>
        <p:spPr bwMode="auto">
          <a:xfrm>
            <a:off x="1223963" y="5535613"/>
            <a:ext cx="2187575" cy="381000"/>
          </a:xfrm>
          <a:prstGeom prst="rect">
            <a:avLst/>
          </a:prstGeom>
          <a:solidFill>
            <a:schemeClr val="bg1"/>
          </a:solidFill>
          <a:ln w="38100">
            <a:solidFill>
              <a:srgbClr val="FF3300"/>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it-IT" altLang="it-IT" sz="750" b="1">
                <a:ea typeface="Arial" charset="0"/>
                <a:cs typeface="ＭＳ Ｐゴシック" charset="0"/>
              </a:rPr>
              <a:t>P. Sarto, L. Merlo, P. Astolfo  et al.</a:t>
            </a:r>
          </a:p>
          <a:p>
            <a:pPr eaLnBrk="1" hangingPunct="1">
              <a:spcBef>
                <a:spcPct val="50000"/>
              </a:spcBef>
              <a:buFontTx/>
              <a:buNone/>
              <a:defRPr/>
            </a:pPr>
            <a:r>
              <a:rPr lang="it-IT" altLang="it-IT" sz="750" b="1">
                <a:ea typeface="Arial" charset="0"/>
                <a:cs typeface="ＭＳ Ｐゴシック" charset="0"/>
              </a:rPr>
              <a:t>Journal of Cardiovascular  Medicine 2009</a:t>
            </a:r>
          </a:p>
        </p:txBody>
      </p:sp>
      <p:sp>
        <p:nvSpPr>
          <p:cNvPr id="91163" name="AutoShape 125">
            <a:extLst>
              <a:ext uri="{FF2B5EF4-FFF2-40B4-BE49-F238E27FC236}">
                <a16:creationId xmlns:a16="http://schemas.microsoft.com/office/drawing/2014/main" xmlns="" id="{D16A99FC-D2EC-4E44-B177-926EB9725F05}"/>
              </a:ext>
            </a:extLst>
          </p:cNvPr>
          <p:cNvSpPr>
            <a:spLocks noChangeArrowheads="1"/>
          </p:cNvSpPr>
          <p:nvPr/>
        </p:nvSpPr>
        <p:spPr bwMode="auto">
          <a:xfrm>
            <a:off x="1655763" y="3321050"/>
            <a:ext cx="485775" cy="161925"/>
          </a:xfrm>
          <a:prstGeom prst="wedgeRoundRectCallout">
            <a:avLst>
              <a:gd name="adj1" fmla="val 115931"/>
              <a:gd name="adj2" fmla="val 147796"/>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VitaNova</a:t>
            </a:r>
          </a:p>
        </p:txBody>
      </p:sp>
      <p:sp>
        <p:nvSpPr>
          <p:cNvPr id="91164" name="AutoShape 134">
            <a:extLst>
              <a:ext uri="{FF2B5EF4-FFF2-40B4-BE49-F238E27FC236}">
                <a16:creationId xmlns:a16="http://schemas.microsoft.com/office/drawing/2014/main" xmlns="" id="{7396E38D-5D31-1147-B685-AA235F56F627}"/>
              </a:ext>
            </a:extLst>
          </p:cNvPr>
          <p:cNvSpPr>
            <a:spLocks noChangeArrowheads="1"/>
          </p:cNvSpPr>
          <p:nvPr/>
        </p:nvSpPr>
        <p:spPr bwMode="auto">
          <a:xfrm>
            <a:off x="4086225" y="3105150"/>
            <a:ext cx="919163" cy="296863"/>
          </a:xfrm>
          <a:prstGeom prst="wedgeRoundRectCallout">
            <a:avLst>
              <a:gd name="adj1" fmla="val -78694"/>
              <a:gd name="adj2" fmla="val 122375"/>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TopTeamOneProfessional</a:t>
            </a:r>
          </a:p>
        </p:txBody>
      </p:sp>
      <p:sp>
        <p:nvSpPr>
          <p:cNvPr id="91165" name="AutoShape 132">
            <a:extLst>
              <a:ext uri="{FF2B5EF4-FFF2-40B4-BE49-F238E27FC236}">
                <a16:creationId xmlns:a16="http://schemas.microsoft.com/office/drawing/2014/main" xmlns="" id="{602047D8-8E8F-FB4F-A163-2CA6A3BF1436}"/>
              </a:ext>
            </a:extLst>
          </p:cNvPr>
          <p:cNvSpPr>
            <a:spLocks noChangeArrowheads="1"/>
          </p:cNvSpPr>
          <p:nvPr/>
        </p:nvSpPr>
        <p:spPr bwMode="auto">
          <a:xfrm>
            <a:off x="6137275" y="2457450"/>
            <a:ext cx="541338" cy="161925"/>
          </a:xfrm>
          <a:prstGeom prst="wedgeRoundRectCallout">
            <a:avLst>
              <a:gd name="adj1" fmla="val -25981"/>
              <a:gd name="adj2" fmla="val -245588"/>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BodyUP</a:t>
            </a:r>
          </a:p>
        </p:txBody>
      </p:sp>
      <p:sp>
        <p:nvSpPr>
          <p:cNvPr id="91166" name="Connettore 10">
            <a:extLst>
              <a:ext uri="{FF2B5EF4-FFF2-40B4-BE49-F238E27FC236}">
                <a16:creationId xmlns:a16="http://schemas.microsoft.com/office/drawing/2014/main" xmlns="" id="{B698A46D-610A-5F47-A912-86235349A2B0}"/>
              </a:ext>
            </a:extLst>
          </p:cNvPr>
          <p:cNvSpPr>
            <a:spLocks noChangeArrowheads="1"/>
          </p:cNvSpPr>
          <p:nvPr/>
        </p:nvSpPr>
        <p:spPr bwMode="auto">
          <a:xfrm>
            <a:off x="6246813" y="2079625"/>
            <a:ext cx="106362" cy="107950"/>
          </a:xfrm>
          <a:prstGeom prst="flowChartConnector">
            <a:avLst/>
          </a:prstGeom>
          <a:solidFill>
            <a:schemeClr val="bg1"/>
          </a:solidFill>
          <a:ln w="25400">
            <a:solidFill>
              <a:srgbClr val="89A4A7"/>
            </a:solidFill>
            <a:round/>
            <a:headEnd/>
            <a:tailEnd/>
          </a:ln>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1800">
              <a:solidFill>
                <a:srgbClr val="FFFFFF"/>
              </a:solidFill>
            </a:endParaRPr>
          </a:p>
        </p:txBody>
      </p:sp>
      <p:sp>
        <p:nvSpPr>
          <p:cNvPr id="91167" name="AutoShape 136">
            <a:extLst>
              <a:ext uri="{FF2B5EF4-FFF2-40B4-BE49-F238E27FC236}">
                <a16:creationId xmlns:a16="http://schemas.microsoft.com/office/drawing/2014/main" xmlns="" id="{E3F527DC-B25C-6242-AEB9-2C6DC6189518}"/>
              </a:ext>
            </a:extLst>
          </p:cNvPr>
          <p:cNvSpPr>
            <a:spLocks noChangeArrowheads="1"/>
          </p:cNvSpPr>
          <p:nvPr/>
        </p:nvSpPr>
        <p:spPr bwMode="auto">
          <a:xfrm>
            <a:off x="2038350" y="2551113"/>
            <a:ext cx="485775" cy="265112"/>
          </a:xfrm>
          <a:prstGeom prst="wedgeRoundRectCallout">
            <a:avLst>
              <a:gd name="adj1" fmla="val -56495"/>
              <a:gd name="adj2" fmla="val 151972"/>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LaboFit</a:t>
            </a:r>
          </a:p>
        </p:txBody>
      </p:sp>
      <p:sp>
        <p:nvSpPr>
          <p:cNvPr id="91168" name="AutoShape 126">
            <a:extLst>
              <a:ext uri="{FF2B5EF4-FFF2-40B4-BE49-F238E27FC236}">
                <a16:creationId xmlns:a16="http://schemas.microsoft.com/office/drawing/2014/main" xmlns="" id="{18368A71-C281-3145-8EF1-39DEC54A6AE6}"/>
              </a:ext>
            </a:extLst>
          </p:cNvPr>
          <p:cNvSpPr>
            <a:spLocks noChangeArrowheads="1"/>
          </p:cNvSpPr>
          <p:nvPr/>
        </p:nvSpPr>
        <p:spPr bwMode="auto">
          <a:xfrm>
            <a:off x="3141663" y="4211638"/>
            <a:ext cx="485775" cy="161925"/>
          </a:xfrm>
          <a:prstGeom prst="wedgeRoundRectCallout">
            <a:avLst>
              <a:gd name="adj1" fmla="val -46324"/>
              <a:gd name="adj2" fmla="val -198528"/>
              <a:gd name="adj3" fmla="val 16667"/>
            </a:avLst>
          </a:prstGeom>
          <a:solidFill>
            <a:schemeClr val="bg1"/>
          </a:solidFill>
          <a:ln w="9525">
            <a:solidFill>
              <a:srgbClr val="FF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600" b="1"/>
              <a:t>Tu be Gym</a:t>
            </a:r>
          </a:p>
        </p:txBody>
      </p:sp>
      <p:sp>
        <p:nvSpPr>
          <p:cNvPr id="91169" name="CasellaDiTesto 33">
            <a:extLst>
              <a:ext uri="{FF2B5EF4-FFF2-40B4-BE49-F238E27FC236}">
                <a16:creationId xmlns:a16="http://schemas.microsoft.com/office/drawing/2014/main" xmlns="" id="{AAE30741-F338-4B4C-8E08-78B7F907C704}"/>
              </a:ext>
            </a:extLst>
          </p:cNvPr>
          <p:cNvSpPr txBox="1">
            <a:spLocks noChangeArrowheads="1"/>
          </p:cNvSpPr>
          <p:nvPr/>
        </p:nvSpPr>
        <p:spPr bwMode="auto">
          <a:xfrm>
            <a:off x="5216525" y="6310313"/>
            <a:ext cx="3587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latin typeface="Calibri" panose="020F0502020204030204" pitchFamily="34" charset="0"/>
                <a:cs typeface="Arial" panose="020B0604020202020204" pitchFamily="34" charset="0"/>
              </a:rPr>
              <a:t>Sarto Patrizio  </a:t>
            </a:r>
            <a:r>
              <a:rPr lang="it-IT" altLang="it-IT" sz="1800" i="1">
                <a:latin typeface="Calibri" panose="020F0502020204030204" pitchFamily="34" charset="0"/>
                <a:cs typeface="Arial" panose="020B0604020202020204" pitchFamily="34" charset="0"/>
              </a:rPr>
              <a:t>Exercise is medicine 2017</a:t>
            </a:r>
          </a:p>
        </p:txBody>
      </p:sp>
    </p:spTree>
    <p:extLst>
      <p:ext uri="{BB962C8B-B14F-4D97-AF65-F5344CB8AC3E}">
        <p14:creationId xmlns:p14="http://schemas.microsoft.com/office/powerpoint/2010/main" val="2899332901"/>
      </p:ext>
    </p:extLst>
  </p:cSld>
  <p:clrMapOvr>
    <a:masterClrMapping/>
  </p:clrMapOvr>
  <p:transition spd="slow"/>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06B7141E-A796-6642-8123-383F7C249E73}"/>
              </a:ext>
            </a:extLst>
          </p:cNvPr>
          <p:cNvSpPr>
            <a:spLocks noGrp="1" noChangeArrowheads="1"/>
          </p:cNvSpPr>
          <p:nvPr>
            <p:ph type="body" idx="4294967295"/>
          </p:nvPr>
        </p:nvSpPr>
        <p:spPr>
          <a:xfrm>
            <a:off x="468313" y="2276475"/>
            <a:ext cx="8229600" cy="4208463"/>
          </a:xfrm>
        </p:spPr>
        <p:txBody>
          <a:bodyPr lIns="101598" tIns="50798" rIns="101598" bIns="50798"/>
          <a:lstStyle/>
          <a:p>
            <a:pPr algn="just"/>
            <a:r>
              <a:rPr lang="it-IT" altLang="it-IT" b="1">
                <a:latin typeface="Calibri" panose="020F0502020204030204" pitchFamily="34" charset="0"/>
              </a:rPr>
              <a:t>Essere in  stabilità clinica;</a:t>
            </a:r>
          </a:p>
          <a:p>
            <a:pPr algn="just">
              <a:buFontTx/>
              <a:buNone/>
            </a:pPr>
            <a:endParaRPr lang="it-IT" altLang="it-IT" b="1">
              <a:latin typeface="Calibri" panose="020F0502020204030204" pitchFamily="34" charset="0"/>
            </a:endParaRPr>
          </a:p>
          <a:p>
            <a:pPr algn="just"/>
            <a:r>
              <a:rPr lang="it-IT" altLang="it-IT" b="1">
                <a:latin typeface="Calibri" panose="020F0502020204030204" pitchFamily="34" charset="0"/>
              </a:rPr>
              <a:t>Essere in terapia farmacologica ottimizzata;</a:t>
            </a:r>
          </a:p>
          <a:p>
            <a:pPr algn="just">
              <a:buFontTx/>
              <a:buNone/>
            </a:pPr>
            <a:endParaRPr lang="it-IT" altLang="it-IT" b="1">
              <a:latin typeface="Calibri" panose="020F0502020204030204" pitchFamily="34" charset="0"/>
            </a:endParaRPr>
          </a:p>
          <a:p>
            <a:pPr algn="just"/>
            <a:r>
              <a:rPr lang="it-IT" altLang="it-IT" b="1">
                <a:latin typeface="Calibri" panose="020F0502020204030204" pitchFamily="34" charset="0"/>
              </a:rPr>
              <a:t>Essere in possesso di una prescrizione dettagliata che definisca frequenza cardiaca e carichi  da non superare.</a:t>
            </a:r>
          </a:p>
        </p:txBody>
      </p:sp>
      <p:sp>
        <p:nvSpPr>
          <p:cNvPr id="93186" name="Text Box 3">
            <a:extLst>
              <a:ext uri="{FF2B5EF4-FFF2-40B4-BE49-F238E27FC236}">
                <a16:creationId xmlns:a16="http://schemas.microsoft.com/office/drawing/2014/main" xmlns="" id="{C358EAB0-E30F-E74F-A86D-C8850E9B3E41}"/>
              </a:ext>
            </a:extLst>
          </p:cNvPr>
          <p:cNvSpPr txBox="1">
            <a:spLocks noChangeArrowheads="1"/>
          </p:cNvSpPr>
          <p:nvPr/>
        </p:nvSpPr>
        <p:spPr bwMode="auto">
          <a:xfrm>
            <a:off x="539750" y="908050"/>
            <a:ext cx="80645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8" tIns="50798" rIns="101598" bIns="50798">
            <a:spAutoFit/>
          </a:bodyPr>
          <a:lstStyle>
            <a:lvl1pPr defTabSz="10160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10160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10160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10160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10160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it-IT" altLang="it-IT" sz="3600" b="1">
                <a:solidFill>
                  <a:srgbClr val="FF0000"/>
                </a:solidFill>
              </a:rPr>
              <a:t>La persona inviata in palestra deve …</a:t>
            </a:r>
          </a:p>
        </p:txBody>
      </p:sp>
    </p:spTree>
    <p:extLst>
      <p:ext uri="{BB962C8B-B14F-4D97-AF65-F5344CB8AC3E}">
        <p14:creationId xmlns:p14="http://schemas.microsoft.com/office/powerpoint/2010/main" val="418157501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CasellaDiTesto 1">
            <a:extLst>
              <a:ext uri="{FF2B5EF4-FFF2-40B4-BE49-F238E27FC236}">
                <a16:creationId xmlns:a16="http://schemas.microsoft.com/office/drawing/2014/main" xmlns="" id="{B076C843-7C9D-D443-955B-B3C4F7C2007D}"/>
              </a:ext>
            </a:extLst>
          </p:cNvPr>
          <p:cNvSpPr txBox="1">
            <a:spLocks noChangeArrowheads="1"/>
          </p:cNvSpPr>
          <p:nvPr/>
        </p:nvSpPr>
        <p:spPr bwMode="auto">
          <a:xfrm>
            <a:off x="676275" y="3335338"/>
            <a:ext cx="1468438" cy="646112"/>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latin typeface="Calibri" panose="020F0502020204030204" pitchFamily="34" charset="0"/>
              </a:rPr>
              <a:t>Arruolamento </a:t>
            </a:r>
          </a:p>
        </p:txBody>
      </p:sp>
      <p:cxnSp>
        <p:nvCxnSpPr>
          <p:cNvPr id="4" name="Connettore 2 3">
            <a:extLst>
              <a:ext uri="{FF2B5EF4-FFF2-40B4-BE49-F238E27FC236}">
                <a16:creationId xmlns:a16="http://schemas.microsoft.com/office/drawing/2014/main" xmlns="" id="{7C4D6CAA-BD78-EA40-9915-29BF8BB9ABCD}"/>
              </a:ext>
            </a:extLst>
          </p:cNvPr>
          <p:cNvCxnSpPr>
            <a:stCxn id="94209" idx="3"/>
            <a:endCxn id="94211" idx="1"/>
          </p:cNvCxnSpPr>
          <p:nvPr/>
        </p:nvCxnSpPr>
        <p:spPr>
          <a:xfrm>
            <a:off x="2144713" y="3659188"/>
            <a:ext cx="617537" cy="4365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211" name="CasellaDiTesto 4">
            <a:extLst>
              <a:ext uri="{FF2B5EF4-FFF2-40B4-BE49-F238E27FC236}">
                <a16:creationId xmlns:a16="http://schemas.microsoft.com/office/drawing/2014/main" xmlns="" id="{3419DEF9-C4FF-324C-98D2-CEA8FC15EEEE}"/>
              </a:ext>
            </a:extLst>
          </p:cNvPr>
          <p:cNvSpPr txBox="1">
            <a:spLocks noChangeArrowheads="1"/>
          </p:cNvSpPr>
          <p:nvPr/>
        </p:nvSpPr>
        <p:spPr bwMode="auto">
          <a:xfrm>
            <a:off x="2762250" y="2803525"/>
            <a:ext cx="1468438" cy="258603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latin typeface="Calibri" panose="020F0502020204030204" pitchFamily="34" charset="0"/>
              </a:rPr>
              <a:t>Stratificazione e definizione di un programma di prescrizione di esercizio fisico </a:t>
            </a:r>
          </a:p>
        </p:txBody>
      </p:sp>
      <p:cxnSp>
        <p:nvCxnSpPr>
          <p:cNvPr id="11" name="Connettore 1 10">
            <a:extLst>
              <a:ext uri="{FF2B5EF4-FFF2-40B4-BE49-F238E27FC236}">
                <a16:creationId xmlns:a16="http://schemas.microsoft.com/office/drawing/2014/main" xmlns="" id="{32EA46A0-C623-D645-9C27-BB2D18FF3875}"/>
              </a:ext>
            </a:extLst>
          </p:cNvPr>
          <p:cNvCxnSpPr/>
          <p:nvPr/>
        </p:nvCxnSpPr>
        <p:spPr>
          <a:xfrm>
            <a:off x="4722813" y="2919413"/>
            <a:ext cx="0" cy="12017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xmlns="" id="{9D29632E-AD29-454A-BD08-E4F7592D3236}"/>
              </a:ext>
            </a:extLst>
          </p:cNvPr>
          <p:cNvCxnSpPr/>
          <p:nvPr/>
        </p:nvCxnSpPr>
        <p:spPr>
          <a:xfrm>
            <a:off x="4722813" y="2919413"/>
            <a:ext cx="41592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214" name="CasellaDiTesto 13">
            <a:extLst>
              <a:ext uri="{FF2B5EF4-FFF2-40B4-BE49-F238E27FC236}">
                <a16:creationId xmlns:a16="http://schemas.microsoft.com/office/drawing/2014/main" xmlns="" id="{CCDF58BA-652A-F349-BF8C-B4CA5470F76C}"/>
              </a:ext>
            </a:extLst>
          </p:cNvPr>
          <p:cNvSpPr txBox="1">
            <a:spLocks noChangeArrowheads="1"/>
          </p:cNvSpPr>
          <p:nvPr/>
        </p:nvSpPr>
        <p:spPr bwMode="auto">
          <a:xfrm>
            <a:off x="5197475" y="2627313"/>
            <a:ext cx="1168400" cy="923925"/>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latin typeface="Calibri" panose="020F0502020204030204" pitchFamily="34" charset="0"/>
              </a:rPr>
              <a:t>Esercizio supervisionato </a:t>
            </a:r>
          </a:p>
        </p:txBody>
      </p:sp>
      <p:cxnSp>
        <p:nvCxnSpPr>
          <p:cNvPr id="16" name="Connettore 2 15">
            <a:extLst>
              <a:ext uri="{FF2B5EF4-FFF2-40B4-BE49-F238E27FC236}">
                <a16:creationId xmlns:a16="http://schemas.microsoft.com/office/drawing/2014/main" xmlns="" id="{F2600567-7E28-DF49-B610-5CD3A63111E4}"/>
              </a:ext>
            </a:extLst>
          </p:cNvPr>
          <p:cNvCxnSpPr/>
          <p:nvPr/>
        </p:nvCxnSpPr>
        <p:spPr>
          <a:xfrm>
            <a:off x="4722813" y="4121150"/>
            <a:ext cx="41592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216" name="CasellaDiTesto 16">
            <a:extLst>
              <a:ext uri="{FF2B5EF4-FFF2-40B4-BE49-F238E27FC236}">
                <a16:creationId xmlns:a16="http://schemas.microsoft.com/office/drawing/2014/main" xmlns="" id="{823D082F-6105-5A41-8CCC-4B78AA91DE2A}"/>
              </a:ext>
            </a:extLst>
          </p:cNvPr>
          <p:cNvSpPr txBox="1">
            <a:spLocks noChangeArrowheads="1"/>
          </p:cNvSpPr>
          <p:nvPr/>
        </p:nvSpPr>
        <p:spPr bwMode="auto">
          <a:xfrm>
            <a:off x="5176838" y="3797300"/>
            <a:ext cx="1169987" cy="646113"/>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latin typeface="Calibri" panose="020F0502020204030204" pitchFamily="34" charset="0"/>
              </a:rPr>
              <a:t>Esercizio libero</a:t>
            </a:r>
          </a:p>
        </p:txBody>
      </p:sp>
      <p:cxnSp>
        <p:nvCxnSpPr>
          <p:cNvPr id="19" name="Connettore 1 18">
            <a:extLst>
              <a:ext uri="{FF2B5EF4-FFF2-40B4-BE49-F238E27FC236}">
                <a16:creationId xmlns:a16="http://schemas.microsoft.com/office/drawing/2014/main" xmlns="" id="{10C69A66-B79E-5E4D-99A7-C6E6BA11E196}"/>
              </a:ext>
            </a:extLst>
          </p:cNvPr>
          <p:cNvCxnSpPr>
            <a:stCxn id="94216" idx="2"/>
          </p:cNvCxnSpPr>
          <p:nvPr/>
        </p:nvCxnSpPr>
        <p:spPr>
          <a:xfrm>
            <a:off x="5761038" y="4443413"/>
            <a:ext cx="0" cy="773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4218" name="CasellaDiTesto 21">
            <a:extLst>
              <a:ext uri="{FF2B5EF4-FFF2-40B4-BE49-F238E27FC236}">
                <a16:creationId xmlns:a16="http://schemas.microsoft.com/office/drawing/2014/main" xmlns="" id="{6DC51675-ADAF-2142-B8CC-DCAEC4C6BE25}"/>
              </a:ext>
            </a:extLst>
          </p:cNvPr>
          <p:cNvSpPr txBox="1">
            <a:spLocks noChangeArrowheads="1"/>
          </p:cNvSpPr>
          <p:nvPr/>
        </p:nvSpPr>
        <p:spPr bwMode="auto">
          <a:xfrm>
            <a:off x="3722688" y="4997450"/>
            <a:ext cx="1169987"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latin typeface="Calibri" panose="020F0502020204030204" pitchFamily="34" charset="0"/>
              </a:rPr>
              <a:t>Follow-up</a:t>
            </a:r>
          </a:p>
        </p:txBody>
      </p:sp>
      <p:cxnSp>
        <p:nvCxnSpPr>
          <p:cNvPr id="36" name="Connettore 1 35">
            <a:extLst>
              <a:ext uri="{FF2B5EF4-FFF2-40B4-BE49-F238E27FC236}">
                <a16:creationId xmlns:a16="http://schemas.microsoft.com/office/drawing/2014/main" xmlns="" id="{F994C1FF-458F-9E41-BFED-DE61F38CCB1C}"/>
              </a:ext>
            </a:extLst>
          </p:cNvPr>
          <p:cNvCxnSpPr>
            <a:stCxn id="94214" idx="3"/>
          </p:cNvCxnSpPr>
          <p:nvPr/>
        </p:nvCxnSpPr>
        <p:spPr>
          <a:xfrm flipV="1">
            <a:off x="6365875" y="2951163"/>
            <a:ext cx="319088" cy="138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xmlns="" id="{1458BABE-D21E-F241-A63F-40C17745585A}"/>
              </a:ext>
            </a:extLst>
          </p:cNvPr>
          <p:cNvCxnSpPr/>
          <p:nvPr/>
        </p:nvCxnSpPr>
        <p:spPr>
          <a:xfrm>
            <a:off x="6684963" y="2627313"/>
            <a:ext cx="0" cy="646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xmlns="" id="{2A5CC462-B6BB-7E41-8032-ED720F9EBB63}"/>
              </a:ext>
            </a:extLst>
          </p:cNvPr>
          <p:cNvCxnSpPr/>
          <p:nvPr/>
        </p:nvCxnSpPr>
        <p:spPr>
          <a:xfrm>
            <a:off x="6684963" y="2627313"/>
            <a:ext cx="29845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222" name="CasellaDiTesto 40">
            <a:extLst>
              <a:ext uri="{FF2B5EF4-FFF2-40B4-BE49-F238E27FC236}">
                <a16:creationId xmlns:a16="http://schemas.microsoft.com/office/drawing/2014/main" xmlns="" id="{EFB72CB3-DEE9-324F-8C7C-56C06540D47C}"/>
              </a:ext>
            </a:extLst>
          </p:cNvPr>
          <p:cNvSpPr txBox="1">
            <a:spLocks noChangeArrowheads="1"/>
          </p:cNvSpPr>
          <p:nvPr/>
        </p:nvSpPr>
        <p:spPr bwMode="auto">
          <a:xfrm>
            <a:off x="6983413" y="2420938"/>
            <a:ext cx="782637" cy="6461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latin typeface="Calibri" panose="020F0502020204030204" pitchFamily="34" charset="0"/>
              </a:rPr>
              <a:t>Palestra </a:t>
            </a:r>
          </a:p>
        </p:txBody>
      </p:sp>
      <p:cxnSp>
        <p:nvCxnSpPr>
          <p:cNvPr id="43" name="Connettore 1 42">
            <a:extLst>
              <a:ext uri="{FF2B5EF4-FFF2-40B4-BE49-F238E27FC236}">
                <a16:creationId xmlns:a16="http://schemas.microsoft.com/office/drawing/2014/main" xmlns="" id="{3B56F51C-F9E8-A94C-A9A8-525A315DD4CA}"/>
              </a:ext>
            </a:extLst>
          </p:cNvPr>
          <p:cNvCxnSpPr>
            <a:stCxn id="94222" idx="0"/>
          </p:cNvCxnSpPr>
          <p:nvPr/>
        </p:nvCxnSpPr>
        <p:spPr>
          <a:xfrm flipH="1" flipV="1">
            <a:off x="7373938" y="1906588"/>
            <a:ext cx="1587" cy="5143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4224" name="CasellaDiTesto 45">
            <a:extLst>
              <a:ext uri="{FF2B5EF4-FFF2-40B4-BE49-F238E27FC236}">
                <a16:creationId xmlns:a16="http://schemas.microsoft.com/office/drawing/2014/main" xmlns="" id="{4975BE86-82AF-E846-BE0F-17F84A079F94}"/>
              </a:ext>
            </a:extLst>
          </p:cNvPr>
          <p:cNvSpPr txBox="1">
            <a:spLocks noChangeArrowheads="1"/>
          </p:cNvSpPr>
          <p:nvPr/>
        </p:nvSpPr>
        <p:spPr bwMode="auto">
          <a:xfrm>
            <a:off x="5149850" y="1695450"/>
            <a:ext cx="11684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latin typeface="Calibri" panose="020F0502020204030204" pitchFamily="34" charset="0"/>
              </a:rPr>
              <a:t>Follow-up</a:t>
            </a:r>
          </a:p>
        </p:txBody>
      </p:sp>
      <p:cxnSp>
        <p:nvCxnSpPr>
          <p:cNvPr id="58" name="Connettore 1 57">
            <a:extLst>
              <a:ext uri="{FF2B5EF4-FFF2-40B4-BE49-F238E27FC236}">
                <a16:creationId xmlns:a16="http://schemas.microsoft.com/office/drawing/2014/main" xmlns="" id="{72500506-45C2-774D-8921-D5FA6E91AD3A}"/>
              </a:ext>
            </a:extLst>
          </p:cNvPr>
          <p:cNvCxnSpPr>
            <a:stCxn id="94211" idx="3"/>
          </p:cNvCxnSpPr>
          <p:nvPr/>
        </p:nvCxnSpPr>
        <p:spPr>
          <a:xfrm flipV="1">
            <a:off x="4230688" y="3543300"/>
            <a:ext cx="492125" cy="55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4226" name="CasellaDiTesto 24">
            <a:extLst>
              <a:ext uri="{FF2B5EF4-FFF2-40B4-BE49-F238E27FC236}">
                <a16:creationId xmlns:a16="http://schemas.microsoft.com/office/drawing/2014/main" xmlns="" id="{DA6BC572-E385-BB44-A236-1C1E70E167FF}"/>
              </a:ext>
            </a:extLst>
          </p:cNvPr>
          <p:cNvSpPr txBox="1">
            <a:spLocks noChangeArrowheads="1"/>
          </p:cNvSpPr>
          <p:nvPr/>
        </p:nvSpPr>
        <p:spPr bwMode="auto">
          <a:xfrm>
            <a:off x="6983413" y="3089275"/>
            <a:ext cx="1014412" cy="646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latin typeface="Calibri" panose="020F0502020204030204" pitchFamily="34" charset="0"/>
              </a:rPr>
              <a:t>Autogestita</a:t>
            </a:r>
          </a:p>
        </p:txBody>
      </p:sp>
      <p:cxnSp>
        <p:nvCxnSpPr>
          <p:cNvPr id="6" name="Connettore 2 5">
            <a:extLst>
              <a:ext uri="{FF2B5EF4-FFF2-40B4-BE49-F238E27FC236}">
                <a16:creationId xmlns:a16="http://schemas.microsoft.com/office/drawing/2014/main" xmlns="" id="{8A5DEB41-B610-074D-ABFE-7894E5171C51}"/>
              </a:ext>
            </a:extLst>
          </p:cNvPr>
          <p:cNvCxnSpPr>
            <a:endCxn id="94226" idx="1"/>
          </p:cNvCxnSpPr>
          <p:nvPr/>
        </p:nvCxnSpPr>
        <p:spPr>
          <a:xfrm>
            <a:off x="6684963" y="3273425"/>
            <a:ext cx="298450" cy="1397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xmlns="" id="{444A4FBD-9524-F549-89AA-AFCEF0C1E877}"/>
              </a:ext>
            </a:extLst>
          </p:cNvPr>
          <p:cNvCxnSpPr/>
          <p:nvPr/>
        </p:nvCxnSpPr>
        <p:spPr>
          <a:xfrm flipH="1">
            <a:off x="4932363" y="5216525"/>
            <a:ext cx="82867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229" name="CasellaDiTesto 9">
            <a:extLst>
              <a:ext uri="{FF2B5EF4-FFF2-40B4-BE49-F238E27FC236}">
                <a16:creationId xmlns:a16="http://schemas.microsoft.com/office/drawing/2014/main" xmlns="" id="{D059E50E-353A-B845-9131-E101233C5C1E}"/>
              </a:ext>
            </a:extLst>
          </p:cNvPr>
          <p:cNvSpPr txBox="1">
            <a:spLocks noChangeArrowheads="1"/>
          </p:cNvSpPr>
          <p:nvPr/>
        </p:nvSpPr>
        <p:spPr bwMode="auto">
          <a:xfrm>
            <a:off x="1865313" y="412750"/>
            <a:ext cx="5510212" cy="10779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3200" b="1">
                <a:latin typeface="Calibri" panose="020F0502020204030204" pitchFamily="34" charset="0"/>
              </a:rPr>
              <a:t>Percorso «Prescrizione Esercizio  Fisico»</a:t>
            </a:r>
          </a:p>
        </p:txBody>
      </p:sp>
      <p:cxnSp>
        <p:nvCxnSpPr>
          <p:cNvPr id="18" name="Connettore 1 17">
            <a:extLst>
              <a:ext uri="{FF2B5EF4-FFF2-40B4-BE49-F238E27FC236}">
                <a16:creationId xmlns:a16="http://schemas.microsoft.com/office/drawing/2014/main" xmlns="" id="{9FE827EA-214E-4241-825B-23D4AD14553C}"/>
              </a:ext>
            </a:extLst>
          </p:cNvPr>
          <p:cNvCxnSpPr>
            <a:stCxn id="94218" idx="2"/>
          </p:cNvCxnSpPr>
          <p:nvPr/>
        </p:nvCxnSpPr>
        <p:spPr>
          <a:xfrm>
            <a:off x="4306888" y="5367338"/>
            <a:ext cx="0" cy="441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xmlns="" id="{69028A1F-1308-D74A-B552-D9218C388543}"/>
              </a:ext>
            </a:extLst>
          </p:cNvPr>
          <p:cNvCxnSpPr/>
          <p:nvPr/>
        </p:nvCxnSpPr>
        <p:spPr>
          <a:xfrm>
            <a:off x="4306888" y="5808663"/>
            <a:ext cx="1816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xmlns="" id="{8231F228-EBD4-0B4B-907A-0A271B527C99}"/>
              </a:ext>
            </a:extLst>
          </p:cNvPr>
          <p:cNvCxnSpPr/>
          <p:nvPr/>
        </p:nvCxnSpPr>
        <p:spPr>
          <a:xfrm flipV="1">
            <a:off x="6122988" y="4443413"/>
            <a:ext cx="0" cy="13652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xmlns="" id="{2DD79DA6-27F0-2A45-ADD4-B7945773D189}"/>
              </a:ext>
            </a:extLst>
          </p:cNvPr>
          <p:cNvCxnSpPr>
            <a:stCxn id="94224" idx="2"/>
          </p:cNvCxnSpPr>
          <p:nvPr/>
        </p:nvCxnSpPr>
        <p:spPr>
          <a:xfrm>
            <a:off x="5734050" y="2065338"/>
            <a:ext cx="0" cy="2016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xmlns="" id="{D4517617-C67A-E140-9565-3489FDF6EF39}"/>
              </a:ext>
            </a:extLst>
          </p:cNvPr>
          <p:cNvCxnSpPr/>
          <p:nvPr/>
        </p:nvCxnSpPr>
        <p:spPr>
          <a:xfrm>
            <a:off x="5734050" y="2266950"/>
            <a:ext cx="14335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xmlns="" id="{59E92901-E68B-FF41-8DB6-98F6129B51DF}"/>
              </a:ext>
            </a:extLst>
          </p:cNvPr>
          <p:cNvCxnSpPr/>
          <p:nvPr/>
        </p:nvCxnSpPr>
        <p:spPr>
          <a:xfrm>
            <a:off x="7167563" y="2266950"/>
            <a:ext cx="0" cy="1539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ttore 2 46">
            <a:extLst>
              <a:ext uri="{FF2B5EF4-FFF2-40B4-BE49-F238E27FC236}">
                <a16:creationId xmlns:a16="http://schemas.microsoft.com/office/drawing/2014/main" xmlns="" id="{6030FB30-599D-AD42-BEC0-B844A04B2817}"/>
              </a:ext>
            </a:extLst>
          </p:cNvPr>
          <p:cNvCxnSpPr/>
          <p:nvPr/>
        </p:nvCxnSpPr>
        <p:spPr>
          <a:xfrm flipH="1">
            <a:off x="6345238" y="1906588"/>
            <a:ext cx="10287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ttore 1 54">
            <a:extLst>
              <a:ext uri="{FF2B5EF4-FFF2-40B4-BE49-F238E27FC236}">
                <a16:creationId xmlns:a16="http://schemas.microsoft.com/office/drawing/2014/main" xmlns="" id="{8320FC9A-6D0F-CC4C-9697-91A8DFE9BD9F}"/>
              </a:ext>
            </a:extLst>
          </p:cNvPr>
          <p:cNvCxnSpPr>
            <a:stCxn id="94226" idx="3"/>
          </p:cNvCxnSpPr>
          <p:nvPr/>
        </p:nvCxnSpPr>
        <p:spPr>
          <a:xfrm flipV="1">
            <a:off x="7997825" y="3273425"/>
            <a:ext cx="203200" cy="139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ttore 1 56">
            <a:extLst>
              <a:ext uri="{FF2B5EF4-FFF2-40B4-BE49-F238E27FC236}">
                <a16:creationId xmlns:a16="http://schemas.microsoft.com/office/drawing/2014/main" xmlns="" id="{51C460E2-941B-C44E-978A-2630D73A2E2E}"/>
              </a:ext>
            </a:extLst>
          </p:cNvPr>
          <p:cNvCxnSpPr>
            <a:cxnSpLocks/>
          </p:cNvCxnSpPr>
          <p:nvPr/>
        </p:nvCxnSpPr>
        <p:spPr>
          <a:xfrm>
            <a:off x="8201025" y="3273425"/>
            <a:ext cx="0" cy="11699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xmlns="" id="{EC1DB3B7-A47A-D649-94F4-241E35702CAC}"/>
              </a:ext>
            </a:extLst>
          </p:cNvPr>
          <p:cNvCxnSpPr/>
          <p:nvPr/>
        </p:nvCxnSpPr>
        <p:spPr>
          <a:xfrm flipH="1">
            <a:off x="7766050" y="4443413"/>
            <a:ext cx="4349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240" name="CasellaDiTesto 21">
            <a:extLst>
              <a:ext uri="{FF2B5EF4-FFF2-40B4-BE49-F238E27FC236}">
                <a16:creationId xmlns:a16="http://schemas.microsoft.com/office/drawing/2014/main" xmlns="" id="{29E12C94-D32A-D641-A63A-AD8B188612DC}"/>
              </a:ext>
            </a:extLst>
          </p:cNvPr>
          <p:cNvSpPr txBox="1">
            <a:spLocks noChangeArrowheads="1"/>
          </p:cNvSpPr>
          <p:nvPr/>
        </p:nvSpPr>
        <p:spPr bwMode="auto">
          <a:xfrm>
            <a:off x="7031038" y="4214813"/>
            <a:ext cx="854075" cy="584200"/>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600">
                <a:latin typeface="Calibri" panose="020F0502020204030204" pitchFamily="34" charset="0"/>
              </a:rPr>
              <a:t>Follow-up</a:t>
            </a:r>
          </a:p>
        </p:txBody>
      </p:sp>
      <p:cxnSp>
        <p:nvCxnSpPr>
          <p:cNvPr id="20" name="Connettore 2 19">
            <a:extLst>
              <a:ext uri="{FF2B5EF4-FFF2-40B4-BE49-F238E27FC236}">
                <a16:creationId xmlns:a16="http://schemas.microsoft.com/office/drawing/2014/main" xmlns="" id="{B5E48F82-C711-604B-BD13-E287B0085F1A}"/>
              </a:ext>
            </a:extLst>
          </p:cNvPr>
          <p:cNvCxnSpPr>
            <a:stCxn id="94240" idx="0"/>
          </p:cNvCxnSpPr>
          <p:nvPr/>
        </p:nvCxnSpPr>
        <p:spPr>
          <a:xfrm flipV="1">
            <a:off x="7458075" y="3543300"/>
            <a:ext cx="9525" cy="6715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242" name="CasellaDiTesto 13">
            <a:extLst>
              <a:ext uri="{FF2B5EF4-FFF2-40B4-BE49-F238E27FC236}">
                <a16:creationId xmlns:a16="http://schemas.microsoft.com/office/drawing/2014/main" xmlns="" id="{91880088-1A49-0047-9D83-4C43B807BB3E}"/>
              </a:ext>
            </a:extLst>
          </p:cNvPr>
          <p:cNvSpPr txBox="1">
            <a:spLocks noChangeArrowheads="1"/>
          </p:cNvSpPr>
          <p:nvPr/>
        </p:nvSpPr>
        <p:spPr bwMode="auto">
          <a:xfrm>
            <a:off x="3675063" y="1589088"/>
            <a:ext cx="1168400" cy="923925"/>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latin typeface="Calibri" panose="020F0502020204030204" pitchFamily="34" charset="0"/>
              </a:rPr>
              <a:t>Specialista </a:t>
            </a:r>
          </a:p>
          <a:p>
            <a:pPr algn="ctr" eaLnBrk="1" hangingPunct="1"/>
            <a:r>
              <a:rPr lang="it-IT" altLang="it-IT" sz="1800">
                <a:latin typeface="Calibri" panose="020F0502020204030204" pitchFamily="34" charset="0"/>
              </a:rPr>
              <a:t>Esercizio Fisico</a:t>
            </a:r>
          </a:p>
        </p:txBody>
      </p:sp>
      <p:cxnSp>
        <p:nvCxnSpPr>
          <p:cNvPr id="12" name="Connettore 2 11">
            <a:extLst>
              <a:ext uri="{FF2B5EF4-FFF2-40B4-BE49-F238E27FC236}">
                <a16:creationId xmlns:a16="http://schemas.microsoft.com/office/drawing/2014/main" xmlns="" id="{0BF3E554-E6EF-CD43-9482-889ABD69B004}"/>
              </a:ext>
            </a:extLst>
          </p:cNvPr>
          <p:cNvCxnSpPr/>
          <p:nvPr/>
        </p:nvCxnSpPr>
        <p:spPr>
          <a:xfrm>
            <a:off x="4424363" y="2266950"/>
            <a:ext cx="0" cy="10683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244" name="CasellaDiTesto 1">
            <a:extLst>
              <a:ext uri="{FF2B5EF4-FFF2-40B4-BE49-F238E27FC236}">
                <a16:creationId xmlns:a16="http://schemas.microsoft.com/office/drawing/2014/main" xmlns="" id="{6FD84793-8BC4-D14A-AC92-AD5E59561EFE}"/>
              </a:ext>
            </a:extLst>
          </p:cNvPr>
          <p:cNvSpPr txBox="1">
            <a:spLocks noChangeArrowheads="1"/>
          </p:cNvSpPr>
          <p:nvPr/>
        </p:nvSpPr>
        <p:spPr bwMode="auto">
          <a:xfrm>
            <a:off x="5216525" y="6310313"/>
            <a:ext cx="3587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latin typeface="Calibri" panose="020F0502020204030204" pitchFamily="34" charset="0"/>
                <a:cs typeface="Arial" panose="020B0604020202020204" pitchFamily="34" charset="0"/>
              </a:rPr>
              <a:t>Sarto Patrizio  </a:t>
            </a:r>
            <a:r>
              <a:rPr lang="it-IT" altLang="it-IT" sz="1800" i="1">
                <a:latin typeface="Calibri" panose="020F0502020204030204" pitchFamily="34" charset="0"/>
                <a:cs typeface="Arial" panose="020B0604020202020204" pitchFamily="34" charset="0"/>
              </a:rPr>
              <a:t>Exercise is medicine 2017</a:t>
            </a:r>
          </a:p>
        </p:txBody>
      </p:sp>
    </p:spTree>
    <p:extLst>
      <p:ext uri="{BB962C8B-B14F-4D97-AF65-F5344CB8AC3E}">
        <p14:creationId xmlns:p14="http://schemas.microsoft.com/office/powerpoint/2010/main" val="40970979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xmlns="" id="{223B884E-FAE4-B544-8263-664AE3D3A2AA}"/>
              </a:ext>
            </a:extLst>
          </p:cNvPr>
          <p:cNvSpPr>
            <a:spLocks noGrp="1" noChangeArrowheads="1"/>
          </p:cNvSpPr>
          <p:nvPr>
            <p:ph type="body" idx="4294967295"/>
          </p:nvPr>
        </p:nvSpPr>
        <p:spPr>
          <a:xfrm>
            <a:off x="468313" y="2060575"/>
            <a:ext cx="8229600" cy="4191000"/>
          </a:xfrm>
        </p:spPr>
        <p:txBody>
          <a:bodyPr lIns="101598" tIns="50798" rIns="101598" bIns="50798"/>
          <a:lstStyle/>
          <a:p>
            <a:pPr>
              <a:lnSpc>
                <a:spcPct val="80000"/>
              </a:lnSpc>
            </a:pPr>
            <a:r>
              <a:rPr lang="it-IT" altLang="it-IT" sz="2400" b="1">
                <a:latin typeface="Calibri" panose="020F0502020204030204" pitchFamily="34" charset="0"/>
              </a:rPr>
              <a:t>Essere in possesso della laurea magistrale in scienze e tecniche dell’attività motoria preventiva e adattata;</a:t>
            </a:r>
          </a:p>
          <a:p>
            <a:pPr>
              <a:lnSpc>
                <a:spcPct val="80000"/>
              </a:lnSpc>
            </a:pPr>
            <a:endParaRPr lang="it-IT" altLang="it-IT" sz="2400" b="1">
              <a:latin typeface="Calibri" panose="020F0502020204030204" pitchFamily="34" charset="0"/>
            </a:endParaRPr>
          </a:p>
          <a:p>
            <a:pPr>
              <a:lnSpc>
                <a:spcPct val="80000"/>
              </a:lnSpc>
            </a:pPr>
            <a:endParaRPr lang="it-IT" altLang="it-IT" sz="2400" b="1">
              <a:latin typeface="Calibri" panose="020F0502020204030204" pitchFamily="34" charset="0"/>
            </a:endParaRPr>
          </a:p>
          <a:p>
            <a:pPr>
              <a:lnSpc>
                <a:spcPct val="80000"/>
              </a:lnSpc>
            </a:pPr>
            <a:r>
              <a:rPr lang="it-IT" altLang="it-IT" sz="2400" b="1">
                <a:latin typeface="Calibri" panose="020F0502020204030204" pitchFamily="34" charset="0"/>
              </a:rPr>
              <a:t>Essere adeguatamente formato alla somministrazione dell’esercizio fisico a soggetti  con patologie croniche;</a:t>
            </a:r>
          </a:p>
          <a:p>
            <a:pPr>
              <a:lnSpc>
                <a:spcPct val="80000"/>
              </a:lnSpc>
            </a:pPr>
            <a:endParaRPr lang="it-IT" altLang="it-IT" sz="2400" b="1">
              <a:latin typeface="Calibri" panose="020F0502020204030204" pitchFamily="34" charset="0"/>
            </a:endParaRPr>
          </a:p>
          <a:p>
            <a:pPr>
              <a:lnSpc>
                <a:spcPct val="80000"/>
              </a:lnSpc>
            </a:pPr>
            <a:endParaRPr lang="it-IT" altLang="it-IT" sz="2400" b="1">
              <a:latin typeface="Calibri" panose="020F0502020204030204" pitchFamily="34" charset="0"/>
            </a:endParaRPr>
          </a:p>
          <a:p>
            <a:pPr>
              <a:lnSpc>
                <a:spcPct val="80000"/>
              </a:lnSpc>
            </a:pPr>
            <a:r>
              <a:rPr lang="it-IT" altLang="it-IT" sz="2400" b="1">
                <a:latin typeface="Calibri" panose="020F0502020204030204" pitchFamily="34" charset="0"/>
              </a:rPr>
              <a:t>Essere in possesso dell’autorizzazione regionale all’impiego del defibrillatore semiautomatico;</a:t>
            </a:r>
          </a:p>
          <a:p>
            <a:pPr>
              <a:lnSpc>
                <a:spcPct val="80000"/>
              </a:lnSpc>
            </a:pPr>
            <a:endParaRPr lang="it-IT" altLang="it-IT" sz="2400" b="1">
              <a:latin typeface="Calibri" panose="020F0502020204030204" pitchFamily="34" charset="0"/>
            </a:endParaRPr>
          </a:p>
        </p:txBody>
      </p:sp>
      <p:sp>
        <p:nvSpPr>
          <p:cNvPr id="95234" name="Text Box 3">
            <a:extLst>
              <a:ext uri="{FF2B5EF4-FFF2-40B4-BE49-F238E27FC236}">
                <a16:creationId xmlns:a16="http://schemas.microsoft.com/office/drawing/2014/main" xmlns="" id="{46E140B2-AC1D-6242-B65A-7A8CCE9B974B}"/>
              </a:ext>
            </a:extLst>
          </p:cNvPr>
          <p:cNvSpPr txBox="1">
            <a:spLocks noChangeArrowheads="1"/>
          </p:cNvSpPr>
          <p:nvPr/>
        </p:nvSpPr>
        <p:spPr bwMode="auto">
          <a:xfrm>
            <a:off x="539750" y="981075"/>
            <a:ext cx="838835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8" tIns="50798" rIns="101598" bIns="50798">
            <a:spAutoFit/>
          </a:bodyPr>
          <a:lstStyle>
            <a:lvl1pPr defTabSz="10160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10160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10160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10160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10160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it-IT" altLang="it-IT" sz="3600" b="1">
                <a:solidFill>
                  <a:srgbClr val="FF0000"/>
                </a:solidFill>
              </a:rPr>
              <a:t>Il laureato in scienze motorie deve …</a:t>
            </a:r>
          </a:p>
        </p:txBody>
      </p:sp>
    </p:spTree>
    <p:extLst>
      <p:ext uri="{BB962C8B-B14F-4D97-AF65-F5344CB8AC3E}">
        <p14:creationId xmlns:p14="http://schemas.microsoft.com/office/powerpoint/2010/main" val="2499808448"/>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Immagine 3" descr="images-2.jpg">
            <a:extLst>
              <a:ext uri="{FF2B5EF4-FFF2-40B4-BE49-F238E27FC236}">
                <a16:creationId xmlns:a16="http://schemas.microsoft.com/office/drawing/2014/main" xmlns="" id="{CB3FD86A-5D38-1A48-9101-D9C6BC9194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47625"/>
            <a:ext cx="230028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itolo 1">
            <a:extLst>
              <a:ext uri="{FF2B5EF4-FFF2-40B4-BE49-F238E27FC236}">
                <a16:creationId xmlns:a16="http://schemas.microsoft.com/office/drawing/2014/main" xmlns="" id="{81B95ACD-ACF2-F248-8135-6E4D85727C82}"/>
              </a:ext>
            </a:extLst>
          </p:cNvPr>
          <p:cNvSpPr>
            <a:spLocks noGrp="1"/>
          </p:cNvSpPr>
          <p:nvPr>
            <p:ph type="title"/>
          </p:nvPr>
        </p:nvSpPr>
        <p:spPr>
          <a:xfrm>
            <a:off x="395288" y="1196975"/>
            <a:ext cx="8229600" cy="1143000"/>
          </a:xfrm>
        </p:spPr>
        <p:txBody>
          <a:bodyPr/>
          <a:lstStyle/>
          <a:p>
            <a:r>
              <a:rPr lang="it-IT" altLang="it-IT" sz="3200" b="1">
                <a:solidFill>
                  <a:srgbClr val="FF0000"/>
                </a:solidFill>
                <a:latin typeface="Century Gothic" panose="020B0502020202020204" pitchFamily="34" charset="0"/>
              </a:rPr>
              <a:t>Conclusioni</a:t>
            </a:r>
          </a:p>
        </p:txBody>
      </p:sp>
      <p:sp>
        <p:nvSpPr>
          <p:cNvPr id="98307" name="Segnaposto contenuto 2">
            <a:extLst>
              <a:ext uri="{FF2B5EF4-FFF2-40B4-BE49-F238E27FC236}">
                <a16:creationId xmlns:a16="http://schemas.microsoft.com/office/drawing/2014/main" xmlns="" id="{63017DD8-5C04-9B4C-A4A8-BF8EEB086112}"/>
              </a:ext>
            </a:extLst>
          </p:cNvPr>
          <p:cNvSpPr>
            <a:spLocks noGrp="1"/>
          </p:cNvSpPr>
          <p:nvPr>
            <p:ph idx="1"/>
          </p:nvPr>
        </p:nvSpPr>
        <p:spPr>
          <a:xfrm>
            <a:off x="900113" y="2636838"/>
            <a:ext cx="7559675" cy="3124200"/>
          </a:xfrm>
        </p:spPr>
        <p:txBody>
          <a:bodyPr/>
          <a:lstStyle/>
          <a:p>
            <a:r>
              <a:rPr lang="it-IT" altLang="it-IT" sz="2000" b="1" dirty="0">
                <a:solidFill>
                  <a:srgbClr val="2D2D8A"/>
                </a:solidFill>
                <a:latin typeface="Century Gothic" panose="020B0502020202020204" pitchFamily="34" charset="0"/>
              </a:rPr>
              <a:t>Un modello «light» di cardiologia riabilitativa/strong di prevenzione secondaria è sostenibile e doveroso, alla luce dei mutati scenari epidemiologici</a:t>
            </a:r>
          </a:p>
          <a:p>
            <a:r>
              <a:rPr lang="it-IT" altLang="it-IT" sz="2000" b="1" dirty="0">
                <a:solidFill>
                  <a:srgbClr val="2D2D8A"/>
                </a:solidFill>
                <a:latin typeface="Century Gothic" panose="020B0502020202020204" pitchFamily="34" charset="0"/>
              </a:rPr>
              <a:t>Consente di superare il gap di applicazione delle misure di prevenzione secondaria</a:t>
            </a:r>
          </a:p>
          <a:p>
            <a:r>
              <a:rPr lang="it-IT" altLang="it-IT" sz="2000" b="1" dirty="0">
                <a:solidFill>
                  <a:srgbClr val="2D2D8A"/>
                </a:solidFill>
                <a:latin typeface="Century Gothic" panose="020B0502020202020204" pitchFamily="34" charset="0"/>
              </a:rPr>
              <a:t>Facilita la  continuità assistenziale con arruolamento precoce del paziente dopo la dimissione dall</a:t>
            </a:r>
            <a:r>
              <a:rPr lang="it-IT" altLang="it-IT" b="1" dirty="0">
                <a:solidFill>
                  <a:srgbClr val="2D2D8A"/>
                </a:solidFill>
                <a:latin typeface="Century Gothic" panose="020B0502020202020204" pitchFamily="34" charset="0"/>
              </a:rPr>
              <a:t>’</a:t>
            </a:r>
            <a:r>
              <a:rPr lang="it-IT" altLang="ja-JP" sz="2000" b="1" dirty="0">
                <a:solidFill>
                  <a:srgbClr val="2D2D8A"/>
                </a:solidFill>
                <a:latin typeface="Century Gothic" panose="020B0502020202020204" pitchFamily="34" charset="0"/>
              </a:rPr>
              <a:t>evento acuto e successivo collegamento con le strutture territoriali</a:t>
            </a:r>
            <a:endParaRPr lang="it-IT" altLang="it-IT" sz="2000" b="1" dirty="0">
              <a:solidFill>
                <a:srgbClr val="2D2D8A"/>
              </a:solidFill>
              <a:latin typeface="Century Gothic" panose="020B0502020202020204" pitchFamily="34" charset="0"/>
            </a:endParaRPr>
          </a:p>
        </p:txBody>
      </p:sp>
    </p:spTree>
    <p:extLst>
      <p:ext uri="{BB962C8B-B14F-4D97-AF65-F5344CB8AC3E}">
        <p14:creationId xmlns:p14="http://schemas.microsoft.com/office/powerpoint/2010/main" val="156186913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xmlns="" id="{277F3395-849E-9145-B196-A31A7E4AE7BE}"/>
              </a:ext>
            </a:extLst>
          </p:cNvPr>
          <p:cNvSpPr>
            <a:spLocks noChangeArrowheads="1"/>
          </p:cNvSpPr>
          <p:nvPr/>
        </p:nvSpPr>
        <p:spPr bwMode="auto">
          <a:xfrm>
            <a:off x="1042988" y="476250"/>
            <a:ext cx="7450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488" tIns="44450" rIns="90488" bIns="44450"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it-IT" altLang="it-IT" sz="2800">
                <a:solidFill>
                  <a:srgbClr val="000090"/>
                </a:solidFill>
              </a:rPr>
              <a:t>Percentuale di anziani (&gt;75 anni)</a:t>
            </a:r>
          </a:p>
          <a:p>
            <a:pPr algn="ctr">
              <a:lnSpc>
                <a:spcPct val="90000"/>
              </a:lnSpc>
            </a:pPr>
            <a:r>
              <a:rPr lang="it-IT" altLang="it-IT" sz="2800">
                <a:solidFill>
                  <a:srgbClr val="000090"/>
                </a:solidFill>
              </a:rPr>
              <a:t>Cardio-operati Recenti</a:t>
            </a:r>
          </a:p>
          <a:p>
            <a:pPr algn="ctr">
              <a:lnSpc>
                <a:spcPct val="90000"/>
              </a:lnSpc>
            </a:pPr>
            <a:endParaRPr lang="en-GB" altLang="it-IT" sz="1800">
              <a:solidFill>
                <a:srgbClr val="000090"/>
              </a:solidFill>
            </a:endParaRPr>
          </a:p>
        </p:txBody>
      </p:sp>
      <p:grpSp>
        <p:nvGrpSpPr>
          <p:cNvPr id="105474" name="Group 3">
            <a:extLst>
              <a:ext uri="{FF2B5EF4-FFF2-40B4-BE49-F238E27FC236}">
                <a16:creationId xmlns:a16="http://schemas.microsoft.com/office/drawing/2014/main" xmlns="" id="{01A80FEB-AB7D-5E47-90D7-7CA24E8F5469}"/>
              </a:ext>
            </a:extLst>
          </p:cNvPr>
          <p:cNvGrpSpPr>
            <a:grpSpLocks/>
          </p:cNvGrpSpPr>
          <p:nvPr/>
        </p:nvGrpSpPr>
        <p:grpSpPr bwMode="auto">
          <a:xfrm>
            <a:off x="2293938" y="2054225"/>
            <a:ext cx="2127250" cy="336550"/>
            <a:chOff x="1948" y="1413"/>
            <a:chExt cx="1507" cy="212"/>
          </a:xfrm>
        </p:grpSpPr>
        <p:sp>
          <p:nvSpPr>
            <p:cNvPr id="105595" name="Rectangle 4">
              <a:extLst>
                <a:ext uri="{FF2B5EF4-FFF2-40B4-BE49-F238E27FC236}">
                  <a16:creationId xmlns:a16="http://schemas.microsoft.com/office/drawing/2014/main" xmlns="" id="{B22B6E34-1FF7-9748-8D91-0DC35626100D}"/>
                </a:ext>
              </a:extLst>
            </p:cNvPr>
            <p:cNvSpPr>
              <a:spLocks noChangeArrowheads="1"/>
            </p:cNvSpPr>
            <p:nvPr/>
          </p:nvSpPr>
          <p:spPr bwMode="auto">
            <a:xfrm>
              <a:off x="1948" y="1455"/>
              <a:ext cx="127" cy="127"/>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05596" name="Rectangle 5">
              <a:extLst>
                <a:ext uri="{FF2B5EF4-FFF2-40B4-BE49-F238E27FC236}">
                  <a16:creationId xmlns:a16="http://schemas.microsoft.com/office/drawing/2014/main" xmlns="" id="{38759120-2182-F74B-AFC8-0F1587A2F5F0}"/>
                </a:ext>
              </a:extLst>
            </p:cNvPr>
            <p:cNvSpPr>
              <a:spLocks noChangeArrowheads="1"/>
            </p:cNvSpPr>
            <p:nvPr/>
          </p:nvSpPr>
          <p:spPr bwMode="auto">
            <a:xfrm>
              <a:off x="2702" y="1456"/>
              <a:ext cx="127" cy="12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359430" name="Text Box 6">
              <a:extLst>
                <a:ext uri="{FF2B5EF4-FFF2-40B4-BE49-F238E27FC236}">
                  <a16:creationId xmlns:a16="http://schemas.microsoft.com/office/drawing/2014/main" xmlns="" id="{607111F3-FD58-2A4C-8C9B-268D0F5127C5}"/>
                </a:ext>
              </a:extLst>
            </p:cNvPr>
            <p:cNvSpPr txBox="1">
              <a:spLocks noChangeArrowheads="1"/>
            </p:cNvSpPr>
            <p:nvPr/>
          </p:nvSpPr>
          <p:spPr bwMode="auto">
            <a:xfrm>
              <a:off x="2816" y="1413"/>
              <a:ext cx="639" cy="21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40000"/>
                </a:spcBef>
              </a:pPr>
              <a:r>
                <a:rPr lang="it-IT" altLang="it-IT" sz="1600">
                  <a:effectLst>
                    <a:outerShdw blurRad="38100" dist="38100" dir="2700000" algn="tl">
                      <a:srgbClr val="C0C0C0"/>
                    </a:outerShdw>
                  </a:effectLst>
                  <a:latin typeface="Comic Sans MS" panose="030F0902030302020204" pitchFamily="66" charset="0"/>
                </a:rPr>
                <a:t>Femmine</a:t>
              </a:r>
            </a:p>
          </p:txBody>
        </p:sp>
        <p:sp>
          <p:nvSpPr>
            <p:cNvPr id="359431" name="Text Box 7">
              <a:extLst>
                <a:ext uri="{FF2B5EF4-FFF2-40B4-BE49-F238E27FC236}">
                  <a16:creationId xmlns:a16="http://schemas.microsoft.com/office/drawing/2014/main" xmlns="" id="{57CFDC9E-426E-3144-94C0-FDAC11F38C01}"/>
                </a:ext>
              </a:extLst>
            </p:cNvPr>
            <p:cNvSpPr txBox="1">
              <a:spLocks noChangeArrowheads="1"/>
            </p:cNvSpPr>
            <p:nvPr/>
          </p:nvSpPr>
          <p:spPr bwMode="auto">
            <a:xfrm>
              <a:off x="2065" y="1413"/>
              <a:ext cx="538" cy="21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40000"/>
                </a:spcBef>
              </a:pPr>
              <a:r>
                <a:rPr lang="it-IT" altLang="it-IT" sz="1600">
                  <a:effectLst>
                    <a:outerShdw blurRad="38100" dist="38100" dir="2700000" algn="tl">
                      <a:srgbClr val="C0C0C0"/>
                    </a:outerShdw>
                  </a:effectLst>
                  <a:latin typeface="Comic Sans MS" panose="030F0902030302020204" pitchFamily="66" charset="0"/>
                </a:rPr>
                <a:t>Maschi</a:t>
              </a:r>
            </a:p>
          </p:txBody>
        </p:sp>
      </p:grpSp>
      <p:sp>
        <p:nvSpPr>
          <p:cNvPr id="105475" name="AutoShape 9">
            <a:extLst>
              <a:ext uri="{FF2B5EF4-FFF2-40B4-BE49-F238E27FC236}">
                <a16:creationId xmlns:a16="http://schemas.microsoft.com/office/drawing/2014/main" xmlns="" id="{DBB23298-4E19-5247-B434-B667D20DAC72}"/>
              </a:ext>
            </a:extLst>
          </p:cNvPr>
          <p:cNvSpPr>
            <a:spLocks noChangeAspect="1" noChangeArrowheads="1" noTextEdit="1"/>
          </p:cNvSpPr>
          <p:nvPr/>
        </p:nvSpPr>
        <p:spPr bwMode="auto">
          <a:xfrm>
            <a:off x="179388" y="1412875"/>
            <a:ext cx="8702675" cy="4598988"/>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76" name="Freeform 10">
            <a:extLst>
              <a:ext uri="{FF2B5EF4-FFF2-40B4-BE49-F238E27FC236}">
                <a16:creationId xmlns:a16="http://schemas.microsoft.com/office/drawing/2014/main" xmlns="" id="{2B71136D-BB71-AB46-AFB1-E8DE72ED45BE}"/>
              </a:ext>
            </a:extLst>
          </p:cNvPr>
          <p:cNvSpPr>
            <a:spLocks/>
          </p:cNvSpPr>
          <p:nvPr/>
        </p:nvSpPr>
        <p:spPr bwMode="auto">
          <a:xfrm>
            <a:off x="1393825" y="5453063"/>
            <a:ext cx="6773863" cy="61912"/>
          </a:xfrm>
          <a:custGeom>
            <a:avLst/>
            <a:gdLst>
              <a:gd name="T0" fmla="*/ 0 w 4800"/>
              <a:gd name="T1" fmla="*/ 2147483647 h 39"/>
              <a:gd name="T2" fmla="*/ 2147483647 w 4800"/>
              <a:gd name="T3" fmla="*/ 0 h 39"/>
              <a:gd name="T4" fmla="*/ 2147483647 w 4800"/>
              <a:gd name="T5" fmla="*/ 0 h 39"/>
              <a:gd name="T6" fmla="*/ 2147483647 w 4800"/>
              <a:gd name="T7" fmla="*/ 2147483647 h 39"/>
              <a:gd name="T8" fmla="*/ 0 w 4800"/>
              <a:gd name="T9" fmla="*/ 2147483647 h 39"/>
              <a:gd name="T10" fmla="*/ 0 60000 65536"/>
              <a:gd name="T11" fmla="*/ 0 60000 65536"/>
              <a:gd name="T12" fmla="*/ 0 60000 65536"/>
              <a:gd name="T13" fmla="*/ 0 60000 65536"/>
              <a:gd name="T14" fmla="*/ 0 60000 65536"/>
              <a:gd name="T15" fmla="*/ 0 w 4800"/>
              <a:gd name="T16" fmla="*/ 0 h 39"/>
              <a:gd name="T17" fmla="*/ 4800 w 4800"/>
              <a:gd name="T18" fmla="*/ 39 h 39"/>
            </a:gdLst>
            <a:ahLst/>
            <a:cxnLst>
              <a:cxn ang="T10">
                <a:pos x="T0" y="T1"/>
              </a:cxn>
              <a:cxn ang="T11">
                <a:pos x="T2" y="T3"/>
              </a:cxn>
              <a:cxn ang="T12">
                <a:pos x="T4" y="T5"/>
              </a:cxn>
              <a:cxn ang="T13">
                <a:pos x="T6" y="T7"/>
              </a:cxn>
              <a:cxn ang="T14">
                <a:pos x="T8" y="T9"/>
              </a:cxn>
            </a:cxnLst>
            <a:rect l="T15" t="T16" r="T17" b="T18"/>
            <a:pathLst>
              <a:path w="4800" h="39">
                <a:moveTo>
                  <a:pt x="0" y="39"/>
                </a:moveTo>
                <a:lnTo>
                  <a:pt x="53" y="0"/>
                </a:lnTo>
                <a:lnTo>
                  <a:pt x="4800" y="0"/>
                </a:lnTo>
                <a:lnTo>
                  <a:pt x="4747" y="39"/>
                </a:lnTo>
                <a:lnTo>
                  <a:pt x="0" y="3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477" name="Freeform 11">
            <a:extLst>
              <a:ext uri="{FF2B5EF4-FFF2-40B4-BE49-F238E27FC236}">
                <a16:creationId xmlns:a16="http://schemas.microsoft.com/office/drawing/2014/main" xmlns="" id="{3A6B87A5-285D-F942-9031-15424E951768}"/>
              </a:ext>
            </a:extLst>
          </p:cNvPr>
          <p:cNvSpPr>
            <a:spLocks/>
          </p:cNvSpPr>
          <p:nvPr/>
        </p:nvSpPr>
        <p:spPr bwMode="auto">
          <a:xfrm>
            <a:off x="1393825" y="1989138"/>
            <a:ext cx="74613" cy="3525837"/>
          </a:xfrm>
          <a:custGeom>
            <a:avLst/>
            <a:gdLst>
              <a:gd name="T0" fmla="*/ 0 w 53"/>
              <a:gd name="T1" fmla="*/ 2147483647 h 2221"/>
              <a:gd name="T2" fmla="*/ 0 w 53"/>
              <a:gd name="T3" fmla="*/ 2147483647 h 2221"/>
              <a:gd name="T4" fmla="*/ 2147483647 w 53"/>
              <a:gd name="T5" fmla="*/ 0 h 2221"/>
              <a:gd name="T6" fmla="*/ 2147483647 w 53"/>
              <a:gd name="T7" fmla="*/ 2147483647 h 2221"/>
              <a:gd name="T8" fmla="*/ 0 w 53"/>
              <a:gd name="T9" fmla="*/ 2147483647 h 2221"/>
              <a:gd name="T10" fmla="*/ 0 60000 65536"/>
              <a:gd name="T11" fmla="*/ 0 60000 65536"/>
              <a:gd name="T12" fmla="*/ 0 60000 65536"/>
              <a:gd name="T13" fmla="*/ 0 60000 65536"/>
              <a:gd name="T14" fmla="*/ 0 60000 65536"/>
              <a:gd name="T15" fmla="*/ 0 w 53"/>
              <a:gd name="T16" fmla="*/ 0 h 2221"/>
              <a:gd name="T17" fmla="*/ 53 w 53"/>
              <a:gd name="T18" fmla="*/ 2221 h 2221"/>
            </a:gdLst>
            <a:ahLst/>
            <a:cxnLst>
              <a:cxn ang="T10">
                <a:pos x="T0" y="T1"/>
              </a:cxn>
              <a:cxn ang="T11">
                <a:pos x="T2" y="T3"/>
              </a:cxn>
              <a:cxn ang="T12">
                <a:pos x="T4" y="T5"/>
              </a:cxn>
              <a:cxn ang="T13">
                <a:pos x="T6" y="T7"/>
              </a:cxn>
              <a:cxn ang="T14">
                <a:pos x="T8" y="T9"/>
              </a:cxn>
            </a:cxnLst>
            <a:rect l="T15" t="T16" r="T17" b="T18"/>
            <a:pathLst>
              <a:path w="53" h="2221">
                <a:moveTo>
                  <a:pt x="0" y="2221"/>
                </a:moveTo>
                <a:lnTo>
                  <a:pt x="0" y="38"/>
                </a:lnTo>
                <a:lnTo>
                  <a:pt x="53" y="0"/>
                </a:lnTo>
                <a:lnTo>
                  <a:pt x="53" y="2182"/>
                </a:lnTo>
                <a:lnTo>
                  <a:pt x="0" y="222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478" name="Rectangle 12">
            <a:extLst>
              <a:ext uri="{FF2B5EF4-FFF2-40B4-BE49-F238E27FC236}">
                <a16:creationId xmlns:a16="http://schemas.microsoft.com/office/drawing/2014/main" xmlns="" id="{6FE27530-F212-D64A-8FA8-C217645C11EF}"/>
              </a:ext>
            </a:extLst>
          </p:cNvPr>
          <p:cNvSpPr>
            <a:spLocks noChangeArrowheads="1"/>
          </p:cNvSpPr>
          <p:nvPr/>
        </p:nvSpPr>
        <p:spPr bwMode="auto">
          <a:xfrm>
            <a:off x="1468438" y="1989138"/>
            <a:ext cx="669925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5479" name="Freeform 13">
            <a:extLst>
              <a:ext uri="{FF2B5EF4-FFF2-40B4-BE49-F238E27FC236}">
                <a16:creationId xmlns:a16="http://schemas.microsoft.com/office/drawing/2014/main" xmlns="" id="{4AFADC5A-ABCF-2148-915F-773CA0E5A155}"/>
              </a:ext>
            </a:extLst>
          </p:cNvPr>
          <p:cNvSpPr>
            <a:spLocks/>
          </p:cNvSpPr>
          <p:nvPr/>
        </p:nvSpPr>
        <p:spPr bwMode="auto">
          <a:xfrm>
            <a:off x="1393825" y="5453063"/>
            <a:ext cx="6773863" cy="61912"/>
          </a:xfrm>
          <a:custGeom>
            <a:avLst/>
            <a:gdLst>
              <a:gd name="T0" fmla="*/ 2147483647 w 4800"/>
              <a:gd name="T1" fmla="*/ 0 h 39"/>
              <a:gd name="T2" fmla="*/ 2147483647 w 4800"/>
              <a:gd name="T3" fmla="*/ 2147483647 h 39"/>
              <a:gd name="T4" fmla="*/ 0 w 4800"/>
              <a:gd name="T5" fmla="*/ 2147483647 h 39"/>
              <a:gd name="T6" fmla="*/ 2147483647 w 4800"/>
              <a:gd name="T7" fmla="*/ 0 h 39"/>
              <a:gd name="T8" fmla="*/ 2147483647 w 4800"/>
              <a:gd name="T9" fmla="*/ 0 h 39"/>
              <a:gd name="T10" fmla="*/ 0 60000 65536"/>
              <a:gd name="T11" fmla="*/ 0 60000 65536"/>
              <a:gd name="T12" fmla="*/ 0 60000 65536"/>
              <a:gd name="T13" fmla="*/ 0 60000 65536"/>
              <a:gd name="T14" fmla="*/ 0 60000 65536"/>
              <a:gd name="T15" fmla="*/ 0 w 4800"/>
              <a:gd name="T16" fmla="*/ 0 h 39"/>
              <a:gd name="T17" fmla="*/ 4800 w 4800"/>
              <a:gd name="T18" fmla="*/ 39 h 39"/>
            </a:gdLst>
            <a:ahLst/>
            <a:cxnLst>
              <a:cxn ang="T10">
                <a:pos x="T0" y="T1"/>
              </a:cxn>
              <a:cxn ang="T11">
                <a:pos x="T2" y="T3"/>
              </a:cxn>
              <a:cxn ang="T12">
                <a:pos x="T4" y="T5"/>
              </a:cxn>
              <a:cxn ang="T13">
                <a:pos x="T6" y="T7"/>
              </a:cxn>
              <a:cxn ang="T14">
                <a:pos x="T8" y="T9"/>
              </a:cxn>
            </a:cxnLst>
            <a:rect l="T15" t="T16" r="T17" b="T18"/>
            <a:pathLst>
              <a:path w="4800" h="39">
                <a:moveTo>
                  <a:pt x="4800" y="0"/>
                </a:moveTo>
                <a:lnTo>
                  <a:pt x="4747" y="39"/>
                </a:lnTo>
                <a:lnTo>
                  <a:pt x="0" y="39"/>
                </a:lnTo>
                <a:lnTo>
                  <a:pt x="53" y="0"/>
                </a:lnTo>
                <a:lnTo>
                  <a:pt x="4800" y="0"/>
                </a:lnTo>
                <a:close/>
              </a:path>
            </a:pathLst>
          </a:custGeom>
          <a:noFill/>
          <a:ln w="7938">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80" name="Freeform 14">
            <a:extLst>
              <a:ext uri="{FF2B5EF4-FFF2-40B4-BE49-F238E27FC236}">
                <a16:creationId xmlns:a16="http://schemas.microsoft.com/office/drawing/2014/main" xmlns="" id="{38E0487E-6490-804C-B260-8C77E9438E31}"/>
              </a:ext>
            </a:extLst>
          </p:cNvPr>
          <p:cNvSpPr>
            <a:spLocks/>
          </p:cNvSpPr>
          <p:nvPr/>
        </p:nvSpPr>
        <p:spPr bwMode="auto">
          <a:xfrm>
            <a:off x="1393825" y="1989138"/>
            <a:ext cx="74613" cy="3525837"/>
          </a:xfrm>
          <a:custGeom>
            <a:avLst/>
            <a:gdLst>
              <a:gd name="T0" fmla="*/ 0 w 53"/>
              <a:gd name="T1" fmla="*/ 2147483647 h 2221"/>
              <a:gd name="T2" fmla="*/ 0 w 53"/>
              <a:gd name="T3" fmla="*/ 2147483647 h 2221"/>
              <a:gd name="T4" fmla="*/ 2147483647 w 53"/>
              <a:gd name="T5" fmla="*/ 0 h 2221"/>
              <a:gd name="T6" fmla="*/ 2147483647 w 53"/>
              <a:gd name="T7" fmla="*/ 2147483647 h 2221"/>
              <a:gd name="T8" fmla="*/ 0 w 53"/>
              <a:gd name="T9" fmla="*/ 2147483647 h 2221"/>
              <a:gd name="T10" fmla="*/ 0 60000 65536"/>
              <a:gd name="T11" fmla="*/ 0 60000 65536"/>
              <a:gd name="T12" fmla="*/ 0 60000 65536"/>
              <a:gd name="T13" fmla="*/ 0 60000 65536"/>
              <a:gd name="T14" fmla="*/ 0 60000 65536"/>
              <a:gd name="T15" fmla="*/ 0 w 53"/>
              <a:gd name="T16" fmla="*/ 0 h 2221"/>
              <a:gd name="T17" fmla="*/ 53 w 53"/>
              <a:gd name="T18" fmla="*/ 2221 h 2221"/>
            </a:gdLst>
            <a:ahLst/>
            <a:cxnLst>
              <a:cxn ang="T10">
                <a:pos x="T0" y="T1"/>
              </a:cxn>
              <a:cxn ang="T11">
                <a:pos x="T2" y="T3"/>
              </a:cxn>
              <a:cxn ang="T12">
                <a:pos x="T4" y="T5"/>
              </a:cxn>
              <a:cxn ang="T13">
                <a:pos x="T6" y="T7"/>
              </a:cxn>
              <a:cxn ang="T14">
                <a:pos x="T8" y="T9"/>
              </a:cxn>
            </a:cxnLst>
            <a:rect l="T15" t="T16" r="T17" b="T18"/>
            <a:pathLst>
              <a:path w="53" h="2221">
                <a:moveTo>
                  <a:pt x="0" y="2221"/>
                </a:moveTo>
                <a:lnTo>
                  <a:pt x="0" y="38"/>
                </a:lnTo>
                <a:lnTo>
                  <a:pt x="53" y="0"/>
                </a:lnTo>
                <a:lnTo>
                  <a:pt x="53" y="2182"/>
                </a:lnTo>
                <a:lnTo>
                  <a:pt x="0" y="222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481" name="Rectangle 15">
            <a:extLst>
              <a:ext uri="{FF2B5EF4-FFF2-40B4-BE49-F238E27FC236}">
                <a16:creationId xmlns:a16="http://schemas.microsoft.com/office/drawing/2014/main" xmlns="" id="{FA53EA72-C37D-0E48-B4FB-BD4473E2242F}"/>
              </a:ext>
            </a:extLst>
          </p:cNvPr>
          <p:cNvSpPr>
            <a:spLocks noChangeArrowheads="1"/>
          </p:cNvSpPr>
          <p:nvPr/>
        </p:nvSpPr>
        <p:spPr bwMode="auto">
          <a:xfrm>
            <a:off x="1468438" y="1989138"/>
            <a:ext cx="669925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05482" name="Freeform 16">
            <a:extLst>
              <a:ext uri="{FF2B5EF4-FFF2-40B4-BE49-F238E27FC236}">
                <a16:creationId xmlns:a16="http://schemas.microsoft.com/office/drawing/2014/main" xmlns="" id="{800B9883-3227-A540-A377-E578CBE975AE}"/>
              </a:ext>
            </a:extLst>
          </p:cNvPr>
          <p:cNvSpPr>
            <a:spLocks/>
          </p:cNvSpPr>
          <p:nvPr/>
        </p:nvSpPr>
        <p:spPr bwMode="auto">
          <a:xfrm>
            <a:off x="1768475" y="4640263"/>
            <a:ext cx="74613" cy="874712"/>
          </a:xfrm>
          <a:custGeom>
            <a:avLst/>
            <a:gdLst>
              <a:gd name="T0" fmla="*/ 0 w 53"/>
              <a:gd name="T1" fmla="*/ 2147483647 h 551"/>
              <a:gd name="T2" fmla="*/ 0 w 53"/>
              <a:gd name="T3" fmla="*/ 2147483647 h 551"/>
              <a:gd name="T4" fmla="*/ 2147483647 w 53"/>
              <a:gd name="T5" fmla="*/ 0 h 551"/>
              <a:gd name="T6" fmla="*/ 2147483647 w 53"/>
              <a:gd name="T7" fmla="*/ 2147483647 h 551"/>
              <a:gd name="T8" fmla="*/ 0 w 53"/>
              <a:gd name="T9" fmla="*/ 2147483647 h 551"/>
              <a:gd name="T10" fmla="*/ 0 60000 65536"/>
              <a:gd name="T11" fmla="*/ 0 60000 65536"/>
              <a:gd name="T12" fmla="*/ 0 60000 65536"/>
              <a:gd name="T13" fmla="*/ 0 60000 65536"/>
              <a:gd name="T14" fmla="*/ 0 60000 65536"/>
              <a:gd name="T15" fmla="*/ 0 w 53"/>
              <a:gd name="T16" fmla="*/ 0 h 551"/>
              <a:gd name="T17" fmla="*/ 53 w 53"/>
              <a:gd name="T18" fmla="*/ 551 h 551"/>
            </a:gdLst>
            <a:ahLst/>
            <a:cxnLst>
              <a:cxn ang="T10">
                <a:pos x="T0" y="T1"/>
              </a:cxn>
              <a:cxn ang="T11">
                <a:pos x="T2" y="T3"/>
              </a:cxn>
              <a:cxn ang="T12">
                <a:pos x="T4" y="T5"/>
              </a:cxn>
              <a:cxn ang="T13">
                <a:pos x="T6" y="T7"/>
              </a:cxn>
              <a:cxn ang="T14">
                <a:pos x="T8" y="T9"/>
              </a:cxn>
            </a:cxnLst>
            <a:rect l="T15" t="T16" r="T17" b="T18"/>
            <a:pathLst>
              <a:path w="53" h="551">
                <a:moveTo>
                  <a:pt x="0" y="551"/>
                </a:moveTo>
                <a:lnTo>
                  <a:pt x="0" y="39"/>
                </a:lnTo>
                <a:lnTo>
                  <a:pt x="53" y="0"/>
                </a:lnTo>
                <a:lnTo>
                  <a:pt x="53" y="512"/>
                </a:lnTo>
                <a:lnTo>
                  <a:pt x="0" y="551"/>
                </a:lnTo>
                <a:close/>
              </a:path>
            </a:pathLst>
          </a:custGeom>
          <a:solidFill>
            <a:srgbClr val="804D66"/>
          </a:solidFill>
          <a:ln w="7938">
            <a:solidFill>
              <a:srgbClr val="FFFFFF"/>
            </a:solidFill>
            <a:prstDash val="solid"/>
            <a:round/>
            <a:headEnd/>
            <a:tailEnd/>
          </a:ln>
        </p:spPr>
        <p:txBody>
          <a:bodyPr/>
          <a:lstStyle/>
          <a:p>
            <a:endParaRPr lang="it-IT"/>
          </a:p>
        </p:txBody>
      </p:sp>
      <p:sp>
        <p:nvSpPr>
          <p:cNvPr id="105483" name="Rectangle 17">
            <a:extLst>
              <a:ext uri="{FF2B5EF4-FFF2-40B4-BE49-F238E27FC236}">
                <a16:creationId xmlns:a16="http://schemas.microsoft.com/office/drawing/2014/main" xmlns="" id="{406E4762-C0E9-FB4C-AB0E-B934EA046016}"/>
              </a:ext>
            </a:extLst>
          </p:cNvPr>
          <p:cNvSpPr>
            <a:spLocks noChangeArrowheads="1"/>
          </p:cNvSpPr>
          <p:nvPr/>
        </p:nvSpPr>
        <p:spPr bwMode="auto">
          <a:xfrm>
            <a:off x="1557338" y="4702175"/>
            <a:ext cx="211137" cy="812800"/>
          </a:xfrm>
          <a:prstGeom prst="rect">
            <a:avLst/>
          </a:prstGeom>
          <a:solidFill>
            <a:srgbClr val="FF99CC"/>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484" name="Freeform 18">
            <a:extLst>
              <a:ext uri="{FF2B5EF4-FFF2-40B4-BE49-F238E27FC236}">
                <a16:creationId xmlns:a16="http://schemas.microsoft.com/office/drawing/2014/main" xmlns="" id="{58B14656-6C21-9145-A421-B8273704E8B3}"/>
              </a:ext>
            </a:extLst>
          </p:cNvPr>
          <p:cNvSpPr>
            <a:spLocks/>
          </p:cNvSpPr>
          <p:nvPr/>
        </p:nvSpPr>
        <p:spPr bwMode="auto">
          <a:xfrm>
            <a:off x="1557338" y="4640263"/>
            <a:ext cx="285750" cy="61912"/>
          </a:xfrm>
          <a:custGeom>
            <a:avLst/>
            <a:gdLst>
              <a:gd name="T0" fmla="*/ 2147483647 w 202"/>
              <a:gd name="T1" fmla="*/ 2147483647 h 39"/>
              <a:gd name="T2" fmla="*/ 2147483647 w 202"/>
              <a:gd name="T3" fmla="*/ 0 h 39"/>
              <a:gd name="T4" fmla="*/ 2147483647 w 202"/>
              <a:gd name="T5" fmla="*/ 0 h 39"/>
              <a:gd name="T6" fmla="*/ 0 w 202"/>
              <a:gd name="T7" fmla="*/ 2147483647 h 39"/>
              <a:gd name="T8" fmla="*/ 2147483647 w 202"/>
              <a:gd name="T9" fmla="*/ 2147483647 h 39"/>
              <a:gd name="T10" fmla="*/ 0 60000 65536"/>
              <a:gd name="T11" fmla="*/ 0 60000 65536"/>
              <a:gd name="T12" fmla="*/ 0 60000 65536"/>
              <a:gd name="T13" fmla="*/ 0 60000 65536"/>
              <a:gd name="T14" fmla="*/ 0 60000 65536"/>
              <a:gd name="T15" fmla="*/ 0 w 202"/>
              <a:gd name="T16" fmla="*/ 0 h 39"/>
              <a:gd name="T17" fmla="*/ 202 w 202"/>
              <a:gd name="T18" fmla="*/ 39 h 39"/>
            </a:gdLst>
            <a:ahLst/>
            <a:cxnLst>
              <a:cxn ang="T10">
                <a:pos x="T0" y="T1"/>
              </a:cxn>
              <a:cxn ang="T11">
                <a:pos x="T2" y="T3"/>
              </a:cxn>
              <a:cxn ang="T12">
                <a:pos x="T4" y="T5"/>
              </a:cxn>
              <a:cxn ang="T13">
                <a:pos x="T6" y="T7"/>
              </a:cxn>
              <a:cxn ang="T14">
                <a:pos x="T8" y="T9"/>
              </a:cxn>
            </a:cxnLst>
            <a:rect l="T15" t="T16" r="T17" b="T18"/>
            <a:pathLst>
              <a:path w="202" h="39">
                <a:moveTo>
                  <a:pt x="149" y="39"/>
                </a:moveTo>
                <a:lnTo>
                  <a:pt x="202" y="0"/>
                </a:lnTo>
                <a:lnTo>
                  <a:pt x="48" y="0"/>
                </a:lnTo>
                <a:lnTo>
                  <a:pt x="0" y="39"/>
                </a:lnTo>
                <a:lnTo>
                  <a:pt x="149" y="39"/>
                </a:lnTo>
                <a:close/>
              </a:path>
            </a:pathLst>
          </a:custGeom>
          <a:solidFill>
            <a:srgbClr val="BF7399"/>
          </a:solidFill>
          <a:ln w="7938">
            <a:solidFill>
              <a:srgbClr val="FFFFFF"/>
            </a:solidFill>
            <a:prstDash val="solid"/>
            <a:round/>
            <a:headEnd/>
            <a:tailEnd/>
          </a:ln>
        </p:spPr>
        <p:txBody>
          <a:bodyPr/>
          <a:lstStyle/>
          <a:p>
            <a:endParaRPr lang="it-IT"/>
          </a:p>
        </p:txBody>
      </p:sp>
      <p:sp>
        <p:nvSpPr>
          <p:cNvPr id="105485" name="Freeform 19">
            <a:extLst>
              <a:ext uri="{FF2B5EF4-FFF2-40B4-BE49-F238E27FC236}">
                <a16:creationId xmlns:a16="http://schemas.microsoft.com/office/drawing/2014/main" xmlns="" id="{A504D19A-12BA-664D-A13B-FBDA37B1FB8B}"/>
              </a:ext>
            </a:extLst>
          </p:cNvPr>
          <p:cNvSpPr>
            <a:spLocks/>
          </p:cNvSpPr>
          <p:nvPr/>
        </p:nvSpPr>
        <p:spPr bwMode="auto">
          <a:xfrm>
            <a:off x="1979613" y="4916488"/>
            <a:ext cx="74612" cy="598487"/>
          </a:xfrm>
          <a:custGeom>
            <a:avLst/>
            <a:gdLst>
              <a:gd name="T0" fmla="*/ 0 w 53"/>
              <a:gd name="T1" fmla="*/ 2147483647 h 377"/>
              <a:gd name="T2" fmla="*/ 0 w 53"/>
              <a:gd name="T3" fmla="*/ 2147483647 h 377"/>
              <a:gd name="T4" fmla="*/ 2147483647 w 53"/>
              <a:gd name="T5" fmla="*/ 0 h 377"/>
              <a:gd name="T6" fmla="*/ 2147483647 w 53"/>
              <a:gd name="T7" fmla="*/ 2147483647 h 377"/>
              <a:gd name="T8" fmla="*/ 0 w 53"/>
              <a:gd name="T9" fmla="*/ 2147483647 h 377"/>
              <a:gd name="T10" fmla="*/ 0 60000 65536"/>
              <a:gd name="T11" fmla="*/ 0 60000 65536"/>
              <a:gd name="T12" fmla="*/ 0 60000 65536"/>
              <a:gd name="T13" fmla="*/ 0 60000 65536"/>
              <a:gd name="T14" fmla="*/ 0 60000 65536"/>
              <a:gd name="T15" fmla="*/ 0 w 53"/>
              <a:gd name="T16" fmla="*/ 0 h 377"/>
              <a:gd name="T17" fmla="*/ 53 w 53"/>
              <a:gd name="T18" fmla="*/ 377 h 377"/>
            </a:gdLst>
            <a:ahLst/>
            <a:cxnLst>
              <a:cxn ang="T10">
                <a:pos x="T0" y="T1"/>
              </a:cxn>
              <a:cxn ang="T11">
                <a:pos x="T2" y="T3"/>
              </a:cxn>
              <a:cxn ang="T12">
                <a:pos x="T4" y="T5"/>
              </a:cxn>
              <a:cxn ang="T13">
                <a:pos x="T6" y="T7"/>
              </a:cxn>
              <a:cxn ang="T14">
                <a:pos x="T8" y="T9"/>
              </a:cxn>
            </a:cxnLst>
            <a:rect l="T15" t="T16" r="T17" b="T18"/>
            <a:pathLst>
              <a:path w="53" h="377">
                <a:moveTo>
                  <a:pt x="0" y="377"/>
                </a:moveTo>
                <a:lnTo>
                  <a:pt x="0" y="39"/>
                </a:lnTo>
                <a:lnTo>
                  <a:pt x="53" y="0"/>
                </a:lnTo>
                <a:lnTo>
                  <a:pt x="53" y="338"/>
                </a:lnTo>
                <a:lnTo>
                  <a:pt x="0" y="377"/>
                </a:lnTo>
                <a:close/>
              </a:path>
            </a:pathLst>
          </a:custGeom>
          <a:solidFill>
            <a:srgbClr val="006680"/>
          </a:solidFill>
          <a:ln w="7938">
            <a:solidFill>
              <a:srgbClr val="FFFFFF"/>
            </a:solidFill>
            <a:prstDash val="solid"/>
            <a:round/>
            <a:headEnd/>
            <a:tailEnd/>
          </a:ln>
        </p:spPr>
        <p:txBody>
          <a:bodyPr/>
          <a:lstStyle/>
          <a:p>
            <a:endParaRPr lang="it-IT"/>
          </a:p>
        </p:txBody>
      </p:sp>
      <p:sp>
        <p:nvSpPr>
          <p:cNvPr id="105486" name="Rectangle 20">
            <a:extLst>
              <a:ext uri="{FF2B5EF4-FFF2-40B4-BE49-F238E27FC236}">
                <a16:creationId xmlns:a16="http://schemas.microsoft.com/office/drawing/2014/main" xmlns="" id="{14794A83-40B5-9946-B02D-10E9DA133333}"/>
              </a:ext>
            </a:extLst>
          </p:cNvPr>
          <p:cNvSpPr>
            <a:spLocks noChangeArrowheads="1"/>
          </p:cNvSpPr>
          <p:nvPr/>
        </p:nvSpPr>
        <p:spPr bwMode="auto">
          <a:xfrm>
            <a:off x="1768475" y="4978400"/>
            <a:ext cx="211138" cy="536575"/>
          </a:xfrm>
          <a:prstGeom prst="rect">
            <a:avLst/>
          </a:prstGeom>
          <a:solidFill>
            <a:srgbClr val="00CCFF"/>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487" name="Freeform 21">
            <a:extLst>
              <a:ext uri="{FF2B5EF4-FFF2-40B4-BE49-F238E27FC236}">
                <a16:creationId xmlns:a16="http://schemas.microsoft.com/office/drawing/2014/main" xmlns="" id="{E76BFB2D-091F-2C4B-B03A-3BA08C59F037}"/>
              </a:ext>
            </a:extLst>
          </p:cNvPr>
          <p:cNvSpPr>
            <a:spLocks/>
          </p:cNvSpPr>
          <p:nvPr/>
        </p:nvSpPr>
        <p:spPr bwMode="auto">
          <a:xfrm>
            <a:off x="1768475" y="4916488"/>
            <a:ext cx="285750" cy="61912"/>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50" y="39"/>
                </a:moveTo>
                <a:lnTo>
                  <a:pt x="203" y="0"/>
                </a:lnTo>
                <a:lnTo>
                  <a:pt x="53" y="0"/>
                </a:lnTo>
                <a:lnTo>
                  <a:pt x="0" y="39"/>
                </a:lnTo>
                <a:lnTo>
                  <a:pt x="150" y="39"/>
                </a:lnTo>
                <a:close/>
              </a:path>
            </a:pathLst>
          </a:custGeom>
          <a:solidFill>
            <a:srgbClr val="0099BF"/>
          </a:solidFill>
          <a:ln w="7938">
            <a:solidFill>
              <a:srgbClr val="FFFFFF"/>
            </a:solidFill>
            <a:prstDash val="solid"/>
            <a:round/>
            <a:headEnd/>
            <a:tailEnd/>
          </a:ln>
        </p:spPr>
        <p:txBody>
          <a:bodyPr/>
          <a:lstStyle/>
          <a:p>
            <a:endParaRPr lang="it-IT"/>
          </a:p>
        </p:txBody>
      </p:sp>
      <p:sp>
        <p:nvSpPr>
          <p:cNvPr id="359446" name="Rectangle 22">
            <a:extLst>
              <a:ext uri="{FF2B5EF4-FFF2-40B4-BE49-F238E27FC236}">
                <a16:creationId xmlns:a16="http://schemas.microsoft.com/office/drawing/2014/main" xmlns="" id="{73A23C87-D8E3-654D-A4E7-21493DA4902D}"/>
              </a:ext>
            </a:extLst>
          </p:cNvPr>
          <p:cNvSpPr>
            <a:spLocks noChangeArrowheads="1"/>
          </p:cNvSpPr>
          <p:nvPr/>
        </p:nvSpPr>
        <p:spPr bwMode="auto">
          <a:xfrm>
            <a:off x="1557338" y="4398963"/>
            <a:ext cx="317500"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9,4</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447" name="Rectangle 23">
            <a:extLst>
              <a:ext uri="{FF2B5EF4-FFF2-40B4-BE49-F238E27FC236}">
                <a16:creationId xmlns:a16="http://schemas.microsoft.com/office/drawing/2014/main" xmlns="" id="{40EA99C8-00B2-AA41-A456-B5F57DECC9A5}"/>
              </a:ext>
            </a:extLst>
          </p:cNvPr>
          <p:cNvSpPr>
            <a:spLocks noChangeArrowheads="1"/>
          </p:cNvSpPr>
          <p:nvPr/>
        </p:nvSpPr>
        <p:spPr bwMode="auto">
          <a:xfrm>
            <a:off x="1873250" y="4659313"/>
            <a:ext cx="317500"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6,2</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490" name="Freeform 24">
            <a:extLst>
              <a:ext uri="{FF2B5EF4-FFF2-40B4-BE49-F238E27FC236}">
                <a16:creationId xmlns:a16="http://schemas.microsoft.com/office/drawing/2014/main" xmlns="" id="{6B6774D0-03DA-6640-890C-8FD3142FF870}"/>
              </a:ext>
            </a:extLst>
          </p:cNvPr>
          <p:cNvSpPr>
            <a:spLocks/>
          </p:cNvSpPr>
          <p:nvPr/>
        </p:nvSpPr>
        <p:spPr bwMode="auto">
          <a:xfrm>
            <a:off x="2511425" y="4073525"/>
            <a:ext cx="74613" cy="1441450"/>
          </a:xfrm>
          <a:custGeom>
            <a:avLst/>
            <a:gdLst>
              <a:gd name="T0" fmla="*/ 0 w 53"/>
              <a:gd name="T1" fmla="*/ 2147483647 h 908"/>
              <a:gd name="T2" fmla="*/ 0 w 53"/>
              <a:gd name="T3" fmla="*/ 2147483647 h 908"/>
              <a:gd name="T4" fmla="*/ 2147483647 w 53"/>
              <a:gd name="T5" fmla="*/ 0 h 908"/>
              <a:gd name="T6" fmla="*/ 2147483647 w 53"/>
              <a:gd name="T7" fmla="*/ 2147483647 h 908"/>
              <a:gd name="T8" fmla="*/ 0 w 53"/>
              <a:gd name="T9" fmla="*/ 2147483647 h 908"/>
              <a:gd name="T10" fmla="*/ 0 60000 65536"/>
              <a:gd name="T11" fmla="*/ 0 60000 65536"/>
              <a:gd name="T12" fmla="*/ 0 60000 65536"/>
              <a:gd name="T13" fmla="*/ 0 60000 65536"/>
              <a:gd name="T14" fmla="*/ 0 60000 65536"/>
              <a:gd name="T15" fmla="*/ 0 w 53"/>
              <a:gd name="T16" fmla="*/ 0 h 908"/>
              <a:gd name="T17" fmla="*/ 53 w 53"/>
              <a:gd name="T18" fmla="*/ 908 h 908"/>
            </a:gdLst>
            <a:ahLst/>
            <a:cxnLst>
              <a:cxn ang="T10">
                <a:pos x="T0" y="T1"/>
              </a:cxn>
              <a:cxn ang="T11">
                <a:pos x="T2" y="T3"/>
              </a:cxn>
              <a:cxn ang="T12">
                <a:pos x="T4" y="T5"/>
              </a:cxn>
              <a:cxn ang="T13">
                <a:pos x="T6" y="T7"/>
              </a:cxn>
              <a:cxn ang="T14">
                <a:pos x="T8" y="T9"/>
              </a:cxn>
            </a:cxnLst>
            <a:rect l="T15" t="T16" r="T17" b="T18"/>
            <a:pathLst>
              <a:path w="53" h="908">
                <a:moveTo>
                  <a:pt x="0" y="908"/>
                </a:moveTo>
                <a:lnTo>
                  <a:pt x="0" y="39"/>
                </a:lnTo>
                <a:lnTo>
                  <a:pt x="53" y="0"/>
                </a:lnTo>
                <a:lnTo>
                  <a:pt x="53" y="869"/>
                </a:lnTo>
                <a:lnTo>
                  <a:pt x="0" y="908"/>
                </a:lnTo>
                <a:close/>
              </a:path>
            </a:pathLst>
          </a:custGeom>
          <a:solidFill>
            <a:srgbClr val="804D66"/>
          </a:solidFill>
          <a:ln w="7938">
            <a:solidFill>
              <a:srgbClr val="FFFFFF"/>
            </a:solidFill>
            <a:prstDash val="solid"/>
            <a:round/>
            <a:headEnd/>
            <a:tailEnd/>
          </a:ln>
        </p:spPr>
        <p:txBody>
          <a:bodyPr/>
          <a:lstStyle/>
          <a:p>
            <a:endParaRPr lang="it-IT"/>
          </a:p>
        </p:txBody>
      </p:sp>
      <p:sp>
        <p:nvSpPr>
          <p:cNvPr id="105491" name="Rectangle 25">
            <a:extLst>
              <a:ext uri="{FF2B5EF4-FFF2-40B4-BE49-F238E27FC236}">
                <a16:creationId xmlns:a16="http://schemas.microsoft.com/office/drawing/2014/main" xmlns="" id="{6C42F8B8-DBDE-C14B-8AC1-F0A8C5CFD9C9}"/>
              </a:ext>
            </a:extLst>
          </p:cNvPr>
          <p:cNvSpPr>
            <a:spLocks noChangeArrowheads="1"/>
          </p:cNvSpPr>
          <p:nvPr/>
        </p:nvSpPr>
        <p:spPr bwMode="auto">
          <a:xfrm>
            <a:off x="2300288" y="4135438"/>
            <a:ext cx="211137" cy="1379537"/>
          </a:xfrm>
          <a:prstGeom prst="rect">
            <a:avLst/>
          </a:prstGeom>
          <a:solidFill>
            <a:srgbClr val="FF99CC"/>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492" name="Freeform 26">
            <a:extLst>
              <a:ext uri="{FF2B5EF4-FFF2-40B4-BE49-F238E27FC236}">
                <a16:creationId xmlns:a16="http://schemas.microsoft.com/office/drawing/2014/main" xmlns="" id="{EBDBC81D-CE50-6748-B930-B77E3EA25DB3}"/>
              </a:ext>
            </a:extLst>
          </p:cNvPr>
          <p:cNvSpPr>
            <a:spLocks/>
          </p:cNvSpPr>
          <p:nvPr/>
        </p:nvSpPr>
        <p:spPr bwMode="auto">
          <a:xfrm>
            <a:off x="2300288" y="4073525"/>
            <a:ext cx="285750" cy="61913"/>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50" y="39"/>
                </a:moveTo>
                <a:lnTo>
                  <a:pt x="203" y="0"/>
                </a:lnTo>
                <a:lnTo>
                  <a:pt x="53" y="0"/>
                </a:lnTo>
                <a:lnTo>
                  <a:pt x="0" y="39"/>
                </a:lnTo>
                <a:lnTo>
                  <a:pt x="150" y="39"/>
                </a:lnTo>
                <a:close/>
              </a:path>
            </a:pathLst>
          </a:custGeom>
          <a:solidFill>
            <a:srgbClr val="BF7399"/>
          </a:solidFill>
          <a:ln w="7938">
            <a:solidFill>
              <a:srgbClr val="FFFFFF"/>
            </a:solidFill>
            <a:prstDash val="solid"/>
            <a:round/>
            <a:headEnd/>
            <a:tailEnd/>
          </a:ln>
        </p:spPr>
        <p:txBody>
          <a:bodyPr/>
          <a:lstStyle/>
          <a:p>
            <a:endParaRPr lang="it-IT"/>
          </a:p>
        </p:txBody>
      </p:sp>
      <p:sp>
        <p:nvSpPr>
          <p:cNvPr id="105493" name="Freeform 27">
            <a:extLst>
              <a:ext uri="{FF2B5EF4-FFF2-40B4-BE49-F238E27FC236}">
                <a16:creationId xmlns:a16="http://schemas.microsoft.com/office/drawing/2014/main" xmlns="" id="{868C4BFA-94D7-6442-B15E-763CDEA2AC24}"/>
              </a:ext>
            </a:extLst>
          </p:cNvPr>
          <p:cNvSpPr>
            <a:spLocks/>
          </p:cNvSpPr>
          <p:nvPr/>
        </p:nvSpPr>
        <p:spPr bwMode="auto">
          <a:xfrm>
            <a:off x="2722563" y="4862513"/>
            <a:ext cx="76200" cy="652462"/>
          </a:xfrm>
          <a:custGeom>
            <a:avLst/>
            <a:gdLst>
              <a:gd name="T0" fmla="*/ 0 w 54"/>
              <a:gd name="T1" fmla="*/ 2147483647 h 411"/>
              <a:gd name="T2" fmla="*/ 0 w 54"/>
              <a:gd name="T3" fmla="*/ 2147483647 h 411"/>
              <a:gd name="T4" fmla="*/ 2147483647 w 54"/>
              <a:gd name="T5" fmla="*/ 0 h 411"/>
              <a:gd name="T6" fmla="*/ 2147483647 w 54"/>
              <a:gd name="T7" fmla="*/ 2147483647 h 411"/>
              <a:gd name="T8" fmla="*/ 0 w 54"/>
              <a:gd name="T9" fmla="*/ 2147483647 h 411"/>
              <a:gd name="T10" fmla="*/ 0 60000 65536"/>
              <a:gd name="T11" fmla="*/ 0 60000 65536"/>
              <a:gd name="T12" fmla="*/ 0 60000 65536"/>
              <a:gd name="T13" fmla="*/ 0 60000 65536"/>
              <a:gd name="T14" fmla="*/ 0 60000 65536"/>
              <a:gd name="T15" fmla="*/ 0 w 54"/>
              <a:gd name="T16" fmla="*/ 0 h 411"/>
              <a:gd name="T17" fmla="*/ 54 w 54"/>
              <a:gd name="T18" fmla="*/ 411 h 411"/>
            </a:gdLst>
            <a:ahLst/>
            <a:cxnLst>
              <a:cxn ang="T10">
                <a:pos x="T0" y="T1"/>
              </a:cxn>
              <a:cxn ang="T11">
                <a:pos x="T2" y="T3"/>
              </a:cxn>
              <a:cxn ang="T12">
                <a:pos x="T4" y="T5"/>
              </a:cxn>
              <a:cxn ang="T13">
                <a:pos x="T6" y="T7"/>
              </a:cxn>
              <a:cxn ang="T14">
                <a:pos x="T8" y="T9"/>
              </a:cxn>
            </a:cxnLst>
            <a:rect l="T15" t="T16" r="T17" b="T18"/>
            <a:pathLst>
              <a:path w="54" h="411">
                <a:moveTo>
                  <a:pt x="0" y="411"/>
                </a:moveTo>
                <a:lnTo>
                  <a:pt x="0" y="39"/>
                </a:lnTo>
                <a:lnTo>
                  <a:pt x="54" y="0"/>
                </a:lnTo>
                <a:lnTo>
                  <a:pt x="54" y="372"/>
                </a:lnTo>
                <a:lnTo>
                  <a:pt x="0" y="411"/>
                </a:lnTo>
                <a:close/>
              </a:path>
            </a:pathLst>
          </a:custGeom>
          <a:solidFill>
            <a:srgbClr val="006680"/>
          </a:solidFill>
          <a:ln w="7938">
            <a:solidFill>
              <a:srgbClr val="FFFFFF"/>
            </a:solidFill>
            <a:prstDash val="solid"/>
            <a:round/>
            <a:headEnd/>
            <a:tailEnd/>
          </a:ln>
        </p:spPr>
        <p:txBody>
          <a:bodyPr/>
          <a:lstStyle/>
          <a:p>
            <a:endParaRPr lang="it-IT"/>
          </a:p>
        </p:txBody>
      </p:sp>
      <p:sp>
        <p:nvSpPr>
          <p:cNvPr id="105494" name="Rectangle 28">
            <a:extLst>
              <a:ext uri="{FF2B5EF4-FFF2-40B4-BE49-F238E27FC236}">
                <a16:creationId xmlns:a16="http://schemas.microsoft.com/office/drawing/2014/main" xmlns="" id="{DD53648B-0587-5E4C-9D9C-BF19BD169F18}"/>
              </a:ext>
            </a:extLst>
          </p:cNvPr>
          <p:cNvSpPr>
            <a:spLocks noChangeArrowheads="1"/>
          </p:cNvSpPr>
          <p:nvPr/>
        </p:nvSpPr>
        <p:spPr bwMode="auto">
          <a:xfrm>
            <a:off x="2511425" y="4924425"/>
            <a:ext cx="211138" cy="590550"/>
          </a:xfrm>
          <a:prstGeom prst="rect">
            <a:avLst/>
          </a:prstGeom>
          <a:solidFill>
            <a:srgbClr val="00CCFF"/>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495" name="Freeform 29">
            <a:extLst>
              <a:ext uri="{FF2B5EF4-FFF2-40B4-BE49-F238E27FC236}">
                <a16:creationId xmlns:a16="http://schemas.microsoft.com/office/drawing/2014/main" xmlns="" id="{3B2C79D6-CD9B-8B4D-A5E1-A84A5515A129}"/>
              </a:ext>
            </a:extLst>
          </p:cNvPr>
          <p:cNvSpPr>
            <a:spLocks/>
          </p:cNvSpPr>
          <p:nvPr/>
        </p:nvSpPr>
        <p:spPr bwMode="auto">
          <a:xfrm>
            <a:off x="2511425" y="4862513"/>
            <a:ext cx="287338" cy="61912"/>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49" y="39"/>
                </a:moveTo>
                <a:lnTo>
                  <a:pt x="203" y="0"/>
                </a:lnTo>
                <a:lnTo>
                  <a:pt x="53" y="0"/>
                </a:lnTo>
                <a:lnTo>
                  <a:pt x="0" y="39"/>
                </a:lnTo>
                <a:lnTo>
                  <a:pt x="149" y="39"/>
                </a:lnTo>
                <a:close/>
              </a:path>
            </a:pathLst>
          </a:custGeom>
          <a:solidFill>
            <a:srgbClr val="0099BF"/>
          </a:solidFill>
          <a:ln w="7938">
            <a:solidFill>
              <a:srgbClr val="FFFFFF"/>
            </a:solidFill>
            <a:prstDash val="solid"/>
            <a:round/>
            <a:headEnd/>
            <a:tailEnd/>
          </a:ln>
        </p:spPr>
        <p:txBody>
          <a:bodyPr/>
          <a:lstStyle/>
          <a:p>
            <a:endParaRPr lang="it-IT"/>
          </a:p>
        </p:txBody>
      </p:sp>
      <p:sp>
        <p:nvSpPr>
          <p:cNvPr id="359454" name="Rectangle 30">
            <a:extLst>
              <a:ext uri="{FF2B5EF4-FFF2-40B4-BE49-F238E27FC236}">
                <a16:creationId xmlns:a16="http://schemas.microsoft.com/office/drawing/2014/main" xmlns="" id="{B322C3C2-A1FE-3845-83CB-4256F9D9BF85}"/>
              </a:ext>
            </a:extLst>
          </p:cNvPr>
          <p:cNvSpPr>
            <a:spLocks noChangeArrowheads="1"/>
          </p:cNvSpPr>
          <p:nvPr/>
        </p:nvSpPr>
        <p:spPr bwMode="auto">
          <a:xfrm>
            <a:off x="2259013" y="3816350"/>
            <a:ext cx="434975" cy="230188"/>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15,9</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455" name="Rectangle 31">
            <a:extLst>
              <a:ext uri="{FF2B5EF4-FFF2-40B4-BE49-F238E27FC236}">
                <a16:creationId xmlns:a16="http://schemas.microsoft.com/office/drawing/2014/main" xmlns="" id="{95157853-F107-A744-84C8-7795278F4D14}"/>
              </a:ext>
            </a:extLst>
          </p:cNvPr>
          <p:cNvSpPr>
            <a:spLocks noChangeArrowheads="1"/>
          </p:cNvSpPr>
          <p:nvPr/>
        </p:nvSpPr>
        <p:spPr bwMode="auto">
          <a:xfrm>
            <a:off x="2624138" y="4605338"/>
            <a:ext cx="317500"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6,8</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498" name="Freeform 32">
            <a:extLst>
              <a:ext uri="{FF2B5EF4-FFF2-40B4-BE49-F238E27FC236}">
                <a16:creationId xmlns:a16="http://schemas.microsoft.com/office/drawing/2014/main" xmlns="" id="{6042F400-EA8F-7E47-9573-94BD7BD0352B}"/>
              </a:ext>
            </a:extLst>
          </p:cNvPr>
          <p:cNvSpPr>
            <a:spLocks/>
          </p:cNvSpPr>
          <p:nvPr/>
        </p:nvSpPr>
        <p:spPr bwMode="auto">
          <a:xfrm>
            <a:off x="3254375" y="4165600"/>
            <a:ext cx="74613" cy="1349375"/>
          </a:xfrm>
          <a:custGeom>
            <a:avLst/>
            <a:gdLst>
              <a:gd name="T0" fmla="*/ 0 w 53"/>
              <a:gd name="T1" fmla="*/ 2147483647 h 850"/>
              <a:gd name="T2" fmla="*/ 0 w 53"/>
              <a:gd name="T3" fmla="*/ 2147483647 h 850"/>
              <a:gd name="T4" fmla="*/ 2147483647 w 53"/>
              <a:gd name="T5" fmla="*/ 0 h 850"/>
              <a:gd name="T6" fmla="*/ 2147483647 w 53"/>
              <a:gd name="T7" fmla="*/ 2147483647 h 850"/>
              <a:gd name="T8" fmla="*/ 0 w 53"/>
              <a:gd name="T9" fmla="*/ 2147483647 h 850"/>
              <a:gd name="T10" fmla="*/ 0 60000 65536"/>
              <a:gd name="T11" fmla="*/ 0 60000 65536"/>
              <a:gd name="T12" fmla="*/ 0 60000 65536"/>
              <a:gd name="T13" fmla="*/ 0 60000 65536"/>
              <a:gd name="T14" fmla="*/ 0 60000 65536"/>
              <a:gd name="T15" fmla="*/ 0 w 53"/>
              <a:gd name="T16" fmla="*/ 0 h 850"/>
              <a:gd name="T17" fmla="*/ 53 w 53"/>
              <a:gd name="T18" fmla="*/ 850 h 850"/>
            </a:gdLst>
            <a:ahLst/>
            <a:cxnLst>
              <a:cxn ang="T10">
                <a:pos x="T0" y="T1"/>
              </a:cxn>
              <a:cxn ang="T11">
                <a:pos x="T2" y="T3"/>
              </a:cxn>
              <a:cxn ang="T12">
                <a:pos x="T4" y="T5"/>
              </a:cxn>
              <a:cxn ang="T13">
                <a:pos x="T6" y="T7"/>
              </a:cxn>
              <a:cxn ang="T14">
                <a:pos x="T8" y="T9"/>
              </a:cxn>
            </a:cxnLst>
            <a:rect l="T15" t="T16" r="T17" b="T18"/>
            <a:pathLst>
              <a:path w="53" h="850">
                <a:moveTo>
                  <a:pt x="0" y="850"/>
                </a:moveTo>
                <a:lnTo>
                  <a:pt x="0" y="38"/>
                </a:lnTo>
                <a:lnTo>
                  <a:pt x="53" y="0"/>
                </a:lnTo>
                <a:lnTo>
                  <a:pt x="53" y="811"/>
                </a:lnTo>
                <a:lnTo>
                  <a:pt x="0" y="850"/>
                </a:lnTo>
                <a:close/>
              </a:path>
            </a:pathLst>
          </a:custGeom>
          <a:solidFill>
            <a:srgbClr val="804D66"/>
          </a:solidFill>
          <a:ln w="7938">
            <a:solidFill>
              <a:srgbClr val="FFFFFF"/>
            </a:solidFill>
            <a:prstDash val="solid"/>
            <a:round/>
            <a:headEnd/>
            <a:tailEnd/>
          </a:ln>
        </p:spPr>
        <p:txBody>
          <a:bodyPr/>
          <a:lstStyle/>
          <a:p>
            <a:endParaRPr lang="it-IT"/>
          </a:p>
        </p:txBody>
      </p:sp>
      <p:sp>
        <p:nvSpPr>
          <p:cNvPr id="105499" name="Rectangle 33">
            <a:extLst>
              <a:ext uri="{FF2B5EF4-FFF2-40B4-BE49-F238E27FC236}">
                <a16:creationId xmlns:a16="http://schemas.microsoft.com/office/drawing/2014/main" xmlns="" id="{1334D1B7-44F5-054B-BA1C-58698EAC8C76}"/>
              </a:ext>
            </a:extLst>
          </p:cNvPr>
          <p:cNvSpPr>
            <a:spLocks noChangeArrowheads="1"/>
          </p:cNvSpPr>
          <p:nvPr/>
        </p:nvSpPr>
        <p:spPr bwMode="auto">
          <a:xfrm>
            <a:off x="3041650" y="4225925"/>
            <a:ext cx="212725" cy="1289050"/>
          </a:xfrm>
          <a:prstGeom prst="rect">
            <a:avLst/>
          </a:prstGeom>
          <a:solidFill>
            <a:srgbClr val="FF99CC"/>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00" name="Freeform 34">
            <a:extLst>
              <a:ext uri="{FF2B5EF4-FFF2-40B4-BE49-F238E27FC236}">
                <a16:creationId xmlns:a16="http://schemas.microsoft.com/office/drawing/2014/main" xmlns="" id="{053A95E4-A444-3748-93F1-6D5F937D76B5}"/>
              </a:ext>
            </a:extLst>
          </p:cNvPr>
          <p:cNvSpPr>
            <a:spLocks/>
          </p:cNvSpPr>
          <p:nvPr/>
        </p:nvSpPr>
        <p:spPr bwMode="auto">
          <a:xfrm>
            <a:off x="3041650" y="4165600"/>
            <a:ext cx="287338" cy="60325"/>
          </a:xfrm>
          <a:custGeom>
            <a:avLst/>
            <a:gdLst>
              <a:gd name="T0" fmla="*/ 2147483647 w 203"/>
              <a:gd name="T1" fmla="*/ 2147483647 h 38"/>
              <a:gd name="T2" fmla="*/ 2147483647 w 203"/>
              <a:gd name="T3" fmla="*/ 0 h 38"/>
              <a:gd name="T4" fmla="*/ 2147483647 w 203"/>
              <a:gd name="T5" fmla="*/ 0 h 38"/>
              <a:gd name="T6" fmla="*/ 0 w 203"/>
              <a:gd name="T7" fmla="*/ 2147483647 h 38"/>
              <a:gd name="T8" fmla="*/ 2147483647 w 203"/>
              <a:gd name="T9" fmla="*/ 2147483647 h 38"/>
              <a:gd name="T10" fmla="*/ 0 60000 65536"/>
              <a:gd name="T11" fmla="*/ 0 60000 65536"/>
              <a:gd name="T12" fmla="*/ 0 60000 65536"/>
              <a:gd name="T13" fmla="*/ 0 60000 65536"/>
              <a:gd name="T14" fmla="*/ 0 60000 65536"/>
              <a:gd name="T15" fmla="*/ 0 w 203"/>
              <a:gd name="T16" fmla="*/ 0 h 38"/>
              <a:gd name="T17" fmla="*/ 203 w 203"/>
              <a:gd name="T18" fmla="*/ 38 h 38"/>
            </a:gdLst>
            <a:ahLst/>
            <a:cxnLst>
              <a:cxn ang="T10">
                <a:pos x="T0" y="T1"/>
              </a:cxn>
              <a:cxn ang="T11">
                <a:pos x="T2" y="T3"/>
              </a:cxn>
              <a:cxn ang="T12">
                <a:pos x="T4" y="T5"/>
              </a:cxn>
              <a:cxn ang="T13">
                <a:pos x="T6" y="T7"/>
              </a:cxn>
              <a:cxn ang="T14">
                <a:pos x="T8" y="T9"/>
              </a:cxn>
            </a:cxnLst>
            <a:rect l="T15" t="T16" r="T17" b="T18"/>
            <a:pathLst>
              <a:path w="203" h="38">
                <a:moveTo>
                  <a:pt x="150" y="38"/>
                </a:moveTo>
                <a:lnTo>
                  <a:pt x="203" y="0"/>
                </a:lnTo>
                <a:lnTo>
                  <a:pt x="54" y="0"/>
                </a:lnTo>
                <a:lnTo>
                  <a:pt x="0" y="38"/>
                </a:lnTo>
                <a:lnTo>
                  <a:pt x="150" y="38"/>
                </a:lnTo>
                <a:close/>
              </a:path>
            </a:pathLst>
          </a:custGeom>
          <a:solidFill>
            <a:srgbClr val="BF7399"/>
          </a:solidFill>
          <a:ln w="7938">
            <a:solidFill>
              <a:srgbClr val="FFFFFF"/>
            </a:solidFill>
            <a:prstDash val="solid"/>
            <a:round/>
            <a:headEnd/>
            <a:tailEnd/>
          </a:ln>
        </p:spPr>
        <p:txBody>
          <a:bodyPr/>
          <a:lstStyle/>
          <a:p>
            <a:endParaRPr lang="it-IT"/>
          </a:p>
        </p:txBody>
      </p:sp>
      <p:sp>
        <p:nvSpPr>
          <p:cNvPr id="105501" name="Freeform 35">
            <a:extLst>
              <a:ext uri="{FF2B5EF4-FFF2-40B4-BE49-F238E27FC236}">
                <a16:creationId xmlns:a16="http://schemas.microsoft.com/office/drawing/2014/main" xmlns="" id="{0AA00E02-6CB8-334C-957E-C94FE48C7544}"/>
              </a:ext>
            </a:extLst>
          </p:cNvPr>
          <p:cNvSpPr>
            <a:spLocks/>
          </p:cNvSpPr>
          <p:nvPr/>
        </p:nvSpPr>
        <p:spPr bwMode="auto">
          <a:xfrm>
            <a:off x="3473450" y="4632325"/>
            <a:ext cx="66675" cy="882650"/>
          </a:xfrm>
          <a:custGeom>
            <a:avLst/>
            <a:gdLst>
              <a:gd name="T0" fmla="*/ 0 w 48"/>
              <a:gd name="T1" fmla="*/ 2147483647 h 556"/>
              <a:gd name="T2" fmla="*/ 0 w 48"/>
              <a:gd name="T3" fmla="*/ 2147483647 h 556"/>
              <a:gd name="T4" fmla="*/ 2147483647 w 48"/>
              <a:gd name="T5" fmla="*/ 0 h 556"/>
              <a:gd name="T6" fmla="*/ 2147483647 w 48"/>
              <a:gd name="T7" fmla="*/ 2147483647 h 556"/>
              <a:gd name="T8" fmla="*/ 0 w 48"/>
              <a:gd name="T9" fmla="*/ 2147483647 h 556"/>
              <a:gd name="T10" fmla="*/ 0 60000 65536"/>
              <a:gd name="T11" fmla="*/ 0 60000 65536"/>
              <a:gd name="T12" fmla="*/ 0 60000 65536"/>
              <a:gd name="T13" fmla="*/ 0 60000 65536"/>
              <a:gd name="T14" fmla="*/ 0 60000 65536"/>
              <a:gd name="T15" fmla="*/ 0 w 48"/>
              <a:gd name="T16" fmla="*/ 0 h 556"/>
              <a:gd name="T17" fmla="*/ 48 w 48"/>
              <a:gd name="T18" fmla="*/ 556 h 556"/>
            </a:gdLst>
            <a:ahLst/>
            <a:cxnLst>
              <a:cxn ang="T10">
                <a:pos x="T0" y="T1"/>
              </a:cxn>
              <a:cxn ang="T11">
                <a:pos x="T2" y="T3"/>
              </a:cxn>
              <a:cxn ang="T12">
                <a:pos x="T4" y="T5"/>
              </a:cxn>
              <a:cxn ang="T13">
                <a:pos x="T6" y="T7"/>
              </a:cxn>
              <a:cxn ang="T14">
                <a:pos x="T8" y="T9"/>
              </a:cxn>
            </a:cxnLst>
            <a:rect l="T15" t="T16" r="T17" b="T18"/>
            <a:pathLst>
              <a:path w="48" h="556">
                <a:moveTo>
                  <a:pt x="0" y="556"/>
                </a:moveTo>
                <a:lnTo>
                  <a:pt x="0" y="39"/>
                </a:lnTo>
                <a:lnTo>
                  <a:pt x="48" y="0"/>
                </a:lnTo>
                <a:lnTo>
                  <a:pt x="48" y="517"/>
                </a:lnTo>
                <a:lnTo>
                  <a:pt x="0" y="556"/>
                </a:lnTo>
                <a:close/>
              </a:path>
            </a:pathLst>
          </a:custGeom>
          <a:solidFill>
            <a:srgbClr val="006680"/>
          </a:solidFill>
          <a:ln w="7938">
            <a:solidFill>
              <a:srgbClr val="FFFFFF"/>
            </a:solidFill>
            <a:prstDash val="solid"/>
            <a:round/>
            <a:headEnd/>
            <a:tailEnd/>
          </a:ln>
        </p:spPr>
        <p:txBody>
          <a:bodyPr/>
          <a:lstStyle/>
          <a:p>
            <a:endParaRPr lang="it-IT"/>
          </a:p>
        </p:txBody>
      </p:sp>
      <p:sp>
        <p:nvSpPr>
          <p:cNvPr id="105502" name="Rectangle 36">
            <a:extLst>
              <a:ext uri="{FF2B5EF4-FFF2-40B4-BE49-F238E27FC236}">
                <a16:creationId xmlns:a16="http://schemas.microsoft.com/office/drawing/2014/main" xmlns="" id="{ECA4A365-15D3-D045-8632-651958E9CE39}"/>
              </a:ext>
            </a:extLst>
          </p:cNvPr>
          <p:cNvSpPr>
            <a:spLocks noChangeArrowheads="1"/>
          </p:cNvSpPr>
          <p:nvPr/>
        </p:nvSpPr>
        <p:spPr bwMode="auto">
          <a:xfrm>
            <a:off x="3254375" y="4694238"/>
            <a:ext cx="219075" cy="820737"/>
          </a:xfrm>
          <a:prstGeom prst="rect">
            <a:avLst/>
          </a:prstGeom>
          <a:solidFill>
            <a:srgbClr val="00CCFF"/>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03" name="Freeform 37">
            <a:extLst>
              <a:ext uri="{FF2B5EF4-FFF2-40B4-BE49-F238E27FC236}">
                <a16:creationId xmlns:a16="http://schemas.microsoft.com/office/drawing/2014/main" xmlns="" id="{0C02812E-8818-4F42-8927-C39D5DD9978A}"/>
              </a:ext>
            </a:extLst>
          </p:cNvPr>
          <p:cNvSpPr>
            <a:spLocks/>
          </p:cNvSpPr>
          <p:nvPr/>
        </p:nvSpPr>
        <p:spPr bwMode="auto">
          <a:xfrm>
            <a:off x="3254375" y="4632325"/>
            <a:ext cx="285750" cy="61913"/>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55" y="39"/>
                </a:moveTo>
                <a:lnTo>
                  <a:pt x="203" y="0"/>
                </a:lnTo>
                <a:lnTo>
                  <a:pt x="53" y="0"/>
                </a:lnTo>
                <a:lnTo>
                  <a:pt x="0" y="39"/>
                </a:lnTo>
                <a:lnTo>
                  <a:pt x="155" y="39"/>
                </a:lnTo>
                <a:close/>
              </a:path>
            </a:pathLst>
          </a:custGeom>
          <a:solidFill>
            <a:srgbClr val="0099BF"/>
          </a:solidFill>
          <a:ln w="7938">
            <a:solidFill>
              <a:srgbClr val="FFFFFF"/>
            </a:solidFill>
            <a:prstDash val="solid"/>
            <a:round/>
            <a:headEnd/>
            <a:tailEnd/>
          </a:ln>
        </p:spPr>
        <p:txBody>
          <a:bodyPr/>
          <a:lstStyle/>
          <a:p>
            <a:endParaRPr lang="it-IT"/>
          </a:p>
        </p:txBody>
      </p:sp>
      <p:sp>
        <p:nvSpPr>
          <p:cNvPr id="359462" name="Rectangle 38">
            <a:extLst>
              <a:ext uri="{FF2B5EF4-FFF2-40B4-BE49-F238E27FC236}">
                <a16:creationId xmlns:a16="http://schemas.microsoft.com/office/drawing/2014/main" xmlns="" id="{2D003225-25B1-364B-BBDC-6246C7AC615C}"/>
              </a:ext>
            </a:extLst>
          </p:cNvPr>
          <p:cNvSpPr>
            <a:spLocks noChangeArrowheads="1"/>
          </p:cNvSpPr>
          <p:nvPr/>
        </p:nvSpPr>
        <p:spPr bwMode="auto">
          <a:xfrm>
            <a:off x="3052763" y="3924300"/>
            <a:ext cx="434975" cy="230188"/>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14,9</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463" name="Rectangle 39">
            <a:extLst>
              <a:ext uri="{FF2B5EF4-FFF2-40B4-BE49-F238E27FC236}">
                <a16:creationId xmlns:a16="http://schemas.microsoft.com/office/drawing/2014/main" xmlns="" id="{745F565B-E815-E844-AF9E-9182A1EA849A}"/>
              </a:ext>
            </a:extLst>
          </p:cNvPr>
          <p:cNvSpPr>
            <a:spLocks noChangeArrowheads="1"/>
          </p:cNvSpPr>
          <p:nvPr/>
        </p:nvSpPr>
        <p:spPr bwMode="auto">
          <a:xfrm>
            <a:off x="3359150" y="4392613"/>
            <a:ext cx="317500"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9,5</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506" name="Freeform 40">
            <a:extLst>
              <a:ext uri="{FF2B5EF4-FFF2-40B4-BE49-F238E27FC236}">
                <a16:creationId xmlns:a16="http://schemas.microsoft.com/office/drawing/2014/main" xmlns="" id="{942DC7C1-F777-364F-9593-CD0EB8B73508}"/>
              </a:ext>
            </a:extLst>
          </p:cNvPr>
          <p:cNvSpPr>
            <a:spLocks/>
          </p:cNvSpPr>
          <p:nvPr/>
        </p:nvSpPr>
        <p:spPr bwMode="auto">
          <a:xfrm>
            <a:off x="4003675" y="3529013"/>
            <a:ext cx="68263" cy="1985962"/>
          </a:xfrm>
          <a:custGeom>
            <a:avLst/>
            <a:gdLst>
              <a:gd name="T0" fmla="*/ 0 w 49"/>
              <a:gd name="T1" fmla="*/ 2147483647 h 1251"/>
              <a:gd name="T2" fmla="*/ 0 w 49"/>
              <a:gd name="T3" fmla="*/ 2147483647 h 1251"/>
              <a:gd name="T4" fmla="*/ 2147483647 w 49"/>
              <a:gd name="T5" fmla="*/ 0 h 1251"/>
              <a:gd name="T6" fmla="*/ 2147483647 w 49"/>
              <a:gd name="T7" fmla="*/ 2147483647 h 1251"/>
              <a:gd name="T8" fmla="*/ 0 w 49"/>
              <a:gd name="T9" fmla="*/ 2147483647 h 1251"/>
              <a:gd name="T10" fmla="*/ 0 60000 65536"/>
              <a:gd name="T11" fmla="*/ 0 60000 65536"/>
              <a:gd name="T12" fmla="*/ 0 60000 65536"/>
              <a:gd name="T13" fmla="*/ 0 60000 65536"/>
              <a:gd name="T14" fmla="*/ 0 60000 65536"/>
              <a:gd name="T15" fmla="*/ 0 w 49"/>
              <a:gd name="T16" fmla="*/ 0 h 1251"/>
              <a:gd name="T17" fmla="*/ 49 w 49"/>
              <a:gd name="T18" fmla="*/ 1251 h 1251"/>
            </a:gdLst>
            <a:ahLst/>
            <a:cxnLst>
              <a:cxn ang="T10">
                <a:pos x="T0" y="T1"/>
              </a:cxn>
              <a:cxn ang="T11">
                <a:pos x="T2" y="T3"/>
              </a:cxn>
              <a:cxn ang="T12">
                <a:pos x="T4" y="T5"/>
              </a:cxn>
              <a:cxn ang="T13">
                <a:pos x="T6" y="T7"/>
              </a:cxn>
              <a:cxn ang="T14">
                <a:pos x="T8" y="T9"/>
              </a:cxn>
            </a:cxnLst>
            <a:rect l="T15" t="T16" r="T17" b="T18"/>
            <a:pathLst>
              <a:path w="49" h="1251">
                <a:moveTo>
                  <a:pt x="0" y="1251"/>
                </a:moveTo>
                <a:lnTo>
                  <a:pt x="0" y="39"/>
                </a:lnTo>
                <a:lnTo>
                  <a:pt x="49" y="0"/>
                </a:lnTo>
                <a:lnTo>
                  <a:pt x="49" y="1212"/>
                </a:lnTo>
                <a:lnTo>
                  <a:pt x="0" y="1251"/>
                </a:lnTo>
                <a:close/>
              </a:path>
            </a:pathLst>
          </a:custGeom>
          <a:solidFill>
            <a:srgbClr val="804D66"/>
          </a:solidFill>
          <a:ln w="7938">
            <a:solidFill>
              <a:srgbClr val="FFFFFF"/>
            </a:solidFill>
            <a:prstDash val="solid"/>
            <a:round/>
            <a:headEnd/>
            <a:tailEnd/>
          </a:ln>
        </p:spPr>
        <p:txBody>
          <a:bodyPr/>
          <a:lstStyle/>
          <a:p>
            <a:endParaRPr lang="it-IT"/>
          </a:p>
        </p:txBody>
      </p:sp>
      <p:sp>
        <p:nvSpPr>
          <p:cNvPr id="105507" name="Rectangle 41">
            <a:extLst>
              <a:ext uri="{FF2B5EF4-FFF2-40B4-BE49-F238E27FC236}">
                <a16:creationId xmlns:a16="http://schemas.microsoft.com/office/drawing/2014/main" xmlns="" id="{F0FBA0C4-8388-3741-8ED9-922E66957979}"/>
              </a:ext>
            </a:extLst>
          </p:cNvPr>
          <p:cNvSpPr>
            <a:spLocks noChangeArrowheads="1"/>
          </p:cNvSpPr>
          <p:nvPr/>
        </p:nvSpPr>
        <p:spPr bwMode="auto">
          <a:xfrm>
            <a:off x="3786188" y="3590925"/>
            <a:ext cx="217487" cy="1924050"/>
          </a:xfrm>
          <a:prstGeom prst="rect">
            <a:avLst/>
          </a:prstGeom>
          <a:solidFill>
            <a:srgbClr val="FF99CC"/>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08" name="Freeform 42">
            <a:extLst>
              <a:ext uri="{FF2B5EF4-FFF2-40B4-BE49-F238E27FC236}">
                <a16:creationId xmlns:a16="http://schemas.microsoft.com/office/drawing/2014/main" xmlns="" id="{7723C5E9-F9A1-744A-ACF4-88239E0310E2}"/>
              </a:ext>
            </a:extLst>
          </p:cNvPr>
          <p:cNvSpPr>
            <a:spLocks/>
          </p:cNvSpPr>
          <p:nvPr/>
        </p:nvSpPr>
        <p:spPr bwMode="auto">
          <a:xfrm>
            <a:off x="3786188" y="3529013"/>
            <a:ext cx="285750" cy="61912"/>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54" y="39"/>
                </a:moveTo>
                <a:lnTo>
                  <a:pt x="203" y="0"/>
                </a:lnTo>
                <a:lnTo>
                  <a:pt x="53" y="0"/>
                </a:lnTo>
                <a:lnTo>
                  <a:pt x="0" y="39"/>
                </a:lnTo>
                <a:lnTo>
                  <a:pt x="154" y="39"/>
                </a:lnTo>
                <a:close/>
              </a:path>
            </a:pathLst>
          </a:custGeom>
          <a:solidFill>
            <a:srgbClr val="BF7399"/>
          </a:solidFill>
          <a:ln w="7938">
            <a:solidFill>
              <a:srgbClr val="FFFFFF"/>
            </a:solidFill>
            <a:prstDash val="solid"/>
            <a:round/>
            <a:headEnd/>
            <a:tailEnd/>
          </a:ln>
        </p:spPr>
        <p:txBody>
          <a:bodyPr/>
          <a:lstStyle/>
          <a:p>
            <a:endParaRPr lang="it-IT"/>
          </a:p>
        </p:txBody>
      </p:sp>
      <p:sp>
        <p:nvSpPr>
          <p:cNvPr id="105509" name="Freeform 43">
            <a:extLst>
              <a:ext uri="{FF2B5EF4-FFF2-40B4-BE49-F238E27FC236}">
                <a16:creationId xmlns:a16="http://schemas.microsoft.com/office/drawing/2014/main" xmlns="" id="{A1C2334A-E90F-8244-9314-301869D5D557}"/>
              </a:ext>
            </a:extLst>
          </p:cNvPr>
          <p:cNvSpPr>
            <a:spLocks/>
          </p:cNvSpPr>
          <p:nvPr/>
        </p:nvSpPr>
        <p:spPr bwMode="auto">
          <a:xfrm>
            <a:off x="4214813" y="4448175"/>
            <a:ext cx="68262" cy="1066800"/>
          </a:xfrm>
          <a:custGeom>
            <a:avLst/>
            <a:gdLst>
              <a:gd name="T0" fmla="*/ 0 w 48"/>
              <a:gd name="T1" fmla="*/ 2147483647 h 672"/>
              <a:gd name="T2" fmla="*/ 0 w 48"/>
              <a:gd name="T3" fmla="*/ 2147483647 h 672"/>
              <a:gd name="T4" fmla="*/ 2147483647 w 48"/>
              <a:gd name="T5" fmla="*/ 0 h 672"/>
              <a:gd name="T6" fmla="*/ 2147483647 w 48"/>
              <a:gd name="T7" fmla="*/ 2147483647 h 672"/>
              <a:gd name="T8" fmla="*/ 0 w 48"/>
              <a:gd name="T9" fmla="*/ 2147483647 h 672"/>
              <a:gd name="T10" fmla="*/ 0 60000 65536"/>
              <a:gd name="T11" fmla="*/ 0 60000 65536"/>
              <a:gd name="T12" fmla="*/ 0 60000 65536"/>
              <a:gd name="T13" fmla="*/ 0 60000 65536"/>
              <a:gd name="T14" fmla="*/ 0 60000 65536"/>
              <a:gd name="T15" fmla="*/ 0 w 48"/>
              <a:gd name="T16" fmla="*/ 0 h 672"/>
              <a:gd name="T17" fmla="*/ 48 w 48"/>
              <a:gd name="T18" fmla="*/ 672 h 672"/>
            </a:gdLst>
            <a:ahLst/>
            <a:cxnLst>
              <a:cxn ang="T10">
                <a:pos x="T0" y="T1"/>
              </a:cxn>
              <a:cxn ang="T11">
                <a:pos x="T2" y="T3"/>
              </a:cxn>
              <a:cxn ang="T12">
                <a:pos x="T4" y="T5"/>
              </a:cxn>
              <a:cxn ang="T13">
                <a:pos x="T6" y="T7"/>
              </a:cxn>
              <a:cxn ang="T14">
                <a:pos x="T8" y="T9"/>
              </a:cxn>
            </a:cxnLst>
            <a:rect l="T15" t="T16" r="T17" b="T18"/>
            <a:pathLst>
              <a:path w="48" h="672">
                <a:moveTo>
                  <a:pt x="0" y="672"/>
                </a:moveTo>
                <a:lnTo>
                  <a:pt x="0" y="39"/>
                </a:lnTo>
                <a:lnTo>
                  <a:pt x="48" y="0"/>
                </a:lnTo>
                <a:lnTo>
                  <a:pt x="48" y="633"/>
                </a:lnTo>
                <a:lnTo>
                  <a:pt x="0" y="672"/>
                </a:lnTo>
                <a:close/>
              </a:path>
            </a:pathLst>
          </a:custGeom>
          <a:solidFill>
            <a:srgbClr val="006680"/>
          </a:solidFill>
          <a:ln w="7938">
            <a:solidFill>
              <a:srgbClr val="FFFFFF"/>
            </a:solidFill>
            <a:prstDash val="solid"/>
            <a:round/>
            <a:headEnd/>
            <a:tailEnd/>
          </a:ln>
        </p:spPr>
        <p:txBody>
          <a:bodyPr/>
          <a:lstStyle/>
          <a:p>
            <a:endParaRPr lang="it-IT"/>
          </a:p>
        </p:txBody>
      </p:sp>
      <p:sp>
        <p:nvSpPr>
          <p:cNvPr id="105510" name="Rectangle 44">
            <a:extLst>
              <a:ext uri="{FF2B5EF4-FFF2-40B4-BE49-F238E27FC236}">
                <a16:creationId xmlns:a16="http://schemas.microsoft.com/office/drawing/2014/main" xmlns="" id="{76752AC1-0A93-2848-8DAD-0DBC7445C2DB}"/>
              </a:ext>
            </a:extLst>
          </p:cNvPr>
          <p:cNvSpPr>
            <a:spLocks noChangeArrowheads="1"/>
          </p:cNvSpPr>
          <p:nvPr/>
        </p:nvSpPr>
        <p:spPr bwMode="auto">
          <a:xfrm>
            <a:off x="4003675" y="4510088"/>
            <a:ext cx="211138" cy="1004887"/>
          </a:xfrm>
          <a:prstGeom prst="rect">
            <a:avLst/>
          </a:prstGeom>
          <a:solidFill>
            <a:srgbClr val="00CCFF"/>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11" name="Freeform 45">
            <a:extLst>
              <a:ext uri="{FF2B5EF4-FFF2-40B4-BE49-F238E27FC236}">
                <a16:creationId xmlns:a16="http://schemas.microsoft.com/office/drawing/2014/main" xmlns="" id="{9F728358-2807-3244-89DB-AADCFAA4ED9B}"/>
              </a:ext>
            </a:extLst>
          </p:cNvPr>
          <p:cNvSpPr>
            <a:spLocks/>
          </p:cNvSpPr>
          <p:nvPr/>
        </p:nvSpPr>
        <p:spPr bwMode="auto">
          <a:xfrm>
            <a:off x="4003675" y="4448175"/>
            <a:ext cx="279400" cy="61913"/>
          </a:xfrm>
          <a:custGeom>
            <a:avLst/>
            <a:gdLst>
              <a:gd name="T0" fmla="*/ 2147483647 w 198"/>
              <a:gd name="T1" fmla="*/ 2147483647 h 39"/>
              <a:gd name="T2" fmla="*/ 2147483647 w 198"/>
              <a:gd name="T3" fmla="*/ 0 h 39"/>
              <a:gd name="T4" fmla="*/ 2147483647 w 198"/>
              <a:gd name="T5" fmla="*/ 0 h 39"/>
              <a:gd name="T6" fmla="*/ 0 w 198"/>
              <a:gd name="T7" fmla="*/ 2147483647 h 39"/>
              <a:gd name="T8" fmla="*/ 2147483647 w 198"/>
              <a:gd name="T9" fmla="*/ 2147483647 h 39"/>
              <a:gd name="T10" fmla="*/ 0 60000 65536"/>
              <a:gd name="T11" fmla="*/ 0 60000 65536"/>
              <a:gd name="T12" fmla="*/ 0 60000 65536"/>
              <a:gd name="T13" fmla="*/ 0 60000 65536"/>
              <a:gd name="T14" fmla="*/ 0 60000 65536"/>
              <a:gd name="T15" fmla="*/ 0 w 198"/>
              <a:gd name="T16" fmla="*/ 0 h 39"/>
              <a:gd name="T17" fmla="*/ 198 w 198"/>
              <a:gd name="T18" fmla="*/ 39 h 39"/>
            </a:gdLst>
            <a:ahLst/>
            <a:cxnLst>
              <a:cxn ang="T10">
                <a:pos x="T0" y="T1"/>
              </a:cxn>
              <a:cxn ang="T11">
                <a:pos x="T2" y="T3"/>
              </a:cxn>
              <a:cxn ang="T12">
                <a:pos x="T4" y="T5"/>
              </a:cxn>
              <a:cxn ang="T13">
                <a:pos x="T6" y="T7"/>
              </a:cxn>
              <a:cxn ang="T14">
                <a:pos x="T8" y="T9"/>
              </a:cxn>
            </a:cxnLst>
            <a:rect l="T15" t="T16" r="T17" b="T18"/>
            <a:pathLst>
              <a:path w="198" h="39">
                <a:moveTo>
                  <a:pt x="150" y="39"/>
                </a:moveTo>
                <a:lnTo>
                  <a:pt x="198" y="0"/>
                </a:lnTo>
                <a:lnTo>
                  <a:pt x="49" y="0"/>
                </a:lnTo>
                <a:lnTo>
                  <a:pt x="0" y="39"/>
                </a:lnTo>
                <a:lnTo>
                  <a:pt x="150" y="39"/>
                </a:lnTo>
                <a:close/>
              </a:path>
            </a:pathLst>
          </a:custGeom>
          <a:solidFill>
            <a:srgbClr val="0099BF"/>
          </a:solidFill>
          <a:ln w="7938">
            <a:solidFill>
              <a:srgbClr val="FFFFFF"/>
            </a:solidFill>
            <a:prstDash val="solid"/>
            <a:round/>
            <a:headEnd/>
            <a:tailEnd/>
          </a:ln>
        </p:spPr>
        <p:txBody>
          <a:bodyPr/>
          <a:lstStyle/>
          <a:p>
            <a:endParaRPr lang="it-IT"/>
          </a:p>
        </p:txBody>
      </p:sp>
      <p:sp>
        <p:nvSpPr>
          <p:cNvPr id="359470" name="Rectangle 46">
            <a:extLst>
              <a:ext uri="{FF2B5EF4-FFF2-40B4-BE49-F238E27FC236}">
                <a16:creationId xmlns:a16="http://schemas.microsoft.com/office/drawing/2014/main" xmlns="" id="{F9132923-FDDD-4949-8406-FE282CDBEE1E}"/>
              </a:ext>
            </a:extLst>
          </p:cNvPr>
          <p:cNvSpPr>
            <a:spLocks noChangeArrowheads="1"/>
          </p:cNvSpPr>
          <p:nvPr/>
        </p:nvSpPr>
        <p:spPr bwMode="auto">
          <a:xfrm>
            <a:off x="3744913" y="3303588"/>
            <a:ext cx="434975"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22,2</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471" name="Rectangle 47">
            <a:extLst>
              <a:ext uri="{FF2B5EF4-FFF2-40B4-BE49-F238E27FC236}">
                <a16:creationId xmlns:a16="http://schemas.microsoft.com/office/drawing/2014/main" xmlns="" id="{9426BDD8-6A59-B946-8A8D-C3EF5DEE18DD}"/>
              </a:ext>
            </a:extLst>
          </p:cNvPr>
          <p:cNvSpPr>
            <a:spLocks noChangeArrowheads="1"/>
          </p:cNvSpPr>
          <p:nvPr/>
        </p:nvSpPr>
        <p:spPr bwMode="auto">
          <a:xfrm>
            <a:off x="4097338" y="4192588"/>
            <a:ext cx="434975"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11,6</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514" name="Freeform 48">
            <a:extLst>
              <a:ext uri="{FF2B5EF4-FFF2-40B4-BE49-F238E27FC236}">
                <a16:creationId xmlns:a16="http://schemas.microsoft.com/office/drawing/2014/main" xmlns="" id="{1102941E-E805-D04F-9FDE-0082D1A7E085}"/>
              </a:ext>
            </a:extLst>
          </p:cNvPr>
          <p:cNvSpPr>
            <a:spLocks/>
          </p:cNvSpPr>
          <p:nvPr/>
        </p:nvSpPr>
        <p:spPr bwMode="auto">
          <a:xfrm>
            <a:off x="4746625" y="3114675"/>
            <a:ext cx="68263" cy="2400300"/>
          </a:xfrm>
          <a:custGeom>
            <a:avLst/>
            <a:gdLst>
              <a:gd name="T0" fmla="*/ 0 w 48"/>
              <a:gd name="T1" fmla="*/ 2147483647 h 1512"/>
              <a:gd name="T2" fmla="*/ 0 w 48"/>
              <a:gd name="T3" fmla="*/ 2147483647 h 1512"/>
              <a:gd name="T4" fmla="*/ 2147483647 w 48"/>
              <a:gd name="T5" fmla="*/ 0 h 1512"/>
              <a:gd name="T6" fmla="*/ 2147483647 w 48"/>
              <a:gd name="T7" fmla="*/ 2147483647 h 1512"/>
              <a:gd name="T8" fmla="*/ 0 w 48"/>
              <a:gd name="T9" fmla="*/ 2147483647 h 1512"/>
              <a:gd name="T10" fmla="*/ 0 60000 65536"/>
              <a:gd name="T11" fmla="*/ 0 60000 65536"/>
              <a:gd name="T12" fmla="*/ 0 60000 65536"/>
              <a:gd name="T13" fmla="*/ 0 60000 65536"/>
              <a:gd name="T14" fmla="*/ 0 60000 65536"/>
              <a:gd name="T15" fmla="*/ 0 w 48"/>
              <a:gd name="T16" fmla="*/ 0 h 1512"/>
              <a:gd name="T17" fmla="*/ 48 w 48"/>
              <a:gd name="T18" fmla="*/ 1512 h 1512"/>
            </a:gdLst>
            <a:ahLst/>
            <a:cxnLst>
              <a:cxn ang="T10">
                <a:pos x="T0" y="T1"/>
              </a:cxn>
              <a:cxn ang="T11">
                <a:pos x="T2" y="T3"/>
              </a:cxn>
              <a:cxn ang="T12">
                <a:pos x="T4" y="T5"/>
              </a:cxn>
              <a:cxn ang="T13">
                <a:pos x="T6" y="T7"/>
              </a:cxn>
              <a:cxn ang="T14">
                <a:pos x="T8" y="T9"/>
              </a:cxn>
            </a:cxnLst>
            <a:rect l="T15" t="T16" r="T17" b="T18"/>
            <a:pathLst>
              <a:path w="48" h="1512">
                <a:moveTo>
                  <a:pt x="0" y="1512"/>
                </a:moveTo>
                <a:lnTo>
                  <a:pt x="0" y="39"/>
                </a:lnTo>
                <a:lnTo>
                  <a:pt x="48" y="0"/>
                </a:lnTo>
                <a:lnTo>
                  <a:pt x="48" y="1473"/>
                </a:lnTo>
                <a:lnTo>
                  <a:pt x="0" y="1512"/>
                </a:lnTo>
                <a:close/>
              </a:path>
            </a:pathLst>
          </a:custGeom>
          <a:solidFill>
            <a:srgbClr val="804D66"/>
          </a:solidFill>
          <a:ln w="7938">
            <a:solidFill>
              <a:srgbClr val="FFFFFF"/>
            </a:solidFill>
            <a:prstDash val="solid"/>
            <a:round/>
            <a:headEnd/>
            <a:tailEnd/>
          </a:ln>
        </p:spPr>
        <p:txBody>
          <a:bodyPr/>
          <a:lstStyle/>
          <a:p>
            <a:endParaRPr lang="it-IT"/>
          </a:p>
        </p:txBody>
      </p:sp>
      <p:sp>
        <p:nvSpPr>
          <p:cNvPr id="105515" name="Rectangle 49">
            <a:extLst>
              <a:ext uri="{FF2B5EF4-FFF2-40B4-BE49-F238E27FC236}">
                <a16:creationId xmlns:a16="http://schemas.microsoft.com/office/drawing/2014/main" xmlns="" id="{EAC2B152-AF3C-3B43-B07C-9CC46D968781}"/>
              </a:ext>
            </a:extLst>
          </p:cNvPr>
          <p:cNvSpPr>
            <a:spLocks noChangeArrowheads="1"/>
          </p:cNvSpPr>
          <p:nvPr/>
        </p:nvSpPr>
        <p:spPr bwMode="auto">
          <a:xfrm>
            <a:off x="4527550" y="3176588"/>
            <a:ext cx="219075" cy="2338387"/>
          </a:xfrm>
          <a:prstGeom prst="rect">
            <a:avLst/>
          </a:prstGeom>
          <a:solidFill>
            <a:srgbClr val="FF99CC"/>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16" name="Freeform 50">
            <a:extLst>
              <a:ext uri="{FF2B5EF4-FFF2-40B4-BE49-F238E27FC236}">
                <a16:creationId xmlns:a16="http://schemas.microsoft.com/office/drawing/2014/main" xmlns="" id="{162FC59D-BDA4-6749-A87D-477D75DB0BD6}"/>
              </a:ext>
            </a:extLst>
          </p:cNvPr>
          <p:cNvSpPr>
            <a:spLocks/>
          </p:cNvSpPr>
          <p:nvPr/>
        </p:nvSpPr>
        <p:spPr bwMode="auto">
          <a:xfrm>
            <a:off x="4527550" y="3114675"/>
            <a:ext cx="287338" cy="61913"/>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55" y="39"/>
                </a:moveTo>
                <a:lnTo>
                  <a:pt x="203" y="0"/>
                </a:lnTo>
                <a:lnTo>
                  <a:pt x="53" y="0"/>
                </a:lnTo>
                <a:lnTo>
                  <a:pt x="0" y="39"/>
                </a:lnTo>
                <a:lnTo>
                  <a:pt x="155" y="39"/>
                </a:lnTo>
                <a:close/>
              </a:path>
            </a:pathLst>
          </a:custGeom>
          <a:solidFill>
            <a:srgbClr val="BF7399"/>
          </a:solidFill>
          <a:ln w="7938">
            <a:solidFill>
              <a:srgbClr val="FFFFFF"/>
            </a:solidFill>
            <a:prstDash val="solid"/>
            <a:round/>
            <a:headEnd/>
            <a:tailEnd/>
          </a:ln>
        </p:spPr>
        <p:txBody>
          <a:bodyPr/>
          <a:lstStyle/>
          <a:p>
            <a:endParaRPr lang="it-IT"/>
          </a:p>
        </p:txBody>
      </p:sp>
      <p:sp>
        <p:nvSpPr>
          <p:cNvPr id="105517" name="Freeform 51">
            <a:extLst>
              <a:ext uri="{FF2B5EF4-FFF2-40B4-BE49-F238E27FC236}">
                <a16:creationId xmlns:a16="http://schemas.microsoft.com/office/drawing/2014/main" xmlns="" id="{65986FA0-2DEE-AA44-A75F-43899C22FB9A}"/>
              </a:ext>
            </a:extLst>
          </p:cNvPr>
          <p:cNvSpPr>
            <a:spLocks/>
          </p:cNvSpPr>
          <p:nvPr/>
        </p:nvSpPr>
        <p:spPr bwMode="auto">
          <a:xfrm>
            <a:off x="4957763" y="4325938"/>
            <a:ext cx="76200" cy="1189037"/>
          </a:xfrm>
          <a:custGeom>
            <a:avLst/>
            <a:gdLst>
              <a:gd name="T0" fmla="*/ 0 w 54"/>
              <a:gd name="T1" fmla="*/ 2147483647 h 749"/>
              <a:gd name="T2" fmla="*/ 0 w 54"/>
              <a:gd name="T3" fmla="*/ 2147483647 h 749"/>
              <a:gd name="T4" fmla="*/ 2147483647 w 54"/>
              <a:gd name="T5" fmla="*/ 0 h 749"/>
              <a:gd name="T6" fmla="*/ 2147483647 w 54"/>
              <a:gd name="T7" fmla="*/ 2147483647 h 749"/>
              <a:gd name="T8" fmla="*/ 0 w 54"/>
              <a:gd name="T9" fmla="*/ 2147483647 h 749"/>
              <a:gd name="T10" fmla="*/ 0 60000 65536"/>
              <a:gd name="T11" fmla="*/ 0 60000 65536"/>
              <a:gd name="T12" fmla="*/ 0 60000 65536"/>
              <a:gd name="T13" fmla="*/ 0 60000 65536"/>
              <a:gd name="T14" fmla="*/ 0 60000 65536"/>
              <a:gd name="T15" fmla="*/ 0 w 54"/>
              <a:gd name="T16" fmla="*/ 0 h 749"/>
              <a:gd name="T17" fmla="*/ 54 w 54"/>
              <a:gd name="T18" fmla="*/ 749 h 749"/>
            </a:gdLst>
            <a:ahLst/>
            <a:cxnLst>
              <a:cxn ang="T10">
                <a:pos x="T0" y="T1"/>
              </a:cxn>
              <a:cxn ang="T11">
                <a:pos x="T2" y="T3"/>
              </a:cxn>
              <a:cxn ang="T12">
                <a:pos x="T4" y="T5"/>
              </a:cxn>
              <a:cxn ang="T13">
                <a:pos x="T6" y="T7"/>
              </a:cxn>
              <a:cxn ang="T14">
                <a:pos x="T8" y="T9"/>
              </a:cxn>
            </a:cxnLst>
            <a:rect l="T15" t="T16" r="T17" b="T18"/>
            <a:pathLst>
              <a:path w="54" h="749">
                <a:moveTo>
                  <a:pt x="0" y="749"/>
                </a:moveTo>
                <a:lnTo>
                  <a:pt x="0" y="39"/>
                </a:lnTo>
                <a:lnTo>
                  <a:pt x="54" y="0"/>
                </a:lnTo>
                <a:lnTo>
                  <a:pt x="54" y="710"/>
                </a:lnTo>
                <a:lnTo>
                  <a:pt x="0" y="749"/>
                </a:lnTo>
                <a:close/>
              </a:path>
            </a:pathLst>
          </a:custGeom>
          <a:solidFill>
            <a:srgbClr val="006680"/>
          </a:solidFill>
          <a:ln w="7938">
            <a:solidFill>
              <a:srgbClr val="FFFFFF"/>
            </a:solidFill>
            <a:prstDash val="solid"/>
            <a:round/>
            <a:headEnd/>
            <a:tailEnd/>
          </a:ln>
        </p:spPr>
        <p:txBody>
          <a:bodyPr/>
          <a:lstStyle/>
          <a:p>
            <a:endParaRPr lang="it-IT"/>
          </a:p>
        </p:txBody>
      </p:sp>
      <p:sp>
        <p:nvSpPr>
          <p:cNvPr id="105518" name="Rectangle 52">
            <a:extLst>
              <a:ext uri="{FF2B5EF4-FFF2-40B4-BE49-F238E27FC236}">
                <a16:creationId xmlns:a16="http://schemas.microsoft.com/office/drawing/2014/main" xmlns="" id="{666AE6D6-2959-7A45-82F9-8CDCB63B0559}"/>
              </a:ext>
            </a:extLst>
          </p:cNvPr>
          <p:cNvSpPr>
            <a:spLocks noChangeArrowheads="1"/>
          </p:cNvSpPr>
          <p:nvPr/>
        </p:nvSpPr>
        <p:spPr bwMode="auto">
          <a:xfrm>
            <a:off x="4746625" y="4387850"/>
            <a:ext cx="211138" cy="1127125"/>
          </a:xfrm>
          <a:prstGeom prst="rect">
            <a:avLst/>
          </a:prstGeom>
          <a:solidFill>
            <a:srgbClr val="00CCFF"/>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19" name="Freeform 53">
            <a:extLst>
              <a:ext uri="{FF2B5EF4-FFF2-40B4-BE49-F238E27FC236}">
                <a16:creationId xmlns:a16="http://schemas.microsoft.com/office/drawing/2014/main" xmlns="" id="{F21846DD-91B3-9D4F-A7D4-2DB01E154F1B}"/>
              </a:ext>
            </a:extLst>
          </p:cNvPr>
          <p:cNvSpPr>
            <a:spLocks/>
          </p:cNvSpPr>
          <p:nvPr/>
        </p:nvSpPr>
        <p:spPr bwMode="auto">
          <a:xfrm>
            <a:off x="4746625" y="4325938"/>
            <a:ext cx="287338" cy="61912"/>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49" y="39"/>
                </a:moveTo>
                <a:lnTo>
                  <a:pt x="203" y="0"/>
                </a:lnTo>
                <a:lnTo>
                  <a:pt x="48" y="0"/>
                </a:lnTo>
                <a:lnTo>
                  <a:pt x="0" y="39"/>
                </a:lnTo>
                <a:lnTo>
                  <a:pt x="149" y="39"/>
                </a:lnTo>
                <a:close/>
              </a:path>
            </a:pathLst>
          </a:custGeom>
          <a:solidFill>
            <a:srgbClr val="0099BF"/>
          </a:solidFill>
          <a:ln w="7938">
            <a:solidFill>
              <a:srgbClr val="FFFFFF"/>
            </a:solidFill>
            <a:prstDash val="solid"/>
            <a:round/>
            <a:headEnd/>
            <a:tailEnd/>
          </a:ln>
        </p:spPr>
        <p:txBody>
          <a:bodyPr/>
          <a:lstStyle/>
          <a:p>
            <a:endParaRPr lang="it-IT"/>
          </a:p>
        </p:txBody>
      </p:sp>
      <p:sp>
        <p:nvSpPr>
          <p:cNvPr id="359478" name="Rectangle 54">
            <a:extLst>
              <a:ext uri="{FF2B5EF4-FFF2-40B4-BE49-F238E27FC236}">
                <a16:creationId xmlns:a16="http://schemas.microsoft.com/office/drawing/2014/main" xmlns="" id="{5B12703A-4B1B-9E47-85E7-86F4CA3E75AE}"/>
              </a:ext>
            </a:extLst>
          </p:cNvPr>
          <p:cNvSpPr>
            <a:spLocks noChangeArrowheads="1"/>
          </p:cNvSpPr>
          <p:nvPr/>
        </p:nvSpPr>
        <p:spPr bwMode="auto">
          <a:xfrm>
            <a:off x="4568825" y="2906713"/>
            <a:ext cx="233363"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27</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479" name="Rectangle 55">
            <a:extLst>
              <a:ext uri="{FF2B5EF4-FFF2-40B4-BE49-F238E27FC236}">
                <a16:creationId xmlns:a16="http://schemas.microsoft.com/office/drawing/2014/main" xmlns="" id="{ADBFC169-0CB1-4A49-A144-5A2C1A43B300}"/>
              </a:ext>
            </a:extLst>
          </p:cNvPr>
          <p:cNvSpPr>
            <a:spLocks noChangeArrowheads="1"/>
          </p:cNvSpPr>
          <p:nvPr/>
        </p:nvSpPr>
        <p:spPr bwMode="auto">
          <a:xfrm>
            <a:off x="4865688" y="4102100"/>
            <a:ext cx="233362" cy="230188"/>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13</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522" name="Freeform 56">
            <a:extLst>
              <a:ext uri="{FF2B5EF4-FFF2-40B4-BE49-F238E27FC236}">
                <a16:creationId xmlns:a16="http://schemas.microsoft.com/office/drawing/2014/main" xmlns="" id="{E4F2EFAE-3F17-4D45-9E5A-EC7B867E8B6C}"/>
              </a:ext>
            </a:extLst>
          </p:cNvPr>
          <p:cNvSpPr>
            <a:spLocks/>
          </p:cNvSpPr>
          <p:nvPr/>
        </p:nvSpPr>
        <p:spPr bwMode="auto">
          <a:xfrm>
            <a:off x="5489575" y="3444875"/>
            <a:ext cx="66675" cy="2070100"/>
          </a:xfrm>
          <a:custGeom>
            <a:avLst/>
            <a:gdLst>
              <a:gd name="T0" fmla="*/ 0 w 48"/>
              <a:gd name="T1" fmla="*/ 2147483647 h 1304"/>
              <a:gd name="T2" fmla="*/ 0 w 48"/>
              <a:gd name="T3" fmla="*/ 2147483647 h 1304"/>
              <a:gd name="T4" fmla="*/ 2147483647 w 48"/>
              <a:gd name="T5" fmla="*/ 0 h 1304"/>
              <a:gd name="T6" fmla="*/ 2147483647 w 48"/>
              <a:gd name="T7" fmla="*/ 2147483647 h 1304"/>
              <a:gd name="T8" fmla="*/ 0 w 48"/>
              <a:gd name="T9" fmla="*/ 2147483647 h 1304"/>
              <a:gd name="T10" fmla="*/ 0 60000 65536"/>
              <a:gd name="T11" fmla="*/ 0 60000 65536"/>
              <a:gd name="T12" fmla="*/ 0 60000 65536"/>
              <a:gd name="T13" fmla="*/ 0 60000 65536"/>
              <a:gd name="T14" fmla="*/ 0 60000 65536"/>
              <a:gd name="T15" fmla="*/ 0 w 48"/>
              <a:gd name="T16" fmla="*/ 0 h 1304"/>
              <a:gd name="T17" fmla="*/ 48 w 48"/>
              <a:gd name="T18" fmla="*/ 1304 h 1304"/>
            </a:gdLst>
            <a:ahLst/>
            <a:cxnLst>
              <a:cxn ang="T10">
                <a:pos x="T0" y="T1"/>
              </a:cxn>
              <a:cxn ang="T11">
                <a:pos x="T2" y="T3"/>
              </a:cxn>
              <a:cxn ang="T12">
                <a:pos x="T4" y="T5"/>
              </a:cxn>
              <a:cxn ang="T13">
                <a:pos x="T6" y="T7"/>
              </a:cxn>
              <a:cxn ang="T14">
                <a:pos x="T8" y="T9"/>
              </a:cxn>
            </a:cxnLst>
            <a:rect l="T15" t="T16" r="T17" b="T18"/>
            <a:pathLst>
              <a:path w="48" h="1304">
                <a:moveTo>
                  <a:pt x="0" y="1304"/>
                </a:moveTo>
                <a:lnTo>
                  <a:pt x="0" y="39"/>
                </a:lnTo>
                <a:lnTo>
                  <a:pt x="48" y="0"/>
                </a:lnTo>
                <a:lnTo>
                  <a:pt x="48" y="1265"/>
                </a:lnTo>
                <a:lnTo>
                  <a:pt x="0" y="1304"/>
                </a:lnTo>
                <a:close/>
              </a:path>
            </a:pathLst>
          </a:custGeom>
          <a:solidFill>
            <a:srgbClr val="804D66"/>
          </a:solidFill>
          <a:ln w="7938">
            <a:solidFill>
              <a:srgbClr val="FFFFFF"/>
            </a:solidFill>
            <a:prstDash val="solid"/>
            <a:round/>
            <a:headEnd/>
            <a:tailEnd/>
          </a:ln>
        </p:spPr>
        <p:txBody>
          <a:bodyPr/>
          <a:lstStyle/>
          <a:p>
            <a:endParaRPr lang="it-IT"/>
          </a:p>
        </p:txBody>
      </p:sp>
      <p:sp>
        <p:nvSpPr>
          <p:cNvPr id="105523" name="Rectangle 57">
            <a:extLst>
              <a:ext uri="{FF2B5EF4-FFF2-40B4-BE49-F238E27FC236}">
                <a16:creationId xmlns:a16="http://schemas.microsoft.com/office/drawing/2014/main" xmlns="" id="{9B61B0ED-2146-B74E-91C6-FE5F3345A254}"/>
              </a:ext>
            </a:extLst>
          </p:cNvPr>
          <p:cNvSpPr>
            <a:spLocks noChangeArrowheads="1"/>
          </p:cNvSpPr>
          <p:nvPr/>
        </p:nvSpPr>
        <p:spPr bwMode="auto">
          <a:xfrm>
            <a:off x="5276850" y="3506788"/>
            <a:ext cx="212725" cy="2008187"/>
          </a:xfrm>
          <a:prstGeom prst="rect">
            <a:avLst/>
          </a:prstGeom>
          <a:solidFill>
            <a:srgbClr val="FF99CC"/>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24" name="Freeform 58">
            <a:extLst>
              <a:ext uri="{FF2B5EF4-FFF2-40B4-BE49-F238E27FC236}">
                <a16:creationId xmlns:a16="http://schemas.microsoft.com/office/drawing/2014/main" xmlns="" id="{5455220A-D80A-7145-B62F-5192B72FE569}"/>
              </a:ext>
            </a:extLst>
          </p:cNvPr>
          <p:cNvSpPr>
            <a:spLocks/>
          </p:cNvSpPr>
          <p:nvPr/>
        </p:nvSpPr>
        <p:spPr bwMode="auto">
          <a:xfrm>
            <a:off x="5276850" y="3444875"/>
            <a:ext cx="279400" cy="61913"/>
          </a:xfrm>
          <a:custGeom>
            <a:avLst/>
            <a:gdLst>
              <a:gd name="T0" fmla="*/ 2147483647 w 198"/>
              <a:gd name="T1" fmla="*/ 2147483647 h 39"/>
              <a:gd name="T2" fmla="*/ 2147483647 w 198"/>
              <a:gd name="T3" fmla="*/ 0 h 39"/>
              <a:gd name="T4" fmla="*/ 2147483647 w 198"/>
              <a:gd name="T5" fmla="*/ 0 h 39"/>
              <a:gd name="T6" fmla="*/ 0 w 198"/>
              <a:gd name="T7" fmla="*/ 2147483647 h 39"/>
              <a:gd name="T8" fmla="*/ 2147483647 w 198"/>
              <a:gd name="T9" fmla="*/ 2147483647 h 39"/>
              <a:gd name="T10" fmla="*/ 0 60000 65536"/>
              <a:gd name="T11" fmla="*/ 0 60000 65536"/>
              <a:gd name="T12" fmla="*/ 0 60000 65536"/>
              <a:gd name="T13" fmla="*/ 0 60000 65536"/>
              <a:gd name="T14" fmla="*/ 0 60000 65536"/>
              <a:gd name="T15" fmla="*/ 0 w 198"/>
              <a:gd name="T16" fmla="*/ 0 h 39"/>
              <a:gd name="T17" fmla="*/ 198 w 198"/>
              <a:gd name="T18" fmla="*/ 39 h 39"/>
            </a:gdLst>
            <a:ahLst/>
            <a:cxnLst>
              <a:cxn ang="T10">
                <a:pos x="T0" y="T1"/>
              </a:cxn>
              <a:cxn ang="T11">
                <a:pos x="T2" y="T3"/>
              </a:cxn>
              <a:cxn ang="T12">
                <a:pos x="T4" y="T5"/>
              </a:cxn>
              <a:cxn ang="T13">
                <a:pos x="T6" y="T7"/>
              </a:cxn>
              <a:cxn ang="T14">
                <a:pos x="T8" y="T9"/>
              </a:cxn>
            </a:cxnLst>
            <a:rect l="T15" t="T16" r="T17" b="T18"/>
            <a:pathLst>
              <a:path w="198" h="39">
                <a:moveTo>
                  <a:pt x="150" y="39"/>
                </a:moveTo>
                <a:lnTo>
                  <a:pt x="198" y="0"/>
                </a:lnTo>
                <a:lnTo>
                  <a:pt x="49" y="0"/>
                </a:lnTo>
                <a:lnTo>
                  <a:pt x="0" y="39"/>
                </a:lnTo>
                <a:lnTo>
                  <a:pt x="150" y="39"/>
                </a:lnTo>
                <a:close/>
              </a:path>
            </a:pathLst>
          </a:custGeom>
          <a:solidFill>
            <a:srgbClr val="BF7399"/>
          </a:solidFill>
          <a:ln w="7938">
            <a:solidFill>
              <a:srgbClr val="FFFFFF"/>
            </a:solidFill>
            <a:prstDash val="solid"/>
            <a:round/>
            <a:headEnd/>
            <a:tailEnd/>
          </a:ln>
        </p:spPr>
        <p:txBody>
          <a:bodyPr/>
          <a:lstStyle/>
          <a:p>
            <a:endParaRPr lang="it-IT"/>
          </a:p>
        </p:txBody>
      </p:sp>
      <p:sp>
        <p:nvSpPr>
          <p:cNvPr id="105525" name="Freeform 59">
            <a:extLst>
              <a:ext uri="{FF2B5EF4-FFF2-40B4-BE49-F238E27FC236}">
                <a16:creationId xmlns:a16="http://schemas.microsoft.com/office/drawing/2014/main" xmlns="" id="{E77F6F1A-B704-F64E-884A-00153D2531AB}"/>
              </a:ext>
            </a:extLst>
          </p:cNvPr>
          <p:cNvSpPr>
            <a:spLocks/>
          </p:cNvSpPr>
          <p:nvPr/>
        </p:nvSpPr>
        <p:spPr bwMode="auto">
          <a:xfrm>
            <a:off x="5700713" y="4318000"/>
            <a:ext cx="74612" cy="1196975"/>
          </a:xfrm>
          <a:custGeom>
            <a:avLst/>
            <a:gdLst>
              <a:gd name="T0" fmla="*/ 0 w 53"/>
              <a:gd name="T1" fmla="*/ 2147483647 h 754"/>
              <a:gd name="T2" fmla="*/ 0 w 53"/>
              <a:gd name="T3" fmla="*/ 2147483647 h 754"/>
              <a:gd name="T4" fmla="*/ 2147483647 w 53"/>
              <a:gd name="T5" fmla="*/ 0 h 754"/>
              <a:gd name="T6" fmla="*/ 2147483647 w 53"/>
              <a:gd name="T7" fmla="*/ 2147483647 h 754"/>
              <a:gd name="T8" fmla="*/ 0 w 53"/>
              <a:gd name="T9" fmla="*/ 2147483647 h 754"/>
              <a:gd name="T10" fmla="*/ 0 60000 65536"/>
              <a:gd name="T11" fmla="*/ 0 60000 65536"/>
              <a:gd name="T12" fmla="*/ 0 60000 65536"/>
              <a:gd name="T13" fmla="*/ 0 60000 65536"/>
              <a:gd name="T14" fmla="*/ 0 60000 65536"/>
              <a:gd name="T15" fmla="*/ 0 w 53"/>
              <a:gd name="T16" fmla="*/ 0 h 754"/>
              <a:gd name="T17" fmla="*/ 53 w 53"/>
              <a:gd name="T18" fmla="*/ 754 h 754"/>
            </a:gdLst>
            <a:ahLst/>
            <a:cxnLst>
              <a:cxn ang="T10">
                <a:pos x="T0" y="T1"/>
              </a:cxn>
              <a:cxn ang="T11">
                <a:pos x="T2" y="T3"/>
              </a:cxn>
              <a:cxn ang="T12">
                <a:pos x="T4" y="T5"/>
              </a:cxn>
              <a:cxn ang="T13">
                <a:pos x="T6" y="T7"/>
              </a:cxn>
              <a:cxn ang="T14">
                <a:pos x="T8" y="T9"/>
              </a:cxn>
            </a:cxnLst>
            <a:rect l="T15" t="T16" r="T17" b="T18"/>
            <a:pathLst>
              <a:path w="53" h="754">
                <a:moveTo>
                  <a:pt x="0" y="754"/>
                </a:moveTo>
                <a:lnTo>
                  <a:pt x="0" y="39"/>
                </a:lnTo>
                <a:lnTo>
                  <a:pt x="53" y="0"/>
                </a:lnTo>
                <a:lnTo>
                  <a:pt x="53" y="715"/>
                </a:lnTo>
                <a:lnTo>
                  <a:pt x="0" y="754"/>
                </a:lnTo>
                <a:close/>
              </a:path>
            </a:pathLst>
          </a:custGeom>
          <a:solidFill>
            <a:srgbClr val="006680"/>
          </a:solidFill>
          <a:ln w="7938">
            <a:solidFill>
              <a:srgbClr val="FFFFFF"/>
            </a:solidFill>
            <a:prstDash val="solid"/>
            <a:round/>
            <a:headEnd/>
            <a:tailEnd/>
          </a:ln>
        </p:spPr>
        <p:txBody>
          <a:bodyPr/>
          <a:lstStyle/>
          <a:p>
            <a:endParaRPr lang="it-IT"/>
          </a:p>
        </p:txBody>
      </p:sp>
      <p:sp>
        <p:nvSpPr>
          <p:cNvPr id="105526" name="Rectangle 60">
            <a:extLst>
              <a:ext uri="{FF2B5EF4-FFF2-40B4-BE49-F238E27FC236}">
                <a16:creationId xmlns:a16="http://schemas.microsoft.com/office/drawing/2014/main" xmlns="" id="{BF4915C8-5BAE-E242-B8C2-38ED92FFECD4}"/>
              </a:ext>
            </a:extLst>
          </p:cNvPr>
          <p:cNvSpPr>
            <a:spLocks noChangeArrowheads="1"/>
          </p:cNvSpPr>
          <p:nvPr/>
        </p:nvSpPr>
        <p:spPr bwMode="auto">
          <a:xfrm>
            <a:off x="5489575" y="4379913"/>
            <a:ext cx="211138" cy="1135062"/>
          </a:xfrm>
          <a:prstGeom prst="rect">
            <a:avLst/>
          </a:prstGeom>
          <a:solidFill>
            <a:srgbClr val="00CCFF"/>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27" name="Freeform 61">
            <a:extLst>
              <a:ext uri="{FF2B5EF4-FFF2-40B4-BE49-F238E27FC236}">
                <a16:creationId xmlns:a16="http://schemas.microsoft.com/office/drawing/2014/main" xmlns="" id="{3AA5500E-80C1-CC49-837E-C4E243489701}"/>
              </a:ext>
            </a:extLst>
          </p:cNvPr>
          <p:cNvSpPr>
            <a:spLocks/>
          </p:cNvSpPr>
          <p:nvPr/>
        </p:nvSpPr>
        <p:spPr bwMode="auto">
          <a:xfrm>
            <a:off x="5489575" y="4318000"/>
            <a:ext cx="285750" cy="61913"/>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50" y="39"/>
                </a:moveTo>
                <a:lnTo>
                  <a:pt x="203" y="0"/>
                </a:lnTo>
                <a:lnTo>
                  <a:pt x="48" y="0"/>
                </a:lnTo>
                <a:lnTo>
                  <a:pt x="0" y="39"/>
                </a:lnTo>
                <a:lnTo>
                  <a:pt x="150" y="39"/>
                </a:lnTo>
                <a:close/>
              </a:path>
            </a:pathLst>
          </a:custGeom>
          <a:solidFill>
            <a:srgbClr val="0099BF"/>
          </a:solidFill>
          <a:ln w="7938">
            <a:solidFill>
              <a:srgbClr val="FFFFFF"/>
            </a:solidFill>
            <a:prstDash val="solid"/>
            <a:round/>
            <a:headEnd/>
            <a:tailEnd/>
          </a:ln>
        </p:spPr>
        <p:txBody>
          <a:bodyPr/>
          <a:lstStyle/>
          <a:p>
            <a:endParaRPr lang="it-IT"/>
          </a:p>
        </p:txBody>
      </p:sp>
      <p:sp>
        <p:nvSpPr>
          <p:cNvPr id="359486" name="Rectangle 62">
            <a:extLst>
              <a:ext uri="{FF2B5EF4-FFF2-40B4-BE49-F238E27FC236}">
                <a16:creationId xmlns:a16="http://schemas.microsoft.com/office/drawing/2014/main" xmlns="" id="{E61A62C5-0652-3642-9040-817505E06F8B}"/>
              </a:ext>
            </a:extLst>
          </p:cNvPr>
          <p:cNvSpPr>
            <a:spLocks noChangeArrowheads="1"/>
          </p:cNvSpPr>
          <p:nvPr/>
        </p:nvSpPr>
        <p:spPr bwMode="auto">
          <a:xfrm>
            <a:off x="5230813" y="3187700"/>
            <a:ext cx="434975" cy="230188"/>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dirty="0">
                <a:solidFill>
                  <a:srgbClr val="002060"/>
                </a:solidFill>
                <a:latin typeface="Comic Sans MS" pitchFamily="66" charset="0"/>
                <a:ea typeface="+mn-ea"/>
              </a:rPr>
              <a:t>23,2</a:t>
            </a:r>
            <a:endParaRPr lang="it-IT" sz="1600" dirty="0">
              <a:solidFill>
                <a:srgbClr val="002060"/>
              </a:solidFill>
              <a:effectLst>
                <a:outerShdw blurRad="38100" dist="38100" dir="2700000" algn="tl">
                  <a:srgbClr val="000000"/>
                </a:outerShdw>
              </a:effectLst>
              <a:latin typeface="Comic Sans MS" pitchFamily="66" charset="0"/>
              <a:ea typeface="+mn-ea"/>
            </a:endParaRPr>
          </a:p>
        </p:txBody>
      </p:sp>
      <p:sp>
        <p:nvSpPr>
          <p:cNvPr id="359487" name="Rectangle 63">
            <a:extLst>
              <a:ext uri="{FF2B5EF4-FFF2-40B4-BE49-F238E27FC236}">
                <a16:creationId xmlns:a16="http://schemas.microsoft.com/office/drawing/2014/main" xmlns="" id="{F89DC5D7-4EAA-2844-B157-53BDBE433A66}"/>
              </a:ext>
            </a:extLst>
          </p:cNvPr>
          <p:cNvSpPr>
            <a:spLocks noChangeArrowheads="1"/>
          </p:cNvSpPr>
          <p:nvPr/>
        </p:nvSpPr>
        <p:spPr bwMode="auto">
          <a:xfrm>
            <a:off x="5568950" y="4094163"/>
            <a:ext cx="434975"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13,1</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530" name="Freeform 64">
            <a:extLst>
              <a:ext uri="{FF2B5EF4-FFF2-40B4-BE49-F238E27FC236}">
                <a16:creationId xmlns:a16="http://schemas.microsoft.com/office/drawing/2014/main" xmlns="" id="{45FA7E80-69EB-D34F-99D3-26B4B5C2A262}"/>
              </a:ext>
            </a:extLst>
          </p:cNvPr>
          <p:cNvSpPr>
            <a:spLocks/>
          </p:cNvSpPr>
          <p:nvPr/>
        </p:nvSpPr>
        <p:spPr bwMode="auto">
          <a:xfrm>
            <a:off x="6232525" y="3068638"/>
            <a:ext cx="74613" cy="2446337"/>
          </a:xfrm>
          <a:custGeom>
            <a:avLst/>
            <a:gdLst>
              <a:gd name="T0" fmla="*/ 0 w 53"/>
              <a:gd name="T1" fmla="*/ 2147483647 h 1541"/>
              <a:gd name="T2" fmla="*/ 0 w 53"/>
              <a:gd name="T3" fmla="*/ 2147483647 h 1541"/>
              <a:gd name="T4" fmla="*/ 2147483647 w 53"/>
              <a:gd name="T5" fmla="*/ 0 h 1541"/>
              <a:gd name="T6" fmla="*/ 2147483647 w 53"/>
              <a:gd name="T7" fmla="*/ 2147483647 h 1541"/>
              <a:gd name="T8" fmla="*/ 0 w 53"/>
              <a:gd name="T9" fmla="*/ 2147483647 h 1541"/>
              <a:gd name="T10" fmla="*/ 0 60000 65536"/>
              <a:gd name="T11" fmla="*/ 0 60000 65536"/>
              <a:gd name="T12" fmla="*/ 0 60000 65536"/>
              <a:gd name="T13" fmla="*/ 0 60000 65536"/>
              <a:gd name="T14" fmla="*/ 0 60000 65536"/>
              <a:gd name="T15" fmla="*/ 0 w 53"/>
              <a:gd name="T16" fmla="*/ 0 h 1541"/>
              <a:gd name="T17" fmla="*/ 53 w 53"/>
              <a:gd name="T18" fmla="*/ 1541 h 1541"/>
            </a:gdLst>
            <a:ahLst/>
            <a:cxnLst>
              <a:cxn ang="T10">
                <a:pos x="T0" y="T1"/>
              </a:cxn>
              <a:cxn ang="T11">
                <a:pos x="T2" y="T3"/>
              </a:cxn>
              <a:cxn ang="T12">
                <a:pos x="T4" y="T5"/>
              </a:cxn>
              <a:cxn ang="T13">
                <a:pos x="T6" y="T7"/>
              </a:cxn>
              <a:cxn ang="T14">
                <a:pos x="T8" y="T9"/>
              </a:cxn>
            </a:cxnLst>
            <a:rect l="T15" t="T16" r="T17" b="T18"/>
            <a:pathLst>
              <a:path w="53" h="1541">
                <a:moveTo>
                  <a:pt x="0" y="1541"/>
                </a:moveTo>
                <a:lnTo>
                  <a:pt x="0" y="39"/>
                </a:lnTo>
                <a:lnTo>
                  <a:pt x="53" y="0"/>
                </a:lnTo>
                <a:lnTo>
                  <a:pt x="53" y="1502"/>
                </a:lnTo>
                <a:lnTo>
                  <a:pt x="0" y="1541"/>
                </a:lnTo>
                <a:close/>
              </a:path>
            </a:pathLst>
          </a:custGeom>
          <a:solidFill>
            <a:srgbClr val="804D66"/>
          </a:solidFill>
          <a:ln w="7938">
            <a:solidFill>
              <a:srgbClr val="FFFFFF"/>
            </a:solidFill>
            <a:prstDash val="solid"/>
            <a:round/>
            <a:headEnd/>
            <a:tailEnd/>
          </a:ln>
        </p:spPr>
        <p:txBody>
          <a:bodyPr/>
          <a:lstStyle/>
          <a:p>
            <a:endParaRPr lang="it-IT"/>
          </a:p>
        </p:txBody>
      </p:sp>
      <p:sp>
        <p:nvSpPr>
          <p:cNvPr id="105531" name="Rectangle 65">
            <a:extLst>
              <a:ext uri="{FF2B5EF4-FFF2-40B4-BE49-F238E27FC236}">
                <a16:creationId xmlns:a16="http://schemas.microsoft.com/office/drawing/2014/main" xmlns="" id="{870FA883-5B8F-624C-9058-C89759F663E1}"/>
              </a:ext>
            </a:extLst>
          </p:cNvPr>
          <p:cNvSpPr>
            <a:spLocks noChangeArrowheads="1"/>
          </p:cNvSpPr>
          <p:nvPr/>
        </p:nvSpPr>
        <p:spPr bwMode="auto">
          <a:xfrm>
            <a:off x="6021388" y="3130550"/>
            <a:ext cx="211137" cy="2384425"/>
          </a:xfrm>
          <a:prstGeom prst="rect">
            <a:avLst/>
          </a:prstGeom>
          <a:solidFill>
            <a:srgbClr val="FF99CC"/>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32" name="Freeform 66">
            <a:extLst>
              <a:ext uri="{FF2B5EF4-FFF2-40B4-BE49-F238E27FC236}">
                <a16:creationId xmlns:a16="http://schemas.microsoft.com/office/drawing/2014/main" xmlns="" id="{CF03E0B8-4865-594E-987F-5063F1E91E17}"/>
              </a:ext>
            </a:extLst>
          </p:cNvPr>
          <p:cNvSpPr>
            <a:spLocks/>
          </p:cNvSpPr>
          <p:nvPr/>
        </p:nvSpPr>
        <p:spPr bwMode="auto">
          <a:xfrm>
            <a:off x="6021388" y="3068638"/>
            <a:ext cx="285750" cy="61912"/>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50" y="39"/>
                </a:moveTo>
                <a:lnTo>
                  <a:pt x="203" y="0"/>
                </a:lnTo>
                <a:lnTo>
                  <a:pt x="48" y="0"/>
                </a:lnTo>
                <a:lnTo>
                  <a:pt x="0" y="39"/>
                </a:lnTo>
                <a:lnTo>
                  <a:pt x="150" y="39"/>
                </a:lnTo>
                <a:close/>
              </a:path>
            </a:pathLst>
          </a:custGeom>
          <a:solidFill>
            <a:srgbClr val="BF7399"/>
          </a:solidFill>
          <a:ln w="7938">
            <a:solidFill>
              <a:srgbClr val="FFFFFF"/>
            </a:solidFill>
            <a:prstDash val="solid"/>
            <a:round/>
            <a:headEnd/>
            <a:tailEnd/>
          </a:ln>
        </p:spPr>
        <p:txBody>
          <a:bodyPr/>
          <a:lstStyle/>
          <a:p>
            <a:endParaRPr lang="it-IT"/>
          </a:p>
        </p:txBody>
      </p:sp>
      <p:sp>
        <p:nvSpPr>
          <p:cNvPr id="105533" name="Freeform 67">
            <a:extLst>
              <a:ext uri="{FF2B5EF4-FFF2-40B4-BE49-F238E27FC236}">
                <a16:creationId xmlns:a16="http://schemas.microsoft.com/office/drawing/2014/main" xmlns="" id="{F779E022-2599-584B-928D-51E904F509C5}"/>
              </a:ext>
            </a:extLst>
          </p:cNvPr>
          <p:cNvSpPr>
            <a:spLocks/>
          </p:cNvSpPr>
          <p:nvPr/>
        </p:nvSpPr>
        <p:spPr bwMode="auto">
          <a:xfrm>
            <a:off x="6443663" y="4187825"/>
            <a:ext cx="74612" cy="1327150"/>
          </a:xfrm>
          <a:custGeom>
            <a:avLst/>
            <a:gdLst>
              <a:gd name="T0" fmla="*/ 0 w 53"/>
              <a:gd name="T1" fmla="*/ 2147483647 h 836"/>
              <a:gd name="T2" fmla="*/ 0 w 53"/>
              <a:gd name="T3" fmla="*/ 2147483647 h 836"/>
              <a:gd name="T4" fmla="*/ 2147483647 w 53"/>
              <a:gd name="T5" fmla="*/ 0 h 836"/>
              <a:gd name="T6" fmla="*/ 2147483647 w 53"/>
              <a:gd name="T7" fmla="*/ 2147483647 h 836"/>
              <a:gd name="T8" fmla="*/ 0 w 53"/>
              <a:gd name="T9" fmla="*/ 2147483647 h 836"/>
              <a:gd name="T10" fmla="*/ 0 60000 65536"/>
              <a:gd name="T11" fmla="*/ 0 60000 65536"/>
              <a:gd name="T12" fmla="*/ 0 60000 65536"/>
              <a:gd name="T13" fmla="*/ 0 60000 65536"/>
              <a:gd name="T14" fmla="*/ 0 60000 65536"/>
              <a:gd name="T15" fmla="*/ 0 w 53"/>
              <a:gd name="T16" fmla="*/ 0 h 836"/>
              <a:gd name="T17" fmla="*/ 53 w 53"/>
              <a:gd name="T18" fmla="*/ 836 h 836"/>
            </a:gdLst>
            <a:ahLst/>
            <a:cxnLst>
              <a:cxn ang="T10">
                <a:pos x="T0" y="T1"/>
              </a:cxn>
              <a:cxn ang="T11">
                <a:pos x="T2" y="T3"/>
              </a:cxn>
              <a:cxn ang="T12">
                <a:pos x="T4" y="T5"/>
              </a:cxn>
              <a:cxn ang="T13">
                <a:pos x="T6" y="T7"/>
              </a:cxn>
              <a:cxn ang="T14">
                <a:pos x="T8" y="T9"/>
              </a:cxn>
            </a:cxnLst>
            <a:rect l="T15" t="T16" r="T17" b="T18"/>
            <a:pathLst>
              <a:path w="53" h="836">
                <a:moveTo>
                  <a:pt x="0" y="836"/>
                </a:moveTo>
                <a:lnTo>
                  <a:pt x="0" y="39"/>
                </a:lnTo>
                <a:lnTo>
                  <a:pt x="53" y="0"/>
                </a:lnTo>
                <a:lnTo>
                  <a:pt x="53" y="797"/>
                </a:lnTo>
                <a:lnTo>
                  <a:pt x="0" y="836"/>
                </a:lnTo>
                <a:close/>
              </a:path>
            </a:pathLst>
          </a:custGeom>
          <a:solidFill>
            <a:srgbClr val="006680"/>
          </a:solidFill>
          <a:ln w="7938">
            <a:solidFill>
              <a:srgbClr val="FFFFFF"/>
            </a:solidFill>
            <a:prstDash val="solid"/>
            <a:round/>
            <a:headEnd/>
            <a:tailEnd/>
          </a:ln>
        </p:spPr>
        <p:txBody>
          <a:bodyPr/>
          <a:lstStyle/>
          <a:p>
            <a:endParaRPr lang="it-IT"/>
          </a:p>
        </p:txBody>
      </p:sp>
      <p:sp>
        <p:nvSpPr>
          <p:cNvPr id="105534" name="Rectangle 68">
            <a:extLst>
              <a:ext uri="{FF2B5EF4-FFF2-40B4-BE49-F238E27FC236}">
                <a16:creationId xmlns:a16="http://schemas.microsoft.com/office/drawing/2014/main" xmlns="" id="{F601822C-3C0E-234E-B254-9B496C4835A6}"/>
              </a:ext>
            </a:extLst>
          </p:cNvPr>
          <p:cNvSpPr>
            <a:spLocks noChangeArrowheads="1"/>
          </p:cNvSpPr>
          <p:nvPr/>
        </p:nvSpPr>
        <p:spPr bwMode="auto">
          <a:xfrm>
            <a:off x="6232525" y="4249738"/>
            <a:ext cx="211138" cy="1265237"/>
          </a:xfrm>
          <a:prstGeom prst="rect">
            <a:avLst/>
          </a:prstGeom>
          <a:solidFill>
            <a:srgbClr val="00CCFF"/>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35" name="Freeform 69">
            <a:extLst>
              <a:ext uri="{FF2B5EF4-FFF2-40B4-BE49-F238E27FC236}">
                <a16:creationId xmlns:a16="http://schemas.microsoft.com/office/drawing/2014/main" xmlns="" id="{7674EF75-D9A3-2D41-873E-0C2C8614351B}"/>
              </a:ext>
            </a:extLst>
          </p:cNvPr>
          <p:cNvSpPr>
            <a:spLocks/>
          </p:cNvSpPr>
          <p:nvPr/>
        </p:nvSpPr>
        <p:spPr bwMode="auto">
          <a:xfrm>
            <a:off x="6232525" y="4187825"/>
            <a:ext cx="285750" cy="61913"/>
          </a:xfrm>
          <a:custGeom>
            <a:avLst/>
            <a:gdLst>
              <a:gd name="T0" fmla="*/ 2147483647 w 202"/>
              <a:gd name="T1" fmla="*/ 2147483647 h 39"/>
              <a:gd name="T2" fmla="*/ 2147483647 w 202"/>
              <a:gd name="T3" fmla="*/ 0 h 39"/>
              <a:gd name="T4" fmla="*/ 2147483647 w 202"/>
              <a:gd name="T5" fmla="*/ 0 h 39"/>
              <a:gd name="T6" fmla="*/ 0 w 202"/>
              <a:gd name="T7" fmla="*/ 2147483647 h 39"/>
              <a:gd name="T8" fmla="*/ 2147483647 w 202"/>
              <a:gd name="T9" fmla="*/ 2147483647 h 39"/>
              <a:gd name="T10" fmla="*/ 0 60000 65536"/>
              <a:gd name="T11" fmla="*/ 0 60000 65536"/>
              <a:gd name="T12" fmla="*/ 0 60000 65536"/>
              <a:gd name="T13" fmla="*/ 0 60000 65536"/>
              <a:gd name="T14" fmla="*/ 0 60000 65536"/>
              <a:gd name="T15" fmla="*/ 0 w 202"/>
              <a:gd name="T16" fmla="*/ 0 h 39"/>
              <a:gd name="T17" fmla="*/ 202 w 202"/>
              <a:gd name="T18" fmla="*/ 39 h 39"/>
            </a:gdLst>
            <a:ahLst/>
            <a:cxnLst>
              <a:cxn ang="T10">
                <a:pos x="T0" y="T1"/>
              </a:cxn>
              <a:cxn ang="T11">
                <a:pos x="T2" y="T3"/>
              </a:cxn>
              <a:cxn ang="T12">
                <a:pos x="T4" y="T5"/>
              </a:cxn>
              <a:cxn ang="T13">
                <a:pos x="T6" y="T7"/>
              </a:cxn>
              <a:cxn ang="T14">
                <a:pos x="T8" y="T9"/>
              </a:cxn>
            </a:cxnLst>
            <a:rect l="T15" t="T16" r="T17" b="T18"/>
            <a:pathLst>
              <a:path w="202" h="39">
                <a:moveTo>
                  <a:pt x="149" y="39"/>
                </a:moveTo>
                <a:lnTo>
                  <a:pt x="202" y="0"/>
                </a:lnTo>
                <a:lnTo>
                  <a:pt x="53" y="0"/>
                </a:lnTo>
                <a:lnTo>
                  <a:pt x="0" y="39"/>
                </a:lnTo>
                <a:lnTo>
                  <a:pt x="149" y="39"/>
                </a:lnTo>
                <a:close/>
              </a:path>
            </a:pathLst>
          </a:custGeom>
          <a:solidFill>
            <a:srgbClr val="0099BF"/>
          </a:solidFill>
          <a:ln w="7938">
            <a:solidFill>
              <a:srgbClr val="FFFFFF"/>
            </a:solidFill>
            <a:prstDash val="solid"/>
            <a:round/>
            <a:headEnd/>
            <a:tailEnd/>
          </a:ln>
        </p:spPr>
        <p:txBody>
          <a:bodyPr/>
          <a:lstStyle/>
          <a:p>
            <a:endParaRPr lang="it-IT"/>
          </a:p>
        </p:txBody>
      </p:sp>
      <p:sp>
        <p:nvSpPr>
          <p:cNvPr id="359494" name="Rectangle 70">
            <a:extLst>
              <a:ext uri="{FF2B5EF4-FFF2-40B4-BE49-F238E27FC236}">
                <a16:creationId xmlns:a16="http://schemas.microsoft.com/office/drawing/2014/main" xmlns="" id="{7CBB577D-E8EC-0F40-90F6-F42BC3E7099B}"/>
              </a:ext>
            </a:extLst>
          </p:cNvPr>
          <p:cNvSpPr>
            <a:spLocks noChangeArrowheads="1"/>
          </p:cNvSpPr>
          <p:nvPr/>
        </p:nvSpPr>
        <p:spPr bwMode="auto">
          <a:xfrm>
            <a:off x="5973763" y="2844800"/>
            <a:ext cx="434975" cy="230188"/>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27,5</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495" name="Rectangle 71">
            <a:extLst>
              <a:ext uri="{FF2B5EF4-FFF2-40B4-BE49-F238E27FC236}">
                <a16:creationId xmlns:a16="http://schemas.microsoft.com/office/drawing/2014/main" xmlns="" id="{7C5CA8B0-FC5F-154A-ABC7-D67B429CD990}"/>
              </a:ext>
            </a:extLst>
          </p:cNvPr>
          <p:cNvSpPr>
            <a:spLocks noChangeArrowheads="1"/>
          </p:cNvSpPr>
          <p:nvPr/>
        </p:nvSpPr>
        <p:spPr bwMode="auto">
          <a:xfrm>
            <a:off x="6297613" y="3963988"/>
            <a:ext cx="434975"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14,6</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538" name="Freeform 72">
            <a:extLst>
              <a:ext uri="{FF2B5EF4-FFF2-40B4-BE49-F238E27FC236}">
                <a16:creationId xmlns:a16="http://schemas.microsoft.com/office/drawing/2014/main" xmlns="" id="{5FA808A2-DA8F-D141-843E-2B1FDFD2177C}"/>
              </a:ext>
            </a:extLst>
          </p:cNvPr>
          <p:cNvSpPr>
            <a:spLocks/>
          </p:cNvSpPr>
          <p:nvPr/>
        </p:nvSpPr>
        <p:spPr bwMode="auto">
          <a:xfrm>
            <a:off x="6975475" y="3214688"/>
            <a:ext cx="74613" cy="2300287"/>
          </a:xfrm>
          <a:custGeom>
            <a:avLst/>
            <a:gdLst>
              <a:gd name="T0" fmla="*/ 0 w 53"/>
              <a:gd name="T1" fmla="*/ 2147483647 h 1449"/>
              <a:gd name="T2" fmla="*/ 0 w 53"/>
              <a:gd name="T3" fmla="*/ 2147483647 h 1449"/>
              <a:gd name="T4" fmla="*/ 2147483647 w 53"/>
              <a:gd name="T5" fmla="*/ 0 h 1449"/>
              <a:gd name="T6" fmla="*/ 2147483647 w 53"/>
              <a:gd name="T7" fmla="*/ 2147483647 h 1449"/>
              <a:gd name="T8" fmla="*/ 0 w 53"/>
              <a:gd name="T9" fmla="*/ 2147483647 h 1449"/>
              <a:gd name="T10" fmla="*/ 0 60000 65536"/>
              <a:gd name="T11" fmla="*/ 0 60000 65536"/>
              <a:gd name="T12" fmla="*/ 0 60000 65536"/>
              <a:gd name="T13" fmla="*/ 0 60000 65536"/>
              <a:gd name="T14" fmla="*/ 0 60000 65536"/>
              <a:gd name="T15" fmla="*/ 0 w 53"/>
              <a:gd name="T16" fmla="*/ 0 h 1449"/>
              <a:gd name="T17" fmla="*/ 53 w 53"/>
              <a:gd name="T18" fmla="*/ 1449 h 1449"/>
            </a:gdLst>
            <a:ahLst/>
            <a:cxnLst>
              <a:cxn ang="T10">
                <a:pos x="T0" y="T1"/>
              </a:cxn>
              <a:cxn ang="T11">
                <a:pos x="T2" y="T3"/>
              </a:cxn>
              <a:cxn ang="T12">
                <a:pos x="T4" y="T5"/>
              </a:cxn>
              <a:cxn ang="T13">
                <a:pos x="T6" y="T7"/>
              </a:cxn>
              <a:cxn ang="T14">
                <a:pos x="T8" y="T9"/>
              </a:cxn>
            </a:cxnLst>
            <a:rect l="T15" t="T16" r="T17" b="T18"/>
            <a:pathLst>
              <a:path w="53" h="1449">
                <a:moveTo>
                  <a:pt x="0" y="1449"/>
                </a:moveTo>
                <a:lnTo>
                  <a:pt x="0" y="44"/>
                </a:lnTo>
                <a:lnTo>
                  <a:pt x="53" y="0"/>
                </a:lnTo>
                <a:lnTo>
                  <a:pt x="53" y="1410"/>
                </a:lnTo>
                <a:lnTo>
                  <a:pt x="0" y="1449"/>
                </a:lnTo>
                <a:close/>
              </a:path>
            </a:pathLst>
          </a:custGeom>
          <a:solidFill>
            <a:srgbClr val="804D66"/>
          </a:solidFill>
          <a:ln w="7938">
            <a:solidFill>
              <a:srgbClr val="FFFFFF"/>
            </a:solidFill>
            <a:prstDash val="solid"/>
            <a:round/>
            <a:headEnd/>
            <a:tailEnd/>
          </a:ln>
        </p:spPr>
        <p:txBody>
          <a:bodyPr/>
          <a:lstStyle/>
          <a:p>
            <a:endParaRPr lang="it-IT"/>
          </a:p>
        </p:txBody>
      </p:sp>
      <p:sp>
        <p:nvSpPr>
          <p:cNvPr id="105539" name="Rectangle 73">
            <a:extLst>
              <a:ext uri="{FF2B5EF4-FFF2-40B4-BE49-F238E27FC236}">
                <a16:creationId xmlns:a16="http://schemas.microsoft.com/office/drawing/2014/main" xmlns="" id="{FE07B66B-436D-B544-8AF8-58F3835B8E5C}"/>
              </a:ext>
            </a:extLst>
          </p:cNvPr>
          <p:cNvSpPr>
            <a:spLocks noChangeArrowheads="1"/>
          </p:cNvSpPr>
          <p:nvPr/>
        </p:nvSpPr>
        <p:spPr bwMode="auto">
          <a:xfrm>
            <a:off x="6762750" y="3284538"/>
            <a:ext cx="212725" cy="2230437"/>
          </a:xfrm>
          <a:prstGeom prst="rect">
            <a:avLst/>
          </a:prstGeom>
          <a:solidFill>
            <a:srgbClr val="FF99CC"/>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40" name="Freeform 74">
            <a:extLst>
              <a:ext uri="{FF2B5EF4-FFF2-40B4-BE49-F238E27FC236}">
                <a16:creationId xmlns:a16="http://schemas.microsoft.com/office/drawing/2014/main" xmlns="" id="{B49F4EC1-7D31-A547-AFBA-D034E47A9719}"/>
              </a:ext>
            </a:extLst>
          </p:cNvPr>
          <p:cNvSpPr>
            <a:spLocks/>
          </p:cNvSpPr>
          <p:nvPr/>
        </p:nvSpPr>
        <p:spPr bwMode="auto">
          <a:xfrm>
            <a:off x="6762750" y="3214688"/>
            <a:ext cx="287338" cy="69850"/>
          </a:xfrm>
          <a:custGeom>
            <a:avLst/>
            <a:gdLst>
              <a:gd name="T0" fmla="*/ 2147483647 w 203"/>
              <a:gd name="T1" fmla="*/ 2147483647 h 44"/>
              <a:gd name="T2" fmla="*/ 2147483647 w 203"/>
              <a:gd name="T3" fmla="*/ 0 h 44"/>
              <a:gd name="T4" fmla="*/ 2147483647 w 203"/>
              <a:gd name="T5" fmla="*/ 0 h 44"/>
              <a:gd name="T6" fmla="*/ 0 w 203"/>
              <a:gd name="T7" fmla="*/ 2147483647 h 44"/>
              <a:gd name="T8" fmla="*/ 2147483647 w 203"/>
              <a:gd name="T9" fmla="*/ 2147483647 h 44"/>
              <a:gd name="T10" fmla="*/ 0 60000 65536"/>
              <a:gd name="T11" fmla="*/ 0 60000 65536"/>
              <a:gd name="T12" fmla="*/ 0 60000 65536"/>
              <a:gd name="T13" fmla="*/ 0 60000 65536"/>
              <a:gd name="T14" fmla="*/ 0 60000 65536"/>
              <a:gd name="T15" fmla="*/ 0 w 203"/>
              <a:gd name="T16" fmla="*/ 0 h 44"/>
              <a:gd name="T17" fmla="*/ 203 w 203"/>
              <a:gd name="T18" fmla="*/ 44 h 44"/>
            </a:gdLst>
            <a:ahLst/>
            <a:cxnLst>
              <a:cxn ang="T10">
                <a:pos x="T0" y="T1"/>
              </a:cxn>
              <a:cxn ang="T11">
                <a:pos x="T2" y="T3"/>
              </a:cxn>
              <a:cxn ang="T12">
                <a:pos x="T4" y="T5"/>
              </a:cxn>
              <a:cxn ang="T13">
                <a:pos x="T6" y="T7"/>
              </a:cxn>
              <a:cxn ang="T14">
                <a:pos x="T8" y="T9"/>
              </a:cxn>
            </a:cxnLst>
            <a:rect l="T15" t="T16" r="T17" b="T18"/>
            <a:pathLst>
              <a:path w="203" h="44">
                <a:moveTo>
                  <a:pt x="150" y="44"/>
                </a:moveTo>
                <a:lnTo>
                  <a:pt x="203" y="0"/>
                </a:lnTo>
                <a:lnTo>
                  <a:pt x="53" y="0"/>
                </a:lnTo>
                <a:lnTo>
                  <a:pt x="0" y="44"/>
                </a:lnTo>
                <a:lnTo>
                  <a:pt x="150" y="44"/>
                </a:lnTo>
                <a:close/>
              </a:path>
            </a:pathLst>
          </a:custGeom>
          <a:solidFill>
            <a:srgbClr val="BF7399"/>
          </a:solidFill>
          <a:ln w="7938">
            <a:solidFill>
              <a:srgbClr val="FFFFFF"/>
            </a:solidFill>
            <a:prstDash val="solid"/>
            <a:round/>
            <a:headEnd/>
            <a:tailEnd/>
          </a:ln>
        </p:spPr>
        <p:txBody>
          <a:bodyPr/>
          <a:lstStyle/>
          <a:p>
            <a:endParaRPr lang="it-IT"/>
          </a:p>
        </p:txBody>
      </p:sp>
      <p:sp>
        <p:nvSpPr>
          <p:cNvPr id="105541" name="Freeform 75">
            <a:extLst>
              <a:ext uri="{FF2B5EF4-FFF2-40B4-BE49-F238E27FC236}">
                <a16:creationId xmlns:a16="http://schemas.microsoft.com/office/drawing/2014/main" xmlns="" id="{5E1A9A84-27CF-B749-9657-7A1DE33FCE3A}"/>
              </a:ext>
            </a:extLst>
          </p:cNvPr>
          <p:cNvSpPr>
            <a:spLocks/>
          </p:cNvSpPr>
          <p:nvPr/>
        </p:nvSpPr>
        <p:spPr bwMode="auto">
          <a:xfrm>
            <a:off x="7186613" y="4081463"/>
            <a:ext cx="74612" cy="1433512"/>
          </a:xfrm>
          <a:custGeom>
            <a:avLst/>
            <a:gdLst>
              <a:gd name="T0" fmla="*/ 0 w 53"/>
              <a:gd name="T1" fmla="*/ 2147483647 h 903"/>
              <a:gd name="T2" fmla="*/ 0 w 53"/>
              <a:gd name="T3" fmla="*/ 2147483647 h 903"/>
              <a:gd name="T4" fmla="*/ 2147483647 w 53"/>
              <a:gd name="T5" fmla="*/ 0 h 903"/>
              <a:gd name="T6" fmla="*/ 2147483647 w 53"/>
              <a:gd name="T7" fmla="*/ 2147483647 h 903"/>
              <a:gd name="T8" fmla="*/ 0 w 53"/>
              <a:gd name="T9" fmla="*/ 2147483647 h 903"/>
              <a:gd name="T10" fmla="*/ 0 60000 65536"/>
              <a:gd name="T11" fmla="*/ 0 60000 65536"/>
              <a:gd name="T12" fmla="*/ 0 60000 65536"/>
              <a:gd name="T13" fmla="*/ 0 60000 65536"/>
              <a:gd name="T14" fmla="*/ 0 60000 65536"/>
              <a:gd name="T15" fmla="*/ 0 w 53"/>
              <a:gd name="T16" fmla="*/ 0 h 903"/>
              <a:gd name="T17" fmla="*/ 53 w 53"/>
              <a:gd name="T18" fmla="*/ 903 h 903"/>
            </a:gdLst>
            <a:ahLst/>
            <a:cxnLst>
              <a:cxn ang="T10">
                <a:pos x="T0" y="T1"/>
              </a:cxn>
              <a:cxn ang="T11">
                <a:pos x="T2" y="T3"/>
              </a:cxn>
              <a:cxn ang="T12">
                <a:pos x="T4" y="T5"/>
              </a:cxn>
              <a:cxn ang="T13">
                <a:pos x="T6" y="T7"/>
              </a:cxn>
              <a:cxn ang="T14">
                <a:pos x="T8" y="T9"/>
              </a:cxn>
            </a:cxnLst>
            <a:rect l="T15" t="T16" r="T17" b="T18"/>
            <a:pathLst>
              <a:path w="53" h="903">
                <a:moveTo>
                  <a:pt x="0" y="903"/>
                </a:moveTo>
                <a:lnTo>
                  <a:pt x="0" y="38"/>
                </a:lnTo>
                <a:lnTo>
                  <a:pt x="53" y="0"/>
                </a:lnTo>
                <a:lnTo>
                  <a:pt x="53" y="864"/>
                </a:lnTo>
                <a:lnTo>
                  <a:pt x="0" y="903"/>
                </a:lnTo>
                <a:close/>
              </a:path>
            </a:pathLst>
          </a:custGeom>
          <a:solidFill>
            <a:srgbClr val="006680"/>
          </a:solidFill>
          <a:ln w="7938">
            <a:solidFill>
              <a:srgbClr val="FFFFFF"/>
            </a:solidFill>
            <a:prstDash val="solid"/>
            <a:round/>
            <a:headEnd/>
            <a:tailEnd/>
          </a:ln>
        </p:spPr>
        <p:txBody>
          <a:bodyPr/>
          <a:lstStyle/>
          <a:p>
            <a:endParaRPr lang="it-IT"/>
          </a:p>
        </p:txBody>
      </p:sp>
      <p:sp>
        <p:nvSpPr>
          <p:cNvPr id="105542" name="Rectangle 76">
            <a:extLst>
              <a:ext uri="{FF2B5EF4-FFF2-40B4-BE49-F238E27FC236}">
                <a16:creationId xmlns:a16="http://schemas.microsoft.com/office/drawing/2014/main" xmlns="" id="{6BA897BD-26AE-4B4E-B78C-18B975B2BA1E}"/>
              </a:ext>
            </a:extLst>
          </p:cNvPr>
          <p:cNvSpPr>
            <a:spLocks noChangeArrowheads="1"/>
          </p:cNvSpPr>
          <p:nvPr/>
        </p:nvSpPr>
        <p:spPr bwMode="auto">
          <a:xfrm>
            <a:off x="6975475" y="4141788"/>
            <a:ext cx="211138" cy="1373187"/>
          </a:xfrm>
          <a:prstGeom prst="rect">
            <a:avLst/>
          </a:prstGeom>
          <a:solidFill>
            <a:srgbClr val="00CCFF"/>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43" name="Freeform 77">
            <a:extLst>
              <a:ext uri="{FF2B5EF4-FFF2-40B4-BE49-F238E27FC236}">
                <a16:creationId xmlns:a16="http://schemas.microsoft.com/office/drawing/2014/main" xmlns="" id="{57410843-FF95-224C-A2D2-7296825EAF9D}"/>
              </a:ext>
            </a:extLst>
          </p:cNvPr>
          <p:cNvSpPr>
            <a:spLocks/>
          </p:cNvSpPr>
          <p:nvPr/>
        </p:nvSpPr>
        <p:spPr bwMode="auto">
          <a:xfrm>
            <a:off x="6975475" y="4081463"/>
            <a:ext cx="285750" cy="60325"/>
          </a:xfrm>
          <a:custGeom>
            <a:avLst/>
            <a:gdLst>
              <a:gd name="T0" fmla="*/ 2147483647 w 203"/>
              <a:gd name="T1" fmla="*/ 2147483647 h 38"/>
              <a:gd name="T2" fmla="*/ 2147483647 w 203"/>
              <a:gd name="T3" fmla="*/ 0 h 38"/>
              <a:gd name="T4" fmla="*/ 2147483647 w 203"/>
              <a:gd name="T5" fmla="*/ 0 h 38"/>
              <a:gd name="T6" fmla="*/ 0 w 203"/>
              <a:gd name="T7" fmla="*/ 2147483647 h 38"/>
              <a:gd name="T8" fmla="*/ 2147483647 w 203"/>
              <a:gd name="T9" fmla="*/ 2147483647 h 38"/>
              <a:gd name="T10" fmla="*/ 0 60000 65536"/>
              <a:gd name="T11" fmla="*/ 0 60000 65536"/>
              <a:gd name="T12" fmla="*/ 0 60000 65536"/>
              <a:gd name="T13" fmla="*/ 0 60000 65536"/>
              <a:gd name="T14" fmla="*/ 0 60000 65536"/>
              <a:gd name="T15" fmla="*/ 0 w 203"/>
              <a:gd name="T16" fmla="*/ 0 h 38"/>
              <a:gd name="T17" fmla="*/ 203 w 203"/>
              <a:gd name="T18" fmla="*/ 38 h 38"/>
            </a:gdLst>
            <a:ahLst/>
            <a:cxnLst>
              <a:cxn ang="T10">
                <a:pos x="T0" y="T1"/>
              </a:cxn>
              <a:cxn ang="T11">
                <a:pos x="T2" y="T3"/>
              </a:cxn>
              <a:cxn ang="T12">
                <a:pos x="T4" y="T5"/>
              </a:cxn>
              <a:cxn ang="T13">
                <a:pos x="T6" y="T7"/>
              </a:cxn>
              <a:cxn ang="T14">
                <a:pos x="T8" y="T9"/>
              </a:cxn>
            </a:cxnLst>
            <a:rect l="T15" t="T16" r="T17" b="T18"/>
            <a:pathLst>
              <a:path w="203" h="38">
                <a:moveTo>
                  <a:pt x="150" y="38"/>
                </a:moveTo>
                <a:lnTo>
                  <a:pt x="203" y="0"/>
                </a:lnTo>
                <a:lnTo>
                  <a:pt x="53" y="0"/>
                </a:lnTo>
                <a:lnTo>
                  <a:pt x="0" y="38"/>
                </a:lnTo>
                <a:lnTo>
                  <a:pt x="150" y="38"/>
                </a:lnTo>
                <a:close/>
              </a:path>
            </a:pathLst>
          </a:custGeom>
          <a:solidFill>
            <a:srgbClr val="0099BF"/>
          </a:solidFill>
          <a:ln w="7938">
            <a:solidFill>
              <a:srgbClr val="FFFFFF"/>
            </a:solidFill>
            <a:prstDash val="solid"/>
            <a:round/>
            <a:headEnd/>
            <a:tailEnd/>
          </a:ln>
        </p:spPr>
        <p:txBody>
          <a:bodyPr/>
          <a:lstStyle/>
          <a:p>
            <a:endParaRPr lang="it-IT"/>
          </a:p>
        </p:txBody>
      </p:sp>
      <p:sp>
        <p:nvSpPr>
          <p:cNvPr id="359502" name="Rectangle 78">
            <a:extLst>
              <a:ext uri="{FF2B5EF4-FFF2-40B4-BE49-F238E27FC236}">
                <a16:creationId xmlns:a16="http://schemas.microsoft.com/office/drawing/2014/main" xmlns="" id="{76271F4F-AFBE-764D-A4A8-9788C517C3F7}"/>
              </a:ext>
            </a:extLst>
          </p:cNvPr>
          <p:cNvSpPr>
            <a:spLocks noChangeArrowheads="1"/>
          </p:cNvSpPr>
          <p:nvPr/>
        </p:nvSpPr>
        <p:spPr bwMode="auto">
          <a:xfrm>
            <a:off x="6715125" y="2989263"/>
            <a:ext cx="434975"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25,8</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03" name="Rectangle 79">
            <a:extLst>
              <a:ext uri="{FF2B5EF4-FFF2-40B4-BE49-F238E27FC236}">
                <a16:creationId xmlns:a16="http://schemas.microsoft.com/office/drawing/2014/main" xmlns="" id="{08603060-C195-034E-B6FF-C97D54D2F724}"/>
              </a:ext>
            </a:extLst>
          </p:cNvPr>
          <p:cNvSpPr>
            <a:spLocks noChangeArrowheads="1"/>
          </p:cNvSpPr>
          <p:nvPr/>
        </p:nvSpPr>
        <p:spPr bwMode="auto">
          <a:xfrm>
            <a:off x="7032625" y="3856038"/>
            <a:ext cx="434975"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15,8</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546" name="Freeform 80">
            <a:extLst>
              <a:ext uri="{FF2B5EF4-FFF2-40B4-BE49-F238E27FC236}">
                <a16:creationId xmlns:a16="http://schemas.microsoft.com/office/drawing/2014/main" xmlns="" id="{A07A33F0-4D68-1B4B-A997-BB8E4C39EBEE}"/>
              </a:ext>
            </a:extLst>
          </p:cNvPr>
          <p:cNvSpPr>
            <a:spLocks/>
          </p:cNvSpPr>
          <p:nvPr/>
        </p:nvSpPr>
        <p:spPr bwMode="auto">
          <a:xfrm>
            <a:off x="7716838" y="2271713"/>
            <a:ext cx="74612" cy="3243262"/>
          </a:xfrm>
          <a:custGeom>
            <a:avLst/>
            <a:gdLst>
              <a:gd name="T0" fmla="*/ 0 w 53"/>
              <a:gd name="T1" fmla="*/ 2147483647 h 2043"/>
              <a:gd name="T2" fmla="*/ 0 w 53"/>
              <a:gd name="T3" fmla="*/ 2147483647 h 2043"/>
              <a:gd name="T4" fmla="*/ 2147483647 w 53"/>
              <a:gd name="T5" fmla="*/ 0 h 2043"/>
              <a:gd name="T6" fmla="*/ 2147483647 w 53"/>
              <a:gd name="T7" fmla="*/ 2147483647 h 2043"/>
              <a:gd name="T8" fmla="*/ 0 w 53"/>
              <a:gd name="T9" fmla="*/ 2147483647 h 2043"/>
              <a:gd name="T10" fmla="*/ 0 60000 65536"/>
              <a:gd name="T11" fmla="*/ 0 60000 65536"/>
              <a:gd name="T12" fmla="*/ 0 60000 65536"/>
              <a:gd name="T13" fmla="*/ 0 60000 65536"/>
              <a:gd name="T14" fmla="*/ 0 60000 65536"/>
              <a:gd name="T15" fmla="*/ 0 w 53"/>
              <a:gd name="T16" fmla="*/ 0 h 2043"/>
              <a:gd name="T17" fmla="*/ 53 w 53"/>
              <a:gd name="T18" fmla="*/ 2043 h 2043"/>
            </a:gdLst>
            <a:ahLst/>
            <a:cxnLst>
              <a:cxn ang="T10">
                <a:pos x="T0" y="T1"/>
              </a:cxn>
              <a:cxn ang="T11">
                <a:pos x="T2" y="T3"/>
              </a:cxn>
              <a:cxn ang="T12">
                <a:pos x="T4" y="T5"/>
              </a:cxn>
              <a:cxn ang="T13">
                <a:pos x="T6" y="T7"/>
              </a:cxn>
              <a:cxn ang="T14">
                <a:pos x="T8" y="T9"/>
              </a:cxn>
            </a:cxnLst>
            <a:rect l="T15" t="T16" r="T17" b="T18"/>
            <a:pathLst>
              <a:path w="53" h="2043">
                <a:moveTo>
                  <a:pt x="0" y="2043"/>
                </a:moveTo>
                <a:lnTo>
                  <a:pt x="0" y="39"/>
                </a:lnTo>
                <a:lnTo>
                  <a:pt x="53" y="0"/>
                </a:lnTo>
                <a:lnTo>
                  <a:pt x="53" y="2004"/>
                </a:lnTo>
                <a:lnTo>
                  <a:pt x="0" y="2043"/>
                </a:lnTo>
                <a:close/>
              </a:path>
            </a:pathLst>
          </a:custGeom>
          <a:solidFill>
            <a:srgbClr val="804D66"/>
          </a:solidFill>
          <a:ln w="7938">
            <a:solidFill>
              <a:srgbClr val="FFFFFF"/>
            </a:solidFill>
            <a:prstDash val="solid"/>
            <a:round/>
            <a:headEnd/>
            <a:tailEnd/>
          </a:ln>
        </p:spPr>
        <p:txBody>
          <a:bodyPr/>
          <a:lstStyle/>
          <a:p>
            <a:endParaRPr lang="it-IT"/>
          </a:p>
        </p:txBody>
      </p:sp>
      <p:sp>
        <p:nvSpPr>
          <p:cNvPr id="105547" name="Rectangle 81">
            <a:extLst>
              <a:ext uri="{FF2B5EF4-FFF2-40B4-BE49-F238E27FC236}">
                <a16:creationId xmlns:a16="http://schemas.microsoft.com/office/drawing/2014/main" xmlns="" id="{8DD2637C-B8EC-3B4E-AA1F-C7E8995EF26D}"/>
              </a:ext>
            </a:extLst>
          </p:cNvPr>
          <p:cNvSpPr>
            <a:spLocks noChangeArrowheads="1"/>
          </p:cNvSpPr>
          <p:nvPr/>
        </p:nvSpPr>
        <p:spPr bwMode="auto">
          <a:xfrm>
            <a:off x="7507288" y="2333625"/>
            <a:ext cx="209550" cy="3181350"/>
          </a:xfrm>
          <a:prstGeom prst="rect">
            <a:avLst/>
          </a:prstGeom>
          <a:solidFill>
            <a:srgbClr val="FF99CC"/>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05548" name="Freeform 82">
            <a:extLst>
              <a:ext uri="{FF2B5EF4-FFF2-40B4-BE49-F238E27FC236}">
                <a16:creationId xmlns:a16="http://schemas.microsoft.com/office/drawing/2014/main" xmlns="" id="{6BBEEDDB-4121-BA49-8E2C-5670121BF7A0}"/>
              </a:ext>
            </a:extLst>
          </p:cNvPr>
          <p:cNvSpPr>
            <a:spLocks/>
          </p:cNvSpPr>
          <p:nvPr/>
        </p:nvSpPr>
        <p:spPr bwMode="auto">
          <a:xfrm>
            <a:off x="7507288" y="2271713"/>
            <a:ext cx="284162" cy="61912"/>
          </a:xfrm>
          <a:custGeom>
            <a:avLst/>
            <a:gdLst>
              <a:gd name="T0" fmla="*/ 2147483647 w 202"/>
              <a:gd name="T1" fmla="*/ 2147483647 h 39"/>
              <a:gd name="T2" fmla="*/ 2147483647 w 202"/>
              <a:gd name="T3" fmla="*/ 0 h 39"/>
              <a:gd name="T4" fmla="*/ 2147483647 w 202"/>
              <a:gd name="T5" fmla="*/ 0 h 39"/>
              <a:gd name="T6" fmla="*/ 0 w 202"/>
              <a:gd name="T7" fmla="*/ 2147483647 h 39"/>
              <a:gd name="T8" fmla="*/ 2147483647 w 202"/>
              <a:gd name="T9" fmla="*/ 2147483647 h 39"/>
              <a:gd name="T10" fmla="*/ 0 60000 65536"/>
              <a:gd name="T11" fmla="*/ 0 60000 65536"/>
              <a:gd name="T12" fmla="*/ 0 60000 65536"/>
              <a:gd name="T13" fmla="*/ 0 60000 65536"/>
              <a:gd name="T14" fmla="*/ 0 60000 65536"/>
              <a:gd name="T15" fmla="*/ 0 w 202"/>
              <a:gd name="T16" fmla="*/ 0 h 39"/>
              <a:gd name="T17" fmla="*/ 202 w 202"/>
              <a:gd name="T18" fmla="*/ 39 h 39"/>
            </a:gdLst>
            <a:ahLst/>
            <a:cxnLst>
              <a:cxn ang="T10">
                <a:pos x="T0" y="T1"/>
              </a:cxn>
              <a:cxn ang="T11">
                <a:pos x="T2" y="T3"/>
              </a:cxn>
              <a:cxn ang="T12">
                <a:pos x="T4" y="T5"/>
              </a:cxn>
              <a:cxn ang="T13">
                <a:pos x="T6" y="T7"/>
              </a:cxn>
              <a:cxn ang="T14">
                <a:pos x="T8" y="T9"/>
              </a:cxn>
            </a:cxnLst>
            <a:rect l="T15" t="T16" r="T17" b="T18"/>
            <a:pathLst>
              <a:path w="202" h="39">
                <a:moveTo>
                  <a:pt x="149" y="39"/>
                </a:moveTo>
                <a:lnTo>
                  <a:pt x="202" y="0"/>
                </a:lnTo>
                <a:lnTo>
                  <a:pt x="53" y="0"/>
                </a:lnTo>
                <a:lnTo>
                  <a:pt x="0" y="39"/>
                </a:lnTo>
                <a:lnTo>
                  <a:pt x="149" y="39"/>
                </a:lnTo>
                <a:close/>
              </a:path>
            </a:pathLst>
          </a:custGeom>
          <a:solidFill>
            <a:srgbClr val="BF7399"/>
          </a:solidFill>
          <a:ln w="7938">
            <a:solidFill>
              <a:srgbClr val="FFFFFF"/>
            </a:solidFill>
            <a:prstDash val="solid"/>
            <a:round/>
            <a:headEnd/>
            <a:tailEnd/>
          </a:ln>
        </p:spPr>
        <p:txBody>
          <a:bodyPr/>
          <a:lstStyle/>
          <a:p>
            <a:endParaRPr lang="it-IT"/>
          </a:p>
        </p:txBody>
      </p:sp>
      <p:sp>
        <p:nvSpPr>
          <p:cNvPr id="105549" name="Freeform 83">
            <a:extLst>
              <a:ext uri="{FF2B5EF4-FFF2-40B4-BE49-F238E27FC236}">
                <a16:creationId xmlns:a16="http://schemas.microsoft.com/office/drawing/2014/main" xmlns="" id="{E35F60B1-D88C-B542-9CE0-41B30B6FB068}"/>
              </a:ext>
            </a:extLst>
          </p:cNvPr>
          <p:cNvSpPr>
            <a:spLocks/>
          </p:cNvSpPr>
          <p:nvPr/>
        </p:nvSpPr>
        <p:spPr bwMode="auto">
          <a:xfrm>
            <a:off x="7935913" y="3973513"/>
            <a:ext cx="68262" cy="1541462"/>
          </a:xfrm>
          <a:custGeom>
            <a:avLst/>
            <a:gdLst>
              <a:gd name="T0" fmla="*/ 0 w 48"/>
              <a:gd name="T1" fmla="*/ 2147483647 h 971"/>
              <a:gd name="T2" fmla="*/ 0 w 48"/>
              <a:gd name="T3" fmla="*/ 2147483647 h 971"/>
              <a:gd name="T4" fmla="*/ 2147483647 w 48"/>
              <a:gd name="T5" fmla="*/ 0 h 971"/>
              <a:gd name="T6" fmla="*/ 2147483647 w 48"/>
              <a:gd name="T7" fmla="*/ 2147483647 h 971"/>
              <a:gd name="T8" fmla="*/ 0 w 48"/>
              <a:gd name="T9" fmla="*/ 2147483647 h 971"/>
              <a:gd name="T10" fmla="*/ 0 60000 65536"/>
              <a:gd name="T11" fmla="*/ 0 60000 65536"/>
              <a:gd name="T12" fmla="*/ 0 60000 65536"/>
              <a:gd name="T13" fmla="*/ 0 60000 65536"/>
              <a:gd name="T14" fmla="*/ 0 60000 65536"/>
              <a:gd name="T15" fmla="*/ 0 w 48"/>
              <a:gd name="T16" fmla="*/ 0 h 971"/>
              <a:gd name="T17" fmla="*/ 48 w 48"/>
              <a:gd name="T18" fmla="*/ 971 h 971"/>
            </a:gdLst>
            <a:ahLst/>
            <a:cxnLst>
              <a:cxn ang="T10">
                <a:pos x="T0" y="T1"/>
              </a:cxn>
              <a:cxn ang="T11">
                <a:pos x="T2" y="T3"/>
              </a:cxn>
              <a:cxn ang="T12">
                <a:pos x="T4" y="T5"/>
              </a:cxn>
              <a:cxn ang="T13">
                <a:pos x="T6" y="T7"/>
              </a:cxn>
              <a:cxn ang="T14">
                <a:pos x="T8" y="T9"/>
              </a:cxn>
            </a:cxnLst>
            <a:rect l="T15" t="T16" r="T17" b="T18"/>
            <a:pathLst>
              <a:path w="48" h="971">
                <a:moveTo>
                  <a:pt x="0" y="971"/>
                </a:moveTo>
                <a:lnTo>
                  <a:pt x="0" y="39"/>
                </a:lnTo>
                <a:lnTo>
                  <a:pt x="48" y="0"/>
                </a:lnTo>
                <a:lnTo>
                  <a:pt x="48" y="932"/>
                </a:lnTo>
                <a:lnTo>
                  <a:pt x="0" y="971"/>
                </a:lnTo>
                <a:close/>
              </a:path>
            </a:pathLst>
          </a:custGeom>
          <a:solidFill>
            <a:srgbClr val="006680"/>
          </a:solidFill>
          <a:ln w="7938">
            <a:solidFill>
              <a:srgbClr val="FFFFFF"/>
            </a:solidFill>
            <a:prstDash val="solid"/>
            <a:round/>
            <a:headEnd/>
            <a:tailEnd/>
          </a:ln>
        </p:spPr>
        <p:txBody>
          <a:bodyPr/>
          <a:lstStyle/>
          <a:p>
            <a:endParaRPr lang="it-IT"/>
          </a:p>
        </p:txBody>
      </p:sp>
      <p:sp>
        <p:nvSpPr>
          <p:cNvPr id="105550" name="Rectangle 84">
            <a:extLst>
              <a:ext uri="{FF2B5EF4-FFF2-40B4-BE49-F238E27FC236}">
                <a16:creationId xmlns:a16="http://schemas.microsoft.com/office/drawing/2014/main" xmlns="" id="{87F646EB-0B77-3743-AC3C-4D96F35E696C}"/>
              </a:ext>
            </a:extLst>
          </p:cNvPr>
          <p:cNvSpPr>
            <a:spLocks noChangeArrowheads="1"/>
          </p:cNvSpPr>
          <p:nvPr/>
        </p:nvSpPr>
        <p:spPr bwMode="auto">
          <a:xfrm>
            <a:off x="7716838" y="4035425"/>
            <a:ext cx="219075" cy="1479550"/>
          </a:xfrm>
          <a:prstGeom prst="rect">
            <a:avLst/>
          </a:prstGeom>
          <a:solidFill>
            <a:srgbClr val="00CCFF"/>
          </a:solidFill>
          <a:ln w="7938">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105551" name="Freeform 85">
            <a:extLst>
              <a:ext uri="{FF2B5EF4-FFF2-40B4-BE49-F238E27FC236}">
                <a16:creationId xmlns:a16="http://schemas.microsoft.com/office/drawing/2014/main" xmlns="" id="{CC573450-C473-D54B-8C25-E7AB0AEDD689}"/>
              </a:ext>
            </a:extLst>
          </p:cNvPr>
          <p:cNvSpPr>
            <a:spLocks/>
          </p:cNvSpPr>
          <p:nvPr/>
        </p:nvSpPr>
        <p:spPr bwMode="auto">
          <a:xfrm>
            <a:off x="7716838" y="3973513"/>
            <a:ext cx="287337" cy="61912"/>
          </a:xfrm>
          <a:custGeom>
            <a:avLst/>
            <a:gdLst>
              <a:gd name="T0" fmla="*/ 2147483647 w 203"/>
              <a:gd name="T1" fmla="*/ 2147483647 h 39"/>
              <a:gd name="T2" fmla="*/ 2147483647 w 203"/>
              <a:gd name="T3" fmla="*/ 0 h 39"/>
              <a:gd name="T4" fmla="*/ 2147483647 w 203"/>
              <a:gd name="T5" fmla="*/ 0 h 39"/>
              <a:gd name="T6" fmla="*/ 0 w 203"/>
              <a:gd name="T7" fmla="*/ 2147483647 h 39"/>
              <a:gd name="T8" fmla="*/ 2147483647 w 203"/>
              <a:gd name="T9" fmla="*/ 2147483647 h 39"/>
              <a:gd name="T10" fmla="*/ 0 60000 65536"/>
              <a:gd name="T11" fmla="*/ 0 60000 65536"/>
              <a:gd name="T12" fmla="*/ 0 60000 65536"/>
              <a:gd name="T13" fmla="*/ 0 60000 65536"/>
              <a:gd name="T14" fmla="*/ 0 60000 65536"/>
              <a:gd name="T15" fmla="*/ 0 w 203"/>
              <a:gd name="T16" fmla="*/ 0 h 39"/>
              <a:gd name="T17" fmla="*/ 203 w 203"/>
              <a:gd name="T18" fmla="*/ 39 h 39"/>
            </a:gdLst>
            <a:ahLst/>
            <a:cxnLst>
              <a:cxn ang="T10">
                <a:pos x="T0" y="T1"/>
              </a:cxn>
              <a:cxn ang="T11">
                <a:pos x="T2" y="T3"/>
              </a:cxn>
              <a:cxn ang="T12">
                <a:pos x="T4" y="T5"/>
              </a:cxn>
              <a:cxn ang="T13">
                <a:pos x="T6" y="T7"/>
              </a:cxn>
              <a:cxn ang="T14">
                <a:pos x="T8" y="T9"/>
              </a:cxn>
            </a:cxnLst>
            <a:rect l="T15" t="T16" r="T17" b="T18"/>
            <a:pathLst>
              <a:path w="203" h="39">
                <a:moveTo>
                  <a:pt x="155" y="39"/>
                </a:moveTo>
                <a:lnTo>
                  <a:pt x="203" y="0"/>
                </a:lnTo>
                <a:lnTo>
                  <a:pt x="53" y="0"/>
                </a:lnTo>
                <a:lnTo>
                  <a:pt x="0" y="39"/>
                </a:lnTo>
                <a:lnTo>
                  <a:pt x="155" y="39"/>
                </a:lnTo>
                <a:close/>
              </a:path>
            </a:pathLst>
          </a:custGeom>
          <a:solidFill>
            <a:srgbClr val="0099BF"/>
          </a:solidFill>
          <a:ln w="7938">
            <a:solidFill>
              <a:srgbClr val="FFFFFF"/>
            </a:solidFill>
            <a:prstDash val="solid"/>
            <a:round/>
            <a:headEnd/>
            <a:tailEnd/>
          </a:ln>
        </p:spPr>
        <p:txBody>
          <a:bodyPr/>
          <a:lstStyle/>
          <a:p>
            <a:endParaRPr lang="it-IT"/>
          </a:p>
        </p:txBody>
      </p:sp>
      <p:sp>
        <p:nvSpPr>
          <p:cNvPr id="359510" name="Rectangle 86">
            <a:extLst>
              <a:ext uri="{FF2B5EF4-FFF2-40B4-BE49-F238E27FC236}">
                <a16:creationId xmlns:a16="http://schemas.microsoft.com/office/drawing/2014/main" xmlns="" id="{D3C3C4D0-04A7-BB45-B55D-A22089364E3C}"/>
              </a:ext>
            </a:extLst>
          </p:cNvPr>
          <p:cNvSpPr>
            <a:spLocks noChangeArrowheads="1"/>
          </p:cNvSpPr>
          <p:nvPr/>
        </p:nvSpPr>
        <p:spPr bwMode="auto">
          <a:xfrm>
            <a:off x="7466013" y="2047875"/>
            <a:ext cx="434975" cy="230188"/>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dirty="0">
                <a:solidFill>
                  <a:srgbClr val="002060"/>
                </a:solidFill>
                <a:latin typeface="Comic Sans MS" pitchFamily="66" charset="0"/>
                <a:ea typeface="+mn-ea"/>
              </a:rPr>
              <a:t>36,7</a:t>
            </a:r>
            <a:endParaRPr lang="it-IT" sz="1600" dirty="0">
              <a:solidFill>
                <a:srgbClr val="002060"/>
              </a:solidFill>
              <a:effectLst>
                <a:outerShdw blurRad="38100" dist="38100" dir="2700000" algn="tl">
                  <a:srgbClr val="000000"/>
                </a:outerShdw>
              </a:effectLst>
              <a:latin typeface="Comic Sans MS" pitchFamily="66" charset="0"/>
              <a:ea typeface="+mn-ea"/>
            </a:endParaRPr>
          </a:p>
        </p:txBody>
      </p:sp>
      <p:sp>
        <p:nvSpPr>
          <p:cNvPr id="359511" name="Rectangle 87">
            <a:extLst>
              <a:ext uri="{FF2B5EF4-FFF2-40B4-BE49-F238E27FC236}">
                <a16:creationId xmlns:a16="http://schemas.microsoft.com/office/drawing/2014/main" xmlns="" id="{7067E672-F67E-774E-8F3E-C87C56C7BF8E}"/>
              </a:ext>
            </a:extLst>
          </p:cNvPr>
          <p:cNvSpPr>
            <a:spLocks noChangeArrowheads="1"/>
          </p:cNvSpPr>
          <p:nvPr/>
        </p:nvSpPr>
        <p:spPr bwMode="auto">
          <a:xfrm>
            <a:off x="7804150" y="3748088"/>
            <a:ext cx="434975" cy="230187"/>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500">
                <a:solidFill>
                  <a:srgbClr val="002060"/>
                </a:solidFill>
                <a:latin typeface="Comic Sans MS" pitchFamily="66" charset="0"/>
                <a:ea typeface="+mn-ea"/>
              </a:rPr>
              <a:t>17,1</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554" name="Line 88">
            <a:extLst>
              <a:ext uri="{FF2B5EF4-FFF2-40B4-BE49-F238E27FC236}">
                <a16:creationId xmlns:a16="http://schemas.microsoft.com/office/drawing/2014/main" xmlns="" id="{710CEE42-4EB4-DE48-99AC-94C6450BC6A7}"/>
              </a:ext>
            </a:extLst>
          </p:cNvPr>
          <p:cNvSpPr>
            <a:spLocks noChangeShapeType="1"/>
          </p:cNvSpPr>
          <p:nvPr/>
        </p:nvSpPr>
        <p:spPr bwMode="auto">
          <a:xfrm flipV="1">
            <a:off x="1393825" y="2049463"/>
            <a:ext cx="1588" cy="3465512"/>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55" name="Line 89">
            <a:extLst>
              <a:ext uri="{FF2B5EF4-FFF2-40B4-BE49-F238E27FC236}">
                <a16:creationId xmlns:a16="http://schemas.microsoft.com/office/drawing/2014/main" xmlns="" id="{6605F3EA-9785-554C-88F6-9186FB715E88}"/>
              </a:ext>
            </a:extLst>
          </p:cNvPr>
          <p:cNvSpPr>
            <a:spLocks noChangeShapeType="1"/>
          </p:cNvSpPr>
          <p:nvPr/>
        </p:nvSpPr>
        <p:spPr bwMode="auto">
          <a:xfrm flipH="1">
            <a:off x="1339850" y="5514975"/>
            <a:ext cx="53975"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56" name="Line 90">
            <a:extLst>
              <a:ext uri="{FF2B5EF4-FFF2-40B4-BE49-F238E27FC236}">
                <a16:creationId xmlns:a16="http://schemas.microsoft.com/office/drawing/2014/main" xmlns="" id="{FF10196E-8287-1042-BE00-62F28CCBC045}"/>
              </a:ext>
            </a:extLst>
          </p:cNvPr>
          <p:cNvSpPr>
            <a:spLocks noChangeShapeType="1"/>
          </p:cNvSpPr>
          <p:nvPr/>
        </p:nvSpPr>
        <p:spPr bwMode="auto">
          <a:xfrm flipH="1">
            <a:off x="1339850" y="5084763"/>
            <a:ext cx="53975"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57" name="Line 91">
            <a:extLst>
              <a:ext uri="{FF2B5EF4-FFF2-40B4-BE49-F238E27FC236}">
                <a16:creationId xmlns:a16="http://schemas.microsoft.com/office/drawing/2014/main" xmlns="" id="{6F879A7C-AB9C-D54A-92C4-55DF8AD5E44A}"/>
              </a:ext>
            </a:extLst>
          </p:cNvPr>
          <p:cNvSpPr>
            <a:spLocks noChangeShapeType="1"/>
          </p:cNvSpPr>
          <p:nvPr/>
        </p:nvSpPr>
        <p:spPr bwMode="auto">
          <a:xfrm flipH="1">
            <a:off x="1339850" y="4648200"/>
            <a:ext cx="53975"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58" name="Line 92">
            <a:extLst>
              <a:ext uri="{FF2B5EF4-FFF2-40B4-BE49-F238E27FC236}">
                <a16:creationId xmlns:a16="http://schemas.microsoft.com/office/drawing/2014/main" xmlns="" id="{1A068220-7AEB-6543-BB66-D1615583E5DB}"/>
              </a:ext>
            </a:extLst>
          </p:cNvPr>
          <p:cNvSpPr>
            <a:spLocks noChangeShapeType="1"/>
          </p:cNvSpPr>
          <p:nvPr/>
        </p:nvSpPr>
        <p:spPr bwMode="auto">
          <a:xfrm flipH="1">
            <a:off x="1339850" y="4219575"/>
            <a:ext cx="53975"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59" name="Line 93">
            <a:extLst>
              <a:ext uri="{FF2B5EF4-FFF2-40B4-BE49-F238E27FC236}">
                <a16:creationId xmlns:a16="http://schemas.microsoft.com/office/drawing/2014/main" xmlns="" id="{416DDE76-A781-7944-9DEA-4E526A0C3B49}"/>
              </a:ext>
            </a:extLst>
          </p:cNvPr>
          <p:cNvSpPr>
            <a:spLocks noChangeShapeType="1"/>
          </p:cNvSpPr>
          <p:nvPr/>
        </p:nvSpPr>
        <p:spPr bwMode="auto">
          <a:xfrm flipH="1">
            <a:off x="1339850" y="3781425"/>
            <a:ext cx="53975"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60" name="Line 94">
            <a:extLst>
              <a:ext uri="{FF2B5EF4-FFF2-40B4-BE49-F238E27FC236}">
                <a16:creationId xmlns:a16="http://schemas.microsoft.com/office/drawing/2014/main" xmlns="" id="{86B35542-BC5B-1C40-B307-6E5954C5757E}"/>
              </a:ext>
            </a:extLst>
          </p:cNvPr>
          <p:cNvSpPr>
            <a:spLocks noChangeShapeType="1"/>
          </p:cNvSpPr>
          <p:nvPr/>
        </p:nvSpPr>
        <p:spPr bwMode="auto">
          <a:xfrm flipH="1">
            <a:off x="1339850" y="3352800"/>
            <a:ext cx="53975"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61" name="Line 95">
            <a:extLst>
              <a:ext uri="{FF2B5EF4-FFF2-40B4-BE49-F238E27FC236}">
                <a16:creationId xmlns:a16="http://schemas.microsoft.com/office/drawing/2014/main" xmlns="" id="{D217DF3B-0223-154E-B54D-6FA4739E1D2B}"/>
              </a:ext>
            </a:extLst>
          </p:cNvPr>
          <p:cNvSpPr>
            <a:spLocks noChangeShapeType="1"/>
          </p:cNvSpPr>
          <p:nvPr/>
        </p:nvSpPr>
        <p:spPr bwMode="auto">
          <a:xfrm flipH="1">
            <a:off x="1339850" y="2916238"/>
            <a:ext cx="53975"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62" name="Line 96">
            <a:extLst>
              <a:ext uri="{FF2B5EF4-FFF2-40B4-BE49-F238E27FC236}">
                <a16:creationId xmlns:a16="http://schemas.microsoft.com/office/drawing/2014/main" xmlns="" id="{5705CBFE-8586-DD48-BD5E-5B19018DAA6D}"/>
              </a:ext>
            </a:extLst>
          </p:cNvPr>
          <p:cNvSpPr>
            <a:spLocks noChangeShapeType="1"/>
          </p:cNvSpPr>
          <p:nvPr/>
        </p:nvSpPr>
        <p:spPr bwMode="auto">
          <a:xfrm flipH="1">
            <a:off x="1339850" y="2486025"/>
            <a:ext cx="53975"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63" name="Line 97">
            <a:extLst>
              <a:ext uri="{FF2B5EF4-FFF2-40B4-BE49-F238E27FC236}">
                <a16:creationId xmlns:a16="http://schemas.microsoft.com/office/drawing/2014/main" xmlns="" id="{D06BFAE7-D497-2444-B9AF-A91B52C93E99}"/>
              </a:ext>
            </a:extLst>
          </p:cNvPr>
          <p:cNvSpPr>
            <a:spLocks noChangeShapeType="1"/>
          </p:cNvSpPr>
          <p:nvPr/>
        </p:nvSpPr>
        <p:spPr bwMode="auto">
          <a:xfrm flipH="1">
            <a:off x="1339850" y="2049463"/>
            <a:ext cx="53975"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59522" name="Rectangle 98">
            <a:extLst>
              <a:ext uri="{FF2B5EF4-FFF2-40B4-BE49-F238E27FC236}">
                <a16:creationId xmlns:a16="http://schemas.microsoft.com/office/drawing/2014/main" xmlns="" id="{0DF9A595-6421-B74F-ADCF-98A33B683181}"/>
              </a:ext>
            </a:extLst>
          </p:cNvPr>
          <p:cNvSpPr>
            <a:spLocks noChangeArrowheads="1"/>
          </p:cNvSpPr>
          <p:nvPr/>
        </p:nvSpPr>
        <p:spPr bwMode="auto">
          <a:xfrm>
            <a:off x="1174750" y="5330825"/>
            <a:ext cx="149225"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0</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23" name="Rectangle 99">
            <a:extLst>
              <a:ext uri="{FF2B5EF4-FFF2-40B4-BE49-F238E27FC236}">
                <a16:creationId xmlns:a16="http://schemas.microsoft.com/office/drawing/2014/main" xmlns="" id="{8347AED2-206E-0549-97F8-D53D922EC518}"/>
              </a:ext>
            </a:extLst>
          </p:cNvPr>
          <p:cNvSpPr>
            <a:spLocks noChangeArrowheads="1"/>
          </p:cNvSpPr>
          <p:nvPr/>
        </p:nvSpPr>
        <p:spPr bwMode="auto">
          <a:xfrm>
            <a:off x="1174750" y="4900613"/>
            <a:ext cx="149225"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5</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24" name="Rectangle 100">
            <a:extLst>
              <a:ext uri="{FF2B5EF4-FFF2-40B4-BE49-F238E27FC236}">
                <a16:creationId xmlns:a16="http://schemas.microsoft.com/office/drawing/2014/main" xmlns="" id="{7CC1969A-BB4E-BD41-98C5-D07CD8ACB894}"/>
              </a:ext>
            </a:extLst>
          </p:cNvPr>
          <p:cNvSpPr>
            <a:spLocks noChangeArrowheads="1"/>
          </p:cNvSpPr>
          <p:nvPr/>
        </p:nvSpPr>
        <p:spPr bwMode="auto">
          <a:xfrm>
            <a:off x="1046163" y="4464050"/>
            <a:ext cx="298450"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10</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25" name="Rectangle 101">
            <a:extLst>
              <a:ext uri="{FF2B5EF4-FFF2-40B4-BE49-F238E27FC236}">
                <a16:creationId xmlns:a16="http://schemas.microsoft.com/office/drawing/2014/main" xmlns="" id="{C98225B0-6104-004E-BC5D-B1BD8F8B80A7}"/>
              </a:ext>
            </a:extLst>
          </p:cNvPr>
          <p:cNvSpPr>
            <a:spLocks noChangeArrowheads="1"/>
          </p:cNvSpPr>
          <p:nvPr/>
        </p:nvSpPr>
        <p:spPr bwMode="auto">
          <a:xfrm>
            <a:off x="1046163" y="4035425"/>
            <a:ext cx="298450"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15</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26" name="Rectangle 102">
            <a:extLst>
              <a:ext uri="{FF2B5EF4-FFF2-40B4-BE49-F238E27FC236}">
                <a16:creationId xmlns:a16="http://schemas.microsoft.com/office/drawing/2014/main" xmlns="" id="{82BF0972-E1B0-8E49-9004-AE7C6805FA9B}"/>
              </a:ext>
            </a:extLst>
          </p:cNvPr>
          <p:cNvSpPr>
            <a:spLocks noChangeArrowheads="1"/>
          </p:cNvSpPr>
          <p:nvPr/>
        </p:nvSpPr>
        <p:spPr bwMode="auto">
          <a:xfrm>
            <a:off x="1046163" y="3598863"/>
            <a:ext cx="298450"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20</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27" name="Rectangle 103">
            <a:extLst>
              <a:ext uri="{FF2B5EF4-FFF2-40B4-BE49-F238E27FC236}">
                <a16:creationId xmlns:a16="http://schemas.microsoft.com/office/drawing/2014/main" xmlns="" id="{33437794-E294-FF46-9CDA-FDD7DAD908A4}"/>
              </a:ext>
            </a:extLst>
          </p:cNvPr>
          <p:cNvSpPr>
            <a:spLocks noChangeArrowheads="1"/>
          </p:cNvSpPr>
          <p:nvPr/>
        </p:nvSpPr>
        <p:spPr bwMode="auto">
          <a:xfrm>
            <a:off x="1046163" y="3168650"/>
            <a:ext cx="298450"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25</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28" name="Rectangle 104">
            <a:extLst>
              <a:ext uri="{FF2B5EF4-FFF2-40B4-BE49-F238E27FC236}">
                <a16:creationId xmlns:a16="http://schemas.microsoft.com/office/drawing/2014/main" xmlns="" id="{5B9A5B12-57F8-3D4A-A558-D71DB6B12F1A}"/>
              </a:ext>
            </a:extLst>
          </p:cNvPr>
          <p:cNvSpPr>
            <a:spLocks noChangeArrowheads="1"/>
          </p:cNvSpPr>
          <p:nvPr/>
        </p:nvSpPr>
        <p:spPr bwMode="auto">
          <a:xfrm>
            <a:off x="1046163" y="2732088"/>
            <a:ext cx="298450"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30</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29" name="Rectangle 105">
            <a:extLst>
              <a:ext uri="{FF2B5EF4-FFF2-40B4-BE49-F238E27FC236}">
                <a16:creationId xmlns:a16="http://schemas.microsoft.com/office/drawing/2014/main" xmlns="" id="{F5898B9B-EA9E-4B49-9D3A-0ACEE5C3EA79}"/>
              </a:ext>
            </a:extLst>
          </p:cNvPr>
          <p:cNvSpPr>
            <a:spLocks noChangeArrowheads="1"/>
          </p:cNvSpPr>
          <p:nvPr/>
        </p:nvSpPr>
        <p:spPr bwMode="auto">
          <a:xfrm>
            <a:off x="1046163" y="2303463"/>
            <a:ext cx="261937" cy="288925"/>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FFFFFF"/>
                </a:solidFill>
                <a:latin typeface="Comic Sans MS" pitchFamily="66" charset="0"/>
                <a:ea typeface="+mn-ea"/>
              </a:rPr>
              <a:t>35</a:t>
            </a:r>
            <a:endParaRPr lang="it-IT" sz="1600">
              <a:effectLst>
                <a:outerShdw blurRad="38100" dist="38100" dir="2700000" algn="tl">
                  <a:srgbClr val="000000"/>
                </a:outerShdw>
              </a:effectLst>
              <a:latin typeface="Comic Sans MS" pitchFamily="66" charset="0"/>
              <a:ea typeface="+mn-ea"/>
            </a:endParaRPr>
          </a:p>
        </p:txBody>
      </p:sp>
      <p:sp>
        <p:nvSpPr>
          <p:cNvPr id="359530" name="Rectangle 106">
            <a:extLst>
              <a:ext uri="{FF2B5EF4-FFF2-40B4-BE49-F238E27FC236}">
                <a16:creationId xmlns:a16="http://schemas.microsoft.com/office/drawing/2014/main" xmlns="" id="{0A7CA953-12B4-564C-BF33-8BBB41B4090A}"/>
              </a:ext>
            </a:extLst>
          </p:cNvPr>
          <p:cNvSpPr>
            <a:spLocks noChangeArrowheads="1"/>
          </p:cNvSpPr>
          <p:nvPr/>
        </p:nvSpPr>
        <p:spPr bwMode="auto">
          <a:xfrm>
            <a:off x="1046163" y="1865313"/>
            <a:ext cx="261937" cy="288925"/>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FFFFFF"/>
                </a:solidFill>
                <a:latin typeface="Comic Sans MS" pitchFamily="66" charset="0"/>
                <a:ea typeface="+mn-ea"/>
              </a:rPr>
              <a:t>40</a:t>
            </a:r>
            <a:endParaRPr lang="it-IT" sz="1600">
              <a:effectLst>
                <a:outerShdw blurRad="38100" dist="38100" dir="2700000" algn="tl">
                  <a:srgbClr val="000000"/>
                </a:outerShdw>
              </a:effectLst>
              <a:latin typeface="Comic Sans MS" pitchFamily="66" charset="0"/>
              <a:ea typeface="+mn-ea"/>
            </a:endParaRPr>
          </a:p>
        </p:txBody>
      </p:sp>
      <p:sp>
        <p:nvSpPr>
          <p:cNvPr id="105573" name="Line 107">
            <a:extLst>
              <a:ext uri="{FF2B5EF4-FFF2-40B4-BE49-F238E27FC236}">
                <a16:creationId xmlns:a16="http://schemas.microsoft.com/office/drawing/2014/main" xmlns="" id="{0F5265D5-9F87-754C-B7EF-F7C79C73EF9D}"/>
              </a:ext>
            </a:extLst>
          </p:cNvPr>
          <p:cNvSpPr>
            <a:spLocks noChangeShapeType="1"/>
          </p:cNvSpPr>
          <p:nvPr/>
        </p:nvSpPr>
        <p:spPr bwMode="auto">
          <a:xfrm>
            <a:off x="1393825" y="5514975"/>
            <a:ext cx="6699250" cy="1588"/>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74" name="Line 108">
            <a:extLst>
              <a:ext uri="{FF2B5EF4-FFF2-40B4-BE49-F238E27FC236}">
                <a16:creationId xmlns:a16="http://schemas.microsoft.com/office/drawing/2014/main" xmlns="" id="{28D448A7-0CFA-544B-9B47-025436415773}"/>
              </a:ext>
            </a:extLst>
          </p:cNvPr>
          <p:cNvSpPr>
            <a:spLocks noChangeShapeType="1"/>
          </p:cNvSpPr>
          <p:nvPr/>
        </p:nvSpPr>
        <p:spPr bwMode="auto">
          <a:xfrm>
            <a:off x="139382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75" name="Line 109">
            <a:extLst>
              <a:ext uri="{FF2B5EF4-FFF2-40B4-BE49-F238E27FC236}">
                <a16:creationId xmlns:a16="http://schemas.microsoft.com/office/drawing/2014/main" xmlns="" id="{F0F27F4D-F79B-6446-95D5-E3D487333D74}"/>
              </a:ext>
            </a:extLst>
          </p:cNvPr>
          <p:cNvSpPr>
            <a:spLocks noChangeShapeType="1"/>
          </p:cNvSpPr>
          <p:nvPr/>
        </p:nvSpPr>
        <p:spPr bwMode="auto">
          <a:xfrm>
            <a:off x="214312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76" name="Line 110">
            <a:extLst>
              <a:ext uri="{FF2B5EF4-FFF2-40B4-BE49-F238E27FC236}">
                <a16:creationId xmlns:a16="http://schemas.microsoft.com/office/drawing/2014/main" xmlns="" id="{3EF3D45F-3C06-7C48-98C0-FE024126FA3C}"/>
              </a:ext>
            </a:extLst>
          </p:cNvPr>
          <p:cNvSpPr>
            <a:spLocks noChangeShapeType="1"/>
          </p:cNvSpPr>
          <p:nvPr/>
        </p:nvSpPr>
        <p:spPr bwMode="auto">
          <a:xfrm>
            <a:off x="288607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77" name="Line 111">
            <a:extLst>
              <a:ext uri="{FF2B5EF4-FFF2-40B4-BE49-F238E27FC236}">
                <a16:creationId xmlns:a16="http://schemas.microsoft.com/office/drawing/2014/main" xmlns="" id="{8D98E827-3575-4C4F-B870-F300ADBF3545}"/>
              </a:ext>
            </a:extLst>
          </p:cNvPr>
          <p:cNvSpPr>
            <a:spLocks noChangeShapeType="1"/>
          </p:cNvSpPr>
          <p:nvPr/>
        </p:nvSpPr>
        <p:spPr bwMode="auto">
          <a:xfrm>
            <a:off x="362902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78" name="Line 112">
            <a:extLst>
              <a:ext uri="{FF2B5EF4-FFF2-40B4-BE49-F238E27FC236}">
                <a16:creationId xmlns:a16="http://schemas.microsoft.com/office/drawing/2014/main" xmlns="" id="{9DE13327-8DA3-F043-8EC3-BFAC4C33EAC9}"/>
              </a:ext>
            </a:extLst>
          </p:cNvPr>
          <p:cNvSpPr>
            <a:spLocks noChangeShapeType="1"/>
          </p:cNvSpPr>
          <p:nvPr/>
        </p:nvSpPr>
        <p:spPr bwMode="auto">
          <a:xfrm>
            <a:off x="437197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79" name="Line 113">
            <a:extLst>
              <a:ext uri="{FF2B5EF4-FFF2-40B4-BE49-F238E27FC236}">
                <a16:creationId xmlns:a16="http://schemas.microsoft.com/office/drawing/2014/main" xmlns="" id="{CDE6A9EC-272B-4B40-9604-08718F7BA80C}"/>
              </a:ext>
            </a:extLst>
          </p:cNvPr>
          <p:cNvSpPr>
            <a:spLocks noChangeShapeType="1"/>
          </p:cNvSpPr>
          <p:nvPr/>
        </p:nvSpPr>
        <p:spPr bwMode="auto">
          <a:xfrm>
            <a:off x="511492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80" name="Line 114">
            <a:extLst>
              <a:ext uri="{FF2B5EF4-FFF2-40B4-BE49-F238E27FC236}">
                <a16:creationId xmlns:a16="http://schemas.microsoft.com/office/drawing/2014/main" xmlns="" id="{C5876405-BA7C-1F4D-ACF0-B9394208C241}"/>
              </a:ext>
            </a:extLst>
          </p:cNvPr>
          <p:cNvSpPr>
            <a:spLocks noChangeShapeType="1"/>
          </p:cNvSpPr>
          <p:nvPr/>
        </p:nvSpPr>
        <p:spPr bwMode="auto">
          <a:xfrm>
            <a:off x="585787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81" name="Line 115">
            <a:extLst>
              <a:ext uri="{FF2B5EF4-FFF2-40B4-BE49-F238E27FC236}">
                <a16:creationId xmlns:a16="http://schemas.microsoft.com/office/drawing/2014/main" xmlns="" id="{47F9D79B-97E7-B34F-8FE5-C17DDBB815D2}"/>
              </a:ext>
            </a:extLst>
          </p:cNvPr>
          <p:cNvSpPr>
            <a:spLocks noChangeShapeType="1"/>
          </p:cNvSpPr>
          <p:nvPr/>
        </p:nvSpPr>
        <p:spPr bwMode="auto">
          <a:xfrm>
            <a:off x="660717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82" name="Line 116">
            <a:extLst>
              <a:ext uri="{FF2B5EF4-FFF2-40B4-BE49-F238E27FC236}">
                <a16:creationId xmlns:a16="http://schemas.microsoft.com/office/drawing/2014/main" xmlns="" id="{E344C69D-2912-BB43-A2F1-4EEC2AE6F230}"/>
              </a:ext>
            </a:extLst>
          </p:cNvPr>
          <p:cNvSpPr>
            <a:spLocks noChangeShapeType="1"/>
          </p:cNvSpPr>
          <p:nvPr/>
        </p:nvSpPr>
        <p:spPr bwMode="auto">
          <a:xfrm>
            <a:off x="735012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583" name="Line 117">
            <a:extLst>
              <a:ext uri="{FF2B5EF4-FFF2-40B4-BE49-F238E27FC236}">
                <a16:creationId xmlns:a16="http://schemas.microsoft.com/office/drawing/2014/main" xmlns="" id="{1BEF43C6-1626-9649-A760-C93C26FD17E0}"/>
              </a:ext>
            </a:extLst>
          </p:cNvPr>
          <p:cNvSpPr>
            <a:spLocks noChangeShapeType="1"/>
          </p:cNvSpPr>
          <p:nvPr/>
        </p:nvSpPr>
        <p:spPr bwMode="auto">
          <a:xfrm>
            <a:off x="8093075" y="5514975"/>
            <a:ext cx="1588" cy="60325"/>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59542" name="Rectangle 118">
            <a:extLst>
              <a:ext uri="{FF2B5EF4-FFF2-40B4-BE49-F238E27FC236}">
                <a16:creationId xmlns:a16="http://schemas.microsoft.com/office/drawing/2014/main" xmlns="" id="{D6E82F97-133D-064A-9342-6F0F7637D2C7}"/>
              </a:ext>
            </a:extLst>
          </p:cNvPr>
          <p:cNvSpPr>
            <a:spLocks noChangeArrowheads="1"/>
          </p:cNvSpPr>
          <p:nvPr/>
        </p:nvSpPr>
        <p:spPr bwMode="auto">
          <a:xfrm>
            <a:off x="1509713" y="5675313"/>
            <a:ext cx="595312"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dirty="0">
                <a:solidFill>
                  <a:srgbClr val="002060"/>
                </a:solidFill>
                <a:latin typeface="Comic Sans MS" pitchFamily="66" charset="0"/>
                <a:ea typeface="+mn-ea"/>
              </a:rPr>
              <a:t>1995</a:t>
            </a:r>
            <a:endParaRPr lang="it-IT" sz="1600" dirty="0">
              <a:solidFill>
                <a:srgbClr val="002060"/>
              </a:solidFill>
              <a:effectLst>
                <a:outerShdw blurRad="38100" dist="38100" dir="2700000" algn="tl">
                  <a:srgbClr val="000000"/>
                </a:outerShdw>
              </a:effectLst>
              <a:latin typeface="Comic Sans MS" pitchFamily="66" charset="0"/>
              <a:ea typeface="+mn-ea"/>
            </a:endParaRPr>
          </a:p>
        </p:txBody>
      </p:sp>
      <p:sp>
        <p:nvSpPr>
          <p:cNvPr id="359543" name="Rectangle 119">
            <a:extLst>
              <a:ext uri="{FF2B5EF4-FFF2-40B4-BE49-F238E27FC236}">
                <a16:creationId xmlns:a16="http://schemas.microsoft.com/office/drawing/2014/main" xmlns="" id="{2245AC3B-3A5C-6A46-A89D-095A134ACDB1}"/>
              </a:ext>
            </a:extLst>
          </p:cNvPr>
          <p:cNvSpPr>
            <a:spLocks noChangeArrowheads="1"/>
          </p:cNvSpPr>
          <p:nvPr/>
        </p:nvSpPr>
        <p:spPr bwMode="auto">
          <a:xfrm>
            <a:off x="2252663" y="5675313"/>
            <a:ext cx="595312"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dirty="0">
                <a:solidFill>
                  <a:srgbClr val="002060"/>
                </a:solidFill>
                <a:latin typeface="Comic Sans MS" pitchFamily="66" charset="0"/>
                <a:ea typeface="+mn-ea"/>
              </a:rPr>
              <a:t>1996</a:t>
            </a:r>
            <a:endParaRPr lang="it-IT" sz="1600" dirty="0">
              <a:solidFill>
                <a:srgbClr val="002060"/>
              </a:solidFill>
              <a:effectLst>
                <a:outerShdw blurRad="38100" dist="38100" dir="2700000" algn="tl">
                  <a:srgbClr val="000000"/>
                </a:outerShdw>
              </a:effectLst>
              <a:latin typeface="Comic Sans MS" pitchFamily="66" charset="0"/>
              <a:ea typeface="+mn-ea"/>
            </a:endParaRPr>
          </a:p>
        </p:txBody>
      </p:sp>
      <p:sp>
        <p:nvSpPr>
          <p:cNvPr id="359544" name="Rectangle 120">
            <a:extLst>
              <a:ext uri="{FF2B5EF4-FFF2-40B4-BE49-F238E27FC236}">
                <a16:creationId xmlns:a16="http://schemas.microsoft.com/office/drawing/2014/main" xmlns="" id="{3811FDAC-911D-FF4E-A247-AAC7C6474599}"/>
              </a:ext>
            </a:extLst>
          </p:cNvPr>
          <p:cNvSpPr>
            <a:spLocks noChangeArrowheads="1"/>
          </p:cNvSpPr>
          <p:nvPr/>
        </p:nvSpPr>
        <p:spPr bwMode="auto">
          <a:xfrm>
            <a:off x="2995613" y="5675313"/>
            <a:ext cx="603250"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1997</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45" name="Rectangle 121">
            <a:extLst>
              <a:ext uri="{FF2B5EF4-FFF2-40B4-BE49-F238E27FC236}">
                <a16:creationId xmlns:a16="http://schemas.microsoft.com/office/drawing/2014/main" xmlns="" id="{BFC738CD-C7F1-F840-BF11-7817BC5B022D}"/>
              </a:ext>
            </a:extLst>
          </p:cNvPr>
          <p:cNvSpPr>
            <a:spLocks noChangeArrowheads="1"/>
          </p:cNvSpPr>
          <p:nvPr/>
        </p:nvSpPr>
        <p:spPr bwMode="auto">
          <a:xfrm>
            <a:off x="3744913" y="5675313"/>
            <a:ext cx="595312"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1998</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46" name="Rectangle 122">
            <a:extLst>
              <a:ext uri="{FF2B5EF4-FFF2-40B4-BE49-F238E27FC236}">
                <a16:creationId xmlns:a16="http://schemas.microsoft.com/office/drawing/2014/main" xmlns="" id="{029C1B1C-79E2-F748-BF22-3C3098E3CC45}"/>
              </a:ext>
            </a:extLst>
          </p:cNvPr>
          <p:cNvSpPr>
            <a:spLocks noChangeArrowheads="1"/>
          </p:cNvSpPr>
          <p:nvPr/>
        </p:nvSpPr>
        <p:spPr bwMode="auto">
          <a:xfrm>
            <a:off x="4487863" y="5675313"/>
            <a:ext cx="595312"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1999</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47" name="Rectangle 123">
            <a:extLst>
              <a:ext uri="{FF2B5EF4-FFF2-40B4-BE49-F238E27FC236}">
                <a16:creationId xmlns:a16="http://schemas.microsoft.com/office/drawing/2014/main" xmlns="" id="{A28D0557-DAFC-5B4F-8827-53E1437F6587}"/>
              </a:ext>
            </a:extLst>
          </p:cNvPr>
          <p:cNvSpPr>
            <a:spLocks noChangeArrowheads="1"/>
          </p:cNvSpPr>
          <p:nvPr/>
        </p:nvSpPr>
        <p:spPr bwMode="auto">
          <a:xfrm>
            <a:off x="5230813" y="5675313"/>
            <a:ext cx="595312"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2000</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48" name="Rectangle 124">
            <a:extLst>
              <a:ext uri="{FF2B5EF4-FFF2-40B4-BE49-F238E27FC236}">
                <a16:creationId xmlns:a16="http://schemas.microsoft.com/office/drawing/2014/main" xmlns="" id="{8F074F20-8400-DF49-9C25-22ACDE9AEE9C}"/>
              </a:ext>
            </a:extLst>
          </p:cNvPr>
          <p:cNvSpPr>
            <a:spLocks noChangeArrowheads="1"/>
          </p:cNvSpPr>
          <p:nvPr/>
        </p:nvSpPr>
        <p:spPr bwMode="auto">
          <a:xfrm>
            <a:off x="5973763" y="5675313"/>
            <a:ext cx="595312"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2001</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49" name="Rectangle 125">
            <a:extLst>
              <a:ext uri="{FF2B5EF4-FFF2-40B4-BE49-F238E27FC236}">
                <a16:creationId xmlns:a16="http://schemas.microsoft.com/office/drawing/2014/main" xmlns="" id="{B53EAD3C-31A2-C045-B17A-97D8E1A18711}"/>
              </a:ext>
            </a:extLst>
          </p:cNvPr>
          <p:cNvSpPr>
            <a:spLocks noChangeArrowheads="1"/>
          </p:cNvSpPr>
          <p:nvPr/>
        </p:nvSpPr>
        <p:spPr bwMode="auto">
          <a:xfrm>
            <a:off x="6715125" y="5675313"/>
            <a:ext cx="595313"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2002</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359550" name="Rectangle 126">
            <a:extLst>
              <a:ext uri="{FF2B5EF4-FFF2-40B4-BE49-F238E27FC236}">
                <a16:creationId xmlns:a16="http://schemas.microsoft.com/office/drawing/2014/main" xmlns="" id="{A1F8995D-1303-5846-BEE7-D91A2DEC6D20}"/>
              </a:ext>
            </a:extLst>
          </p:cNvPr>
          <p:cNvSpPr>
            <a:spLocks noChangeArrowheads="1"/>
          </p:cNvSpPr>
          <p:nvPr/>
        </p:nvSpPr>
        <p:spPr bwMode="auto">
          <a:xfrm>
            <a:off x="7459663" y="5675313"/>
            <a:ext cx="595312" cy="292100"/>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900">
                <a:solidFill>
                  <a:srgbClr val="002060"/>
                </a:solidFill>
                <a:latin typeface="Comic Sans MS" pitchFamily="66" charset="0"/>
                <a:ea typeface="+mn-ea"/>
              </a:rPr>
              <a:t>2003</a:t>
            </a:r>
            <a:endParaRPr lang="it-IT" sz="1600">
              <a:solidFill>
                <a:srgbClr val="002060"/>
              </a:solidFill>
              <a:effectLst>
                <a:outerShdw blurRad="38100" dist="38100" dir="2700000" algn="tl">
                  <a:srgbClr val="000000"/>
                </a:outerShdw>
              </a:effectLst>
              <a:latin typeface="Comic Sans MS" pitchFamily="66" charset="0"/>
              <a:ea typeface="+mn-ea"/>
            </a:endParaRPr>
          </a:p>
        </p:txBody>
      </p:sp>
      <p:sp>
        <p:nvSpPr>
          <p:cNvPr id="105593" name="Rectangle 127">
            <a:extLst>
              <a:ext uri="{FF2B5EF4-FFF2-40B4-BE49-F238E27FC236}">
                <a16:creationId xmlns:a16="http://schemas.microsoft.com/office/drawing/2014/main" xmlns="" id="{59F46FE3-4D2D-7840-A672-3FF09E3FB296}"/>
              </a:ext>
            </a:extLst>
          </p:cNvPr>
          <p:cNvSpPr>
            <a:spLocks noChangeArrowheads="1"/>
          </p:cNvSpPr>
          <p:nvPr/>
        </p:nvSpPr>
        <p:spPr bwMode="auto">
          <a:xfrm>
            <a:off x="1133475" y="6211888"/>
            <a:ext cx="1854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600">
                <a:solidFill>
                  <a:srgbClr val="66FFFF"/>
                </a:solidFill>
              </a:rPr>
              <a:t>Database Veruno</a:t>
            </a:r>
          </a:p>
        </p:txBody>
      </p:sp>
      <p:pic>
        <p:nvPicPr>
          <p:cNvPr id="105594" name="Picture 7">
            <a:extLst>
              <a:ext uri="{FF2B5EF4-FFF2-40B4-BE49-F238E27FC236}">
                <a16:creationId xmlns:a16="http://schemas.microsoft.com/office/drawing/2014/main" xmlns="" id="{5B911420-2D66-714F-A83E-6D1F600AE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7185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xmlns="" id="{0A005117-B82E-6D42-8250-33A9CC32AA25}"/>
              </a:ext>
            </a:extLst>
          </p:cNvPr>
          <p:cNvSpPr>
            <a:spLocks noGrp="1" noChangeArrowheads="1"/>
          </p:cNvSpPr>
          <p:nvPr>
            <p:ph type="title"/>
          </p:nvPr>
        </p:nvSpPr>
        <p:spPr>
          <a:xfrm>
            <a:off x="323850" y="260350"/>
            <a:ext cx="8820150" cy="1165225"/>
          </a:xfrm>
        </p:spPr>
        <p:txBody>
          <a:bodyPr/>
          <a:lstStyle/>
          <a:p>
            <a:pPr eaLnBrk="1" hangingPunct="1"/>
            <a:r>
              <a:rPr lang="it-IT" altLang="it-IT" sz="3200">
                <a:solidFill>
                  <a:srgbClr val="DA1D25"/>
                </a:solidFill>
                <a:latin typeface="Comic Sans MS" panose="030F0902030302020204" pitchFamily="66" charset="0"/>
              </a:rPr>
              <a:t>Problematiche rilevate all</a:t>
            </a:r>
            <a:r>
              <a:rPr lang="ja-JP" altLang="it-IT" sz="3200">
                <a:solidFill>
                  <a:srgbClr val="DA1D25"/>
                </a:solidFill>
                <a:latin typeface="Comic Sans MS" panose="030F0902030302020204" pitchFamily="66" charset="0"/>
              </a:rPr>
              <a:t>’</a:t>
            </a:r>
            <a:r>
              <a:rPr lang="it-IT" altLang="ja-JP" sz="3200">
                <a:solidFill>
                  <a:srgbClr val="DA1D25"/>
                </a:solidFill>
                <a:latin typeface="Comic Sans MS" panose="030F0902030302020204" pitchFamily="66" charset="0"/>
              </a:rPr>
              <a:t>ingresso</a:t>
            </a:r>
            <a:br>
              <a:rPr lang="it-IT" altLang="ja-JP" sz="3200">
                <a:solidFill>
                  <a:srgbClr val="DA1D25"/>
                </a:solidFill>
                <a:latin typeface="Comic Sans MS" panose="030F0902030302020204" pitchFamily="66" charset="0"/>
              </a:rPr>
            </a:br>
            <a:r>
              <a:rPr lang="it-IT" altLang="ja-JP" sz="3200">
                <a:solidFill>
                  <a:srgbClr val="DA1D25"/>
                </a:solidFill>
                <a:latin typeface="Comic Sans MS" panose="030F0902030302020204" pitchFamily="66" charset="0"/>
              </a:rPr>
              <a:t> Cardio-operati Recenti</a:t>
            </a:r>
            <a:br>
              <a:rPr lang="it-IT" altLang="ja-JP" sz="3200">
                <a:solidFill>
                  <a:srgbClr val="DA1D25"/>
                </a:solidFill>
                <a:latin typeface="Comic Sans MS" panose="030F0902030302020204" pitchFamily="66" charset="0"/>
              </a:rPr>
            </a:br>
            <a:endParaRPr lang="en-GB" altLang="it-IT" sz="3200">
              <a:solidFill>
                <a:srgbClr val="DA1D25"/>
              </a:solidFill>
              <a:latin typeface="Comic Sans MS" panose="030F0902030302020204" pitchFamily="66" charset="0"/>
            </a:endParaRPr>
          </a:p>
        </p:txBody>
      </p:sp>
      <p:grpSp>
        <p:nvGrpSpPr>
          <p:cNvPr id="106498" name="Group 3">
            <a:extLst>
              <a:ext uri="{FF2B5EF4-FFF2-40B4-BE49-F238E27FC236}">
                <a16:creationId xmlns:a16="http://schemas.microsoft.com/office/drawing/2014/main" xmlns="" id="{881D8D5E-F3FA-8A4E-BC5B-162A17424C93}"/>
              </a:ext>
            </a:extLst>
          </p:cNvPr>
          <p:cNvGrpSpPr>
            <a:grpSpLocks/>
          </p:cNvGrpSpPr>
          <p:nvPr/>
        </p:nvGrpSpPr>
        <p:grpSpPr bwMode="auto">
          <a:xfrm>
            <a:off x="684213" y="1557338"/>
            <a:ext cx="7837487" cy="4799012"/>
            <a:chOff x="474" y="1226"/>
            <a:chExt cx="5554" cy="3023"/>
          </a:xfrm>
        </p:grpSpPr>
        <p:sp>
          <p:nvSpPr>
            <p:cNvPr id="106501" name="AutoShape 4">
              <a:extLst>
                <a:ext uri="{FF2B5EF4-FFF2-40B4-BE49-F238E27FC236}">
                  <a16:creationId xmlns:a16="http://schemas.microsoft.com/office/drawing/2014/main" xmlns="" id="{36CDE108-D4B9-A144-BB28-6213CA89D968}"/>
                </a:ext>
              </a:extLst>
            </p:cNvPr>
            <p:cNvSpPr>
              <a:spLocks noChangeAspect="1" noChangeArrowheads="1" noTextEdit="1"/>
            </p:cNvSpPr>
            <p:nvPr/>
          </p:nvSpPr>
          <p:spPr bwMode="auto">
            <a:xfrm>
              <a:off x="474" y="1226"/>
              <a:ext cx="5554" cy="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6502" name="Rectangle 5">
              <a:extLst>
                <a:ext uri="{FF2B5EF4-FFF2-40B4-BE49-F238E27FC236}">
                  <a16:creationId xmlns:a16="http://schemas.microsoft.com/office/drawing/2014/main" xmlns="" id="{7BD2C72A-0427-8545-8255-5EC5DC36DDD4}"/>
                </a:ext>
              </a:extLst>
            </p:cNvPr>
            <p:cNvSpPr>
              <a:spLocks noChangeArrowheads="1"/>
            </p:cNvSpPr>
            <p:nvPr/>
          </p:nvSpPr>
          <p:spPr bwMode="auto">
            <a:xfrm>
              <a:off x="1352" y="2831"/>
              <a:ext cx="265" cy="221"/>
            </a:xfrm>
            <a:prstGeom prst="rect">
              <a:avLst/>
            </a:prstGeom>
            <a:solidFill>
              <a:schemeClr val="bg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03" name="Rectangle 6">
              <a:extLst>
                <a:ext uri="{FF2B5EF4-FFF2-40B4-BE49-F238E27FC236}">
                  <a16:creationId xmlns:a16="http://schemas.microsoft.com/office/drawing/2014/main" xmlns="" id="{DCB61D06-D850-524C-B92A-49A8D5603F75}"/>
                </a:ext>
              </a:extLst>
            </p:cNvPr>
            <p:cNvSpPr>
              <a:spLocks noChangeArrowheads="1"/>
            </p:cNvSpPr>
            <p:nvPr/>
          </p:nvSpPr>
          <p:spPr bwMode="auto">
            <a:xfrm>
              <a:off x="2015" y="2625"/>
              <a:ext cx="264" cy="427"/>
            </a:xfrm>
            <a:prstGeom prst="rect">
              <a:avLst/>
            </a:prstGeom>
            <a:solidFill>
              <a:schemeClr val="bg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04" name="Rectangle 7">
              <a:extLst>
                <a:ext uri="{FF2B5EF4-FFF2-40B4-BE49-F238E27FC236}">
                  <a16:creationId xmlns:a16="http://schemas.microsoft.com/office/drawing/2014/main" xmlns="" id="{0E9B5432-9EDE-2B44-B60E-23705ECE9811}"/>
                </a:ext>
              </a:extLst>
            </p:cNvPr>
            <p:cNvSpPr>
              <a:spLocks noChangeArrowheads="1"/>
            </p:cNvSpPr>
            <p:nvPr/>
          </p:nvSpPr>
          <p:spPr bwMode="auto">
            <a:xfrm>
              <a:off x="2677" y="2567"/>
              <a:ext cx="264" cy="485"/>
            </a:xfrm>
            <a:prstGeom prst="rect">
              <a:avLst/>
            </a:prstGeom>
            <a:solidFill>
              <a:schemeClr val="bg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05" name="Rectangle 8">
              <a:extLst>
                <a:ext uri="{FF2B5EF4-FFF2-40B4-BE49-F238E27FC236}">
                  <a16:creationId xmlns:a16="http://schemas.microsoft.com/office/drawing/2014/main" xmlns="" id="{B7250AB2-CFA7-D442-8270-30FFB6286D1A}"/>
                </a:ext>
              </a:extLst>
            </p:cNvPr>
            <p:cNvSpPr>
              <a:spLocks noChangeArrowheads="1"/>
            </p:cNvSpPr>
            <p:nvPr/>
          </p:nvSpPr>
          <p:spPr bwMode="auto">
            <a:xfrm>
              <a:off x="3340" y="2822"/>
              <a:ext cx="264" cy="230"/>
            </a:xfrm>
            <a:prstGeom prst="rect">
              <a:avLst/>
            </a:prstGeom>
            <a:solidFill>
              <a:schemeClr val="bg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06" name="Rectangle 9">
              <a:extLst>
                <a:ext uri="{FF2B5EF4-FFF2-40B4-BE49-F238E27FC236}">
                  <a16:creationId xmlns:a16="http://schemas.microsoft.com/office/drawing/2014/main" xmlns="" id="{2917B8FB-ADA8-B14C-910B-C41C846E053D}"/>
                </a:ext>
              </a:extLst>
            </p:cNvPr>
            <p:cNvSpPr>
              <a:spLocks noChangeArrowheads="1"/>
            </p:cNvSpPr>
            <p:nvPr/>
          </p:nvSpPr>
          <p:spPr bwMode="auto">
            <a:xfrm>
              <a:off x="4002" y="2903"/>
              <a:ext cx="264" cy="149"/>
            </a:xfrm>
            <a:prstGeom prst="rect">
              <a:avLst/>
            </a:prstGeom>
            <a:solidFill>
              <a:schemeClr val="bg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07" name="Rectangle 10">
              <a:extLst>
                <a:ext uri="{FF2B5EF4-FFF2-40B4-BE49-F238E27FC236}">
                  <a16:creationId xmlns:a16="http://schemas.microsoft.com/office/drawing/2014/main" xmlns="" id="{AFFA4236-5D73-7B40-B34D-34C35EF6135C}"/>
                </a:ext>
              </a:extLst>
            </p:cNvPr>
            <p:cNvSpPr>
              <a:spLocks noChangeArrowheads="1"/>
            </p:cNvSpPr>
            <p:nvPr/>
          </p:nvSpPr>
          <p:spPr bwMode="auto">
            <a:xfrm>
              <a:off x="4665" y="2908"/>
              <a:ext cx="264" cy="144"/>
            </a:xfrm>
            <a:prstGeom prst="rect">
              <a:avLst/>
            </a:prstGeom>
            <a:solidFill>
              <a:schemeClr val="bg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08" name="Rectangle 11">
              <a:extLst>
                <a:ext uri="{FF2B5EF4-FFF2-40B4-BE49-F238E27FC236}">
                  <a16:creationId xmlns:a16="http://schemas.microsoft.com/office/drawing/2014/main" xmlns="" id="{87211705-4C80-F045-BF3C-267EDF8B4E81}"/>
                </a:ext>
              </a:extLst>
            </p:cNvPr>
            <p:cNvSpPr>
              <a:spLocks noChangeArrowheads="1"/>
            </p:cNvSpPr>
            <p:nvPr/>
          </p:nvSpPr>
          <p:spPr bwMode="auto">
            <a:xfrm>
              <a:off x="5327" y="1923"/>
              <a:ext cx="264" cy="1129"/>
            </a:xfrm>
            <a:prstGeom prst="rect">
              <a:avLst/>
            </a:prstGeom>
            <a:solidFill>
              <a:schemeClr val="bg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09" name="Rectangle 12">
              <a:extLst>
                <a:ext uri="{FF2B5EF4-FFF2-40B4-BE49-F238E27FC236}">
                  <a16:creationId xmlns:a16="http://schemas.microsoft.com/office/drawing/2014/main" xmlns="" id="{92A7D878-BE3A-0944-B67B-B8BFCEB87890}"/>
                </a:ext>
              </a:extLst>
            </p:cNvPr>
            <p:cNvSpPr>
              <a:spLocks noChangeArrowheads="1"/>
            </p:cNvSpPr>
            <p:nvPr/>
          </p:nvSpPr>
          <p:spPr bwMode="auto">
            <a:xfrm>
              <a:off x="1617" y="2649"/>
              <a:ext cx="264" cy="403"/>
            </a:xfrm>
            <a:prstGeom prst="rect">
              <a:avLst/>
            </a:prstGeom>
            <a:solidFill>
              <a:schemeClr val="accent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10" name="Rectangle 13">
              <a:extLst>
                <a:ext uri="{FF2B5EF4-FFF2-40B4-BE49-F238E27FC236}">
                  <a16:creationId xmlns:a16="http://schemas.microsoft.com/office/drawing/2014/main" xmlns="" id="{9A0057F9-36F8-8F4E-ACBC-42A7638DCF96}"/>
                </a:ext>
              </a:extLst>
            </p:cNvPr>
            <p:cNvSpPr>
              <a:spLocks noChangeArrowheads="1"/>
            </p:cNvSpPr>
            <p:nvPr/>
          </p:nvSpPr>
          <p:spPr bwMode="auto">
            <a:xfrm>
              <a:off x="2279" y="2365"/>
              <a:ext cx="264" cy="687"/>
            </a:xfrm>
            <a:prstGeom prst="rect">
              <a:avLst/>
            </a:prstGeom>
            <a:solidFill>
              <a:schemeClr val="accent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11" name="Rectangle 14">
              <a:extLst>
                <a:ext uri="{FF2B5EF4-FFF2-40B4-BE49-F238E27FC236}">
                  <a16:creationId xmlns:a16="http://schemas.microsoft.com/office/drawing/2014/main" xmlns="" id="{212AE40B-1BC2-574B-8B2E-D2F74BA1F438}"/>
                </a:ext>
              </a:extLst>
            </p:cNvPr>
            <p:cNvSpPr>
              <a:spLocks noChangeArrowheads="1"/>
            </p:cNvSpPr>
            <p:nvPr/>
          </p:nvSpPr>
          <p:spPr bwMode="auto">
            <a:xfrm>
              <a:off x="2941" y="2471"/>
              <a:ext cx="264" cy="581"/>
            </a:xfrm>
            <a:prstGeom prst="rect">
              <a:avLst/>
            </a:prstGeom>
            <a:solidFill>
              <a:schemeClr val="accent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12" name="Rectangle 15">
              <a:extLst>
                <a:ext uri="{FF2B5EF4-FFF2-40B4-BE49-F238E27FC236}">
                  <a16:creationId xmlns:a16="http://schemas.microsoft.com/office/drawing/2014/main" xmlns="" id="{896E5B95-F2F2-584C-A163-45D20744650A}"/>
                </a:ext>
              </a:extLst>
            </p:cNvPr>
            <p:cNvSpPr>
              <a:spLocks noChangeArrowheads="1"/>
            </p:cNvSpPr>
            <p:nvPr/>
          </p:nvSpPr>
          <p:spPr bwMode="auto">
            <a:xfrm>
              <a:off x="3604" y="2413"/>
              <a:ext cx="264" cy="639"/>
            </a:xfrm>
            <a:prstGeom prst="rect">
              <a:avLst/>
            </a:prstGeom>
            <a:solidFill>
              <a:schemeClr val="accent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13" name="Rectangle 16">
              <a:extLst>
                <a:ext uri="{FF2B5EF4-FFF2-40B4-BE49-F238E27FC236}">
                  <a16:creationId xmlns:a16="http://schemas.microsoft.com/office/drawing/2014/main" xmlns="" id="{AEF44FC2-6833-2E47-818F-AF26558B2F17}"/>
                </a:ext>
              </a:extLst>
            </p:cNvPr>
            <p:cNvSpPr>
              <a:spLocks noChangeArrowheads="1"/>
            </p:cNvSpPr>
            <p:nvPr/>
          </p:nvSpPr>
          <p:spPr bwMode="auto">
            <a:xfrm>
              <a:off x="4266" y="2586"/>
              <a:ext cx="264" cy="466"/>
            </a:xfrm>
            <a:prstGeom prst="rect">
              <a:avLst/>
            </a:prstGeom>
            <a:solidFill>
              <a:schemeClr val="accent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14" name="Rectangle 17">
              <a:extLst>
                <a:ext uri="{FF2B5EF4-FFF2-40B4-BE49-F238E27FC236}">
                  <a16:creationId xmlns:a16="http://schemas.microsoft.com/office/drawing/2014/main" xmlns="" id="{838A634E-93B0-BE41-9A4D-D1CAE05E518E}"/>
                </a:ext>
              </a:extLst>
            </p:cNvPr>
            <p:cNvSpPr>
              <a:spLocks noChangeArrowheads="1"/>
            </p:cNvSpPr>
            <p:nvPr/>
          </p:nvSpPr>
          <p:spPr bwMode="auto">
            <a:xfrm>
              <a:off x="4929" y="2894"/>
              <a:ext cx="264" cy="158"/>
            </a:xfrm>
            <a:prstGeom prst="rect">
              <a:avLst/>
            </a:prstGeom>
            <a:solidFill>
              <a:schemeClr val="accent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15" name="Rectangle 18">
              <a:extLst>
                <a:ext uri="{FF2B5EF4-FFF2-40B4-BE49-F238E27FC236}">
                  <a16:creationId xmlns:a16="http://schemas.microsoft.com/office/drawing/2014/main" xmlns="" id="{1D67CF00-10F0-424C-B93C-64423961CFF0}"/>
                </a:ext>
              </a:extLst>
            </p:cNvPr>
            <p:cNvSpPr>
              <a:spLocks noChangeArrowheads="1"/>
            </p:cNvSpPr>
            <p:nvPr/>
          </p:nvSpPr>
          <p:spPr bwMode="auto">
            <a:xfrm>
              <a:off x="5591" y="1851"/>
              <a:ext cx="264" cy="1201"/>
            </a:xfrm>
            <a:prstGeom prst="rect">
              <a:avLst/>
            </a:prstGeom>
            <a:solidFill>
              <a:schemeClr val="accent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106516" name="Line 19">
              <a:extLst>
                <a:ext uri="{FF2B5EF4-FFF2-40B4-BE49-F238E27FC236}">
                  <a16:creationId xmlns:a16="http://schemas.microsoft.com/office/drawing/2014/main" xmlns="" id="{A18A0CC5-F900-C441-8C59-6E115B29CE22}"/>
                </a:ext>
              </a:extLst>
            </p:cNvPr>
            <p:cNvSpPr>
              <a:spLocks noChangeShapeType="1"/>
            </p:cNvSpPr>
            <p:nvPr/>
          </p:nvSpPr>
          <p:spPr bwMode="auto">
            <a:xfrm>
              <a:off x="1285" y="1740"/>
              <a:ext cx="1" cy="1312"/>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7" name="Line 20">
              <a:extLst>
                <a:ext uri="{FF2B5EF4-FFF2-40B4-BE49-F238E27FC236}">
                  <a16:creationId xmlns:a16="http://schemas.microsoft.com/office/drawing/2014/main" xmlns="" id="{D35AB5C7-4471-2E42-B090-DE444E386BFA}"/>
                </a:ext>
              </a:extLst>
            </p:cNvPr>
            <p:cNvSpPr>
              <a:spLocks noChangeShapeType="1"/>
            </p:cNvSpPr>
            <p:nvPr/>
          </p:nvSpPr>
          <p:spPr bwMode="auto">
            <a:xfrm>
              <a:off x="1237" y="3052"/>
              <a:ext cx="4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8" name="Line 21">
              <a:extLst>
                <a:ext uri="{FF2B5EF4-FFF2-40B4-BE49-F238E27FC236}">
                  <a16:creationId xmlns:a16="http://schemas.microsoft.com/office/drawing/2014/main" xmlns="" id="{919D64AA-D666-3549-9D64-2569762B9007}"/>
                </a:ext>
              </a:extLst>
            </p:cNvPr>
            <p:cNvSpPr>
              <a:spLocks noChangeShapeType="1"/>
            </p:cNvSpPr>
            <p:nvPr/>
          </p:nvSpPr>
          <p:spPr bwMode="auto">
            <a:xfrm>
              <a:off x="1237" y="2865"/>
              <a:ext cx="4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9" name="Line 22">
              <a:extLst>
                <a:ext uri="{FF2B5EF4-FFF2-40B4-BE49-F238E27FC236}">
                  <a16:creationId xmlns:a16="http://schemas.microsoft.com/office/drawing/2014/main" xmlns="" id="{88E23691-CA44-1242-B41B-0B4754144BC1}"/>
                </a:ext>
              </a:extLst>
            </p:cNvPr>
            <p:cNvSpPr>
              <a:spLocks noChangeShapeType="1"/>
            </p:cNvSpPr>
            <p:nvPr/>
          </p:nvSpPr>
          <p:spPr bwMode="auto">
            <a:xfrm>
              <a:off x="1237" y="2677"/>
              <a:ext cx="4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0" name="Line 23">
              <a:extLst>
                <a:ext uri="{FF2B5EF4-FFF2-40B4-BE49-F238E27FC236}">
                  <a16:creationId xmlns:a16="http://schemas.microsoft.com/office/drawing/2014/main" xmlns="" id="{37D5F7CF-FE99-804C-9DB5-246560D5D1CD}"/>
                </a:ext>
              </a:extLst>
            </p:cNvPr>
            <p:cNvSpPr>
              <a:spLocks noChangeShapeType="1"/>
            </p:cNvSpPr>
            <p:nvPr/>
          </p:nvSpPr>
          <p:spPr bwMode="auto">
            <a:xfrm>
              <a:off x="1237" y="2490"/>
              <a:ext cx="4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1" name="Line 24">
              <a:extLst>
                <a:ext uri="{FF2B5EF4-FFF2-40B4-BE49-F238E27FC236}">
                  <a16:creationId xmlns:a16="http://schemas.microsoft.com/office/drawing/2014/main" xmlns="" id="{8436182E-69E3-F54D-A572-17091F495D98}"/>
                </a:ext>
              </a:extLst>
            </p:cNvPr>
            <p:cNvSpPr>
              <a:spLocks noChangeShapeType="1"/>
            </p:cNvSpPr>
            <p:nvPr/>
          </p:nvSpPr>
          <p:spPr bwMode="auto">
            <a:xfrm>
              <a:off x="1237" y="2303"/>
              <a:ext cx="4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2" name="Line 25">
              <a:extLst>
                <a:ext uri="{FF2B5EF4-FFF2-40B4-BE49-F238E27FC236}">
                  <a16:creationId xmlns:a16="http://schemas.microsoft.com/office/drawing/2014/main" xmlns="" id="{839CDC87-EF68-4345-9741-E80E84B2F15A}"/>
                </a:ext>
              </a:extLst>
            </p:cNvPr>
            <p:cNvSpPr>
              <a:spLocks noChangeShapeType="1"/>
            </p:cNvSpPr>
            <p:nvPr/>
          </p:nvSpPr>
          <p:spPr bwMode="auto">
            <a:xfrm>
              <a:off x="1237" y="2115"/>
              <a:ext cx="4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3" name="Line 26">
              <a:extLst>
                <a:ext uri="{FF2B5EF4-FFF2-40B4-BE49-F238E27FC236}">
                  <a16:creationId xmlns:a16="http://schemas.microsoft.com/office/drawing/2014/main" xmlns="" id="{A9819F27-2CB6-4E4E-99AF-4405F98C20B6}"/>
                </a:ext>
              </a:extLst>
            </p:cNvPr>
            <p:cNvSpPr>
              <a:spLocks noChangeShapeType="1"/>
            </p:cNvSpPr>
            <p:nvPr/>
          </p:nvSpPr>
          <p:spPr bwMode="auto">
            <a:xfrm>
              <a:off x="1237" y="1928"/>
              <a:ext cx="4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4" name="Line 27">
              <a:extLst>
                <a:ext uri="{FF2B5EF4-FFF2-40B4-BE49-F238E27FC236}">
                  <a16:creationId xmlns:a16="http://schemas.microsoft.com/office/drawing/2014/main" xmlns="" id="{84506317-2A64-7F4E-9096-74DF718B92F9}"/>
                </a:ext>
              </a:extLst>
            </p:cNvPr>
            <p:cNvSpPr>
              <a:spLocks noChangeShapeType="1"/>
            </p:cNvSpPr>
            <p:nvPr/>
          </p:nvSpPr>
          <p:spPr bwMode="auto">
            <a:xfrm>
              <a:off x="1237" y="1740"/>
              <a:ext cx="48"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5" name="Line 28">
              <a:extLst>
                <a:ext uri="{FF2B5EF4-FFF2-40B4-BE49-F238E27FC236}">
                  <a16:creationId xmlns:a16="http://schemas.microsoft.com/office/drawing/2014/main" xmlns="" id="{CABD06B9-2F42-8A47-AC78-8DC2BC4D9732}"/>
                </a:ext>
              </a:extLst>
            </p:cNvPr>
            <p:cNvSpPr>
              <a:spLocks noChangeShapeType="1"/>
            </p:cNvSpPr>
            <p:nvPr/>
          </p:nvSpPr>
          <p:spPr bwMode="auto">
            <a:xfrm>
              <a:off x="1285" y="3052"/>
              <a:ext cx="4637" cy="1"/>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6" name="Line 29">
              <a:extLst>
                <a:ext uri="{FF2B5EF4-FFF2-40B4-BE49-F238E27FC236}">
                  <a16:creationId xmlns:a16="http://schemas.microsoft.com/office/drawing/2014/main" xmlns="" id="{A247547C-8359-0B45-82FF-4BD30D4641DA}"/>
                </a:ext>
              </a:extLst>
            </p:cNvPr>
            <p:cNvSpPr>
              <a:spLocks noChangeShapeType="1"/>
            </p:cNvSpPr>
            <p:nvPr/>
          </p:nvSpPr>
          <p:spPr bwMode="auto">
            <a:xfrm flipV="1">
              <a:off x="1285" y="3052"/>
              <a:ext cx="1" cy="39"/>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7" name="Line 30">
              <a:extLst>
                <a:ext uri="{FF2B5EF4-FFF2-40B4-BE49-F238E27FC236}">
                  <a16:creationId xmlns:a16="http://schemas.microsoft.com/office/drawing/2014/main" xmlns="" id="{7EA9E931-6842-054B-8955-44D435A19736}"/>
                </a:ext>
              </a:extLst>
            </p:cNvPr>
            <p:cNvSpPr>
              <a:spLocks noChangeShapeType="1"/>
            </p:cNvSpPr>
            <p:nvPr/>
          </p:nvSpPr>
          <p:spPr bwMode="auto">
            <a:xfrm flipV="1">
              <a:off x="1948" y="3052"/>
              <a:ext cx="1" cy="39"/>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8" name="Line 31">
              <a:extLst>
                <a:ext uri="{FF2B5EF4-FFF2-40B4-BE49-F238E27FC236}">
                  <a16:creationId xmlns:a16="http://schemas.microsoft.com/office/drawing/2014/main" xmlns="" id="{77E5877A-0B65-4F4A-B884-B527B951A2FF}"/>
                </a:ext>
              </a:extLst>
            </p:cNvPr>
            <p:cNvSpPr>
              <a:spLocks noChangeShapeType="1"/>
            </p:cNvSpPr>
            <p:nvPr/>
          </p:nvSpPr>
          <p:spPr bwMode="auto">
            <a:xfrm flipV="1">
              <a:off x="2610" y="3052"/>
              <a:ext cx="1" cy="39"/>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9" name="Line 32">
              <a:extLst>
                <a:ext uri="{FF2B5EF4-FFF2-40B4-BE49-F238E27FC236}">
                  <a16:creationId xmlns:a16="http://schemas.microsoft.com/office/drawing/2014/main" xmlns="" id="{88672EAD-81B3-4145-8B51-490E46C2D7FE}"/>
                </a:ext>
              </a:extLst>
            </p:cNvPr>
            <p:cNvSpPr>
              <a:spLocks noChangeShapeType="1"/>
            </p:cNvSpPr>
            <p:nvPr/>
          </p:nvSpPr>
          <p:spPr bwMode="auto">
            <a:xfrm flipV="1">
              <a:off x="3273" y="3052"/>
              <a:ext cx="1" cy="39"/>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30" name="Line 33">
              <a:extLst>
                <a:ext uri="{FF2B5EF4-FFF2-40B4-BE49-F238E27FC236}">
                  <a16:creationId xmlns:a16="http://schemas.microsoft.com/office/drawing/2014/main" xmlns="" id="{53BF24AC-9137-B142-A6F2-047B7DED90F4}"/>
                </a:ext>
              </a:extLst>
            </p:cNvPr>
            <p:cNvSpPr>
              <a:spLocks noChangeShapeType="1"/>
            </p:cNvSpPr>
            <p:nvPr/>
          </p:nvSpPr>
          <p:spPr bwMode="auto">
            <a:xfrm flipV="1">
              <a:off x="3935" y="3052"/>
              <a:ext cx="1" cy="39"/>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31" name="Line 34">
              <a:extLst>
                <a:ext uri="{FF2B5EF4-FFF2-40B4-BE49-F238E27FC236}">
                  <a16:creationId xmlns:a16="http://schemas.microsoft.com/office/drawing/2014/main" xmlns="" id="{4BCCC9A8-986C-3142-BDF5-F88F651D2F4B}"/>
                </a:ext>
              </a:extLst>
            </p:cNvPr>
            <p:cNvSpPr>
              <a:spLocks noChangeShapeType="1"/>
            </p:cNvSpPr>
            <p:nvPr/>
          </p:nvSpPr>
          <p:spPr bwMode="auto">
            <a:xfrm flipV="1">
              <a:off x="4598" y="3052"/>
              <a:ext cx="1" cy="39"/>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32" name="Line 35">
              <a:extLst>
                <a:ext uri="{FF2B5EF4-FFF2-40B4-BE49-F238E27FC236}">
                  <a16:creationId xmlns:a16="http://schemas.microsoft.com/office/drawing/2014/main" xmlns="" id="{F2DBDCEC-E072-5B42-94A8-F3A78FCC147B}"/>
                </a:ext>
              </a:extLst>
            </p:cNvPr>
            <p:cNvSpPr>
              <a:spLocks noChangeShapeType="1"/>
            </p:cNvSpPr>
            <p:nvPr/>
          </p:nvSpPr>
          <p:spPr bwMode="auto">
            <a:xfrm flipV="1">
              <a:off x="5260" y="3052"/>
              <a:ext cx="1" cy="39"/>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33" name="Line 36">
              <a:extLst>
                <a:ext uri="{FF2B5EF4-FFF2-40B4-BE49-F238E27FC236}">
                  <a16:creationId xmlns:a16="http://schemas.microsoft.com/office/drawing/2014/main" xmlns="" id="{E6E8A029-B498-384E-8260-D467436A50E3}"/>
                </a:ext>
              </a:extLst>
            </p:cNvPr>
            <p:cNvSpPr>
              <a:spLocks noChangeShapeType="1"/>
            </p:cNvSpPr>
            <p:nvPr/>
          </p:nvSpPr>
          <p:spPr bwMode="auto">
            <a:xfrm flipV="1">
              <a:off x="5922" y="3052"/>
              <a:ext cx="1" cy="39"/>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60499" name="Rectangle 51">
              <a:extLst>
                <a:ext uri="{FF2B5EF4-FFF2-40B4-BE49-F238E27FC236}">
                  <a16:creationId xmlns:a16="http://schemas.microsoft.com/office/drawing/2014/main" xmlns="" id="{66BD7218-6143-0E4C-B7EB-B34EAB669F32}"/>
                </a:ext>
              </a:extLst>
            </p:cNvPr>
            <p:cNvSpPr>
              <a:spLocks noChangeArrowheads="1"/>
            </p:cNvSpPr>
            <p:nvPr/>
          </p:nvSpPr>
          <p:spPr bwMode="auto">
            <a:xfrm>
              <a:off x="1079" y="2947"/>
              <a:ext cx="209" cy="233"/>
            </a:xfrm>
            <a:prstGeom prst="rect">
              <a:avLst/>
            </a:prstGeom>
            <a:noFill/>
            <a:ln w="9525">
              <a:noFill/>
              <a:miter lim="800000"/>
              <a:headEnd/>
              <a:tailEnd/>
            </a:ln>
          </p:spPr>
          <p:txBody>
            <a:bodyPr wrap="none" lIns="0" tIns="0" rIns="0" bIns="0">
              <a:spAutoFit/>
            </a:bodyPr>
            <a:lstStyle/>
            <a:p>
              <a:pPr eaLnBrk="0" hangingPunct="0">
                <a:spcBef>
                  <a:spcPct val="40000"/>
                </a:spcBef>
                <a:buFontTx/>
                <a:buChar char="•"/>
                <a:defRPr/>
              </a:pPr>
              <a:r>
                <a:rPr lang="it-IT">
                  <a:solidFill>
                    <a:srgbClr val="000090"/>
                  </a:solidFill>
                  <a:latin typeface="Comic Sans MS" pitchFamily="66" charset="0"/>
                  <a:ea typeface="+mn-ea"/>
                </a:rPr>
                <a:t>0</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00" name="Rectangle 52">
              <a:extLst>
                <a:ext uri="{FF2B5EF4-FFF2-40B4-BE49-F238E27FC236}">
                  <a16:creationId xmlns:a16="http://schemas.microsoft.com/office/drawing/2014/main" xmlns="" id="{A680D0C0-0D2F-804F-B3E6-D79B84E4A68A}"/>
                </a:ext>
              </a:extLst>
            </p:cNvPr>
            <p:cNvSpPr>
              <a:spLocks noChangeArrowheads="1"/>
            </p:cNvSpPr>
            <p:nvPr/>
          </p:nvSpPr>
          <p:spPr bwMode="auto">
            <a:xfrm>
              <a:off x="1079" y="2759"/>
              <a:ext cx="209" cy="233"/>
            </a:xfrm>
            <a:prstGeom prst="rect">
              <a:avLst/>
            </a:prstGeom>
            <a:noFill/>
            <a:ln w="9525">
              <a:noFill/>
              <a:miter lim="800000"/>
              <a:headEnd/>
              <a:tailEnd/>
            </a:ln>
          </p:spPr>
          <p:txBody>
            <a:bodyPr wrap="none" lIns="0" tIns="0" rIns="0" bIns="0">
              <a:spAutoFit/>
            </a:bodyPr>
            <a:lstStyle/>
            <a:p>
              <a:pPr eaLnBrk="0" hangingPunct="0">
                <a:spcBef>
                  <a:spcPct val="40000"/>
                </a:spcBef>
                <a:buFontTx/>
                <a:buChar char="•"/>
                <a:defRPr/>
              </a:pPr>
              <a:r>
                <a:rPr lang="it-IT">
                  <a:solidFill>
                    <a:srgbClr val="000090"/>
                  </a:solidFill>
                  <a:latin typeface="Comic Sans MS" pitchFamily="66" charset="0"/>
                  <a:ea typeface="+mn-ea"/>
                </a:rPr>
                <a:t>5</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01" name="Rectangle 53">
              <a:extLst>
                <a:ext uri="{FF2B5EF4-FFF2-40B4-BE49-F238E27FC236}">
                  <a16:creationId xmlns:a16="http://schemas.microsoft.com/office/drawing/2014/main" xmlns="" id="{1973CD38-44C2-934F-867E-569D6DD76B02}"/>
                </a:ext>
              </a:extLst>
            </p:cNvPr>
            <p:cNvSpPr>
              <a:spLocks noChangeArrowheads="1"/>
            </p:cNvSpPr>
            <p:nvPr/>
          </p:nvSpPr>
          <p:spPr bwMode="auto">
            <a:xfrm>
              <a:off x="991" y="2572"/>
              <a:ext cx="342" cy="233"/>
            </a:xfrm>
            <a:prstGeom prst="rect">
              <a:avLst/>
            </a:prstGeom>
            <a:noFill/>
            <a:ln w="9525">
              <a:noFill/>
              <a:miter lim="800000"/>
              <a:headEnd/>
              <a:tailEnd/>
            </a:ln>
          </p:spPr>
          <p:txBody>
            <a:bodyPr wrap="none" lIns="0" tIns="0" rIns="0" bIns="0">
              <a:spAutoFit/>
            </a:bodyPr>
            <a:lstStyle/>
            <a:p>
              <a:pPr eaLnBrk="0" hangingPunct="0">
                <a:spcBef>
                  <a:spcPct val="40000"/>
                </a:spcBef>
                <a:buFontTx/>
                <a:buChar char="•"/>
                <a:defRPr/>
              </a:pPr>
              <a:r>
                <a:rPr lang="it-IT">
                  <a:solidFill>
                    <a:srgbClr val="000090"/>
                  </a:solidFill>
                  <a:latin typeface="Comic Sans MS" pitchFamily="66" charset="0"/>
                  <a:ea typeface="+mn-ea"/>
                </a:rPr>
                <a:t>10</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02" name="Rectangle 54">
              <a:extLst>
                <a:ext uri="{FF2B5EF4-FFF2-40B4-BE49-F238E27FC236}">
                  <a16:creationId xmlns:a16="http://schemas.microsoft.com/office/drawing/2014/main" xmlns="" id="{C98E526B-3CB3-BA48-B6C2-5983EE956A37}"/>
                </a:ext>
              </a:extLst>
            </p:cNvPr>
            <p:cNvSpPr>
              <a:spLocks noChangeArrowheads="1"/>
            </p:cNvSpPr>
            <p:nvPr/>
          </p:nvSpPr>
          <p:spPr bwMode="auto">
            <a:xfrm>
              <a:off x="991" y="2384"/>
              <a:ext cx="342" cy="233"/>
            </a:xfrm>
            <a:prstGeom prst="rect">
              <a:avLst/>
            </a:prstGeom>
            <a:noFill/>
            <a:ln w="9525">
              <a:noFill/>
              <a:miter lim="800000"/>
              <a:headEnd/>
              <a:tailEnd/>
            </a:ln>
          </p:spPr>
          <p:txBody>
            <a:bodyPr wrap="none" lIns="0" tIns="0" rIns="0" bIns="0">
              <a:spAutoFit/>
            </a:bodyPr>
            <a:lstStyle/>
            <a:p>
              <a:pPr eaLnBrk="0" hangingPunct="0">
                <a:spcBef>
                  <a:spcPct val="40000"/>
                </a:spcBef>
                <a:buFontTx/>
                <a:buChar char="•"/>
                <a:defRPr/>
              </a:pPr>
              <a:r>
                <a:rPr lang="it-IT">
                  <a:solidFill>
                    <a:srgbClr val="000090"/>
                  </a:solidFill>
                  <a:latin typeface="Comic Sans MS" pitchFamily="66" charset="0"/>
                  <a:ea typeface="+mn-ea"/>
                </a:rPr>
                <a:t>15</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03" name="Rectangle 55">
              <a:extLst>
                <a:ext uri="{FF2B5EF4-FFF2-40B4-BE49-F238E27FC236}">
                  <a16:creationId xmlns:a16="http://schemas.microsoft.com/office/drawing/2014/main" xmlns="" id="{DA18DDE4-E22A-8645-86CD-F875C81678C6}"/>
                </a:ext>
              </a:extLst>
            </p:cNvPr>
            <p:cNvSpPr>
              <a:spLocks noChangeArrowheads="1"/>
            </p:cNvSpPr>
            <p:nvPr/>
          </p:nvSpPr>
          <p:spPr bwMode="auto">
            <a:xfrm>
              <a:off x="991" y="2197"/>
              <a:ext cx="342" cy="233"/>
            </a:xfrm>
            <a:prstGeom prst="rect">
              <a:avLst/>
            </a:prstGeom>
            <a:noFill/>
            <a:ln w="9525">
              <a:noFill/>
              <a:miter lim="800000"/>
              <a:headEnd/>
              <a:tailEnd/>
            </a:ln>
          </p:spPr>
          <p:txBody>
            <a:bodyPr wrap="none" lIns="0" tIns="0" rIns="0" bIns="0">
              <a:spAutoFit/>
            </a:bodyPr>
            <a:lstStyle/>
            <a:p>
              <a:pPr eaLnBrk="0" hangingPunct="0">
                <a:spcBef>
                  <a:spcPct val="40000"/>
                </a:spcBef>
                <a:buFontTx/>
                <a:buChar char="•"/>
                <a:defRPr/>
              </a:pPr>
              <a:r>
                <a:rPr lang="it-IT">
                  <a:solidFill>
                    <a:srgbClr val="000090"/>
                  </a:solidFill>
                  <a:latin typeface="Comic Sans MS" pitchFamily="66" charset="0"/>
                  <a:ea typeface="+mn-ea"/>
                </a:rPr>
                <a:t>20</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04" name="Rectangle 56">
              <a:extLst>
                <a:ext uri="{FF2B5EF4-FFF2-40B4-BE49-F238E27FC236}">
                  <a16:creationId xmlns:a16="http://schemas.microsoft.com/office/drawing/2014/main" xmlns="" id="{4F294DC6-524B-8E4B-9F99-ABD304967330}"/>
                </a:ext>
              </a:extLst>
            </p:cNvPr>
            <p:cNvSpPr>
              <a:spLocks noChangeArrowheads="1"/>
            </p:cNvSpPr>
            <p:nvPr/>
          </p:nvSpPr>
          <p:spPr bwMode="auto">
            <a:xfrm>
              <a:off x="991" y="2009"/>
              <a:ext cx="342" cy="233"/>
            </a:xfrm>
            <a:prstGeom prst="rect">
              <a:avLst/>
            </a:prstGeom>
            <a:noFill/>
            <a:ln w="9525">
              <a:noFill/>
              <a:miter lim="800000"/>
              <a:headEnd/>
              <a:tailEnd/>
            </a:ln>
          </p:spPr>
          <p:txBody>
            <a:bodyPr wrap="none" lIns="0" tIns="0" rIns="0" bIns="0">
              <a:spAutoFit/>
            </a:bodyPr>
            <a:lstStyle/>
            <a:p>
              <a:pPr eaLnBrk="0" hangingPunct="0">
                <a:spcBef>
                  <a:spcPct val="40000"/>
                </a:spcBef>
                <a:buFontTx/>
                <a:buChar char="•"/>
                <a:defRPr/>
              </a:pPr>
              <a:r>
                <a:rPr lang="it-IT">
                  <a:solidFill>
                    <a:srgbClr val="000090"/>
                  </a:solidFill>
                  <a:latin typeface="Comic Sans MS" pitchFamily="66" charset="0"/>
                  <a:ea typeface="+mn-ea"/>
                </a:rPr>
                <a:t>25</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05" name="Rectangle 57">
              <a:extLst>
                <a:ext uri="{FF2B5EF4-FFF2-40B4-BE49-F238E27FC236}">
                  <a16:creationId xmlns:a16="http://schemas.microsoft.com/office/drawing/2014/main" xmlns="" id="{79846022-DB01-4B42-A7CD-DE727D1DD891}"/>
                </a:ext>
              </a:extLst>
            </p:cNvPr>
            <p:cNvSpPr>
              <a:spLocks noChangeArrowheads="1"/>
            </p:cNvSpPr>
            <p:nvPr/>
          </p:nvSpPr>
          <p:spPr bwMode="auto">
            <a:xfrm>
              <a:off x="991" y="1822"/>
              <a:ext cx="342" cy="233"/>
            </a:xfrm>
            <a:prstGeom prst="rect">
              <a:avLst/>
            </a:prstGeom>
            <a:noFill/>
            <a:ln w="9525">
              <a:noFill/>
              <a:miter lim="800000"/>
              <a:headEnd/>
              <a:tailEnd/>
            </a:ln>
          </p:spPr>
          <p:txBody>
            <a:bodyPr wrap="none" lIns="0" tIns="0" rIns="0" bIns="0">
              <a:spAutoFit/>
            </a:bodyPr>
            <a:lstStyle/>
            <a:p>
              <a:pPr eaLnBrk="0" hangingPunct="0">
                <a:spcBef>
                  <a:spcPct val="40000"/>
                </a:spcBef>
                <a:buFontTx/>
                <a:buChar char="•"/>
                <a:defRPr/>
              </a:pPr>
              <a:r>
                <a:rPr lang="it-IT">
                  <a:solidFill>
                    <a:srgbClr val="000090"/>
                  </a:solidFill>
                  <a:latin typeface="Comic Sans MS" pitchFamily="66" charset="0"/>
                  <a:ea typeface="+mn-ea"/>
                </a:rPr>
                <a:t>30</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06" name="Rectangle 58">
              <a:extLst>
                <a:ext uri="{FF2B5EF4-FFF2-40B4-BE49-F238E27FC236}">
                  <a16:creationId xmlns:a16="http://schemas.microsoft.com/office/drawing/2014/main" xmlns="" id="{D31D06B5-C455-CC4C-AA18-339D889E89A7}"/>
                </a:ext>
              </a:extLst>
            </p:cNvPr>
            <p:cNvSpPr>
              <a:spLocks noChangeArrowheads="1"/>
            </p:cNvSpPr>
            <p:nvPr/>
          </p:nvSpPr>
          <p:spPr bwMode="auto">
            <a:xfrm>
              <a:off x="991" y="1635"/>
              <a:ext cx="342" cy="233"/>
            </a:xfrm>
            <a:prstGeom prst="rect">
              <a:avLst/>
            </a:prstGeom>
            <a:noFill/>
            <a:ln w="9525">
              <a:noFill/>
              <a:miter lim="800000"/>
              <a:headEnd/>
              <a:tailEnd/>
            </a:ln>
          </p:spPr>
          <p:txBody>
            <a:bodyPr wrap="none" lIns="0" tIns="0" rIns="0" bIns="0">
              <a:spAutoFit/>
            </a:bodyPr>
            <a:lstStyle/>
            <a:p>
              <a:pPr eaLnBrk="0" hangingPunct="0">
                <a:spcBef>
                  <a:spcPct val="40000"/>
                </a:spcBef>
                <a:buFontTx/>
                <a:buChar char="•"/>
                <a:defRPr/>
              </a:pPr>
              <a:r>
                <a:rPr lang="it-IT" dirty="0">
                  <a:solidFill>
                    <a:srgbClr val="000090"/>
                  </a:solidFill>
                  <a:latin typeface="Comic Sans MS" pitchFamily="66" charset="0"/>
                  <a:ea typeface="+mn-ea"/>
                </a:rPr>
                <a:t>35</a:t>
              </a:r>
              <a:endParaRPr lang="it-IT" sz="1600" dirty="0">
                <a:solidFill>
                  <a:srgbClr val="000090"/>
                </a:solidFill>
                <a:effectLst>
                  <a:outerShdw blurRad="38100" dist="38100" dir="2700000" algn="tl">
                    <a:srgbClr val="000000"/>
                  </a:outerShdw>
                </a:effectLst>
                <a:latin typeface="Comic Sans MS" pitchFamily="66" charset="0"/>
                <a:ea typeface="+mn-ea"/>
              </a:endParaRPr>
            </a:p>
          </p:txBody>
        </p:sp>
        <p:sp>
          <p:nvSpPr>
            <p:cNvPr id="360507" name="Rectangle 59">
              <a:extLst>
                <a:ext uri="{FF2B5EF4-FFF2-40B4-BE49-F238E27FC236}">
                  <a16:creationId xmlns:a16="http://schemas.microsoft.com/office/drawing/2014/main" xmlns="" id="{7654F2F1-C813-6D4C-9328-3BC8B28FF037}"/>
                </a:ext>
              </a:extLst>
            </p:cNvPr>
            <p:cNvSpPr>
              <a:spLocks noChangeArrowheads="1"/>
            </p:cNvSpPr>
            <p:nvPr/>
          </p:nvSpPr>
          <p:spPr bwMode="auto">
            <a:xfrm rot="18900000">
              <a:off x="476" y="3513"/>
              <a:ext cx="1269" cy="154"/>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600">
                  <a:solidFill>
                    <a:srgbClr val="000090"/>
                  </a:solidFill>
                  <a:latin typeface="Comic Sans MS" pitchFamily="66" charset="0"/>
                  <a:ea typeface="+mn-ea"/>
                </a:rPr>
                <a:t>compenso precario</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08" name="Rectangle 60">
              <a:extLst>
                <a:ext uri="{FF2B5EF4-FFF2-40B4-BE49-F238E27FC236}">
                  <a16:creationId xmlns:a16="http://schemas.microsoft.com/office/drawing/2014/main" xmlns="" id="{E6E125AE-23AC-EB44-89D0-E3B0C5EDE2DD}"/>
                </a:ext>
              </a:extLst>
            </p:cNvPr>
            <p:cNvSpPr>
              <a:spLocks noChangeArrowheads="1"/>
            </p:cNvSpPr>
            <p:nvPr/>
          </p:nvSpPr>
          <p:spPr bwMode="auto">
            <a:xfrm rot="18900000">
              <a:off x="1969" y="3214"/>
              <a:ext cx="281" cy="154"/>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600">
                  <a:solidFill>
                    <a:srgbClr val="000090"/>
                  </a:solidFill>
                  <a:latin typeface="Comic Sans MS" pitchFamily="66" charset="0"/>
                  <a:ea typeface="+mn-ea"/>
                </a:rPr>
                <a:t>FFA</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09" name="Rectangle 61">
              <a:extLst>
                <a:ext uri="{FF2B5EF4-FFF2-40B4-BE49-F238E27FC236}">
                  <a16:creationId xmlns:a16="http://schemas.microsoft.com/office/drawing/2014/main" xmlns="" id="{36A08BAB-E85E-AF4D-B191-E2E5C210D220}"/>
                </a:ext>
              </a:extLst>
            </p:cNvPr>
            <p:cNvSpPr>
              <a:spLocks noChangeArrowheads="1"/>
            </p:cNvSpPr>
            <p:nvPr/>
          </p:nvSpPr>
          <p:spPr bwMode="auto">
            <a:xfrm rot="18900000">
              <a:off x="2418" y="3279"/>
              <a:ext cx="562" cy="155"/>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600">
                  <a:solidFill>
                    <a:srgbClr val="000090"/>
                  </a:solidFill>
                  <a:latin typeface="Comic Sans MS" pitchFamily="66" charset="0"/>
                  <a:ea typeface="+mn-ea"/>
                </a:rPr>
                <a:t>Vers.Pl.</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10" name="Rectangle 62">
              <a:extLst>
                <a:ext uri="{FF2B5EF4-FFF2-40B4-BE49-F238E27FC236}">
                  <a16:creationId xmlns:a16="http://schemas.microsoft.com/office/drawing/2014/main" xmlns="" id="{B0BFD165-ED6E-2741-A863-38AE6C7D8264}"/>
                </a:ext>
              </a:extLst>
            </p:cNvPr>
            <p:cNvSpPr>
              <a:spLocks noChangeArrowheads="1"/>
            </p:cNvSpPr>
            <p:nvPr/>
          </p:nvSpPr>
          <p:spPr bwMode="auto">
            <a:xfrm rot="18900000">
              <a:off x="2424" y="3527"/>
              <a:ext cx="1307" cy="155"/>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600">
                  <a:solidFill>
                    <a:srgbClr val="000090"/>
                  </a:solidFill>
                  <a:latin typeface="Comic Sans MS" pitchFamily="66" charset="0"/>
                  <a:ea typeface="+mn-ea"/>
                </a:rPr>
                <a:t>Decondizionamento</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11" name="Rectangle 63">
              <a:extLst>
                <a:ext uri="{FF2B5EF4-FFF2-40B4-BE49-F238E27FC236}">
                  <a16:creationId xmlns:a16="http://schemas.microsoft.com/office/drawing/2014/main" xmlns="" id="{BCBF072F-EB93-454E-854D-6A80BE6242D9}"/>
                </a:ext>
              </a:extLst>
            </p:cNvPr>
            <p:cNvSpPr>
              <a:spLocks noChangeArrowheads="1"/>
            </p:cNvSpPr>
            <p:nvPr/>
          </p:nvSpPr>
          <p:spPr bwMode="auto">
            <a:xfrm rot="18900000">
              <a:off x="3645" y="3298"/>
              <a:ext cx="713" cy="155"/>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600">
                  <a:solidFill>
                    <a:srgbClr val="000090"/>
                  </a:solidFill>
                  <a:latin typeface="Comic Sans MS" pitchFamily="66" charset="0"/>
                  <a:ea typeface="+mn-ea"/>
                </a:rPr>
                <a:t>lim. Orto.</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12" name="Rectangle 64">
              <a:extLst>
                <a:ext uri="{FF2B5EF4-FFF2-40B4-BE49-F238E27FC236}">
                  <a16:creationId xmlns:a16="http://schemas.microsoft.com/office/drawing/2014/main" xmlns="" id="{68C29A89-9319-2C45-884D-6BD304A9FC58}"/>
                </a:ext>
              </a:extLst>
            </p:cNvPr>
            <p:cNvSpPr>
              <a:spLocks noChangeArrowheads="1"/>
            </p:cNvSpPr>
            <p:nvPr/>
          </p:nvSpPr>
          <p:spPr bwMode="auto">
            <a:xfrm rot="18900000">
              <a:off x="4153" y="3322"/>
              <a:ext cx="956" cy="154"/>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600">
                  <a:solidFill>
                    <a:srgbClr val="000090"/>
                  </a:solidFill>
                  <a:latin typeface="Comic Sans MS" pitchFamily="66" charset="0"/>
                  <a:ea typeface="+mn-ea"/>
                </a:rPr>
                <a:t>Sterno/ferite</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360513" name="Rectangle 65">
              <a:extLst>
                <a:ext uri="{FF2B5EF4-FFF2-40B4-BE49-F238E27FC236}">
                  <a16:creationId xmlns:a16="http://schemas.microsoft.com/office/drawing/2014/main" xmlns="" id="{69CE0881-AEAC-B741-9E89-99A056C37A6E}"/>
                </a:ext>
              </a:extLst>
            </p:cNvPr>
            <p:cNvSpPr>
              <a:spLocks noChangeArrowheads="1"/>
            </p:cNvSpPr>
            <p:nvPr/>
          </p:nvSpPr>
          <p:spPr bwMode="auto">
            <a:xfrm rot="18900000">
              <a:off x="5146" y="3255"/>
              <a:ext cx="463" cy="155"/>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1600">
                  <a:solidFill>
                    <a:srgbClr val="000090"/>
                  </a:solidFill>
                  <a:latin typeface="Comic Sans MS" pitchFamily="66" charset="0"/>
                  <a:ea typeface="+mn-ea"/>
                </a:rPr>
                <a:t>Hb&lt;10</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106549" name="Rectangle 66">
              <a:extLst>
                <a:ext uri="{FF2B5EF4-FFF2-40B4-BE49-F238E27FC236}">
                  <a16:creationId xmlns:a16="http://schemas.microsoft.com/office/drawing/2014/main" xmlns="" id="{CB356E75-63FD-264F-94F4-6307B462F519}"/>
                </a:ext>
              </a:extLst>
            </p:cNvPr>
            <p:cNvSpPr>
              <a:spLocks noChangeArrowheads="1"/>
            </p:cNvSpPr>
            <p:nvPr/>
          </p:nvSpPr>
          <p:spPr bwMode="auto">
            <a:xfrm>
              <a:off x="1660" y="1375"/>
              <a:ext cx="96" cy="96"/>
            </a:xfrm>
            <a:prstGeom prst="rect">
              <a:avLst/>
            </a:prstGeom>
            <a:solidFill>
              <a:schemeClr val="bg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360515" name="Rectangle 67">
              <a:extLst>
                <a:ext uri="{FF2B5EF4-FFF2-40B4-BE49-F238E27FC236}">
                  <a16:creationId xmlns:a16="http://schemas.microsoft.com/office/drawing/2014/main" xmlns="" id="{3FBE1368-B9D4-C041-BA63-3C2324817FF2}"/>
                </a:ext>
              </a:extLst>
            </p:cNvPr>
            <p:cNvSpPr>
              <a:spLocks noChangeArrowheads="1"/>
            </p:cNvSpPr>
            <p:nvPr/>
          </p:nvSpPr>
          <p:spPr bwMode="auto">
            <a:xfrm>
              <a:off x="1799" y="1327"/>
              <a:ext cx="1397" cy="192"/>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2000">
                  <a:solidFill>
                    <a:srgbClr val="000090"/>
                  </a:solidFill>
                  <a:latin typeface="Comic Sans MS" pitchFamily="66" charset="0"/>
                  <a:ea typeface="+mn-ea"/>
                </a:rPr>
                <a:t>&lt;75 anni (3232)</a:t>
              </a:r>
              <a:endParaRPr lang="it-IT" sz="1600">
                <a:solidFill>
                  <a:srgbClr val="000090"/>
                </a:solidFill>
                <a:effectLst>
                  <a:outerShdw blurRad="38100" dist="38100" dir="2700000" algn="tl">
                    <a:srgbClr val="000000"/>
                  </a:outerShdw>
                </a:effectLst>
                <a:latin typeface="Comic Sans MS" pitchFamily="66" charset="0"/>
                <a:ea typeface="+mn-ea"/>
              </a:endParaRPr>
            </a:p>
          </p:txBody>
        </p:sp>
        <p:sp>
          <p:nvSpPr>
            <p:cNvPr id="106551" name="Rectangle 68">
              <a:extLst>
                <a:ext uri="{FF2B5EF4-FFF2-40B4-BE49-F238E27FC236}">
                  <a16:creationId xmlns:a16="http://schemas.microsoft.com/office/drawing/2014/main" xmlns="" id="{5525AE7A-B74D-2542-B645-E1595A602744}"/>
                </a:ext>
              </a:extLst>
            </p:cNvPr>
            <p:cNvSpPr>
              <a:spLocks noChangeArrowheads="1"/>
            </p:cNvSpPr>
            <p:nvPr/>
          </p:nvSpPr>
          <p:spPr bwMode="auto">
            <a:xfrm>
              <a:off x="3820" y="1375"/>
              <a:ext cx="96" cy="96"/>
            </a:xfrm>
            <a:prstGeom prst="rect">
              <a:avLst/>
            </a:prstGeom>
            <a:solidFill>
              <a:schemeClr val="accent2"/>
            </a:solidFill>
            <a:ln w="8001">
              <a:solidFill>
                <a:srgbClr val="FFFFFF"/>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sp>
          <p:nvSpPr>
            <p:cNvPr id="360517" name="Rectangle 69">
              <a:extLst>
                <a:ext uri="{FF2B5EF4-FFF2-40B4-BE49-F238E27FC236}">
                  <a16:creationId xmlns:a16="http://schemas.microsoft.com/office/drawing/2014/main" xmlns="" id="{634B5074-57A6-384E-945E-A61E198E6F4D}"/>
                </a:ext>
              </a:extLst>
            </p:cNvPr>
            <p:cNvSpPr>
              <a:spLocks noChangeArrowheads="1"/>
            </p:cNvSpPr>
            <p:nvPr/>
          </p:nvSpPr>
          <p:spPr bwMode="auto">
            <a:xfrm>
              <a:off x="3959" y="1327"/>
              <a:ext cx="2000" cy="192"/>
            </a:xfrm>
            <a:prstGeom prst="rect">
              <a:avLst/>
            </a:prstGeom>
            <a:noFill/>
            <a:ln w="9525">
              <a:noFill/>
              <a:miter lim="800000"/>
              <a:headEnd/>
              <a:tailEnd/>
            </a:ln>
          </p:spPr>
          <p:txBody>
            <a:bodyPr wrap="none" lIns="0" tIns="0" rIns="0" bIns="0">
              <a:spAutoFit/>
            </a:bodyPr>
            <a:lstStyle/>
            <a:p>
              <a:pPr eaLnBrk="0" hangingPunct="0">
                <a:spcBef>
                  <a:spcPct val="40000"/>
                </a:spcBef>
                <a:defRPr/>
              </a:pPr>
              <a:r>
                <a:rPr lang="it-IT" sz="2000">
                  <a:solidFill>
                    <a:srgbClr val="000090"/>
                  </a:solidFill>
                  <a:latin typeface="Comic Sans MS" pitchFamily="66" charset="0"/>
                  <a:ea typeface="+mn-ea"/>
                </a:rPr>
                <a:t>&gt;75 anni (703, 17.9%)</a:t>
              </a:r>
              <a:endParaRPr lang="it-IT" sz="1600">
                <a:solidFill>
                  <a:srgbClr val="000090"/>
                </a:solidFill>
                <a:effectLst>
                  <a:outerShdw blurRad="38100" dist="38100" dir="2700000" algn="tl">
                    <a:srgbClr val="000000"/>
                  </a:outerShdw>
                </a:effectLst>
                <a:latin typeface="Comic Sans MS" pitchFamily="66" charset="0"/>
                <a:ea typeface="+mn-ea"/>
              </a:endParaRPr>
            </a:p>
          </p:txBody>
        </p:sp>
      </p:grpSp>
      <p:sp>
        <p:nvSpPr>
          <p:cNvPr id="106499" name="Rectangle 70">
            <a:extLst>
              <a:ext uri="{FF2B5EF4-FFF2-40B4-BE49-F238E27FC236}">
                <a16:creationId xmlns:a16="http://schemas.microsoft.com/office/drawing/2014/main" xmlns="" id="{DAC3D55D-6981-E74D-BBDF-0D1CECE48D3A}"/>
              </a:ext>
            </a:extLst>
          </p:cNvPr>
          <p:cNvSpPr>
            <a:spLocks noChangeArrowheads="1"/>
          </p:cNvSpPr>
          <p:nvPr/>
        </p:nvSpPr>
        <p:spPr bwMode="auto">
          <a:xfrm>
            <a:off x="563563" y="6215063"/>
            <a:ext cx="2973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600">
                <a:solidFill>
                  <a:srgbClr val="00FFFF"/>
                </a:solidFill>
                <a:latin typeface="Century Gothic" panose="020B0502020202020204" pitchFamily="34" charset="0"/>
              </a:rPr>
              <a:t>Database Veruno 2000-2003</a:t>
            </a:r>
          </a:p>
        </p:txBody>
      </p:sp>
      <p:pic>
        <p:nvPicPr>
          <p:cNvPr id="106500" name="Picture 7">
            <a:extLst>
              <a:ext uri="{FF2B5EF4-FFF2-40B4-BE49-F238E27FC236}">
                <a16:creationId xmlns:a16="http://schemas.microsoft.com/office/drawing/2014/main" xmlns="" id="{8FA07D69-A84E-BF47-98B9-189D3881E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4129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7521" name="Object 2">
            <a:extLst>
              <a:ext uri="{FF2B5EF4-FFF2-40B4-BE49-F238E27FC236}">
                <a16:creationId xmlns:a16="http://schemas.microsoft.com/office/drawing/2014/main" xmlns="" id="{E12910D2-9122-2B40-9B17-ECBDCE1EBB7D}"/>
              </a:ext>
            </a:extLst>
          </p:cNvPr>
          <p:cNvGraphicFramePr>
            <a:graphicFrameLocks noChangeAspect="1"/>
          </p:cNvGraphicFramePr>
          <p:nvPr/>
        </p:nvGraphicFramePr>
        <p:xfrm>
          <a:off x="755650" y="1341438"/>
          <a:ext cx="7600950" cy="4381500"/>
        </p:xfrm>
        <a:graphic>
          <a:graphicData uri="http://schemas.openxmlformats.org/presentationml/2006/ole">
            <mc:AlternateContent xmlns:mc="http://schemas.openxmlformats.org/markup-compatibility/2006">
              <mc:Choice xmlns:v="urn:schemas-microsoft-com:vml" Requires="v">
                <p:oleObj spid="_x0000_s488483" name="Grafico" r:id="rId3" imgW="7924800" imgH="4572000" progId="MSGraph.Chart.8">
                  <p:embed followColorScheme="full"/>
                </p:oleObj>
              </mc:Choice>
              <mc:Fallback>
                <p:oleObj name="Grafico" r:id="rId3" imgW="7924800" imgH="4572000" progId="MSGraph.Chart.8">
                  <p:embed followColorScheme="full"/>
                  <p:pic>
                    <p:nvPicPr>
                      <p:cNvPr id="107521" name="Object 2">
                        <a:extLst>
                          <a:ext uri="{FF2B5EF4-FFF2-40B4-BE49-F238E27FC236}">
                            <a16:creationId xmlns:a16="http://schemas.microsoft.com/office/drawing/2014/main" xmlns="" id="{E12910D2-9122-2B40-9B17-ECBDCE1EB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341438"/>
                        <a:ext cx="7600950" cy="43815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7522" name="Text Box 3">
            <a:extLst>
              <a:ext uri="{FF2B5EF4-FFF2-40B4-BE49-F238E27FC236}">
                <a16:creationId xmlns:a16="http://schemas.microsoft.com/office/drawing/2014/main" xmlns="" id="{5B5F80F5-5BC0-1242-9715-49D135DA0793}"/>
              </a:ext>
            </a:extLst>
          </p:cNvPr>
          <p:cNvSpPr txBox="1">
            <a:spLocks noChangeArrowheads="1"/>
          </p:cNvSpPr>
          <p:nvPr/>
        </p:nvSpPr>
        <p:spPr bwMode="auto">
          <a:xfrm rot="-5400000">
            <a:off x="204788" y="3228975"/>
            <a:ext cx="1898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chemeClr val="bg1"/>
                </a:solidFill>
                <a:latin typeface="Comic Sans MS" panose="030F0902030302020204" pitchFamily="66" charset="0"/>
              </a:rPr>
              <a:t>Average EF</a:t>
            </a:r>
          </a:p>
        </p:txBody>
      </p:sp>
      <p:sp>
        <p:nvSpPr>
          <p:cNvPr id="107523" name="Text Box 4">
            <a:extLst>
              <a:ext uri="{FF2B5EF4-FFF2-40B4-BE49-F238E27FC236}">
                <a16:creationId xmlns:a16="http://schemas.microsoft.com/office/drawing/2014/main" xmlns="" id="{154B1B50-B104-144E-93EB-8E022061BAE6}"/>
              </a:ext>
            </a:extLst>
          </p:cNvPr>
          <p:cNvSpPr txBox="1">
            <a:spLocks noChangeArrowheads="1"/>
          </p:cNvSpPr>
          <p:nvPr/>
        </p:nvSpPr>
        <p:spPr bwMode="auto">
          <a:xfrm>
            <a:off x="7683500" y="5543550"/>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chemeClr val="bg1"/>
                </a:solidFill>
                <a:latin typeface="Comic Sans MS" panose="030F0902030302020204" pitchFamily="66" charset="0"/>
              </a:rPr>
              <a:t>Year</a:t>
            </a:r>
          </a:p>
        </p:txBody>
      </p:sp>
      <p:sp>
        <p:nvSpPr>
          <p:cNvPr id="107524" name="Text Box 5">
            <a:extLst>
              <a:ext uri="{FF2B5EF4-FFF2-40B4-BE49-F238E27FC236}">
                <a16:creationId xmlns:a16="http://schemas.microsoft.com/office/drawing/2014/main" xmlns="" id="{2232EA1B-1065-5840-9313-D378ABC20DE6}"/>
              </a:ext>
            </a:extLst>
          </p:cNvPr>
          <p:cNvSpPr txBox="1">
            <a:spLocks noChangeArrowheads="1"/>
          </p:cNvSpPr>
          <p:nvPr/>
        </p:nvSpPr>
        <p:spPr bwMode="auto">
          <a:xfrm>
            <a:off x="684213" y="692150"/>
            <a:ext cx="822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it-IT" altLang="it-IT" sz="2800" b="1">
                <a:solidFill>
                  <a:srgbClr val="DA1B1D"/>
                </a:solidFill>
                <a:latin typeface="Century Gothic" panose="020B0502020202020204" pitchFamily="34" charset="0"/>
              </a:rPr>
              <a:t>Trend di EF media nei pazienti avviati a CABG</a:t>
            </a:r>
          </a:p>
        </p:txBody>
      </p:sp>
      <p:sp>
        <p:nvSpPr>
          <p:cNvPr id="107525" name="Text Box 6">
            <a:extLst>
              <a:ext uri="{FF2B5EF4-FFF2-40B4-BE49-F238E27FC236}">
                <a16:creationId xmlns:a16="http://schemas.microsoft.com/office/drawing/2014/main" xmlns="" id="{74CFBB87-592C-0A47-8AFD-8C763660E9D9}"/>
              </a:ext>
            </a:extLst>
          </p:cNvPr>
          <p:cNvSpPr txBox="1">
            <a:spLocks noChangeArrowheads="1"/>
          </p:cNvSpPr>
          <p:nvPr/>
        </p:nvSpPr>
        <p:spPr bwMode="auto">
          <a:xfrm>
            <a:off x="498475" y="6086475"/>
            <a:ext cx="568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400" b="1">
                <a:solidFill>
                  <a:srgbClr val="00FFFF"/>
                </a:solidFill>
                <a:latin typeface="Century Gothic" panose="020B0502020202020204" pitchFamily="34" charset="0"/>
              </a:rPr>
              <a:t>Society of Thoracic Surgeons National Database, USA 1980-2000</a:t>
            </a:r>
          </a:p>
        </p:txBody>
      </p:sp>
      <p:pic>
        <p:nvPicPr>
          <p:cNvPr id="107526" name="Picture 7">
            <a:extLst>
              <a:ext uri="{FF2B5EF4-FFF2-40B4-BE49-F238E27FC236}">
                <a16:creationId xmlns:a16="http://schemas.microsoft.com/office/drawing/2014/main" xmlns="" id="{684CC5C8-6228-804E-BC3B-F86FB796C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42004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6" name="Rectangle 2">
            <a:extLst>
              <a:ext uri="{FF2B5EF4-FFF2-40B4-BE49-F238E27FC236}">
                <a16:creationId xmlns:a16="http://schemas.microsoft.com/office/drawing/2014/main" xmlns="" id="{26E76D9F-43F8-7D43-BB34-67FD17F8EADD}"/>
              </a:ext>
            </a:extLst>
          </p:cNvPr>
          <p:cNvSpPr>
            <a:spLocks noGrp="1" noChangeArrowheads="1"/>
          </p:cNvSpPr>
          <p:nvPr>
            <p:ph type="title" idx="4294967295"/>
          </p:nvPr>
        </p:nvSpPr>
        <p:spPr>
          <a:xfrm>
            <a:off x="866775" y="1206500"/>
            <a:ext cx="7761288" cy="468313"/>
          </a:xfrm>
        </p:spPr>
        <p:txBody>
          <a:bodyPr rtlCol="0"/>
          <a:lstStyle/>
          <a:p>
            <a:pPr eaLnBrk="1" fontAlgn="auto" hangingPunct="1">
              <a:spcAft>
                <a:spcPts val="0"/>
              </a:spcAft>
              <a:defRPr/>
            </a:pPr>
            <a:r>
              <a:rPr lang="en-GB" sz="2800" dirty="0">
                <a:effectLst>
                  <a:outerShdw blurRad="38100" dist="38100" dir="2700000" algn="tl">
                    <a:srgbClr val="C0C0C0"/>
                  </a:outerShdw>
                </a:effectLst>
                <a:latin typeface="Comic Sans MS" pitchFamily="66" charset="0"/>
                <a:ea typeface="Arial Unicode MS" pitchFamily="34" charset="-128"/>
                <a:cs typeface="Times New Roman" pitchFamily="18" charset="0"/>
              </a:rPr>
              <a:t>Rehabilitation and pre-discharge advice</a:t>
            </a:r>
            <a:endParaRPr lang="fr-FR" sz="2800" dirty="0">
              <a:effectLst>
                <a:outerShdw blurRad="38100" dist="38100" dir="2700000" algn="tl">
                  <a:srgbClr val="C0C0C0"/>
                </a:outerShdw>
              </a:effectLst>
              <a:latin typeface="Comic Sans MS" pitchFamily="66" charset="0"/>
              <a:ea typeface="Arial Unicode MS" pitchFamily="34" charset="-128"/>
              <a:cs typeface="Times New Roman" pitchFamily="18" charset="0"/>
            </a:endParaRPr>
          </a:p>
        </p:txBody>
      </p:sp>
      <p:sp>
        <p:nvSpPr>
          <p:cNvPr id="108546" name="Rectangle 3">
            <a:extLst>
              <a:ext uri="{FF2B5EF4-FFF2-40B4-BE49-F238E27FC236}">
                <a16:creationId xmlns:a16="http://schemas.microsoft.com/office/drawing/2014/main" xmlns="" id="{ABF13784-5ECD-D24F-B521-BB12BF4D6B54}"/>
              </a:ext>
            </a:extLst>
          </p:cNvPr>
          <p:cNvSpPr>
            <a:spLocks noGrp="1" noChangeArrowheads="1"/>
          </p:cNvSpPr>
          <p:nvPr>
            <p:ph type="body" idx="4294967295"/>
          </p:nvPr>
        </p:nvSpPr>
        <p:spPr>
          <a:xfrm>
            <a:off x="866775" y="1773238"/>
            <a:ext cx="8277225" cy="4525962"/>
          </a:xfrm>
        </p:spPr>
        <p:txBody>
          <a:bodyPr/>
          <a:lstStyle/>
          <a:p>
            <a:pPr marL="609600" indent="-609600" eaLnBrk="1" hangingPunct="1">
              <a:lnSpc>
                <a:spcPct val="110000"/>
              </a:lnSpc>
            </a:pPr>
            <a:r>
              <a:rPr lang="en-GB" altLang="it-IT" sz="2800">
                <a:latin typeface="Comic Sans MS" panose="030F0902030302020204" pitchFamily="66" charset="0"/>
              </a:rPr>
              <a:t>Rehabilitation should be offered to all   patients after STEMI</a:t>
            </a:r>
          </a:p>
          <a:p>
            <a:pPr marL="609600" indent="-609600" eaLnBrk="1" hangingPunct="1">
              <a:lnSpc>
                <a:spcPct val="110000"/>
              </a:lnSpc>
            </a:pPr>
            <a:endParaRPr lang="en-GB" altLang="it-IT" sz="2800">
              <a:latin typeface="Comic Sans MS" panose="030F0902030302020204" pitchFamily="66" charset="0"/>
            </a:endParaRPr>
          </a:p>
          <a:p>
            <a:pPr marL="609600" indent="-609600" eaLnBrk="1" hangingPunct="1">
              <a:lnSpc>
                <a:spcPct val="110000"/>
              </a:lnSpc>
            </a:pPr>
            <a:r>
              <a:rPr lang="en-GB" altLang="it-IT" sz="2800">
                <a:latin typeface="Comic Sans MS" panose="030F0902030302020204" pitchFamily="66" charset="0"/>
              </a:rPr>
              <a:t>The process should start as soon as possible after hospital admission and be continuated in the succeeding months </a:t>
            </a:r>
          </a:p>
          <a:p>
            <a:pPr marL="609600" indent="-609600" eaLnBrk="1" hangingPunct="1">
              <a:lnSpc>
                <a:spcPct val="110000"/>
              </a:lnSpc>
            </a:pPr>
            <a:endParaRPr lang="en-GB" altLang="it-IT" sz="2800">
              <a:latin typeface="Comic Sans MS" panose="030F0902030302020204" pitchFamily="66" charset="0"/>
            </a:endParaRPr>
          </a:p>
          <a:p>
            <a:pPr marL="609600" indent="-609600" eaLnBrk="1" hangingPunct="1">
              <a:lnSpc>
                <a:spcPct val="110000"/>
              </a:lnSpc>
            </a:pPr>
            <a:endParaRPr lang="en-GB" altLang="it-IT" sz="2800">
              <a:latin typeface="Comic Sans MS" panose="030F0902030302020204" pitchFamily="66" charset="0"/>
            </a:endParaRPr>
          </a:p>
        </p:txBody>
      </p:sp>
      <p:pic>
        <p:nvPicPr>
          <p:cNvPr id="108547" name="Picture 8" descr="New_ESC_BGV1_cut">
            <a:extLst>
              <a:ext uri="{FF2B5EF4-FFF2-40B4-BE49-F238E27FC236}">
                <a16:creationId xmlns:a16="http://schemas.microsoft.com/office/drawing/2014/main" xmlns="" id="{987CC55F-DA7F-CE4C-8648-75FE19513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2363"/>
            <a:ext cx="9144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93" name="Text Box 9">
            <a:extLst>
              <a:ext uri="{FF2B5EF4-FFF2-40B4-BE49-F238E27FC236}">
                <a16:creationId xmlns:a16="http://schemas.microsoft.com/office/drawing/2014/main" xmlns="" id="{3A409A70-5A6F-BE47-962B-A47E5CD67C56}"/>
              </a:ext>
            </a:extLst>
          </p:cNvPr>
          <p:cNvSpPr txBox="1">
            <a:spLocks noChangeArrowheads="1"/>
          </p:cNvSpPr>
          <p:nvPr/>
        </p:nvSpPr>
        <p:spPr bwMode="auto">
          <a:xfrm>
            <a:off x="76200" y="6276975"/>
            <a:ext cx="8305800" cy="36988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i="1" dirty="0">
                <a:solidFill>
                  <a:prstClr val="black"/>
                </a:solidFill>
                <a:ea typeface="+mn-ea"/>
              </a:rPr>
              <a:t>ESC Guidelines for the Management of STEMI-ACS 2008</a:t>
            </a:r>
          </a:p>
        </p:txBody>
      </p:sp>
      <p:pic>
        <p:nvPicPr>
          <p:cNvPr id="108549" name="Picture 7">
            <a:extLst>
              <a:ext uri="{FF2B5EF4-FFF2-40B4-BE49-F238E27FC236}">
                <a16:creationId xmlns:a16="http://schemas.microsoft.com/office/drawing/2014/main" xmlns="" id="{A9BF9035-57D4-6E41-97D9-E361B7420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038567"/>
      </p:ext>
    </p:extLst>
  </p:cSld>
  <p:clrMapOvr>
    <a:masterClrMapping/>
  </p:clrMapOvr>
  <p:transition>
    <p:zo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xmlns="" id="{D503CB80-F8CB-5C46-A80F-1789B00EA972}"/>
              </a:ext>
            </a:extLst>
          </p:cNvPr>
          <p:cNvGraphicFramePr>
            <a:graphicFrameLocks/>
          </p:cNvGraphicFramePr>
          <p:nvPr/>
        </p:nvGraphicFramePr>
        <p:xfrm>
          <a:off x="0" y="1196752"/>
          <a:ext cx="9149036"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110594" name="CasellaDiTesto 2">
            <a:extLst>
              <a:ext uri="{FF2B5EF4-FFF2-40B4-BE49-F238E27FC236}">
                <a16:creationId xmlns:a16="http://schemas.microsoft.com/office/drawing/2014/main" xmlns="" id="{E7C241A6-273E-9D49-A251-2A8F689FA4DA}"/>
              </a:ext>
            </a:extLst>
          </p:cNvPr>
          <p:cNvSpPr txBox="1">
            <a:spLocks noChangeArrowheads="1"/>
          </p:cNvSpPr>
          <p:nvPr/>
        </p:nvSpPr>
        <p:spPr bwMode="auto">
          <a:xfrm>
            <a:off x="611188" y="476250"/>
            <a:ext cx="78120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it-IT" altLang="it-IT" b="1">
                <a:solidFill>
                  <a:srgbClr val="DA1D25"/>
                </a:solidFill>
                <a:latin typeface="Century Gothic" panose="020B0502020202020204" pitchFamily="34" charset="0"/>
              </a:rPr>
              <a:t>Evolution of cardiac rehabilitation provision in Italy</a:t>
            </a:r>
          </a:p>
        </p:txBody>
      </p:sp>
      <p:pic>
        <p:nvPicPr>
          <p:cNvPr id="110595" name="Picture 3">
            <a:extLst>
              <a:ext uri="{FF2B5EF4-FFF2-40B4-BE49-F238E27FC236}">
                <a16:creationId xmlns:a16="http://schemas.microsoft.com/office/drawing/2014/main" xmlns="" id="{9413B09E-648E-6944-BB74-2F4FE0EC9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6313488"/>
            <a:ext cx="23129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0596" name="Picture 7">
            <a:extLst>
              <a:ext uri="{FF2B5EF4-FFF2-40B4-BE49-F238E27FC236}">
                <a16:creationId xmlns:a16="http://schemas.microsoft.com/office/drawing/2014/main" xmlns="" id="{D9B68AC6-DAA5-8642-A08D-46D258042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71354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484753" y="1240177"/>
            <a:ext cx="8307643" cy="4059712"/>
          </a:xfrm>
          <a:prstGeom prst="rect">
            <a:avLst/>
          </a:prstGeom>
          <a:noFill/>
          <a:ln>
            <a:noFill/>
          </a:ln>
        </p:spPr>
        <p:style>
          <a:lnRef idx="0">
            <a:scrgbClr r="0" g="0" b="0"/>
          </a:lnRef>
          <a:fillRef idx="0">
            <a:scrgbClr r="0" g="0" b="0"/>
          </a:fillRef>
          <a:effectRef idx="0">
            <a:scrgbClr r="0" g="0" b="0"/>
          </a:effectRef>
          <a:fontRef idx="minor"/>
        </p:style>
        <p:txBody>
          <a:bodyPr lIns="78903" tIns="39452" rIns="78903" bIns="39452"/>
          <a:lstStyle/>
          <a:p>
            <a:pPr algn="just">
              <a:lnSpc>
                <a:spcPct val="100000"/>
              </a:lnSpc>
            </a:pPr>
            <a:endParaRPr lang="it-IT" sz="1600" spc="-1">
              <a:solidFill>
                <a:srgbClr val="000000"/>
              </a:solidFill>
              <a:uFill>
                <a:solidFill>
                  <a:srgbClr val="FFFFFF"/>
                </a:solidFill>
              </a:uFill>
              <a:latin typeface="Arial"/>
            </a:endParaRPr>
          </a:p>
          <a:p>
            <a:pPr algn="just">
              <a:lnSpc>
                <a:spcPct val="100000"/>
              </a:lnSpc>
            </a:pPr>
            <a:endParaRPr lang="it-IT" sz="1600" spc="-1">
              <a:solidFill>
                <a:srgbClr val="000000"/>
              </a:solidFill>
              <a:uFill>
                <a:solidFill>
                  <a:srgbClr val="FFFFFF"/>
                </a:solidFill>
              </a:uFill>
              <a:latin typeface="Arial"/>
            </a:endParaRPr>
          </a:p>
        </p:txBody>
      </p:sp>
      <p:pic>
        <p:nvPicPr>
          <p:cNvPr id="207" name="Immagine 206"/>
          <p:cNvPicPr/>
          <p:nvPr/>
        </p:nvPicPr>
        <p:blipFill rotWithShape="1">
          <a:blip r:embed="rId3" cstate="print"/>
          <a:srcRect r="1233" b="49923"/>
          <a:stretch/>
        </p:blipFill>
        <p:spPr>
          <a:xfrm>
            <a:off x="5669216" y="0"/>
            <a:ext cx="3404369" cy="490428"/>
          </a:xfrm>
          <a:prstGeom prst="rect">
            <a:avLst/>
          </a:prstGeom>
          <a:ln>
            <a:noFill/>
          </a:ln>
        </p:spPr>
      </p:pic>
      <p:pic>
        <p:nvPicPr>
          <p:cNvPr id="208" name="Immagine 207"/>
          <p:cNvPicPr/>
          <p:nvPr/>
        </p:nvPicPr>
        <p:blipFill>
          <a:blip r:embed="rId4" cstate="print"/>
          <a:stretch/>
        </p:blipFill>
        <p:spPr>
          <a:xfrm>
            <a:off x="1363663" y="6049638"/>
            <a:ext cx="2810894" cy="336568"/>
          </a:xfrm>
          <a:prstGeom prst="rect">
            <a:avLst/>
          </a:prstGeom>
          <a:ln>
            <a:noFill/>
          </a:ln>
        </p:spPr>
      </p:pic>
      <p:pic>
        <p:nvPicPr>
          <p:cNvPr id="209" name="Immagine 208"/>
          <p:cNvPicPr/>
          <p:nvPr/>
        </p:nvPicPr>
        <p:blipFill>
          <a:blip r:embed="rId5" cstate="print"/>
          <a:stretch/>
        </p:blipFill>
        <p:spPr>
          <a:xfrm>
            <a:off x="1331640" y="1240177"/>
            <a:ext cx="6480719" cy="4505314"/>
          </a:xfrm>
          <a:prstGeom prst="rect">
            <a:avLst/>
          </a:prstGeom>
          <a:ln>
            <a:noFill/>
          </a:ln>
        </p:spPr>
      </p:pic>
    </p:spTree>
    <p:extLst>
      <p:ext uri="{BB962C8B-B14F-4D97-AF65-F5344CB8AC3E}">
        <p14:creationId xmlns:p14="http://schemas.microsoft.com/office/powerpoint/2010/main" val="227458184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a:extLst>
              <a:ext uri="{FF2B5EF4-FFF2-40B4-BE49-F238E27FC236}">
                <a16:creationId xmlns:a16="http://schemas.microsoft.com/office/drawing/2014/main" xmlns="" id="{42B0F4D1-5B8F-4E44-AC43-DBA84BBA5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313488"/>
            <a:ext cx="23129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5" name="Grafico 4">
            <a:extLst>
              <a:ext uri="{FF2B5EF4-FFF2-40B4-BE49-F238E27FC236}">
                <a16:creationId xmlns:a16="http://schemas.microsoft.com/office/drawing/2014/main" xmlns="" id="{5AF6CEAF-1BB9-D042-9CF0-19373F1F1746}"/>
              </a:ext>
            </a:extLst>
          </p:cNvPr>
          <p:cNvGraphicFramePr>
            <a:graphicFrameLocks/>
          </p:cNvGraphicFramePr>
          <p:nvPr/>
        </p:nvGraphicFramePr>
        <p:xfrm>
          <a:off x="1619672" y="1628800"/>
          <a:ext cx="6264696" cy="4320480"/>
        </p:xfrm>
        <a:graphic>
          <a:graphicData uri="http://schemas.openxmlformats.org/drawingml/2006/chart">
            <c:chart xmlns:c="http://schemas.openxmlformats.org/drawingml/2006/chart" xmlns:r="http://schemas.openxmlformats.org/officeDocument/2006/relationships" r:id="rId3"/>
          </a:graphicData>
        </a:graphic>
      </p:graphicFrame>
      <p:sp>
        <p:nvSpPr>
          <p:cNvPr id="111619" name="CasellaDiTesto 5">
            <a:extLst>
              <a:ext uri="{FF2B5EF4-FFF2-40B4-BE49-F238E27FC236}">
                <a16:creationId xmlns:a16="http://schemas.microsoft.com/office/drawing/2014/main" xmlns="" id="{01B8DCBB-33CB-CB49-AA0F-17424092A445}"/>
              </a:ext>
            </a:extLst>
          </p:cNvPr>
          <p:cNvSpPr txBox="1">
            <a:spLocks noChangeArrowheads="1"/>
          </p:cNvSpPr>
          <p:nvPr/>
        </p:nvSpPr>
        <p:spPr bwMode="auto">
          <a:xfrm>
            <a:off x="1608138" y="441325"/>
            <a:ext cx="61277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3100" b="1">
                <a:solidFill>
                  <a:srgbClr val="DA1D25"/>
                </a:solidFill>
                <a:latin typeface="Calibri" panose="020F0502020204030204" pitchFamily="34" charset="0"/>
              </a:rPr>
              <a:t>Italian CR units – the ISYDE network </a:t>
            </a:r>
          </a:p>
          <a:p>
            <a:pPr eaLnBrk="1" hangingPunct="1"/>
            <a:r>
              <a:rPr lang="it-IT" altLang="it-IT" sz="2500" b="1">
                <a:solidFill>
                  <a:srgbClr val="DA1D25"/>
                </a:solidFill>
                <a:latin typeface="Calibri" panose="020F0502020204030204" pitchFamily="34" charset="0"/>
              </a:rPr>
              <a:t>2008-2013</a:t>
            </a:r>
          </a:p>
        </p:txBody>
      </p:sp>
      <p:pic>
        <p:nvPicPr>
          <p:cNvPr id="111620" name="Picture 7">
            <a:extLst>
              <a:ext uri="{FF2B5EF4-FFF2-40B4-BE49-F238E27FC236}">
                <a16:creationId xmlns:a16="http://schemas.microsoft.com/office/drawing/2014/main" xmlns="" id="{A142931D-04A2-6946-87C0-33066B92A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54022"/>
      </p:ext>
    </p:extLst>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xmlns="" id="{0E0D278E-4CDF-564D-94D9-CA3FF0E068EC}"/>
              </a:ext>
            </a:extLst>
          </p:cNvPr>
          <p:cNvGraphicFramePr>
            <a:graphicFrameLocks/>
          </p:cNvGraphicFramePr>
          <p:nvPr/>
        </p:nvGraphicFramePr>
        <p:xfrm>
          <a:off x="218168" y="1201252"/>
          <a:ext cx="8607206" cy="4607387"/>
        </p:xfrm>
        <a:graphic>
          <a:graphicData uri="http://schemas.openxmlformats.org/drawingml/2006/chart">
            <c:chart xmlns:c="http://schemas.openxmlformats.org/drawingml/2006/chart" xmlns:r="http://schemas.openxmlformats.org/officeDocument/2006/relationships" r:id="rId2"/>
          </a:graphicData>
        </a:graphic>
      </p:graphicFrame>
      <p:sp>
        <p:nvSpPr>
          <p:cNvPr id="112642" name="CasellaDiTesto 2">
            <a:extLst>
              <a:ext uri="{FF2B5EF4-FFF2-40B4-BE49-F238E27FC236}">
                <a16:creationId xmlns:a16="http://schemas.microsoft.com/office/drawing/2014/main" xmlns="" id="{4F716FF8-95D7-B248-8863-8F54F391B4EC}"/>
              </a:ext>
            </a:extLst>
          </p:cNvPr>
          <p:cNvSpPr txBox="1">
            <a:spLocks noChangeArrowheads="1"/>
          </p:cNvSpPr>
          <p:nvPr/>
        </p:nvSpPr>
        <p:spPr bwMode="auto">
          <a:xfrm>
            <a:off x="1919288" y="492125"/>
            <a:ext cx="554672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b="1">
                <a:solidFill>
                  <a:srgbClr val="DA1D25"/>
                </a:solidFill>
                <a:latin typeface="Century Gothic" panose="020B0502020202020204" pitchFamily="34" charset="0"/>
              </a:rPr>
              <a:t>Regional distribution of CR units</a:t>
            </a:r>
          </a:p>
          <a:p>
            <a:pPr eaLnBrk="1" hangingPunct="1"/>
            <a:r>
              <a:rPr lang="it-IT" altLang="it-IT" b="1">
                <a:solidFill>
                  <a:srgbClr val="DA1D25"/>
                </a:solidFill>
                <a:latin typeface="Century Gothic" panose="020B0502020202020204" pitchFamily="34" charset="0"/>
              </a:rPr>
              <a:t>Italian N-C-S regions</a:t>
            </a:r>
          </a:p>
        </p:txBody>
      </p:sp>
      <p:pic>
        <p:nvPicPr>
          <p:cNvPr id="112643" name="Picture 3">
            <a:extLst>
              <a:ext uri="{FF2B5EF4-FFF2-40B4-BE49-F238E27FC236}">
                <a16:creationId xmlns:a16="http://schemas.microsoft.com/office/drawing/2014/main" xmlns="" id="{942764E3-2060-6E46-A05F-C3DFBB13C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6313488"/>
            <a:ext cx="23129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44" name="Picture 7">
            <a:extLst>
              <a:ext uri="{FF2B5EF4-FFF2-40B4-BE49-F238E27FC236}">
                <a16:creationId xmlns:a16="http://schemas.microsoft.com/office/drawing/2014/main" xmlns="" id="{605F993D-7C5A-C74A-A9CD-FAAD8D54B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801232"/>
      </p:ext>
    </p:extLst>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Grafico 4">
            <a:extLst>
              <a:ext uri="{FF2B5EF4-FFF2-40B4-BE49-F238E27FC236}">
                <a16:creationId xmlns:a16="http://schemas.microsoft.com/office/drawing/2014/main" xmlns="" id="{73620070-4055-E14F-9489-72031D393073}"/>
              </a:ext>
            </a:extLst>
          </p:cNvPr>
          <p:cNvGraphicFramePr>
            <a:graphicFrameLocks/>
          </p:cNvGraphicFramePr>
          <p:nvPr/>
        </p:nvGraphicFramePr>
        <p:xfrm>
          <a:off x="-1946091" y="625767"/>
          <a:ext cx="12935723" cy="6213684"/>
        </p:xfrm>
        <a:graphic>
          <a:graphicData uri="http://schemas.openxmlformats.org/drawingml/2006/chart">
            <c:chart xmlns:c="http://schemas.openxmlformats.org/drawingml/2006/chart" xmlns:r="http://schemas.openxmlformats.org/officeDocument/2006/relationships" r:id="rId2"/>
          </a:graphicData>
        </a:graphic>
      </p:graphicFrame>
      <p:pic>
        <p:nvPicPr>
          <p:cNvPr id="113666" name="Picture 5">
            <a:extLst>
              <a:ext uri="{FF2B5EF4-FFF2-40B4-BE49-F238E27FC236}">
                <a16:creationId xmlns:a16="http://schemas.microsoft.com/office/drawing/2014/main" xmlns="" id="{6ED28161-D2D4-074A-B8EB-55B0EA898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6313488"/>
            <a:ext cx="23129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4" name="Grafico 3">
            <a:extLst>
              <a:ext uri="{FF2B5EF4-FFF2-40B4-BE49-F238E27FC236}">
                <a16:creationId xmlns:a16="http://schemas.microsoft.com/office/drawing/2014/main" xmlns="" id="{2D5376A6-919C-6147-8D3C-81EB90F44A2F}"/>
              </a:ext>
            </a:extLst>
          </p:cNvPr>
          <p:cNvGraphicFramePr>
            <a:graphicFrameLocks/>
          </p:cNvGraphicFramePr>
          <p:nvPr/>
        </p:nvGraphicFramePr>
        <p:xfrm>
          <a:off x="251520" y="548680"/>
          <a:ext cx="8704957" cy="5998577"/>
        </p:xfrm>
        <a:graphic>
          <a:graphicData uri="http://schemas.openxmlformats.org/drawingml/2006/chart">
            <c:chart xmlns:c="http://schemas.openxmlformats.org/drawingml/2006/chart" xmlns:r="http://schemas.openxmlformats.org/officeDocument/2006/relationships" r:id="rId4"/>
          </a:graphicData>
        </a:graphic>
      </p:graphicFrame>
      <p:sp>
        <p:nvSpPr>
          <p:cNvPr id="2" name="CasellaDiTesto 1">
            <a:extLst>
              <a:ext uri="{FF2B5EF4-FFF2-40B4-BE49-F238E27FC236}">
                <a16:creationId xmlns:a16="http://schemas.microsoft.com/office/drawing/2014/main" xmlns="" id="{F59628C6-D049-2446-835E-8D16264510D8}"/>
              </a:ext>
            </a:extLst>
          </p:cNvPr>
          <p:cNvSpPr txBox="1"/>
          <p:nvPr/>
        </p:nvSpPr>
        <p:spPr>
          <a:xfrm>
            <a:off x="7596188" y="2924175"/>
            <a:ext cx="1706562" cy="773113"/>
          </a:xfrm>
          <a:prstGeom prst="rect">
            <a:avLst/>
          </a:prstGeom>
          <a:noFill/>
        </p:spPr>
        <p:txBody>
          <a:bodyPr wrap="none" lIns="64291" tIns="32146" rIns="64291" bIns="32146">
            <a:spAutoFit/>
          </a:bodyPr>
          <a:lstStyle/>
          <a:p>
            <a:pPr>
              <a:defRPr/>
            </a:pPr>
            <a:r>
              <a:rPr lang="it-IT" dirty="0">
                <a:solidFill>
                  <a:srgbClr val="800000"/>
                </a:solidFill>
                <a:latin typeface="+mj-lt"/>
                <a:ea typeface="MS PGothic" pitchFamily="34" charset="-128"/>
              </a:rPr>
              <a:t>PUBLIC ORG. </a:t>
            </a:r>
          </a:p>
          <a:p>
            <a:pPr>
              <a:defRPr/>
            </a:pPr>
            <a:r>
              <a:rPr lang="it-IT" sz="1400" dirty="0">
                <a:solidFill>
                  <a:srgbClr val="800000"/>
                </a:solidFill>
                <a:latin typeface="+mj-lt"/>
                <a:ea typeface="MS PGothic" pitchFamily="34" charset="-128"/>
              </a:rPr>
              <a:t>N. 100 (54.6%)</a:t>
            </a:r>
          </a:p>
          <a:p>
            <a:pPr>
              <a:defRPr/>
            </a:pPr>
            <a:r>
              <a:rPr lang="it-IT" sz="1400" i="1" dirty="0">
                <a:solidFill>
                  <a:srgbClr val="800000"/>
                </a:solidFill>
                <a:latin typeface="+mj-lt"/>
                <a:ea typeface="MS PGothic" pitchFamily="34" charset="-128"/>
              </a:rPr>
              <a:t>ISYDE-08:   59% </a:t>
            </a:r>
          </a:p>
        </p:txBody>
      </p:sp>
      <p:sp>
        <p:nvSpPr>
          <p:cNvPr id="7" name="CasellaDiTesto 6">
            <a:extLst>
              <a:ext uri="{FF2B5EF4-FFF2-40B4-BE49-F238E27FC236}">
                <a16:creationId xmlns:a16="http://schemas.microsoft.com/office/drawing/2014/main" xmlns="" id="{50A1EEB1-B590-CC4C-9DC7-8B6519380CF8}"/>
              </a:ext>
            </a:extLst>
          </p:cNvPr>
          <p:cNvSpPr txBox="1"/>
          <p:nvPr/>
        </p:nvSpPr>
        <p:spPr>
          <a:xfrm>
            <a:off x="0" y="3068638"/>
            <a:ext cx="1814513" cy="773112"/>
          </a:xfrm>
          <a:prstGeom prst="rect">
            <a:avLst/>
          </a:prstGeom>
          <a:noFill/>
        </p:spPr>
        <p:txBody>
          <a:bodyPr wrap="none" lIns="64291" tIns="32146" rIns="64291" bIns="32146">
            <a:spAutoFit/>
          </a:bodyPr>
          <a:lstStyle/>
          <a:p>
            <a:pPr>
              <a:defRPr/>
            </a:pPr>
            <a:r>
              <a:rPr lang="it-IT" dirty="0">
                <a:solidFill>
                  <a:srgbClr val="000090"/>
                </a:solidFill>
                <a:latin typeface="+mj-lt"/>
                <a:ea typeface="MS PGothic" pitchFamily="34" charset="-128"/>
              </a:rPr>
              <a:t>PRIVATE ORG. </a:t>
            </a:r>
          </a:p>
          <a:p>
            <a:pPr>
              <a:defRPr/>
            </a:pPr>
            <a:r>
              <a:rPr lang="it-IT" sz="1400" dirty="0">
                <a:solidFill>
                  <a:srgbClr val="000090"/>
                </a:solidFill>
                <a:latin typeface="+mj-lt"/>
                <a:ea typeface="MS PGothic" pitchFamily="34" charset="-128"/>
              </a:rPr>
              <a:t>N. 78 (42.2%)</a:t>
            </a:r>
          </a:p>
          <a:p>
            <a:pPr>
              <a:defRPr/>
            </a:pPr>
            <a:r>
              <a:rPr lang="it-IT" sz="1400" dirty="0">
                <a:solidFill>
                  <a:srgbClr val="000090"/>
                </a:solidFill>
                <a:latin typeface="+mj-lt"/>
                <a:ea typeface="MS PGothic" pitchFamily="34" charset="-128"/>
              </a:rPr>
              <a:t>ISYDE-08:  41% </a:t>
            </a:r>
          </a:p>
        </p:txBody>
      </p:sp>
      <p:sp>
        <p:nvSpPr>
          <p:cNvPr id="6" name="CasellaDiTesto 5">
            <a:extLst>
              <a:ext uri="{FF2B5EF4-FFF2-40B4-BE49-F238E27FC236}">
                <a16:creationId xmlns:a16="http://schemas.microsoft.com/office/drawing/2014/main" xmlns="" id="{F4B6CF8A-6350-0E48-B989-BF871B1B38D1}"/>
              </a:ext>
            </a:extLst>
          </p:cNvPr>
          <p:cNvSpPr txBox="1"/>
          <p:nvPr/>
        </p:nvSpPr>
        <p:spPr>
          <a:xfrm>
            <a:off x="971550" y="0"/>
            <a:ext cx="6911975" cy="495300"/>
          </a:xfrm>
          <a:prstGeom prst="rect">
            <a:avLst/>
          </a:prstGeom>
          <a:noFill/>
        </p:spPr>
        <p:txBody>
          <a:bodyPr lIns="64291" tIns="32146" rIns="64291" bIns="32146">
            <a:spAutoFit/>
          </a:bodyPr>
          <a:lstStyle/>
          <a:p>
            <a:pPr>
              <a:defRPr/>
            </a:pPr>
            <a:r>
              <a:rPr lang="it-IT" sz="2800" dirty="0">
                <a:solidFill>
                  <a:srgbClr val="DA1D25"/>
                </a:solidFill>
                <a:latin typeface="+mn-lt"/>
                <a:ea typeface="MS PGothic" pitchFamily="34" charset="-128"/>
              </a:rPr>
              <a:t>Organization setting of </a:t>
            </a:r>
            <a:r>
              <a:rPr lang="it-IT" sz="2800" dirty="0" err="1">
                <a:solidFill>
                  <a:srgbClr val="DA1D25"/>
                </a:solidFill>
                <a:latin typeface="+mn-lt"/>
                <a:ea typeface="MS PGothic" pitchFamily="34" charset="-128"/>
              </a:rPr>
              <a:t>Italian</a:t>
            </a:r>
            <a:r>
              <a:rPr lang="it-IT" sz="2800" dirty="0">
                <a:solidFill>
                  <a:srgbClr val="DA1D25"/>
                </a:solidFill>
                <a:latin typeface="+mn-lt"/>
                <a:ea typeface="MS PGothic" pitchFamily="34" charset="-128"/>
              </a:rPr>
              <a:t> CR </a:t>
            </a:r>
            <a:r>
              <a:rPr lang="it-IT" sz="2800" dirty="0" err="1">
                <a:solidFill>
                  <a:srgbClr val="DA1D25"/>
                </a:solidFill>
                <a:latin typeface="+mn-lt"/>
                <a:ea typeface="MS PGothic" pitchFamily="34" charset="-128"/>
              </a:rPr>
              <a:t>units</a:t>
            </a:r>
            <a:endParaRPr lang="it-IT" sz="2800" dirty="0">
              <a:solidFill>
                <a:srgbClr val="DA1D25"/>
              </a:solidFill>
              <a:latin typeface="+mn-lt"/>
              <a:ea typeface="MS PGothic" pitchFamily="34" charset="-128"/>
            </a:endParaRPr>
          </a:p>
        </p:txBody>
      </p:sp>
      <p:pic>
        <p:nvPicPr>
          <p:cNvPr id="113671" name="Picture 7">
            <a:extLst>
              <a:ext uri="{FF2B5EF4-FFF2-40B4-BE49-F238E27FC236}">
                <a16:creationId xmlns:a16="http://schemas.microsoft.com/office/drawing/2014/main" xmlns="" id="{5674A4C1-0B7F-EE42-9E75-C9287A45B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3607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a:extLst>
              <a:ext uri="{FF2B5EF4-FFF2-40B4-BE49-F238E27FC236}">
                <a16:creationId xmlns:a16="http://schemas.microsoft.com/office/drawing/2014/main" xmlns="" id="{9A5E0647-8268-1540-B589-E70D4464B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313488"/>
            <a:ext cx="23129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CasellaDiTesto 7">
            <a:extLst>
              <a:ext uri="{FF2B5EF4-FFF2-40B4-BE49-F238E27FC236}">
                <a16:creationId xmlns:a16="http://schemas.microsoft.com/office/drawing/2014/main" xmlns="" id="{D7E43D60-5002-0F42-AFA4-9D54C4CF25F1}"/>
              </a:ext>
            </a:extLst>
          </p:cNvPr>
          <p:cNvSpPr txBox="1"/>
          <p:nvPr/>
        </p:nvSpPr>
        <p:spPr>
          <a:xfrm>
            <a:off x="827088" y="333375"/>
            <a:ext cx="7573962" cy="541338"/>
          </a:xfrm>
          <a:prstGeom prst="rect">
            <a:avLst/>
          </a:prstGeom>
          <a:noFill/>
        </p:spPr>
        <p:txBody>
          <a:bodyPr wrap="none" lIns="64291" tIns="32146" rIns="64291" bIns="32146">
            <a:spAutoFit/>
          </a:bodyPr>
          <a:lstStyle/>
          <a:p>
            <a:pPr>
              <a:defRPr/>
            </a:pPr>
            <a:r>
              <a:rPr lang="it-IT" sz="3100" dirty="0" err="1">
                <a:solidFill>
                  <a:srgbClr val="DA1D25"/>
                </a:solidFill>
                <a:latin typeface="+mj-lt"/>
                <a:ea typeface="MS PGothic" pitchFamily="34" charset="-128"/>
              </a:rPr>
              <a:t>Internal</a:t>
            </a:r>
            <a:r>
              <a:rPr lang="it-IT" sz="3100" dirty="0">
                <a:solidFill>
                  <a:srgbClr val="DA1D25"/>
                </a:solidFill>
                <a:latin typeface="+mj-lt"/>
                <a:ea typeface="MS PGothic" pitchFamily="34" charset="-128"/>
              </a:rPr>
              <a:t> </a:t>
            </a:r>
            <a:r>
              <a:rPr lang="it-IT" sz="3100" dirty="0" err="1">
                <a:solidFill>
                  <a:srgbClr val="DA1D25"/>
                </a:solidFill>
                <a:latin typeface="+mj-lt"/>
                <a:ea typeface="MS PGothic" pitchFamily="34" charset="-128"/>
              </a:rPr>
              <a:t>organization</a:t>
            </a:r>
            <a:r>
              <a:rPr lang="it-IT" sz="3100" dirty="0">
                <a:solidFill>
                  <a:srgbClr val="DA1D25"/>
                </a:solidFill>
                <a:latin typeface="+mj-lt"/>
                <a:ea typeface="MS PGothic" pitchFamily="34" charset="-128"/>
              </a:rPr>
              <a:t> of </a:t>
            </a:r>
            <a:r>
              <a:rPr lang="it-IT" sz="3100" dirty="0" err="1">
                <a:solidFill>
                  <a:srgbClr val="DA1D25"/>
                </a:solidFill>
                <a:latin typeface="+mj-lt"/>
                <a:ea typeface="MS PGothic" pitchFamily="34" charset="-128"/>
              </a:rPr>
              <a:t>Italian</a:t>
            </a:r>
            <a:r>
              <a:rPr lang="it-IT" sz="3100" dirty="0">
                <a:solidFill>
                  <a:srgbClr val="DA1D25"/>
                </a:solidFill>
                <a:latin typeface="+mj-lt"/>
                <a:ea typeface="MS PGothic" pitchFamily="34" charset="-128"/>
              </a:rPr>
              <a:t> CR </a:t>
            </a:r>
            <a:r>
              <a:rPr lang="it-IT" sz="3100" dirty="0" err="1">
                <a:solidFill>
                  <a:srgbClr val="DA1D25"/>
                </a:solidFill>
                <a:latin typeface="+mj-lt"/>
                <a:ea typeface="MS PGothic" pitchFamily="34" charset="-128"/>
              </a:rPr>
              <a:t>Units</a:t>
            </a:r>
            <a:endParaRPr lang="it-IT" sz="2500" dirty="0">
              <a:solidFill>
                <a:srgbClr val="DA1D25"/>
              </a:solidFill>
              <a:latin typeface="+mj-lt"/>
              <a:ea typeface="MS PGothic" pitchFamily="34" charset="-128"/>
            </a:endParaRPr>
          </a:p>
        </p:txBody>
      </p:sp>
      <p:graphicFrame>
        <p:nvGraphicFramePr>
          <p:cNvPr id="4" name="Grafico 3">
            <a:extLst>
              <a:ext uri="{FF2B5EF4-FFF2-40B4-BE49-F238E27FC236}">
                <a16:creationId xmlns:a16="http://schemas.microsoft.com/office/drawing/2014/main" xmlns="" id="{29CADF4A-A274-D74F-B285-04793043B970}"/>
              </a:ext>
            </a:extLst>
          </p:cNvPr>
          <p:cNvGraphicFramePr>
            <a:graphicFrameLocks/>
          </p:cNvGraphicFramePr>
          <p:nvPr/>
        </p:nvGraphicFramePr>
        <p:xfrm>
          <a:off x="1117278" y="1196752"/>
          <a:ext cx="7088288" cy="4911171"/>
        </p:xfrm>
        <a:graphic>
          <a:graphicData uri="http://schemas.openxmlformats.org/drawingml/2006/chart">
            <c:chart xmlns:c="http://schemas.openxmlformats.org/drawingml/2006/chart" xmlns:r="http://schemas.openxmlformats.org/officeDocument/2006/relationships" r:id="rId3"/>
          </a:graphicData>
        </a:graphic>
      </p:graphicFrame>
      <p:pic>
        <p:nvPicPr>
          <p:cNvPr id="114692" name="Picture 7">
            <a:extLst>
              <a:ext uri="{FF2B5EF4-FFF2-40B4-BE49-F238E27FC236}">
                <a16:creationId xmlns:a16="http://schemas.microsoft.com/office/drawing/2014/main" xmlns="" id="{C7304267-EF5F-444F-84A1-8C54E40AB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078058"/>
      </p:ext>
    </p:extLst>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5">
            <a:extLst>
              <a:ext uri="{FF2B5EF4-FFF2-40B4-BE49-F238E27FC236}">
                <a16:creationId xmlns:a16="http://schemas.microsoft.com/office/drawing/2014/main" xmlns="" id="{372ACBBF-0703-324D-A867-4C0DF949F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313488"/>
            <a:ext cx="23129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CasellaDiTesto 7">
            <a:extLst>
              <a:ext uri="{FF2B5EF4-FFF2-40B4-BE49-F238E27FC236}">
                <a16:creationId xmlns:a16="http://schemas.microsoft.com/office/drawing/2014/main" xmlns="" id="{8EA1DDD6-8195-D04A-BCE4-830659CC3923}"/>
              </a:ext>
            </a:extLst>
          </p:cNvPr>
          <p:cNvSpPr txBox="1"/>
          <p:nvPr/>
        </p:nvSpPr>
        <p:spPr>
          <a:xfrm>
            <a:off x="395288" y="765175"/>
            <a:ext cx="8424862" cy="495300"/>
          </a:xfrm>
          <a:prstGeom prst="rect">
            <a:avLst/>
          </a:prstGeom>
          <a:noFill/>
        </p:spPr>
        <p:txBody>
          <a:bodyPr lIns="64291" tIns="32146" rIns="64291" bIns="32146">
            <a:spAutoFit/>
          </a:bodyPr>
          <a:lstStyle/>
          <a:p>
            <a:pPr algn="ctr">
              <a:defRPr/>
            </a:pPr>
            <a:r>
              <a:rPr lang="it-IT" sz="2800" dirty="0">
                <a:solidFill>
                  <a:srgbClr val="DA1D25"/>
                </a:solidFill>
                <a:latin typeface="+mj-lt"/>
                <a:ea typeface="MS PGothic" pitchFamily="34" charset="-128"/>
              </a:rPr>
              <a:t>HSP (</a:t>
            </a:r>
            <a:r>
              <a:rPr lang="it-IT" sz="2800" dirty="0" err="1">
                <a:solidFill>
                  <a:srgbClr val="DA1D25"/>
                </a:solidFill>
                <a:latin typeface="+mj-lt"/>
                <a:ea typeface="MS PGothic" pitchFamily="34" charset="-128"/>
              </a:rPr>
              <a:t>medical</a:t>
            </a:r>
            <a:r>
              <a:rPr lang="it-IT" sz="2800" dirty="0">
                <a:solidFill>
                  <a:srgbClr val="DA1D25"/>
                </a:solidFill>
                <a:latin typeface="+mj-lt"/>
                <a:ea typeface="MS PGothic" pitchFamily="34" charset="-128"/>
              </a:rPr>
              <a:t> discipline) code of </a:t>
            </a:r>
            <a:r>
              <a:rPr lang="it-IT" sz="2800" dirty="0" err="1">
                <a:solidFill>
                  <a:srgbClr val="DA1D25"/>
                </a:solidFill>
                <a:latin typeface="+mj-lt"/>
                <a:ea typeface="MS PGothic" pitchFamily="34" charset="-128"/>
              </a:rPr>
              <a:t>Italian</a:t>
            </a:r>
            <a:r>
              <a:rPr lang="it-IT" sz="2800" dirty="0">
                <a:solidFill>
                  <a:srgbClr val="DA1D25"/>
                </a:solidFill>
                <a:latin typeface="+mj-lt"/>
                <a:ea typeface="MS PGothic" pitchFamily="34" charset="-128"/>
              </a:rPr>
              <a:t> CR </a:t>
            </a:r>
            <a:r>
              <a:rPr lang="it-IT" sz="2800" dirty="0" err="1">
                <a:solidFill>
                  <a:srgbClr val="DA1D25"/>
                </a:solidFill>
                <a:latin typeface="+mj-lt"/>
                <a:ea typeface="MS PGothic" pitchFamily="34" charset="-128"/>
              </a:rPr>
              <a:t>units</a:t>
            </a:r>
            <a:endParaRPr lang="it-IT" dirty="0">
              <a:solidFill>
                <a:srgbClr val="DA1D25"/>
              </a:solidFill>
              <a:latin typeface="+mj-lt"/>
              <a:ea typeface="MS PGothic" pitchFamily="34" charset="-128"/>
            </a:endParaRPr>
          </a:p>
        </p:txBody>
      </p:sp>
      <p:graphicFrame>
        <p:nvGraphicFramePr>
          <p:cNvPr id="4" name="Grafico 3">
            <a:extLst>
              <a:ext uri="{FF2B5EF4-FFF2-40B4-BE49-F238E27FC236}">
                <a16:creationId xmlns:a16="http://schemas.microsoft.com/office/drawing/2014/main" xmlns="" id="{E1C17709-6E21-DC40-9FF1-98C5517DDDE5}"/>
              </a:ext>
            </a:extLst>
          </p:cNvPr>
          <p:cNvGraphicFramePr>
            <a:graphicFrameLocks/>
          </p:cNvGraphicFramePr>
          <p:nvPr/>
        </p:nvGraphicFramePr>
        <p:xfrm>
          <a:off x="683568" y="1484784"/>
          <a:ext cx="8050573" cy="5617904"/>
        </p:xfrm>
        <a:graphic>
          <a:graphicData uri="http://schemas.openxmlformats.org/drawingml/2006/chart">
            <c:chart xmlns:c="http://schemas.openxmlformats.org/drawingml/2006/chart" xmlns:r="http://schemas.openxmlformats.org/officeDocument/2006/relationships" r:id="rId3"/>
          </a:graphicData>
        </a:graphic>
      </p:graphicFrame>
      <p:pic>
        <p:nvPicPr>
          <p:cNvPr id="115716" name="Picture 7">
            <a:extLst>
              <a:ext uri="{FF2B5EF4-FFF2-40B4-BE49-F238E27FC236}">
                <a16:creationId xmlns:a16="http://schemas.microsoft.com/office/drawing/2014/main" xmlns="" id="{AD6F6288-1D1F-7E40-AC47-1E052411B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52429"/>
      </p:ext>
    </p:extLst>
  </p:cSld>
  <p:clrMapOvr>
    <a:masterClrMapping/>
  </p:clrMapOvr>
  <p:transition spd="slow"/>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xmlns="" id="{8A4B7F30-5E4A-0242-8D56-4557FB3E9E05}"/>
              </a:ext>
            </a:extLst>
          </p:cNvPr>
          <p:cNvSpPr txBox="1">
            <a:spLocks noChangeArrowheads="1"/>
          </p:cNvSpPr>
          <p:nvPr/>
        </p:nvSpPr>
        <p:spPr bwMode="auto">
          <a:xfrm>
            <a:off x="1028700" y="400050"/>
            <a:ext cx="6496050" cy="1149350"/>
          </a:xfrm>
          <a:prstGeom prst="rect">
            <a:avLst/>
          </a:prstGeom>
          <a:noFill/>
          <a:ln w="9525">
            <a:noFill/>
            <a:miter lim="800000"/>
            <a:headEnd/>
            <a:tailEnd/>
          </a:ln>
        </p:spPr>
        <p:txBody>
          <a:bodyPr>
            <a:spAutoFit/>
          </a:bodyPr>
          <a:lstStyle/>
          <a:p>
            <a:pPr algn="ctr">
              <a:lnSpc>
                <a:spcPts val="3100"/>
              </a:lnSpc>
              <a:spcBef>
                <a:spcPct val="50000"/>
              </a:spcBef>
              <a:defRPr/>
            </a:pPr>
            <a:r>
              <a:rPr lang="it-IT" sz="3200" dirty="0">
                <a:solidFill>
                  <a:srgbClr val="000090"/>
                </a:solidFill>
                <a:ea typeface="+mn-ea"/>
                <a:cs typeface="Arial" pitchFamily="34" charset="0"/>
              </a:rPr>
              <a:t>STIMA DEI BISOGNI</a:t>
            </a:r>
          </a:p>
          <a:p>
            <a:pPr algn="ctr">
              <a:lnSpc>
                <a:spcPts val="3100"/>
              </a:lnSpc>
              <a:spcBef>
                <a:spcPct val="50000"/>
              </a:spcBef>
              <a:defRPr/>
            </a:pPr>
            <a:r>
              <a:rPr lang="it-IT" sz="3200" dirty="0">
                <a:solidFill>
                  <a:srgbClr val="000090"/>
                </a:solidFill>
                <a:ea typeface="+mn-ea"/>
                <a:cs typeface="Arial" pitchFamily="34" charset="0"/>
              </a:rPr>
              <a:t>(anno di riferimento 2003*)</a:t>
            </a:r>
          </a:p>
        </p:txBody>
      </p:sp>
      <p:sp>
        <p:nvSpPr>
          <p:cNvPr id="250883" name="Text Box 3">
            <a:extLst>
              <a:ext uri="{FF2B5EF4-FFF2-40B4-BE49-F238E27FC236}">
                <a16:creationId xmlns:a16="http://schemas.microsoft.com/office/drawing/2014/main" xmlns="" id="{E501B589-859A-1442-9B82-A8676446A920}"/>
              </a:ext>
            </a:extLst>
          </p:cNvPr>
          <p:cNvSpPr txBox="1">
            <a:spLocks noChangeArrowheads="1"/>
          </p:cNvSpPr>
          <p:nvPr/>
        </p:nvSpPr>
        <p:spPr bwMode="auto">
          <a:xfrm>
            <a:off x="468313" y="2276475"/>
            <a:ext cx="8064500" cy="1631950"/>
          </a:xfrm>
          <a:prstGeom prst="rect">
            <a:avLst/>
          </a:prstGeom>
          <a:noFill/>
          <a:ln w="9525">
            <a:noFill/>
            <a:miter lim="800000"/>
            <a:headEnd/>
            <a:tailEnd/>
          </a:ln>
          <a:effectLst/>
        </p:spPr>
        <p:txBody>
          <a:bodyPr>
            <a:spAutoFit/>
          </a:bodyPr>
          <a:lstStyle>
            <a:lvl1pPr defTabSz="3810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3810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3810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3810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3810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381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81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81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810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4F81BD"/>
              </a:buClr>
              <a:buSzPct val="120000"/>
              <a:buFontTx/>
              <a:buChar char="•"/>
            </a:pPr>
            <a:r>
              <a:rPr lang="it-IT" altLang="it-IT" sz="2000">
                <a:solidFill>
                  <a:srgbClr val="000090"/>
                </a:solidFill>
                <a:effectLst>
                  <a:outerShdw blurRad="38100" dist="38100" dir="2700000" algn="tl">
                    <a:srgbClr val="C0C0C0"/>
                  </a:outerShdw>
                </a:effectLst>
                <a:latin typeface="Tahoma" panose="020B0604030504040204" pitchFamily="34" charset="0"/>
              </a:rPr>
              <a:t> 	150.000 	pazienti dopo sindrome coronarica acuta</a:t>
            </a:r>
          </a:p>
          <a:p>
            <a:pPr eaLnBrk="1" hangingPunct="1">
              <a:spcBef>
                <a:spcPct val="50000"/>
              </a:spcBef>
              <a:buClr>
                <a:srgbClr val="4F81BD"/>
              </a:buClr>
              <a:buSzPct val="120000"/>
              <a:buFontTx/>
              <a:buChar char="•"/>
            </a:pPr>
            <a:r>
              <a:rPr lang="it-IT" altLang="it-IT" sz="2000">
                <a:solidFill>
                  <a:srgbClr val="000090"/>
                </a:solidFill>
                <a:effectLst>
                  <a:outerShdw blurRad="38100" dist="38100" dir="2700000" algn="tl">
                    <a:srgbClr val="C0C0C0"/>
                  </a:outerShdw>
                </a:effectLst>
                <a:latin typeface="Tahoma" panose="020B0604030504040204" pitchFamily="34" charset="0"/>
              </a:rPr>
              <a:t> 	29.000 	pazienti sottoposti a by-pass 	aortocoronarico</a:t>
            </a:r>
          </a:p>
          <a:p>
            <a:pPr eaLnBrk="1" hangingPunct="1">
              <a:spcBef>
                <a:spcPct val="50000"/>
              </a:spcBef>
              <a:buClr>
                <a:srgbClr val="4F81BD"/>
              </a:buClr>
              <a:buSzPct val="120000"/>
              <a:buFontTx/>
              <a:buChar char="•"/>
            </a:pPr>
            <a:r>
              <a:rPr lang="it-IT" altLang="it-IT" sz="2000">
                <a:solidFill>
                  <a:srgbClr val="000090"/>
                </a:solidFill>
                <a:effectLst>
                  <a:outerShdw blurRad="38100" dist="38100" dir="2700000" algn="tl">
                    <a:srgbClr val="C0C0C0"/>
                  </a:outerShdw>
                </a:effectLst>
                <a:latin typeface="Tahoma" panose="020B0604030504040204" pitchFamily="34" charset="0"/>
              </a:rPr>
              <a:t> 	87.000	procedure di angioplastica  (di cui 11.800 in 						corso di IMA)**</a:t>
            </a:r>
          </a:p>
        </p:txBody>
      </p:sp>
      <p:sp>
        <p:nvSpPr>
          <p:cNvPr id="250884" name="Text Box 4">
            <a:extLst>
              <a:ext uri="{FF2B5EF4-FFF2-40B4-BE49-F238E27FC236}">
                <a16:creationId xmlns:a16="http://schemas.microsoft.com/office/drawing/2014/main" xmlns="" id="{1CE4EFDE-1177-EC44-A84C-5A01CFB322B8}"/>
              </a:ext>
            </a:extLst>
          </p:cNvPr>
          <p:cNvSpPr txBox="1">
            <a:spLocks noChangeArrowheads="1"/>
          </p:cNvSpPr>
          <p:nvPr/>
        </p:nvSpPr>
        <p:spPr bwMode="auto">
          <a:xfrm>
            <a:off x="361950" y="6038850"/>
            <a:ext cx="8534400" cy="549275"/>
          </a:xfrm>
          <a:prstGeom prst="rect">
            <a:avLst/>
          </a:prstGeom>
          <a:noFill/>
          <a:ln w="9525">
            <a:noFill/>
            <a:miter lim="800000"/>
            <a:headEnd/>
            <a:tailEnd/>
          </a:ln>
          <a:effectLst/>
        </p:spPr>
        <p:txBody>
          <a:bodyPr>
            <a:spAutoFit/>
          </a:bodyPr>
          <a:lstStyle>
            <a:lvl1pPr defTabSz="2857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28575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28575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28575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2857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2857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2857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2857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it-IT" sz="1200" i="1">
                <a:solidFill>
                  <a:srgbClr val="FFFFFF"/>
                </a:solidFill>
              </a:rPr>
              <a:t>* 	www. ministerosalute.it/programmazione/sdo/ric_informazioni/sceltadrg.jsp</a:t>
            </a:r>
          </a:p>
          <a:p>
            <a:pPr eaLnBrk="1" hangingPunct="1">
              <a:spcBef>
                <a:spcPct val="50000"/>
              </a:spcBef>
            </a:pPr>
            <a:r>
              <a:rPr lang="it-IT" altLang="it-IT" sz="1200" i="1">
                <a:solidFill>
                  <a:srgbClr val="FFFFFF"/>
                </a:solidFill>
                <a:effectLst>
                  <a:outerShdw blurRad="38100" dist="38100" dir="2700000" algn="tl">
                    <a:srgbClr val="C0C0C0"/>
                  </a:outerShdw>
                </a:effectLst>
              </a:rPr>
              <a:t>**	Bolognese L. Attività dei Laboratori di Emodinamica italiani nel 2003. G.I. di Cardiologia Invasiva, 2004; 1(Suppl):3-7</a:t>
            </a:r>
          </a:p>
        </p:txBody>
      </p:sp>
    </p:spTree>
    <p:extLst>
      <p:ext uri="{BB962C8B-B14F-4D97-AF65-F5344CB8AC3E}">
        <p14:creationId xmlns:p14="http://schemas.microsoft.com/office/powerpoint/2010/main" val="1102905943"/>
      </p:ext>
    </p:extLst>
  </p:cSld>
  <p:clrMapOvr>
    <a:masterClrMapping/>
  </p:clrMapOvr>
  <p:transition>
    <p:zoom/>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xmlns="" id="{D42FB52D-4E73-4E4B-9BA8-396454969B41}"/>
              </a:ext>
            </a:extLst>
          </p:cNvPr>
          <p:cNvSpPr>
            <a:spLocks noGrp="1" noChangeArrowheads="1"/>
          </p:cNvSpPr>
          <p:nvPr>
            <p:ph type="title"/>
          </p:nvPr>
        </p:nvSpPr>
        <p:spPr>
          <a:xfrm>
            <a:off x="152400" y="381000"/>
            <a:ext cx="8839200" cy="1143000"/>
          </a:xfrm>
        </p:spPr>
        <p:txBody>
          <a:bodyPr/>
          <a:lstStyle/>
          <a:p>
            <a:pPr eaLnBrk="1" hangingPunct="1">
              <a:defRPr/>
            </a:pPr>
            <a:r>
              <a:rPr lang="en-US" sz="2400" b="1" dirty="0">
                <a:solidFill>
                  <a:schemeClr val="tx2">
                    <a:lumMod val="90000"/>
                    <a:lumOff val="10000"/>
                  </a:schemeClr>
                </a:solidFill>
                <a:latin typeface="Century Gothic" pitchFamily="34" charset="0"/>
                <a:cs typeface="+mj-cs"/>
              </a:rPr>
              <a:t>Secondary Prevention As a </a:t>
            </a:r>
            <a:r>
              <a:rPr lang="en-US" sz="2400" b="1" dirty="0" err="1">
                <a:solidFill>
                  <a:schemeClr val="tx2">
                    <a:lumMod val="90000"/>
                    <a:lumOff val="10000"/>
                  </a:schemeClr>
                </a:solidFill>
                <a:latin typeface="Century Gothic" pitchFamily="34" charset="0"/>
                <a:cs typeface="+mj-cs"/>
              </a:rPr>
              <a:t>Multifactorial</a:t>
            </a:r>
            <a:r>
              <a:rPr lang="en-US" sz="2400" b="1" dirty="0">
                <a:solidFill>
                  <a:schemeClr val="tx2">
                    <a:lumMod val="90000"/>
                    <a:lumOff val="10000"/>
                  </a:schemeClr>
                </a:solidFill>
                <a:latin typeface="Century Gothic" pitchFamily="34" charset="0"/>
                <a:cs typeface="+mj-cs"/>
              </a:rPr>
              <a:t> Approach and </a:t>
            </a:r>
            <a:r>
              <a:rPr lang="it-IT" sz="2400" b="1" dirty="0" err="1">
                <a:solidFill>
                  <a:schemeClr val="tx2">
                    <a:lumMod val="90000"/>
                    <a:lumOff val="10000"/>
                  </a:schemeClr>
                </a:solidFill>
                <a:latin typeface="Century Gothic" pitchFamily="34" charset="0"/>
                <a:cs typeface="+mj-cs"/>
              </a:rPr>
              <a:t>Comprehensive</a:t>
            </a:r>
            <a:r>
              <a:rPr lang="it-IT" sz="2400" b="1" dirty="0">
                <a:solidFill>
                  <a:schemeClr val="tx2">
                    <a:lumMod val="90000"/>
                    <a:lumOff val="10000"/>
                  </a:schemeClr>
                </a:solidFill>
                <a:latin typeface="Century Gothic" pitchFamily="34" charset="0"/>
                <a:cs typeface="+mj-cs"/>
              </a:rPr>
              <a:t> </a:t>
            </a:r>
            <a:r>
              <a:rPr lang="it-IT" sz="2400" b="1" dirty="0" err="1">
                <a:solidFill>
                  <a:schemeClr val="tx2">
                    <a:lumMod val="90000"/>
                    <a:lumOff val="10000"/>
                  </a:schemeClr>
                </a:solidFill>
                <a:latin typeface="Century Gothic" pitchFamily="34" charset="0"/>
                <a:cs typeface="+mj-cs"/>
              </a:rPr>
              <a:t>Long-term</a:t>
            </a:r>
            <a:r>
              <a:rPr lang="it-IT" sz="2400" b="1" dirty="0">
                <a:solidFill>
                  <a:schemeClr val="tx2">
                    <a:lumMod val="90000"/>
                    <a:lumOff val="10000"/>
                  </a:schemeClr>
                </a:solidFill>
                <a:latin typeface="Century Gothic" pitchFamily="34" charset="0"/>
                <a:cs typeface="+mj-cs"/>
              </a:rPr>
              <a:t> </a:t>
            </a:r>
            <a:r>
              <a:rPr lang="it-IT" sz="2400" b="1" dirty="0" err="1">
                <a:solidFill>
                  <a:schemeClr val="tx2">
                    <a:lumMod val="90000"/>
                    <a:lumOff val="10000"/>
                  </a:schemeClr>
                </a:solidFill>
                <a:latin typeface="Century Gothic" pitchFamily="34" charset="0"/>
                <a:cs typeface="+mj-cs"/>
              </a:rPr>
              <a:t>Services</a:t>
            </a:r>
            <a:endParaRPr lang="it-IT" sz="2400" b="1" dirty="0">
              <a:solidFill>
                <a:schemeClr val="tx2">
                  <a:lumMod val="90000"/>
                  <a:lumOff val="10000"/>
                </a:schemeClr>
              </a:solidFill>
              <a:latin typeface="Century Gothic" pitchFamily="34" charset="0"/>
              <a:cs typeface="+mj-cs"/>
            </a:endParaRPr>
          </a:p>
        </p:txBody>
      </p:sp>
      <p:sp>
        <p:nvSpPr>
          <p:cNvPr id="47107" name="Rectangle 3">
            <a:extLst>
              <a:ext uri="{FF2B5EF4-FFF2-40B4-BE49-F238E27FC236}">
                <a16:creationId xmlns:a16="http://schemas.microsoft.com/office/drawing/2014/main" xmlns="" id="{4398875B-88B0-9C4A-A17B-D4098B014174}"/>
              </a:ext>
            </a:extLst>
          </p:cNvPr>
          <p:cNvSpPr>
            <a:spLocks noGrp="1" noChangeArrowheads="1"/>
          </p:cNvSpPr>
          <p:nvPr>
            <p:ph idx="1"/>
          </p:nvPr>
        </p:nvSpPr>
        <p:spPr>
          <a:xfrm>
            <a:off x="457200" y="2209800"/>
            <a:ext cx="8305800" cy="4114800"/>
          </a:xfrm>
        </p:spPr>
        <p:txBody>
          <a:bodyPr/>
          <a:lstStyle/>
          <a:p>
            <a:pPr eaLnBrk="1" hangingPunct="1">
              <a:lnSpc>
                <a:spcPct val="130000"/>
              </a:lnSpc>
              <a:buClr>
                <a:srgbClr val="FFFF00"/>
              </a:buClr>
              <a:buFont typeface="Wingdings" pitchFamily="2" charset="2"/>
              <a:buChar char="ü"/>
            </a:pPr>
            <a:r>
              <a:rPr lang="en-US" altLang="it-IT" i="1">
                <a:latin typeface="Verdana" panose="020B0604030504040204" pitchFamily="34" charset="0"/>
              </a:rPr>
              <a:t>Optimized therapy </a:t>
            </a:r>
          </a:p>
          <a:p>
            <a:pPr eaLnBrk="1" hangingPunct="1">
              <a:lnSpc>
                <a:spcPct val="130000"/>
              </a:lnSpc>
              <a:buClr>
                <a:srgbClr val="FFFF00"/>
              </a:buClr>
              <a:buFont typeface="Wingdings" pitchFamily="2" charset="2"/>
              <a:buChar char="ü"/>
            </a:pPr>
            <a:r>
              <a:rPr lang="en-US" altLang="it-IT" i="1">
                <a:latin typeface="Verdana" panose="020B0604030504040204" pitchFamily="34" charset="0"/>
              </a:rPr>
              <a:t>Risk stratification</a:t>
            </a:r>
          </a:p>
          <a:p>
            <a:pPr eaLnBrk="1" hangingPunct="1">
              <a:lnSpc>
                <a:spcPct val="130000"/>
              </a:lnSpc>
              <a:buClr>
                <a:srgbClr val="FFFF00"/>
              </a:buClr>
              <a:buFont typeface="Wingdings" pitchFamily="2" charset="2"/>
              <a:buChar char="ü"/>
            </a:pPr>
            <a:r>
              <a:rPr lang="en-US" altLang="it-IT" i="1">
                <a:latin typeface="Verdana" panose="020B0604030504040204" pitchFamily="34" charset="0"/>
              </a:rPr>
              <a:t>Risk factors modification</a:t>
            </a:r>
          </a:p>
          <a:p>
            <a:pPr eaLnBrk="1" hangingPunct="1">
              <a:lnSpc>
                <a:spcPct val="130000"/>
              </a:lnSpc>
              <a:buClr>
                <a:srgbClr val="FFFF00"/>
              </a:buClr>
              <a:buFont typeface="Wingdings" pitchFamily="2" charset="2"/>
              <a:buChar char="ü"/>
            </a:pPr>
            <a:r>
              <a:rPr lang="en-US" altLang="it-IT" i="1">
                <a:latin typeface="Verdana" panose="020B0604030504040204" pitchFamily="34" charset="0"/>
              </a:rPr>
              <a:t>Counseling and behavioural interventions</a:t>
            </a:r>
          </a:p>
          <a:p>
            <a:pPr eaLnBrk="1" hangingPunct="1">
              <a:lnSpc>
                <a:spcPct val="130000"/>
              </a:lnSpc>
              <a:buClr>
                <a:srgbClr val="FFFF00"/>
              </a:buClr>
              <a:buFont typeface="Wingdings" pitchFamily="2" charset="2"/>
              <a:buChar char="ü"/>
            </a:pPr>
            <a:r>
              <a:rPr lang="en-US" altLang="it-IT" i="1">
                <a:latin typeface="Verdana" panose="020B0604030504040204" pitchFamily="34" charset="0"/>
              </a:rPr>
              <a:t>Follow-up</a:t>
            </a:r>
          </a:p>
          <a:p>
            <a:pPr eaLnBrk="1" hangingPunct="1"/>
            <a:endParaRPr lang="en-US" altLang="it-IT" sz="2800">
              <a:latin typeface="Verdana" panose="020B0604030504040204" pitchFamily="34" charset="0"/>
            </a:endParaRPr>
          </a:p>
        </p:txBody>
      </p:sp>
      <p:sp>
        <p:nvSpPr>
          <p:cNvPr id="117763" name="Line 4">
            <a:extLst>
              <a:ext uri="{FF2B5EF4-FFF2-40B4-BE49-F238E27FC236}">
                <a16:creationId xmlns:a16="http://schemas.microsoft.com/office/drawing/2014/main" xmlns="" id="{1D9C2CAD-9AAE-1E46-8212-75886EB6BA5C}"/>
              </a:ext>
            </a:extLst>
          </p:cNvPr>
          <p:cNvSpPr>
            <a:spLocks noChangeShapeType="1"/>
          </p:cNvSpPr>
          <p:nvPr/>
        </p:nvSpPr>
        <p:spPr bwMode="auto">
          <a:xfrm>
            <a:off x="381000" y="1981200"/>
            <a:ext cx="83058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26831943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xmlns="" id="{BF4310D9-D3B2-984C-8700-D671D1B7E970}"/>
              </a:ext>
            </a:extLst>
          </p:cNvPr>
          <p:cNvSpPr>
            <a:spLocks noChangeArrowheads="1"/>
          </p:cNvSpPr>
          <p:nvPr/>
        </p:nvSpPr>
        <p:spPr bwMode="auto">
          <a:xfrm>
            <a:off x="323850" y="3221038"/>
            <a:ext cx="8520113" cy="2601912"/>
          </a:xfrm>
          <a:prstGeom prst="rect">
            <a:avLst/>
          </a:prstGeom>
          <a:noFill/>
          <a:ln w="38100">
            <a:solidFill>
              <a:srgbClr val="3333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solidFill>
                  <a:srgbClr val="FF0000"/>
                </a:solidFill>
              </a:rPr>
              <a:t>Over time  participants in rehabilitation  </a:t>
            </a:r>
            <a:r>
              <a:rPr lang="it-IT" altLang="it-IT" sz="1800">
                <a:solidFill>
                  <a:srgbClr val="333333"/>
                </a:solidFill>
              </a:rPr>
              <a:t>aged and comprised a growing proportion of women and  of patients with comorbidity, thus </a:t>
            </a:r>
            <a:r>
              <a:rPr lang="it-IT" altLang="it-IT" sz="1800">
                <a:solidFill>
                  <a:srgbClr val="FF3300"/>
                </a:solidFill>
              </a:rPr>
              <a:t>at</a:t>
            </a:r>
            <a:r>
              <a:rPr lang="it-IT" altLang="it-IT" sz="1800"/>
              <a:t> </a:t>
            </a:r>
            <a:r>
              <a:rPr lang="it-IT" altLang="it-IT" sz="1800">
                <a:solidFill>
                  <a:srgbClr val="FF0000"/>
                </a:solidFill>
              </a:rPr>
              <a:t>greater risk of death.</a:t>
            </a:r>
          </a:p>
          <a:p>
            <a:pPr algn="ctr" eaLnBrk="1" hangingPunct="1"/>
            <a:endParaRPr lang="it-IT" altLang="it-IT" sz="1800"/>
          </a:p>
          <a:p>
            <a:pPr algn="ctr" eaLnBrk="1" hangingPunct="1"/>
            <a:endParaRPr lang="it-IT" altLang="it-IT" sz="1800">
              <a:solidFill>
                <a:srgbClr val="FF3300"/>
              </a:solidFill>
            </a:endParaRPr>
          </a:p>
          <a:p>
            <a:pPr algn="ctr" eaLnBrk="1" hangingPunct="1"/>
            <a:r>
              <a:rPr lang="it-IT" altLang="it-IT" sz="1800"/>
              <a:t>The RR of death for participation versus no participation</a:t>
            </a:r>
          </a:p>
          <a:p>
            <a:pPr algn="ctr" eaLnBrk="1" hangingPunct="1"/>
            <a:r>
              <a:rPr lang="it-IT" altLang="it-IT" sz="1800"/>
              <a:t> 0.41 (95% CI 0.33 to 0.52) for 1990 vs 1982 </a:t>
            </a:r>
          </a:p>
          <a:p>
            <a:pPr algn="ctr" eaLnBrk="1" hangingPunct="1"/>
            <a:r>
              <a:rPr lang="it-IT" altLang="it-IT" sz="1800"/>
              <a:t> </a:t>
            </a:r>
            <a:r>
              <a:rPr lang="it-IT" altLang="it-IT" sz="1800">
                <a:solidFill>
                  <a:srgbClr val="FF3300"/>
                </a:solidFill>
              </a:rPr>
              <a:t>0.28</a:t>
            </a:r>
            <a:r>
              <a:rPr lang="it-IT" altLang="it-IT" sz="1800"/>
              <a:t> (95% CI0.18 to 0.43) for 1998 vs 1982.</a:t>
            </a:r>
          </a:p>
          <a:p>
            <a:pPr algn="ctr" eaLnBrk="1" hangingPunct="1"/>
            <a:endParaRPr lang="it-IT" altLang="it-IT" sz="1800"/>
          </a:p>
        </p:txBody>
      </p:sp>
      <p:sp>
        <p:nvSpPr>
          <p:cNvPr id="118786" name="Rectangle 3">
            <a:extLst>
              <a:ext uri="{FF2B5EF4-FFF2-40B4-BE49-F238E27FC236}">
                <a16:creationId xmlns:a16="http://schemas.microsoft.com/office/drawing/2014/main" xmlns="" id="{4975CD6F-D876-764E-9990-A9BE0B0FACDE}"/>
              </a:ext>
            </a:extLst>
          </p:cNvPr>
          <p:cNvSpPr>
            <a:spLocks noChangeArrowheads="1"/>
          </p:cNvSpPr>
          <p:nvPr/>
        </p:nvSpPr>
        <p:spPr bwMode="auto">
          <a:xfrm>
            <a:off x="468313" y="1347788"/>
            <a:ext cx="8135937"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a:t>Increasing efficacy of Cardiac Rehabilitation After Myocardial Infarction in the Community</a:t>
            </a:r>
          </a:p>
          <a:p>
            <a:pPr algn="ctr" eaLnBrk="1" hangingPunct="1"/>
            <a:r>
              <a:rPr lang="it-IT" altLang="it-IT" sz="1800"/>
              <a:t>Olmsted County Study</a:t>
            </a:r>
          </a:p>
        </p:txBody>
      </p:sp>
      <p:sp>
        <p:nvSpPr>
          <p:cNvPr id="118787" name="Text Box 4">
            <a:extLst>
              <a:ext uri="{FF2B5EF4-FFF2-40B4-BE49-F238E27FC236}">
                <a16:creationId xmlns:a16="http://schemas.microsoft.com/office/drawing/2014/main" xmlns="" id="{FE26F22F-7E50-9741-BAAE-7CC77954C4CA}"/>
              </a:ext>
            </a:extLst>
          </p:cNvPr>
          <p:cNvSpPr txBox="1">
            <a:spLocks noChangeArrowheads="1"/>
          </p:cNvSpPr>
          <p:nvPr/>
        </p:nvSpPr>
        <p:spPr bwMode="auto">
          <a:xfrm>
            <a:off x="3851275" y="6375400"/>
            <a:ext cx="523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800" b="1">
                <a:solidFill>
                  <a:srgbClr val="333333"/>
                </a:solidFill>
                <a:latin typeface="Calibri" panose="020F0502020204030204" pitchFamily="34" charset="0"/>
              </a:rPr>
              <a:t>Witt BJ et al. Am Coll Cardiol  2004;44:988 –96</a:t>
            </a:r>
            <a:endParaRPr lang="it-IT" altLang="it-IT" sz="1800" b="1">
              <a:solidFill>
                <a:srgbClr val="333333"/>
              </a:solidFill>
              <a:latin typeface="Calibri" panose="020F0502020204030204" pitchFamily="34" charset="0"/>
            </a:endParaRPr>
          </a:p>
        </p:txBody>
      </p:sp>
    </p:spTree>
    <p:extLst>
      <p:ext uri="{BB962C8B-B14F-4D97-AF65-F5344CB8AC3E}">
        <p14:creationId xmlns:p14="http://schemas.microsoft.com/office/powerpoint/2010/main" val="2232169125"/>
      </p:ext>
    </p:extLst>
  </p:cSld>
  <p:clrMapOvr>
    <a:masterClrMapping/>
  </p:clrMapOvr>
  <p:transition>
    <p:zoom/>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olo 1">
            <a:extLst>
              <a:ext uri="{FF2B5EF4-FFF2-40B4-BE49-F238E27FC236}">
                <a16:creationId xmlns:a16="http://schemas.microsoft.com/office/drawing/2014/main" xmlns="" id="{FA237139-26B4-BD4A-B80C-F5A915C7A010}"/>
              </a:ext>
            </a:extLst>
          </p:cNvPr>
          <p:cNvSpPr>
            <a:spLocks noGrp="1"/>
          </p:cNvSpPr>
          <p:nvPr>
            <p:ph type="title"/>
          </p:nvPr>
        </p:nvSpPr>
        <p:spPr>
          <a:xfrm>
            <a:off x="457200" y="1008063"/>
            <a:ext cx="8229600" cy="1143000"/>
          </a:xfrm>
        </p:spPr>
        <p:txBody>
          <a:bodyPr/>
          <a:lstStyle/>
          <a:p>
            <a:pPr eaLnBrk="1" hangingPunct="1"/>
            <a:r>
              <a:rPr lang="it-IT" altLang="it-IT" b="1">
                <a:latin typeface="Calibri" panose="020F0502020204030204" pitchFamily="34" charset="0"/>
                <a:ea typeface="ヒラギノ角ゴ Pro W3" panose="020B0300000000000000" pitchFamily="34" charset="-128"/>
              </a:rPr>
              <a:t>Analisi pragmatica della situazione</a:t>
            </a:r>
          </a:p>
        </p:txBody>
      </p:sp>
      <p:sp>
        <p:nvSpPr>
          <p:cNvPr id="119810" name="Segnaposto contenuto 2">
            <a:extLst>
              <a:ext uri="{FF2B5EF4-FFF2-40B4-BE49-F238E27FC236}">
                <a16:creationId xmlns:a16="http://schemas.microsoft.com/office/drawing/2014/main" xmlns="" id="{8ED7946A-43B2-1A49-A7A8-DD53C641C90A}"/>
              </a:ext>
            </a:extLst>
          </p:cNvPr>
          <p:cNvSpPr>
            <a:spLocks noGrp="1"/>
          </p:cNvSpPr>
          <p:nvPr>
            <p:ph idx="1"/>
          </p:nvPr>
        </p:nvSpPr>
        <p:spPr>
          <a:xfrm>
            <a:off x="104775" y="2586038"/>
            <a:ext cx="8909050" cy="4973637"/>
          </a:xfrm>
        </p:spPr>
        <p:txBody>
          <a:bodyPr/>
          <a:lstStyle/>
          <a:p>
            <a:pPr eaLnBrk="1" hangingPunct="1"/>
            <a:r>
              <a:rPr lang="it-IT" altLang="it-IT" b="1">
                <a:latin typeface="Calibri" panose="020F0502020204030204" pitchFamily="34" charset="0"/>
                <a:ea typeface="ヒラギノ角ゴ Pro W3" panose="020B0300000000000000" pitchFamily="34" charset="-128"/>
              </a:rPr>
              <a:t>Fabbisogno superiore all’offerta</a:t>
            </a:r>
          </a:p>
          <a:p>
            <a:pPr eaLnBrk="1" hangingPunct="1"/>
            <a:r>
              <a:rPr lang="it-IT" altLang="it-IT" b="1">
                <a:latin typeface="Calibri" panose="020F0502020204030204" pitchFamily="34" charset="0"/>
                <a:ea typeface="ヒラギノ角ゴ Pro W3" panose="020B0300000000000000" pitchFamily="34" charset="-128"/>
              </a:rPr>
              <a:t>Offerta difficilmente adeguabile in tempi brevi</a:t>
            </a:r>
          </a:p>
          <a:p>
            <a:pPr eaLnBrk="1" hangingPunct="1"/>
            <a:r>
              <a:rPr lang="it-IT" altLang="it-IT" b="1">
                <a:latin typeface="Calibri" panose="020F0502020204030204" pitchFamily="34" charset="0"/>
                <a:ea typeface="ヒラギノ角ゴ Pro W3" panose="020B0300000000000000" pitchFamily="34" charset="-128"/>
              </a:rPr>
              <a:t>Rispondere ai bisogni con quanto disponibile</a:t>
            </a:r>
          </a:p>
          <a:p>
            <a:pPr eaLnBrk="1" hangingPunct="1"/>
            <a:r>
              <a:rPr lang="it-IT" altLang="it-IT" b="1">
                <a:latin typeface="Calibri" panose="020F0502020204030204" pitchFamily="34" charset="0"/>
                <a:ea typeface="ヒラギノ角ゴ Pro W3" panose="020B0300000000000000" pitchFamily="34" charset="-128"/>
              </a:rPr>
              <a:t>Selezionare i pazienti in base allo stato clinico</a:t>
            </a:r>
          </a:p>
        </p:txBody>
      </p:sp>
    </p:spTree>
    <p:extLst>
      <p:ext uri="{BB962C8B-B14F-4D97-AF65-F5344CB8AC3E}">
        <p14:creationId xmlns:p14="http://schemas.microsoft.com/office/powerpoint/2010/main" val="536746191"/>
      </p:ext>
    </p:extLst>
  </p:cSld>
  <p:clrMapOvr>
    <a:masterClrMapping/>
  </p:clrMapOvr>
  <p:transition>
    <p:zoom/>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3">
            <a:extLst>
              <a:ext uri="{FF2B5EF4-FFF2-40B4-BE49-F238E27FC236}">
                <a16:creationId xmlns:a16="http://schemas.microsoft.com/office/drawing/2014/main" xmlns="" id="{3F78530F-9F87-8A46-9FA6-500D5755C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2890838" cy="103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Segnaposto contenuto 3">
            <a:extLst>
              <a:ext uri="{FF2B5EF4-FFF2-40B4-BE49-F238E27FC236}">
                <a16:creationId xmlns:a16="http://schemas.microsoft.com/office/drawing/2014/main" xmlns="" id="{1A208F7F-4C1B-E045-8A48-9DC3AAB85077}"/>
              </a:ext>
            </a:extLst>
          </p:cNvPr>
          <p:cNvGraphicFramePr>
            <a:graphicFrameLocks/>
          </p:cNvGraphicFramePr>
          <p:nvPr/>
        </p:nvGraphicFramePr>
        <p:xfrm>
          <a:off x="457200" y="2025650"/>
          <a:ext cx="8229600" cy="2193944"/>
        </p:xfrm>
        <a:graphic>
          <a:graphicData uri="http://schemas.openxmlformats.org/drawingml/2006/table">
            <a:tbl>
              <a:tblPr/>
              <a:tblGrid>
                <a:gridCol w="3394720">
                  <a:extLst>
                    <a:ext uri="{9D8B030D-6E8A-4147-A177-3AD203B41FA5}">
                      <a16:colId xmlns:a16="http://schemas.microsoft.com/office/drawing/2014/main" xmlns="" val="20000"/>
                    </a:ext>
                  </a:extLst>
                </a:gridCol>
                <a:gridCol w="2520280">
                  <a:extLst>
                    <a:ext uri="{9D8B030D-6E8A-4147-A177-3AD203B41FA5}">
                      <a16:colId xmlns:a16="http://schemas.microsoft.com/office/drawing/2014/main" xmlns="" val="20001"/>
                    </a:ext>
                  </a:extLst>
                </a:gridCol>
                <a:gridCol w="2314600">
                  <a:extLst>
                    <a:ext uri="{9D8B030D-6E8A-4147-A177-3AD203B41FA5}">
                      <a16:colId xmlns:a16="http://schemas.microsoft.com/office/drawing/2014/main" xmlns="" val="20002"/>
                    </a:ext>
                  </a:extLst>
                </a:gridCol>
              </a:tblGrid>
              <a:tr h="82279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dirty="0">
                        <a:ln>
                          <a:noFill/>
                        </a:ln>
                        <a:solidFill>
                          <a:schemeClr val="tx1">
                            <a:lumMod val="75000"/>
                            <a:lumOff val="25000"/>
                          </a:schemeClr>
                        </a:solidFill>
                        <a:effectLst/>
                        <a:latin typeface="Arial" charset="0"/>
                        <a:ea typeface="ＭＳ Ｐゴシック" pitchFamily="-108" charset="-128"/>
                      </a:endParaRP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lumMod val="75000"/>
                              <a:lumOff val="25000"/>
                            </a:schemeClr>
                          </a:solidFill>
                          <a:effectLst/>
                          <a:latin typeface="Arial" charset="0"/>
                          <a:ea typeface="ＭＳ Ｐゴシック" pitchFamily="-108" charset="-128"/>
                        </a:rPr>
                        <a:t>STEMI</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lumMod val="75000"/>
                              <a:lumOff val="25000"/>
                            </a:schemeClr>
                          </a:solidFill>
                          <a:effectLst/>
                          <a:latin typeface="Arial" charset="0"/>
                          <a:ea typeface="ＭＳ Ｐゴシック" pitchFamily="-108" charset="-128"/>
                        </a:rPr>
                        <a:t>(n. 2560)</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lumMod val="75000"/>
                              <a:lumOff val="25000"/>
                            </a:schemeClr>
                          </a:solidFill>
                          <a:effectLst/>
                          <a:latin typeface="Arial" charset="0"/>
                          <a:ea typeface="ＭＳ Ｐゴシック" pitchFamily="-108" charset="-128"/>
                        </a:rPr>
                        <a:t>NSTEMI</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lumMod val="75000"/>
                              <a:lumOff val="25000"/>
                            </a:schemeClr>
                          </a:solidFill>
                          <a:effectLst/>
                          <a:latin typeface="Arial" charset="0"/>
                          <a:ea typeface="ＭＳ Ｐゴシック" pitchFamily="-108" charset="-128"/>
                        </a:rPr>
                        <a:t>(n. 2594)</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4570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err="1">
                          <a:ln>
                            <a:noFill/>
                          </a:ln>
                          <a:solidFill>
                            <a:schemeClr val="tx1">
                              <a:lumMod val="75000"/>
                              <a:lumOff val="25000"/>
                            </a:schemeClr>
                          </a:solidFill>
                          <a:effectLst/>
                          <a:latin typeface="Arial" charset="0"/>
                          <a:ea typeface="ＭＳ Ｐゴシック" pitchFamily="-108" charset="-128"/>
                        </a:rPr>
                        <a:t>Riabiltazione</a:t>
                      </a:r>
                      <a:r>
                        <a:rPr kumimoji="0" lang="it-IT" sz="2400" b="0" i="0" u="none" strike="noStrike" cap="none" normalizeH="0" baseline="0" dirty="0">
                          <a:ln>
                            <a:noFill/>
                          </a:ln>
                          <a:solidFill>
                            <a:schemeClr val="tx1">
                              <a:lumMod val="75000"/>
                              <a:lumOff val="25000"/>
                            </a:schemeClr>
                          </a:solidFill>
                          <a:effectLst/>
                          <a:latin typeface="Arial" charset="0"/>
                          <a:ea typeface="ＭＳ Ｐゴシック" pitchFamily="-108" charset="-128"/>
                        </a:rPr>
                        <a:t>  </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a:ln>
                            <a:noFill/>
                          </a:ln>
                          <a:solidFill>
                            <a:schemeClr val="tx1">
                              <a:lumMod val="75000"/>
                              <a:lumOff val="25000"/>
                            </a:schemeClr>
                          </a:solidFill>
                          <a:effectLst/>
                          <a:latin typeface="Arial" charset="0"/>
                          <a:ea typeface="ＭＳ Ｐゴシック" pitchFamily="-108" charset="-128"/>
                        </a:rPr>
                        <a:t>577 (22,5%)</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a:ln>
                            <a:noFill/>
                          </a:ln>
                          <a:solidFill>
                            <a:schemeClr val="tx1">
                              <a:lumMod val="75000"/>
                              <a:lumOff val="25000"/>
                            </a:schemeClr>
                          </a:solidFill>
                          <a:effectLst/>
                          <a:latin typeface="Arial" charset="0"/>
                          <a:ea typeface="ＭＳ Ｐゴシック" pitchFamily="-108" charset="-128"/>
                        </a:rPr>
                        <a:t>507 (19,6%)</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3EC"/>
                    </a:solidFill>
                  </a:tcPr>
                </a:tc>
                <a:extLst>
                  <a:ext uri="{0D108BD9-81ED-4DB2-BD59-A6C34878D82A}">
                    <a16:rowId xmlns:a16="http://schemas.microsoft.com/office/drawing/2014/main" xmlns="" val="10001"/>
                  </a:ext>
                </a:extLst>
              </a:tr>
              <a:tr h="4570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a:ln>
                            <a:noFill/>
                          </a:ln>
                          <a:solidFill>
                            <a:schemeClr val="tx1">
                              <a:lumMod val="75000"/>
                              <a:lumOff val="25000"/>
                            </a:schemeClr>
                          </a:solidFill>
                          <a:effectLst/>
                          <a:latin typeface="Arial" charset="0"/>
                          <a:ea typeface="ＭＳ Ｐゴシック" pitchFamily="-108" charset="-128"/>
                        </a:rPr>
                        <a:t>Almeno 1 vis.cardio</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lumMod val="75000"/>
                              <a:lumOff val="25000"/>
                            </a:schemeClr>
                          </a:solidFill>
                          <a:effectLst/>
                          <a:latin typeface="Arial" charset="0"/>
                          <a:ea typeface="ＭＳ Ｐゴシック" pitchFamily="-108" charset="-128"/>
                        </a:rPr>
                        <a:t>2185 (85,4%)</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a:ln>
                            <a:noFill/>
                          </a:ln>
                          <a:solidFill>
                            <a:schemeClr val="tx1">
                              <a:lumMod val="75000"/>
                              <a:lumOff val="25000"/>
                            </a:schemeClr>
                          </a:solidFill>
                          <a:effectLst/>
                          <a:latin typeface="Arial" charset="0"/>
                          <a:ea typeface="ＭＳ Ｐゴシック" pitchFamily="-108" charset="-128"/>
                        </a:rPr>
                        <a:t>2157 (83,2%)</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AF6"/>
                    </a:solidFill>
                  </a:tcPr>
                </a:tc>
                <a:extLst>
                  <a:ext uri="{0D108BD9-81ED-4DB2-BD59-A6C34878D82A}">
                    <a16:rowId xmlns:a16="http://schemas.microsoft.com/office/drawing/2014/main" xmlns="" val="10002"/>
                  </a:ext>
                </a:extLst>
              </a:tr>
              <a:tr h="4570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a:ln>
                            <a:noFill/>
                          </a:ln>
                          <a:solidFill>
                            <a:schemeClr val="tx1">
                              <a:lumMod val="75000"/>
                              <a:lumOff val="25000"/>
                            </a:schemeClr>
                          </a:solidFill>
                          <a:effectLst/>
                          <a:latin typeface="Arial" charset="0"/>
                          <a:ea typeface="ＭＳ Ｐゴシック" pitchFamily="-108" charset="-128"/>
                        </a:rPr>
                        <a:t>PA disponibile</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lumMod val="75000"/>
                              <a:lumOff val="25000"/>
                            </a:schemeClr>
                          </a:solidFill>
                          <a:effectLst/>
                          <a:latin typeface="Arial" charset="0"/>
                          <a:ea typeface="ＭＳ Ｐゴシック" pitchFamily="-108" charset="-128"/>
                        </a:rPr>
                        <a:t>1947 (76,1%)</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3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a:ln>
                            <a:noFill/>
                          </a:ln>
                          <a:solidFill>
                            <a:schemeClr val="tx1">
                              <a:lumMod val="75000"/>
                              <a:lumOff val="25000"/>
                            </a:schemeClr>
                          </a:solidFill>
                          <a:effectLst/>
                          <a:latin typeface="Arial" charset="0"/>
                          <a:ea typeface="ＭＳ Ｐゴシック" pitchFamily="-108" charset="-128"/>
                        </a:rPr>
                        <a:t>1969 (75,9%)</a:t>
                      </a:r>
                    </a:p>
                  </a:txBody>
                  <a:tcPr marT="45643" marB="4564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3EC"/>
                    </a:solidFill>
                  </a:tcPr>
                </a:tc>
                <a:extLst>
                  <a:ext uri="{0D108BD9-81ED-4DB2-BD59-A6C34878D82A}">
                    <a16:rowId xmlns:a16="http://schemas.microsoft.com/office/drawing/2014/main" xmlns="" val="10003"/>
                  </a:ext>
                </a:extLst>
              </a:tr>
            </a:tbl>
          </a:graphicData>
        </a:graphic>
      </p:graphicFrame>
      <p:sp>
        <p:nvSpPr>
          <p:cNvPr id="5" name="Rettangolo 4">
            <a:extLst>
              <a:ext uri="{FF2B5EF4-FFF2-40B4-BE49-F238E27FC236}">
                <a16:creationId xmlns:a16="http://schemas.microsoft.com/office/drawing/2014/main" xmlns="" id="{E44B3406-5BCD-1A40-8C1B-3A199DEB8878}"/>
              </a:ext>
            </a:extLst>
          </p:cNvPr>
          <p:cNvSpPr/>
          <p:nvPr/>
        </p:nvSpPr>
        <p:spPr>
          <a:xfrm>
            <a:off x="395288" y="4283075"/>
            <a:ext cx="8137525" cy="461963"/>
          </a:xfrm>
          <a:prstGeom prst="rect">
            <a:avLst/>
          </a:prstGeom>
        </p:spPr>
        <p:txBody>
          <a:bodyPr>
            <a:spAutoFit/>
          </a:bodyPr>
          <a:lstStyle/>
          <a:p>
            <a:pPr>
              <a:defRPr/>
            </a:pPr>
            <a:r>
              <a:rPr lang="it-IT" dirty="0">
                <a:solidFill>
                  <a:schemeClr val="tx1">
                    <a:lumMod val="75000"/>
                    <a:lumOff val="25000"/>
                  </a:schemeClr>
                </a:solidFill>
                <a:latin typeface="+mn-lt"/>
                <a:ea typeface="+mn-ea"/>
              </a:rPr>
              <a:t>Esami laboratorio disponibili          1779/5154 (34,5%)</a:t>
            </a:r>
          </a:p>
        </p:txBody>
      </p:sp>
      <p:sp>
        <p:nvSpPr>
          <p:cNvPr id="6" name="Rettangolo 5">
            <a:extLst>
              <a:ext uri="{FF2B5EF4-FFF2-40B4-BE49-F238E27FC236}">
                <a16:creationId xmlns:a16="http://schemas.microsoft.com/office/drawing/2014/main" xmlns="" id="{97C08537-034A-E44C-882C-7F881B90E2EA}"/>
              </a:ext>
            </a:extLst>
          </p:cNvPr>
          <p:cNvSpPr/>
          <p:nvPr/>
        </p:nvSpPr>
        <p:spPr>
          <a:xfrm>
            <a:off x="395288" y="2051050"/>
            <a:ext cx="8280400" cy="2808288"/>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0858" name="CasellaDiTesto 6">
            <a:extLst>
              <a:ext uri="{FF2B5EF4-FFF2-40B4-BE49-F238E27FC236}">
                <a16:creationId xmlns:a16="http://schemas.microsoft.com/office/drawing/2014/main" xmlns="" id="{068B4414-0FFF-0347-B79F-FEB784BCABBD}"/>
              </a:ext>
            </a:extLst>
          </p:cNvPr>
          <p:cNvSpPr txBox="1">
            <a:spLocks noChangeArrowheads="1"/>
          </p:cNvSpPr>
          <p:nvPr/>
        </p:nvSpPr>
        <p:spPr bwMode="auto">
          <a:xfrm>
            <a:off x="6316663" y="6524625"/>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a:latin typeface="Times New Roman" panose="02020603050405020304" pitchFamily="18" charset="0"/>
              </a:rPr>
              <a:t>BLITZ4</a:t>
            </a:r>
          </a:p>
        </p:txBody>
      </p:sp>
      <p:sp>
        <p:nvSpPr>
          <p:cNvPr id="8" name="CasellaDiTesto 7">
            <a:extLst>
              <a:ext uri="{FF2B5EF4-FFF2-40B4-BE49-F238E27FC236}">
                <a16:creationId xmlns:a16="http://schemas.microsoft.com/office/drawing/2014/main" xmlns="" id="{A85121BA-DF0D-FC43-A41C-30D237AF7BDF}"/>
              </a:ext>
            </a:extLst>
          </p:cNvPr>
          <p:cNvSpPr txBox="1"/>
          <p:nvPr/>
        </p:nvSpPr>
        <p:spPr>
          <a:xfrm>
            <a:off x="2195513" y="1258888"/>
            <a:ext cx="4673600" cy="647700"/>
          </a:xfrm>
          <a:prstGeom prst="rect">
            <a:avLst/>
          </a:prstGeom>
          <a:noFill/>
        </p:spPr>
        <p:txBody>
          <a:bodyPr wrap="none">
            <a:spAutoFit/>
          </a:bodyPr>
          <a:lstStyle/>
          <a:p>
            <a:pPr>
              <a:defRPr/>
            </a:pPr>
            <a:r>
              <a:rPr lang="it-IT" sz="3600" dirty="0" err="1">
                <a:solidFill>
                  <a:schemeClr val="tx1">
                    <a:lumMod val="75000"/>
                    <a:lumOff val="25000"/>
                  </a:schemeClr>
                </a:solidFill>
                <a:latin typeface="Times New Roman" pitchFamily="18" charset="0"/>
                <a:ea typeface="+mn-ea"/>
              </a:rPr>
              <a:t>Follow</a:t>
            </a:r>
            <a:r>
              <a:rPr lang="it-IT" sz="3600" dirty="0">
                <a:solidFill>
                  <a:schemeClr val="tx1">
                    <a:lumMod val="75000"/>
                    <a:lumOff val="25000"/>
                  </a:schemeClr>
                </a:solidFill>
                <a:latin typeface="Times New Roman" pitchFamily="18" charset="0"/>
                <a:ea typeface="+mn-ea"/>
              </a:rPr>
              <a:t> up a sei mesi</a:t>
            </a:r>
          </a:p>
        </p:txBody>
      </p:sp>
    </p:spTree>
    <p:extLst>
      <p:ext uri="{BB962C8B-B14F-4D97-AF65-F5344CB8AC3E}">
        <p14:creationId xmlns:p14="http://schemas.microsoft.com/office/powerpoint/2010/main" val="407991251"/>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2"/>
          <p:cNvSpPr/>
          <p:nvPr/>
        </p:nvSpPr>
        <p:spPr>
          <a:xfrm>
            <a:off x="539881" y="1700143"/>
            <a:ext cx="4648892" cy="4583661"/>
          </a:xfrm>
          <a:prstGeom prst="rect">
            <a:avLst/>
          </a:prstGeom>
          <a:noFill/>
          <a:ln w="9360">
            <a:noFill/>
          </a:ln>
        </p:spPr>
        <p:style>
          <a:lnRef idx="0">
            <a:scrgbClr r="0" g="0" b="0"/>
          </a:lnRef>
          <a:fillRef idx="0">
            <a:scrgbClr r="0" g="0" b="0"/>
          </a:fillRef>
          <a:effectRef idx="0">
            <a:scrgbClr r="0" g="0" b="0"/>
          </a:effectRef>
          <a:fontRef idx="minor"/>
        </p:style>
        <p:txBody>
          <a:bodyPr lIns="91527" tIns="45764" rIns="91527" bIns="45764"/>
          <a:lstStyle/>
          <a:p>
            <a:pPr marL="385678" indent="-384731" algn="just">
              <a:lnSpc>
                <a:spcPct val="145000"/>
              </a:lnSpc>
              <a:buClr>
                <a:srgbClr val="FF3300"/>
              </a:buClr>
              <a:buSzPct val="140000"/>
              <a:buFont typeface="Symbol"/>
              <a:buChar char=""/>
            </a:pPr>
            <a:r>
              <a:rPr lang="it-IT" sz="1400" b="1" spc="-1" dirty="0">
                <a:solidFill>
                  <a:srgbClr val="000000"/>
                </a:solidFill>
                <a:uFill>
                  <a:solidFill>
                    <a:srgbClr val="FFFFFF"/>
                  </a:solidFill>
                </a:uFill>
                <a:latin typeface="Verdana"/>
                <a:ea typeface="MS PGothic"/>
              </a:rPr>
              <a:t>Diagnosi precisa e sintesi della storia clinica;</a:t>
            </a:r>
            <a:endParaRPr lang="it-IT" sz="1600" spc="-1" dirty="0">
              <a:solidFill>
                <a:srgbClr val="000000"/>
              </a:solidFill>
              <a:uFill>
                <a:solidFill>
                  <a:srgbClr val="FFFFFF"/>
                </a:solidFill>
              </a:uFill>
              <a:latin typeface="Arial"/>
            </a:endParaRPr>
          </a:p>
          <a:p>
            <a:pPr marL="385678" indent="-384731" algn="just">
              <a:lnSpc>
                <a:spcPct val="145000"/>
              </a:lnSpc>
              <a:buClr>
                <a:srgbClr val="FF3300"/>
              </a:buClr>
              <a:buSzPct val="140000"/>
              <a:buFont typeface="Symbol"/>
              <a:buChar char=""/>
            </a:pPr>
            <a:r>
              <a:rPr lang="it-IT" sz="1400" b="1" spc="-1" dirty="0">
                <a:solidFill>
                  <a:srgbClr val="000000"/>
                </a:solidFill>
                <a:uFill>
                  <a:solidFill>
                    <a:srgbClr val="FFFFFF"/>
                  </a:solidFill>
                </a:uFill>
                <a:latin typeface="Verdana"/>
                <a:ea typeface="MS PGothic"/>
              </a:rPr>
              <a:t>Definizione accurata del rischio residuo;</a:t>
            </a:r>
            <a:endParaRPr lang="it-IT" sz="1600" spc="-1" dirty="0">
              <a:solidFill>
                <a:srgbClr val="000000"/>
              </a:solidFill>
              <a:uFill>
                <a:solidFill>
                  <a:srgbClr val="FFFFFF"/>
                </a:solidFill>
              </a:uFill>
              <a:latin typeface="Arial"/>
            </a:endParaRPr>
          </a:p>
          <a:p>
            <a:pPr marL="385678" indent="-384731" algn="just">
              <a:lnSpc>
                <a:spcPct val="145000"/>
              </a:lnSpc>
              <a:buClr>
                <a:srgbClr val="FF3300"/>
              </a:buClr>
              <a:buSzPct val="140000"/>
              <a:buFont typeface="Symbol"/>
              <a:buChar char=""/>
            </a:pPr>
            <a:r>
              <a:rPr lang="it-IT" sz="1400" b="1" spc="-1" dirty="0">
                <a:solidFill>
                  <a:srgbClr val="000000"/>
                </a:solidFill>
                <a:uFill>
                  <a:solidFill>
                    <a:srgbClr val="FFFFFF"/>
                  </a:solidFill>
                </a:uFill>
                <a:latin typeface="Verdana"/>
                <a:ea typeface="MS PGothic"/>
              </a:rPr>
              <a:t>Evidenziazione sintetica dei fattori di rischio;</a:t>
            </a:r>
            <a:endParaRPr lang="it-IT" sz="1600" spc="-1" dirty="0">
              <a:solidFill>
                <a:srgbClr val="000000"/>
              </a:solidFill>
              <a:uFill>
                <a:solidFill>
                  <a:srgbClr val="FFFFFF"/>
                </a:solidFill>
              </a:uFill>
              <a:latin typeface="Arial"/>
            </a:endParaRPr>
          </a:p>
          <a:p>
            <a:pPr marL="385678" indent="-384731" algn="just">
              <a:lnSpc>
                <a:spcPct val="145000"/>
              </a:lnSpc>
              <a:buClr>
                <a:srgbClr val="FF3300"/>
              </a:buClr>
              <a:buSzPct val="140000"/>
              <a:buFont typeface="Symbol"/>
              <a:buChar char=""/>
            </a:pPr>
            <a:r>
              <a:rPr lang="it-IT" sz="1400" b="1" spc="-1" dirty="0">
                <a:solidFill>
                  <a:srgbClr val="000000"/>
                </a:solidFill>
                <a:uFill>
                  <a:solidFill>
                    <a:srgbClr val="FFFFFF"/>
                  </a:solidFill>
                </a:uFill>
                <a:latin typeface="Verdana"/>
                <a:ea typeface="MS PGothic"/>
              </a:rPr>
              <a:t>Terapia farmacologica con indicazioni per la titolazione;</a:t>
            </a:r>
            <a:endParaRPr lang="it-IT" sz="1600" spc="-1" dirty="0">
              <a:solidFill>
                <a:srgbClr val="000000"/>
              </a:solidFill>
              <a:uFill>
                <a:solidFill>
                  <a:srgbClr val="FFFFFF"/>
                </a:solidFill>
              </a:uFill>
              <a:latin typeface="Arial"/>
            </a:endParaRPr>
          </a:p>
          <a:p>
            <a:pPr marL="385678" indent="-384731" algn="just">
              <a:lnSpc>
                <a:spcPct val="145000"/>
              </a:lnSpc>
              <a:buClr>
                <a:srgbClr val="FF3300"/>
              </a:buClr>
              <a:buSzPct val="140000"/>
              <a:buFont typeface="Symbol"/>
              <a:buChar char=""/>
            </a:pPr>
            <a:r>
              <a:rPr lang="it-IT" sz="1400" b="1" spc="-1" dirty="0">
                <a:solidFill>
                  <a:srgbClr val="000000"/>
                </a:solidFill>
                <a:uFill>
                  <a:solidFill>
                    <a:srgbClr val="FFFFFF"/>
                  </a:solidFill>
                </a:uFill>
                <a:latin typeface="Verdana"/>
                <a:ea typeface="MS PGothic"/>
              </a:rPr>
              <a:t>Indicazioni comportamentali per una efficace correzione di stili di vita alterati (con identificazione di strutture di supporto, es. Cardiologia Riabilitativa.)</a:t>
            </a:r>
            <a:endParaRPr lang="it-IT" sz="1600" spc="-1" dirty="0">
              <a:solidFill>
                <a:srgbClr val="000000"/>
              </a:solidFill>
              <a:uFill>
                <a:solidFill>
                  <a:srgbClr val="FFFFFF"/>
                </a:solidFill>
              </a:uFill>
              <a:latin typeface="Arial"/>
            </a:endParaRPr>
          </a:p>
          <a:p>
            <a:pPr marL="385678" indent="-384731" algn="just">
              <a:lnSpc>
                <a:spcPct val="145000"/>
              </a:lnSpc>
              <a:buClr>
                <a:srgbClr val="FF3300"/>
              </a:buClr>
              <a:buSzPct val="140000"/>
              <a:buFont typeface="Symbol"/>
              <a:buChar char=""/>
            </a:pPr>
            <a:r>
              <a:rPr lang="it-IT" sz="1400" b="1" spc="-1" dirty="0">
                <a:uFill>
                  <a:solidFill>
                    <a:srgbClr val="FFFFFF"/>
                  </a:solidFill>
                </a:uFill>
                <a:latin typeface="Verdana"/>
                <a:ea typeface="MS PGothic"/>
              </a:rPr>
              <a:t>Programmazione controlli e indicazioni per il </a:t>
            </a:r>
            <a:r>
              <a:rPr lang="it-IT" sz="1400" b="1" spc="-1" dirty="0" err="1">
                <a:uFill>
                  <a:solidFill>
                    <a:srgbClr val="FFFFFF"/>
                  </a:solidFill>
                </a:uFill>
                <a:latin typeface="Verdana"/>
                <a:ea typeface="MS PGothic"/>
              </a:rPr>
              <a:t>follow</a:t>
            </a:r>
            <a:r>
              <a:rPr lang="it-IT" sz="1400" b="1" spc="-1" dirty="0">
                <a:uFill>
                  <a:solidFill>
                    <a:srgbClr val="FFFFFF"/>
                  </a:solidFill>
                </a:uFill>
                <a:latin typeface="Verdana"/>
                <a:ea typeface="MS PGothic"/>
              </a:rPr>
              <a:t> up</a:t>
            </a:r>
            <a:endParaRPr lang="it-IT" sz="1600" spc="-1" dirty="0">
              <a:uFill>
                <a:solidFill>
                  <a:srgbClr val="FFFFFF"/>
                </a:solidFill>
              </a:uFill>
              <a:latin typeface="Arial"/>
            </a:endParaRPr>
          </a:p>
          <a:p>
            <a:pPr marL="385678" indent="-384731" algn="just">
              <a:lnSpc>
                <a:spcPct val="145000"/>
              </a:lnSpc>
              <a:buClr>
                <a:srgbClr val="FF3300"/>
              </a:buClr>
              <a:buSzPct val="140000"/>
              <a:buFont typeface="Symbol"/>
              <a:buChar char=""/>
            </a:pPr>
            <a:r>
              <a:rPr lang="it-IT" sz="1400" b="1" spc="-1" dirty="0">
                <a:solidFill>
                  <a:srgbClr val="000000"/>
                </a:solidFill>
                <a:uFill>
                  <a:solidFill>
                    <a:srgbClr val="FFFFFF"/>
                  </a:solidFill>
                </a:uFill>
                <a:latin typeface="Verdana"/>
                <a:ea typeface="MS PGothic"/>
              </a:rPr>
              <a:t>Linguaggio chiaro e comprensibile</a:t>
            </a:r>
            <a:endParaRPr lang="it-IT" sz="1600" spc="-1" dirty="0">
              <a:solidFill>
                <a:srgbClr val="000000"/>
              </a:solidFill>
              <a:uFill>
                <a:solidFill>
                  <a:srgbClr val="FFFFFF"/>
                </a:solidFill>
              </a:uFill>
              <a:latin typeface="Arial"/>
            </a:endParaRPr>
          </a:p>
        </p:txBody>
      </p:sp>
      <p:pic>
        <p:nvPicPr>
          <p:cNvPr id="165" name="Picture 6"/>
          <p:cNvPicPr/>
          <p:nvPr/>
        </p:nvPicPr>
        <p:blipFill>
          <a:blip r:embed="rId3" cstate="print"/>
          <a:stretch/>
        </p:blipFill>
        <p:spPr>
          <a:xfrm>
            <a:off x="5506912" y="2276324"/>
            <a:ext cx="3167837" cy="2850221"/>
          </a:xfrm>
          <a:prstGeom prst="rect">
            <a:avLst/>
          </a:prstGeom>
          <a:ln w="9360">
            <a:noFill/>
          </a:ln>
        </p:spPr>
      </p:pic>
      <p:sp>
        <p:nvSpPr>
          <p:cNvPr id="5" name="CustomShape 1"/>
          <p:cNvSpPr/>
          <p:nvPr/>
        </p:nvSpPr>
        <p:spPr>
          <a:xfrm>
            <a:off x="457344" y="274543"/>
            <a:ext cx="8228801" cy="1141916"/>
          </a:xfrm>
          <a:prstGeom prst="rect">
            <a:avLst/>
          </a:prstGeom>
          <a:noFill/>
          <a:ln>
            <a:noFill/>
          </a:ln>
        </p:spPr>
        <p:style>
          <a:lnRef idx="0">
            <a:scrgbClr r="0" g="0" b="0"/>
          </a:lnRef>
          <a:fillRef idx="0">
            <a:scrgbClr r="0" g="0" b="0"/>
          </a:fillRef>
          <a:effectRef idx="0">
            <a:scrgbClr r="0" g="0" b="0"/>
          </a:effectRef>
          <a:fontRef idx="minor"/>
        </p:style>
        <p:txBody>
          <a:bodyPr lIns="87425" tIns="43554" rIns="87425" bIns="43554"/>
          <a:lstStyle/>
          <a:p>
            <a:pPr algn="ctr">
              <a:lnSpc>
                <a:spcPct val="100000"/>
              </a:lnSpc>
            </a:pPr>
            <a:r>
              <a:rPr lang="it-IT" sz="3600" b="1" spc="-1" dirty="0">
                <a:solidFill>
                  <a:srgbClr val="4F81BD"/>
                </a:solidFill>
                <a:uFill>
                  <a:solidFill>
                    <a:srgbClr val="FFFFFF"/>
                  </a:solidFill>
                </a:uFill>
                <a:latin typeface="Verdana"/>
              </a:rPr>
              <a:t>Lettera di dimissioni orientata alla prevenzione secondaria</a:t>
            </a:r>
            <a:endParaRPr lang="it-IT" sz="1600"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39030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dissolve">
                                      <p:cBhvr>
                                        <p:cTn id="7"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Immagine 5">
            <a:extLst>
              <a:ext uri="{FF2B5EF4-FFF2-40B4-BE49-F238E27FC236}">
                <a16:creationId xmlns:a16="http://schemas.microsoft.com/office/drawing/2014/main" xmlns="" id="{7E637DD4-839A-DA4E-A69F-BEF4579E24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838" y="2263775"/>
            <a:ext cx="32083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itolo 3">
            <a:extLst>
              <a:ext uri="{FF2B5EF4-FFF2-40B4-BE49-F238E27FC236}">
                <a16:creationId xmlns:a16="http://schemas.microsoft.com/office/drawing/2014/main" xmlns="" id="{C49AD962-F5FA-9C42-9B62-47473291B0F2}"/>
              </a:ext>
            </a:extLst>
          </p:cNvPr>
          <p:cNvSpPr>
            <a:spLocks noGrp="1"/>
          </p:cNvSpPr>
          <p:nvPr>
            <p:ph type="ctrTitle"/>
          </p:nvPr>
        </p:nvSpPr>
        <p:spPr>
          <a:xfrm>
            <a:off x="0" y="0"/>
            <a:ext cx="9144000" cy="974725"/>
          </a:xfrm>
          <a:solidFill>
            <a:srgbClr val="FF0000"/>
          </a:solidFill>
        </p:spPr>
        <p:txBody>
          <a:bodyPr/>
          <a:lstStyle/>
          <a:p>
            <a:pPr eaLnBrk="1" hangingPunct="1"/>
            <a:r>
              <a:rPr lang="it-IT" altLang="it-IT" sz="2400">
                <a:solidFill>
                  <a:srgbClr val="FFFFFF"/>
                </a:solidFill>
              </a:rPr>
              <a:t>Cos’è la</a:t>
            </a:r>
            <a:br>
              <a:rPr lang="it-IT" altLang="it-IT" sz="2400">
                <a:solidFill>
                  <a:srgbClr val="FFFFFF"/>
                </a:solidFill>
              </a:rPr>
            </a:br>
            <a:r>
              <a:rPr lang="it-IT" altLang="it-IT" sz="2400">
                <a:solidFill>
                  <a:srgbClr val="FFFFFF"/>
                </a:solidFill>
              </a:rPr>
              <a:t> </a:t>
            </a:r>
            <a:r>
              <a:rPr lang="it-IT" altLang="it-IT" sz="4800">
                <a:solidFill>
                  <a:srgbClr val="FFFFFF"/>
                </a:solidFill>
              </a:rPr>
              <a:t>Cardiologia Riabilitativa</a:t>
            </a:r>
          </a:p>
        </p:txBody>
      </p:sp>
      <p:sp>
        <p:nvSpPr>
          <p:cNvPr id="121859" name="Sottotitolo 4">
            <a:extLst>
              <a:ext uri="{FF2B5EF4-FFF2-40B4-BE49-F238E27FC236}">
                <a16:creationId xmlns:a16="http://schemas.microsoft.com/office/drawing/2014/main" xmlns="" id="{80F8C45C-FF0E-AC42-9357-2949C293CF49}"/>
              </a:ext>
            </a:extLst>
          </p:cNvPr>
          <p:cNvSpPr>
            <a:spLocks noGrp="1"/>
          </p:cNvSpPr>
          <p:nvPr>
            <p:ph type="subTitle" idx="1"/>
          </p:nvPr>
        </p:nvSpPr>
        <p:spPr>
          <a:xfrm>
            <a:off x="0" y="4584700"/>
            <a:ext cx="9144000" cy="1592263"/>
          </a:xfrm>
          <a:solidFill>
            <a:srgbClr val="000090"/>
          </a:solidFill>
        </p:spPr>
        <p:txBody>
          <a:bodyPr/>
          <a:lstStyle/>
          <a:p>
            <a:pPr eaLnBrk="1" hangingPunct="1"/>
            <a:r>
              <a:rPr lang="it-IT" altLang="it-IT" sz="1800" b="1">
                <a:solidFill>
                  <a:schemeClr val="bg1"/>
                </a:solidFill>
              </a:rPr>
              <a:t>Riduce la probabilità di un nuovo infarto</a:t>
            </a:r>
          </a:p>
          <a:p>
            <a:pPr eaLnBrk="1" hangingPunct="1"/>
            <a:r>
              <a:rPr lang="it-IT" altLang="it-IT" sz="1800" b="1">
                <a:solidFill>
                  <a:schemeClr val="bg1"/>
                </a:solidFill>
              </a:rPr>
              <a:t>Controlla i fattori di rischio</a:t>
            </a:r>
          </a:p>
          <a:p>
            <a:pPr eaLnBrk="1" hangingPunct="1"/>
            <a:r>
              <a:rPr lang="it-IT" altLang="it-IT" sz="1800" b="1">
                <a:solidFill>
                  <a:schemeClr val="bg1"/>
                </a:solidFill>
              </a:rPr>
              <a:t>Riduce il dolore toracico</a:t>
            </a:r>
          </a:p>
          <a:p>
            <a:pPr eaLnBrk="1" hangingPunct="1"/>
            <a:r>
              <a:rPr lang="it-IT" altLang="it-IT" sz="1800" b="1">
                <a:solidFill>
                  <a:schemeClr val="bg1"/>
                </a:solidFill>
              </a:rPr>
              <a:t>Riduce il peso &amp; aumenta la tua capacità di esercizio </a:t>
            </a:r>
          </a:p>
          <a:p>
            <a:pPr eaLnBrk="1" hangingPunct="1"/>
            <a:r>
              <a:rPr lang="it-IT" altLang="it-IT" sz="1800" b="1">
                <a:solidFill>
                  <a:schemeClr val="bg1"/>
                </a:solidFill>
              </a:rPr>
              <a:t>Migliora la tua qualità della vita</a:t>
            </a:r>
          </a:p>
          <a:p>
            <a:pPr eaLnBrk="1" hangingPunct="1"/>
            <a:endParaRPr lang="it-IT" altLang="it-IT" sz="1600" b="1">
              <a:solidFill>
                <a:schemeClr val="bg1"/>
              </a:solidFill>
            </a:endParaRPr>
          </a:p>
          <a:p>
            <a:pPr eaLnBrk="1" hangingPunct="1"/>
            <a:endParaRPr lang="it-IT" altLang="it-IT" sz="1600" b="1">
              <a:solidFill>
                <a:schemeClr val="bg1"/>
              </a:solidFill>
            </a:endParaRPr>
          </a:p>
        </p:txBody>
      </p:sp>
      <p:sp>
        <p:nvSpPr>
          <p:cNvPr id="82949" name="Ovale 6">
            <a:extLst>
              <a:ext uri="{FF2B5EF4-FFF2-40B4-BE49-F238E27FC236}">
                <a16:creationId xmlns:a16="http://schemas.microsoft.com/office/drawing/2014/main" xmlns="" id="{DD5546A6-EB1C-974C-8948-390D20D8BB39}"/>
              </a:ext>
            </a:extLst>
          </p:cNvPr>
          <p:cNvSpPr>
            <a:spLocks noChangeArrowheads="1"/>
          </p:cNvSpPr>
          <p:nvPr/>
        </p:nvSpPr>
        <p:spPr bwMode="auto">
          <a:xfrm>
            <a:off x="42863" y="995363"/>
            <a:ext cx="4457700" cy="1268412"/>
          </a:xfrm>
          <a:prstGeom prst="ellipse">
            <a:avLst/>
          </a:prstGeom>
          <a:gradFill rotWithShape="1">
            <a:gsLst>
              <a:gs pos="0">
                <a:srgbClr val="CBFFFF"/>
              </a:gs>
              <a:gs pos="100000">
                <a:srgbClr val="B5E5E9"/>
              </a:gs>
            </a:gsLst>
            <a:lin ang="5400000"/>
          </a:gradFill>
          <a:ln w="9525">
            <a:solidFill>
              <a:srgbClr val="B6DCDF"/>
            </a:solidFill>
            <a:round/>
            <a:headEnd/>
            <a:tailEnd/>
          </a:ln>
          <a:effectLst>
            <a:outerShdw blurRad="63500" dist="23000" dir="5400000" rotWithShape="0">
              <a:srgbClr val="000000">
                <a:alpha val="34998"/>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a:solidFill>
                  <a:schemeClr val="accent2"/>
                </a:solidFill>
              </a:rPr>
              <a:t>Attività fisica regolare: comincia da noi e poi..per tutta la vita</a:t>
            </a:r>
          </a:p>
        </p:txBody>
      </p:sp>
      <p:sp>
        <p:nvSpPr>
          <p:cNvPr id="8" name="Ovale 7">
            <a:extLst>
              <a:ext uri="{FF2B5EF4-FFF2-40B4-BE49-F238E27FC236}">
                <a16:creationId xmlns:a16="http://schemas.microsoft.com/office/drawing/2014/main" xmlns="" id="{70556AC2-BC40-E946-A188-2EDA09E49062}"/>
              </a:ext>
            </a:extLst>
          </p:cNvPr>
          <p:cNvSpPr>
            <a:spLocks noChangeArrowheads="1"/>
          </p:cNvSpPr>
          <p:nvPr/>
        </p:nvSpPr>
        <p:spPr bwMode="auto">
          <a:xfrm>
            <a:off x="0" y="3398838"/>
            <a:ext cx="4064000" cy="1054100"/>
          </a:xfrm>
          <a:prstGeom prst="ellipse">
            <a:avLst/>
          </a:prstGeom>
          <a:solidFill>
            <a:srgbClr val="0000FF"/>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r>
              <a:rPr lang="it-IT" dirty="0">
                <a:solidFill>
                  <a:schemeClr val="lt1"/>
                </a:solidFill>
                <a:latin typeface="+mn-lt"/>
                <a:ea typeface="+mn-ea"/>
              </a:rPr>
              <a:t>Alimentazione salva cuore</a:t>
            </a:r>
          </a:p>
        </p:txBody>
      </p:sp>
      <p:sp>
        <p:nvSpPr>
          <p:cNvPr id="10" name="Ovale 9">
            <a:extLst>
              <a:ext uri="{FF2B5EF4-FFF2-40B4-BE49-F238E27FC236}">
                <a16:creationId xmlns:a16="http://schemas.microsoft.com/office/drawing/2014/main" xmlns="" id="{5721E0C7-3B64-8A4B-92DB-0B2C07FDCACF}"/>
              </a:ext>
            </a:extLst>
          </p:cNvPr>
          <p:cNvSpPr>
            <a:spLocks noChangeArrowheads="1"/>
          </p:cNvSpPr>
          <p:nvPr/>
        </p:nvSpPr>
        <p:spPr bwMode="auto">
          <a:xfrm>
            <a:off x="5505450" y="862013"/>
            <a:ext cx="3546475" cy="1609725"/>
          </a:xfrm>
          <a:prstGeom prst="ellipse">
            <a:avLst/>
          </a:prstGeom>
          <a:solidFill>
            <a:srgbClr val="FFFF00"/>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r>
              <a:rPr lang="it-IT" sz="2000" dirty="0">
                <a:solidFill>
                  <a:srgbClr val="000000"/>
                </a:solidFill>
                <a:latin typeface="+mn-lt"/>
                <a:ea typeface="+mn-ea"/>
              </a:rPr>
              <a:t>I farmaci e gli esami: solo quelli giusti per te</a:t>
            </a:r>
          </a:p>
        </p:txBody>
      </p:sp>
      <p:sp>
        <p:nvSpPr>
          <p:cNvPr id="11" name="Ovale 10">
            <a:extLst>
              <a:ext uri="{FF2B5EF4-FFF2-40B4-BE49-F238E27FC236}">
                <a16:creationId xmlns:a16="http://schemas.microsoft.com/office/drawing/2014/main" xmlns="" id="{EF05CBDD-757D-1E43-BED8-CFAFD4E19561}"/>
              </a:ext>
            </a:extLst>
          </p:cNvPr>
          <p:cNvSpPr>
            <a:spLocks noChangeArrowheads="1"/>
          </p:cNvSpPr>
          <p:nvPr/>
        </p:nvSpPr>
        <p:spPr bwMode="auto">
          <a:xfrm>
            <a:off x="6470650" y="3365500"/>
            <a:ext cx="2673350" cy="1176338"/>
          </a:xfrm>
          <a:prstGeom prst="ellipse">
            <a:avLst/>
          </a:prstGeom>
          <a:solidFill>
            <a:srgbClr val="CCFFCC"/>
          </a:solidFill>
          <a:ln w="9525">
            <a:solidFill>
              <a:srgbClr val="B6DCDF"/>
            </a:solidFill>
            <a:round/>
            <a:headEnd/>
            <a:tailEnd/>
          </a:ln>
          <a:effectLst>
            <a:outerShdw dist="23000" dir="5400000" rotWithShape="0">
              <a:srgbClr val="808080">
                <a:alpha val="34998"/>
              </a:srgbClr>
            </a:outerShdw>
          </a:effectLst>
        </p:spPr>
        <p:txBody>
          <a:bodyPr anchor="ctr"/>
          <a:lstStyle/>
          <a:p>
            <a:pPr algn="ctr">
              <a:defRPr/>
            </a:pPr>
            <a:r>
              <a:rPr lang="it-IT" dirty="0">
                <a:solidFill>
                  <a:srgbClr val="000000"/>
                </a:solidFill>
                <a:latin typeface="+mn-lt"/>
                <a:ea typeface="+mn-ea"/>
              </a:rPr>
              <a:t>Attento al fumo</a:t>
            </a:r>
          </a:p>
        </p:txBody>
      </p:sp>
      <p:pic>
        <p:nvPicPr>
          <p:cNvPr id="121864" name="Immagine 2">
            <a:extLst>
              <a:ext uri="{FF2B5EF4-FFF2-40B4-BE49-F238E27FC236}">
                <a16:creationId xmlns:a16="http://schemas.microsoft.com/office/drawing/2014/main" xmlns="" id="{9D136160-DAFA-BA47-BD6A-1FA1305301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3913" y="1112838"/>
            <a:ext cx="13938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CasellaDiTesto 11">
            <a:extLst>
              <a:ext uri="{FF2B5EF4-FFF2-40B4-BE49-F238E27FC236}">
                <a16:creationId xmlns:a16="http://schemas.microsoft.com/office/drawing/2014/main" xmlns="" id="{914FABC6-B441-9D4E-A3AF-92B3C97F4B88}"/>
              </a:ext>
            </a:extLst>
          </p:cNvPr>
          <p:cNvSpPr txBox="1">
            <a:spLocks noChangeArrowheads="1"/>
          </p:cNvSpPr>
          <p:nvPr/>
        </p:nvSpPr>
        <p:spPr bwMode="auto">
          <a:xfrm>
            <a:off x="42863" y="618966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a:solidFill>
                  <a:schemeClr val="accent2"/>
                </a:solidFill>
                <a:latin typeface="Comic Sans MS" panose="030F0902030302020204" pitchFamily="66" charset="0"/>
              </a:rPr>
              <a:t>Per maggiori informazioni rivolgiti in Cardiologia Riabilitativa, presso l’Azienda Ospedaliera Sant’’Anna e San Sebastiano di Caserta - 0823232362 - cardioriab@aorncaserta.it</a:t>
            </a:r>
          </a:p>
        </p:txBody>
      </p:sp>
      <p:pic>
        <p:nvPicPr>
          <p:cNvPr id="121866" name="Immagine 12">
            <a:extLst>
              <a:ext uri="{FF2B5EF4-FFF2-40B4-BE49-F238E27FC236}">
                <a16:creationId xmlns:a16="http://schemas.microsoft.com/office/drawing/2014/main" xmlns="" id="{0933FCEC-074C-6D4B-9C1E-9356A22F99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5175" y="2038350"/>
            <a:ext cx="3643313"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7" name="Rettangolo 13">
            <a:extLst>
              <a:ext uri="{FF2B5EF4-FFF2-40B4-BE49-F238E27FC236}">
                <a16:creationId xmlns:a16="http://schemas.microsoft.com/office/drawing/2014/main" xmlns="" id="{2C668CF8-D137-2442-B272-D7167E59CD55}"/>
              </a:ext>
            </a:extLst>
          </p:cNvPr>
          <p:cNvSpPr>
            <a:spLocks noChangeArrowheads="1"/>
          </p:cNvSpPr>
          <p:nvPr/>
        </p:nvSpPr>
        <p:spPr bwMode="auto">
          <a:xfrm>
            <a:off x="3635375" y="2371725"/>
            <a:ext cx="28352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solidFill>
                  <a:schemeClr val="accent2"/>
                </a:solidFill>
              </a:rPr>
              <a:t>Dopo un infarto chiedi al tuo medico se è per te indicato partecipare ad un programma di Cardiologia</a:t>
            </a:r>
          </a:p>
          <a:p>
            <a:pPr algn="ctr" eaLnBrk="1" hangingPunct="1"/>
            <a:r>
              <a:rPr lang="it-IT" altLang="it-IT" sz="1800">
                <a:solidFill>
                  <a:schemeClr val="accent2"/>
                </a:solidFill>
              </a:rPr>
              <a:t> Riabilitativa</a:t>
            </a:r>
          </a:p>
        </p:txBody>
      </p:sp>
      <p:pic>
        <p:nvPicPr>
          <p:cNvPr id="121868" name="Immagine 1">
            <a:extLst>
              <a:ext uri="{FF2B5EF4-FFF2-40B4-BE49-F238E27FC236}">
                <a16:creationId xmlns:a16="http://schemas.microsoft.com/office/drawing/2014/main" xmlns="" id="{0597E94B-E553-BA4C-8888-1628CB343C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3888" y="3952875"/>
            <a:ext cx="9715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33221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fico 9">
            <a:extLst>
              <a:ext uri="{FF2B5EF4-FFF2-40B4-BE49-F238E27FC236}">
                <a16:creationId xmlns:a16="http://schemas.microsoft.com/office/drawing/2014/main" xmlns="" id="{17A347C3-4241-DE4D-B2B1-CAE06610643D}"/>
              </a:ext>
            </a:extLst>
          </p:cNvPr>
          <p:cNvGraphicFramePr/>
          <p:nvPr/>
        </p:nvGraphicFramePr>
        <p:xfrm>
          <a:off x="857224" y="1142984"/>
          <a:ext cx="7500990" cy="4143404"/>
        </p:xfrm>
        <a:graphic>
          <a:graphicData uri="http://schemas.openxmlformats.org/drawingml/2006/chart">
            <c:chart xmlns:c="http://schemas.openxmlformats.org/drawingml/2006/chart" xmlns:r="http://schemas.openxmlformats.org/officeDocument/2006/relationships" r:id="rId3"/>
          </a:graphicData>
        </a:graphic>
      </p:graphicFrame>
      <p:sp>
        <p:nvSpPr>
          <p:cNvPr id="122882" name="CasellaDiTesto 10">
            <a:extLst>
              <a:ext uri="{FF2B5EF4-FFF2-40B4-BE49-F238E27FC236}">
                <a16:creationId xmlns:a16="http://schemas.microsoft.com/office/drawing/2014/main" xmlns="" id="{A2441E84-97FE-1E47-84F7-CA0D56CD41ED}"/>
              </a:ext>
            </a:extLst>
          </p:cNvPr>
          <p:cNvSpPr txBox="1">
            <a:spLocks noChangeArrowheads="1"/>
          </p:cNvSpPr>
          <p:nvPr/>
        </p:nvSpPr>
        <p:spPr bwMode="auto">
          <a:xfrm>
            <a:off x="2679700" y="1417638"/>
            <a:ext cx="7969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100">
                <a:solidFill>
                  <a:srgbClr val="F2F2F2"/>
                </a:solidFill>
                <a:latin typeface="Calibri" panose="020F0502020204030204" pitchFamily="34" charset="0"/>
              </a:rPr>
              <a:t>1.4%</a:t>
            </a:r>
          </a:p>
        </p:txBody>
      </p:sp>
      <p:sp>
        <p:nvSpPr>
          <p:cNvPr id="122883" name="CasellaDiTesto 11">
            <a:extLst>
              <a:ext uri="{FF2B5EF4-FFF2-40B4-BE49-F238E27FC236}">
                <a16:creationId xmlns:a16="http://schemas.microsoft.com/office/drawing/2014/main" xmlns="" id="{FD14DE98-89BA-5E4C-9FBE-7E7D552C772E}"/>
              </a:ext>
            </a:extLst>
          </p:cNvPr>
          <p:cNvSpPr txBox="1">
            <a:spLocks noChangeArrowheads="1"/>
          </p:cNvSpPr>
          <p:nvPr/>
        </p:nvSpPr>
        <p:spPr bwMode="auto">
          <a:xfrm>
            <a:off x="2679700" y="1822450"/>
            <a:ext cx="4905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100">
                <a:solidFill>
                  <a:srgbClr val="F2F2F2"/>
                </a:solidFill>
                <a:latin typeface="Calibri" panose="020F0502020204030204" pitchFamily="34" charset="0"/>
              </a:rPr>
              <a:t>0.2%</a:t>
            </a:r>
          </a:p>
        </p:txBody>
      </p:sp>
      <p:sp>
        <p:nvSpPr>
          <p:cNvPr id="122884" name="CasellaDiTesto 15">
            <a:extLst>
              <a:ext uri="{FF2B5EF4-FFF2-40B4-BE49-F238E27FC236}">
                <a16:creationId xmlns:a16="http://schemas.microsoft.com/office/drawing/2014/main" xmlns="" id="{5360B5BA-6793-994F-B759-B068E26C44A4}"/>
              </a:ext>
            </a:extLst>
          </p:cNvPr>
          <p:cNvSpPr txBox="1">
            <a:spLocks noChangeArrowheads="1"/>
          </p:cNvSpPr>
          <p:nvPr/>
        </p:nvSpPr>
        <p:spPr bwMode="auto">
          <a:xfrm>
            <a:off x="2679700" y="2227263"/>
            <a:ext cx="4905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100">
                <a:solidFill>
                  <a:srgbClr val="F2F2F2"/>
                </a:solidFill>
                <a:latin typeface="Calibri" panose="020F0502020204030204" pitchFamily="34" charset="0"/>
              </a:rPr>
              <a:t>0.4%</a:t>
            </a:r>
          </a:p>
        </p:txBody>
      </p:sp>
      <p:sp>
        <p:nvSpPr>
          <p:cNvPr id="122885" name="CasellaDiTesto 16">
            <a:extLst>
              <a:ext uri="{FF2B5EF4-FFF2-40B4-BE49-F238E27FC236}">
                <a16:creationId xmlns:a16="http://schemas.microsoft.com/office/drawing/2014/main" xmlns="" id="{30664ABD-7F38-C340-8386-414944F767F0}"/>
              </a:ext>
            </a:extLst>
          </p:cNvPr>
          <p:cNvSpPr txBox="1">
            <a:spLocks noChangeArrowheads="1"/>
          </p:cNvSpPr>
          <p:nvPr/>
        </p:nvSpPr>
        <p:spPr bwMode="auto">
          <a:xfrm>
            <a:off x="2795588" y="3036888"/>
            <a:ext cx="4905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100">
                <a:solidFill>
                  <a:srgbClr val="F2F2F2"/>
                </a:solidFill>
                <a:latin typeface="Calibri" panose="020F0502020204030204" pitchFamily="34" charset="0"/>
              </a:rPr>
              <a:t>4.2%</a:t>
            </a:r>
          </a:p>
        </p:txBody>
      </p:sp>
      <p:sp>
        <p:nvSpPr>
          <p:cNvPr id="122886" name="CasellaDiTesto 17">
            <a:extLst>
              <a:ext uri="{FF2B5EF4-FFF2-40B4-BE49-F238E27FC236}">
                <a16:creationId xmlns:a16="http://schemas.microsoft.com/office/drawing/2014/main" xmlns="" id="{2907EC40-C3CB-4247-862B-36D249C56F45}"/>
              </a:ext>
            </a:extLst>
          </p:cNvPr>
          <p:cNvSpPr txBox="1">
            <a:spLocks noChangeArrowheads="1"/>
          </p:cNvSpPr>
          <p:nvPr/>
        </p:nvSpPr>
        <p:spPr bwMode="auto">
          <a:xfrm>
            <a:off x="2679700" y="2632075"/>
            <a:ext cx="4905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100">
                <a:solidFill>
                  <a:srgbClr val="F2F2F2"/>
                </a:solidFill>
                <a:latin typeface="Calibri" panose="020F0502020204030204" pitchFamily="34" charset="0"/>
              </a:rPr>
              <a:t>0.3%</a:t>
            </a:r>
          </a:p>
        </p:txBody>
      </p:sp>
      <p:sp>
        <p:nvSpPr>
          <p:cNvPr id="122887" name="CasellaDiTesto 18">
            <a:extLst>
              <a:ext uri="{FF2B5EF4-FFF2-40B4-BE49-F238E27FC236}">
                <a16:creationId xmlns:a16="http://schemas.microsoft.com/office/drawing/2014/main" xmlns="" id="{E690302B-2BE0-9E48-B0B8-0382F08A0F27}"/>
              </a:ext>
            </a:extLst>
          </p:cNvPr>
          <p:cNvSpPr txBox="1">
            <a:spLocks noChangeArrowheads="1"/>
          </p:cNvSpPr>
          <p:nvPr/>
        </p:nvSpPr>
        <p:spPr bwMode="auto">
          <a:xfrm>
            <a:off x="2679700" y="3441700"/>
            <a:ext cx="4905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100">
                <a:solidFill>
                  <a:srgbClr val="F2F2F2"/>
                </a:solidFill>
                <a:latin typeface="Calibri" panose="020F0502020204030204" pitchFamily="34" charset="0"/>
              </a:rPr>
              <a:t>0.7%</a:t>
            </a:r>
          </a:p>
        </p:txBody>
      </p:sp>
      <p:sp>
        <p:nvSpPr>
          <p:cNvPr id="122888" name="CasellaDiTesto 19">
            <a:extLst>
              <a:ext uri="{FF2B5EF4-FFF2-40B4-BE49-F238E27FC236}">
                <a16:creationId xmlns:a16="http://schemas.microsoft.com/office/drawing/2014/main" xmlns="" id="{D75074DB-DD5C-DF48-B4E3-18BF793EAAF5}"/>
              </a:ext>
            </a:extLst>
          </p:cNvPr>
          <p:cNvSpPr txBox="1">
            <a:spLocks noChangeArrowheads="1"/>
          </p:cNvSpPr>
          <p:nvPr/>
        </p:nvSpPr>
        <p:spPr bwMode="auto">
          <a:xfrm>
            <a:off x="2679700" y="3848100"/>
            <a:ext cx="4905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100">
                <a:solidFill>
                  <a:srgbClr val="F2F2F2"/>
                </a:solidFill>
                <a:latin typeface="Calibri" panose="020F0502020204030204" pitchFamily="34" charset="0"/>
              </a:rPr>
              <a:t>1.8%</a:t>
            </a:r>
          </a:p>
        </p:txBody>
      </p:sp>
      <p:sp>
        <p:nvSpPr>
          <p:cNvPr id="122889" name="CasellaDiTesto 20">
            <a:extLst>
              <a:ext uri="{FF2B5EF4-FFF2-40B4-BE49-F238E27FC236}">
                <a16:creationId xmlns:a16="http://schemas.microsoft.com/office/drawing/2014/main" xmlns="" id="{38D59596-22C5-9648-818D-5FF18D22C03C}"/>
              </a:ext>
            </a:extLst>
          </p:cNvPr>
          <p:cNvSpPr txBox="1">
            <a:spLocks noChangeArrowheads="1"/>
          </p:cNvSpPr>
          <p:nvPr/>
        </p:nvSpPr>
        <p:spPr bwMode="auto">
          <a:xfrm>
            <a:off x="3786188" y="4929188"/>
            <a:ext cx="3143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200" b="1">
                <a:solidFill>
                  <a:srgbClr val="000000"/>
                </a:solidFill>
                <a:latin typeface="Calibri" panose="020F0502020204030204" pitchFamily="34" charset="0"/>
              </a:rPr>
              <a:t>DISCHARGED PTS (N. 2281)</a:t>
            </a:r>
          </a:p>
        </p:txBody>
      </p:sp>
      <p:sp>
        <p:nvSpPr>
          <p:cNvPr id="122890" name="CasellaDiTesto 21">
            <a:extLst>
              <a:ext uri="{FF2B5EF4-FFF2-40B4-BE49-F238E27FC236}">
                <a16:creationId xmlns:a16="http://schemas.microsoft.com/office/drawing/2014/main" xmlns="" id="{1394AD91-67B7-DD4C-9CF3-1F292DC94D7E}"/>
              </a:ext>
            </a:extLst>
          </p:cNvPr>
          <p:cNvSpPr txBox="1">
            <a:spLocks noChangeArrowheads="1"/>
          </p:cNvSpPr>
          <p:nvPr/>
        </p:nvSpPr>
        <p:spPr bwMode="auto">
          <a:xfrm>
            <a:off x="857250" y="363538"/>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1600">
                <a:solidFill>
                  <a:srgbClr val="000000"/>
                </a:solidFill>
              </a:rPr>
              <a:t>DISCHARGE MODALITIES </a:t>
            </a:r>
          </a:p>
          <a:p>
            <a:r>
              <a:rPr lang="it-IT" altLang="it-IT" sz="1200">
                <a:solidFill>
                  <a:srgbClr val="000000"/>
                </a:solidFill>
              </a:rPr>
              <a:t>(N. 165 CR Units)</a:t>
            </a:r>
          </a:p>
          <a:p>
            <a:endParaRPr lang="it-IT" altLang="it-IT" sz="1200">
              <a:solidFill>
                <a:srgbClr val="000000"/>
              </a:solidFill>
            </a:endParaRPr>
          </a:p>
        </p:txBody>
      </p:sp>
    </p:spTree>
    <p:extLst>
      <p:ext uri="{BB962C8B-B14F-4D97-AF65-F5344CB8AC3E}">
        <p14:creationId xmlns:p14="http://schemas.microsoft.com/office/powerpoint/2010/main" val="2521788689"/>
      </p:ext>
    </p:extLst>
  </p:cSld>
  <p:clrMapOvr>
    <a:masterClrMapping/>
  </p:clrMapOvr>
  <p:transition spd="slow"/>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CasellaDiTesto 3">
            <a:extLst>
              <a:ext uri="{FF2B5EF4-FFF2-40B4-BE49-F238E27FC236}">
                <a16:creationId xmlns:a16="http://schemas.microsoft.com/office/drawing/2014/main" xmlns="" id="{43E31350-0E49-CB43-BB2C-7A0EC0197F20}"/>
              </a:ext>
            </a:extLst>
          </p:cNvPr>
          <p:cNvSpPr txBox="1">
            <a:spLocks noChangeArrowheads="1"/>
          </p:cNvSpPr>
          <p:nvPr/>
        </p:nvSpPr>
        <p:spPr bwMode="auto">
          <a:xfrm>
            <a:off x="0" y="3032125"/>
            <a:ext cx="9144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3200" b="1">
                <a:latin typeface="Calibri" panose="020F0502020204030204" pitchFamily="34" charset="0"/>
              </a:rPr>
              <a:t>Mortalità dimissione – 6 mesi </a:t>
            </a:r>
          </a:p>
          <a:p>
            <a:pPr algn="ctr" eaLnBrk="1" hangingPunct="1"/>
            <a:r>
              <a:rPr lang="it-IT" altLang="it-IT" sz="3200" b="1">
                <a:latin typeface="Calibri" panose="020F0502020204030204" pitchFamily="34" charset="0"/>
              </a:rPr>
              <a:t>STEMI </a:t>
            </a:r>
            <a:r>
              <a:rPr lang="it-IT" altLang="it-IT" sz="3200" b="1">
                <a:solidFill>
                  <a:srgbClr val="000000"/>
                </a:solidFill>
                <a:latin typeface="Calibri" panose="020F0502020204030204" pitchFamily="34" charset="0"/>
              </a:rPr>
              <a:t>=</a:t>
            </a:r>
            <a:r>
              <a:rPr lang="it-IT" altLang="it-IT" sz="3200" b="1">
                <a:solidFill>
                  <a:srgbClr val="FF0000"/>
                </a:solidFill>
                <a:latin typeface="Calibri" panose="020F0502020204030204" pitchFamily="34" charset="0"/>
              </a:rPr>
              <a:t> 4,1%</a:t>
            </a:r>
          </a:p>
          <a:p>
            <a:pPr algn="ctr" eaLnBrk="1" hangingPunct="1"/>
            <a:r>
              <a:rPr lang="it-IT" altLang="it-IT" sz="3200" b="1">
                <a:latin typeface="Calibri" panose="020F0502020204030204" pitchFamily="34" charset="0"/>
              </a:rPr>
              <a:t>NSTEMI= </a:t>
            </a:r>
            <a:r>
              <a:rPr lang="it-IT" altLang="it-IT" sz="3200" b="1">
                <a:solidFill>
                  <a:srgbClr val="FF0000"/>
                </a:solidFill>
                <a:latin typeface="Calibri" panose="020F0502020204030204" pitchFamily="34" charset="0"/>
              </a:rPr>
              <a:t>5,1% </a:t>
            </a:r>
          </a:p>
        </p:txBody>
      </p:sp>
      <p:sp>
        <p:nvSpPr>
          <p:cNvPr id="124930" name="Rectangle 2">
            <a:extLst>
              <a:ext uri="{FF2B5EF4-FFF2-40B4-BE49-F238E27FC236}">
                <a16:creationId xmlns:a16="http://schemas.microsoft.com/office/drawing/2014/main" xmlns="" id="{3317B7F9-C24D-DE46-AB66-09D0A06B411E}"/>
              </a:ext>
            </a:extLst>
          </p:cNvPr>
          <p:cNvSpPr txBox="1">
            <a:spLocks/>
          </p:cNvSpPr>
          <p:nvPr/>
        </p:nvSpPr>
        <p:spPr bwMode="auto">
          <a:xfrm>
            <a:off x="457200" y="1270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4000" b="1">
                <a:solidFill>
                  <a:srgbClr val="FF0000"/>
                </a:solidFill>
                <a:latin typeface="Calibri" panose="020F0502020204030204" pitchFamily="34" charset="0"/>
              </a:rPr>
              <a:t>BLITZ 4 (2009-2010)</a:t>
            </a:r>
            <a:br>
              <a:rPr lang="it-IT" altLang="it-IT" sz="4000" b="1">
                <a:solidFill>
                  <a:srgbClr val="FF0000"/>
                </a:solidFill>
                <a:latin typeface="Calibri" panose="020F0502020204030204" pitchFamily="34" charset="0"/>
              </a:rPr>
            </a:br>
            <a:r>
              <a:rPr lang="it-IT" altLang="it-IT" sz="2800" b="1">
                <a:latin typeface="Calibri" panose="020F0502020204030204" pitchFamily="34" charset="0"/>
              </a:rPr>
              <a:t>163 UTIC ad impronta interventistica</a:t>
            </a:r>
          </a:p>
        </p:txBody>
      </p:sp>
      <p:pic>
        <p:nvPicPr>
          <p:cNvPr id="124931" name="Immagine 5" descr="Logo_piccoloBlitz4.jpg">
            <a:extLst>
              <a:ext uri="{FF2B5EF4-FFF2-40B4-BE49-F238E27FC236}">
                <a16:creationId xmlns:a16="http://schemas.microsoft.com/office/drawing/2014/main" xmlns="" id="{BECC9919-D1CA-E343-82D7-71612FAB68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 y="1368425"/>
            <a:ext cx="6604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73060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xmlns="" id="{7CED3BB0-E809-2443-AE65-9B44835BEA02}"/>
              </a:ext>
            </a:extLst>
          </p:cNvPr>
          <p:cNvSpPr>
            <a:spLocks noChangeArrowheads="1"/>
          </p:cNvSpPr>
          <p:nvPr/>
        </p:nvSpPr>
        <p:spPr bwMode="auto">
          <a:xfrm>
            <a:off x="271463" y="381000"/>
            <a:ext cx="1963737" cy="1066800"/>
          </a:xfrm>
          <a:prstGeom prst="rect">
            <a:avLst/>
          </a:prstGeom>
          <a:solidFill>
            <a:srgbClr val="01E1FF"/>
          </a:solidFill>
          <a:ln w="12700">
            <a:solidFill>
              <a:srgbClr val="01E1FF"/>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1800">
                <a:solidFill>
                  <a:srgbClr val="000000"/>
                </a:solidFill>
              </a:rPr>
              <a:t>Medico</a:t>
            </a:r>
          </a:p>
          <a:p>
            <a:pPr algn="ctr"/>
            <a:r>
              <a:rPr lang="it-IT" altLang="it-IT" sz="1800">
                <a:solidFill>
                  <a:srgbClr val="000000"/>
                </a:solidFill>
              </a:rPr>
              <a:t> di MG</a:t>
            </a:r>
          </a:p>
        </p:txBody>
      </p:sp>
      <p:sp>
        <p:nvSpPr>
          <p:cNvPr id="854019" name="Line 3">
            <a:extLst>
              <a:ext uri="{FF2B5EF4-FFF2-40B4-BE49-F238E27FC236}">
                <a16:creationId xmlns:a16="http://schemas.microsoft.com/office/drawing/2014/main" xmlns="" id="{0FA1FB6C-FDF7-0B4B-9F74-36F4871D53E0}"/>
              </a:ext>
            </a:extLst>
          </p:cNvPr>
          <p:cNvSpPr>
            <a:spLocks noChangeShapeType="1"/>
          </p:cNvSpPr>
          <p:nvPr/>
        </p:nvSpPr>
        <p:spPr bwMode="auto">
          <a:xfrm>
            <a:off x="5292725" y="1052513"/>
            <a:ext cx="609600" cy="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54020" name="Rectangle 4">
            <a:extLst>
              <a:ext uri="{FF2B5EF4-FFF2-40B4-BE49-F238E27FC236}">
                <a16:creationId xmlns:a16="http://schemas.microsoft.com/office/drawing/2014/main" xmlns="" id="{1008EAF6-4526-994F-ABD1-68A3A84FEC1F}"/>
              </a:ext>
            </a:extLst>
          </p:cNvPr>
          <p:cNvSpPr>
            <a:spLocks noChangeArrowheads="1"/>
          </p:cNvSpPr>
          <p:nvPr/>
        </p:nvSpPr>
        <p:spPr bwMode="auto">
          <a:xfrm>
            <a:off x="6096000" y="2133600"/>
            <a:ext cx="2166938" cy="1143000"/>
          </a:xfrm>
          <a:prstGeom prst="rect">
            <a:avLst/>
          </a:prstGeom>
          <a:solidFill>
            <a:schemeClr val="bg1"/>
          </a:solidFill>
          <a:ln w="12700">
            <a:solidFill>
              <a:schemeClr val="tx1"/>
            </a:solidFill>
            <a:miter lim="800000"/>
            <a:headEnd/>
            <a:tailEnd/>
          </a:ln>
          <a:effectLs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2000">
                <a:effectLst>
                  <a:outerShdw blurRad="38100" dist="38100" dir="2700000" algn="tl">
                    <a:srgbClr val="C0C0C0"/>
                  </a:outerShdw>
                </a:effectLst>
              </a:rPr>
              <a:t>Ambulatorio </a:t>
            </a:r>
          </a:p>
          <a:p>
            <a:pPr algn="ctr"/>
            <a:r>
              <a:rPr lang="it-IT" altLang="it-IT" sz="2000">
                <a:effectLst>
                  <a:outerShdw blurRad="38100" dist="38100" dir="2700000" algn="tl">
                    <a:srgbClr val="C0C0C0"/>
                  </a:outerShdw>
                </a:effectLst>
              </a:rPr>
              <a:t>di Cardiologia </a:t>
            </a:r>
          </a:p>
          <a:p>
            <a:pPr algn="ctr"/>
            <a:r>
              <a:rPr lang="it-IT" altLang="it-IT" sz="2000">
                <a:effectLst>
                  <a:outerShdw blurRad="38100" dist="38100" dir="2700000" algn="tl">
                    <a:srgbClr val="C0C0C0"/>
                  </a:outerShdw>
                </a:effectLst>
              </a:rPr>
              <a:t>Preventiva </a:t>
            </a:r>
          </a:p>
        </p:txBody>
      </p:sp>
      <p:sp>
        <p:nvSpPr>
          <p:cNvPr id="854021" name="Oval 5">
            <a:extLst>
              <a:ext uri="{FF2B5EF4-FFF2-40B4-BE49-F238E27FC236}">
                <a16:creationId xmlns:a16="http://schemas.microsoft.com/office/drawing/2014/main" xmlns="" id="{A75428B6-C2A3-5A4A-AD79-033083BCB5FF}"/>
              </a:ext>
            </a:extLst>
          </p:cNvPr>
          <p:cNvSpPr>
            <a:spLocks noChangeArrowheads="1"/>
          </p:cNvSpPr>
          <p:nvPr/>
        </p:nvSpPr>
        <p:spPr bwMode="auto">
          <a:xfrm>
            <a:off x="609600" y="1905000"/>
            <a:ext cx="1693863" cy="1371600"/>
          </a:xfrm>
          <a:prstGeom prst="ellipse">
            <a:avLst/>
          </a:prstGeom>
          <a:solidFill>
            <a:srgbClr val="00FF00"/>
          </a:solidFill>
          <a:ln w="12700">
            <a:solidFill>
              <a:schemeClr val="tx1"/>
            </a:solidFill>
            <a:round/>
            <a:headEnd/>
            <a:tailEnd/>
          </a:ln>
          <a:effectLs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1800">
                <a:solidFill>
                  <a:srgbClr val="000000"/>
                </a:solidFill>
                <a:effectLst>
                  <a:outerShdw blurRad="38100" dist="38100" dir="2700000" algn="tl">
                    <a:srgbClr val="FFFFFF"/>
                  </a:outerShdw>
                </a:effectLst>
              </a:rPr>
              <a:t>Basso</a:t>
            </a:r>
          </a:p>
          <a:p>
            <a:pPr algn="ctr"/>
            <a:r>
              <a:rPr lang="it-IT" altLang="it-IT" sz="1800">
                <a:solidFill>
                  <a:srgbClr val="000000"/>
                </a:solidFill>
                <a:effectLst>
                  <a:outerShdw blurRad="38100" dist="38100" dir="2700000" algn="tl">
                    <a:srgbClr val="FFFFFF"/>
                  </a:outerShdw>
                </a:effectLst>
              </a:rPr>
              <a:t> rischio</a:t>
            </a:r>
          </a:p>
        </p:txBody>
      </p:sp>
      <p:sp>
        <p:nvSpPr>
          <p:cNvPr id="854022" name="Rectangle 6">
            <a:extLst>
              <a:ext uri="{FF2B5EF4-FFF2-40B4-BE49-F238E27FC236}">
                <a16:creationId xmlns:a16="http://schemas.microsoft.com/office/drawing/2014/main" xmlns="" id="{5965CF61-9506-D74C-A7C0-E108DD3F8738}"/>
              </a:ext>
            </a:extLst>
          </p:cNvPr>
          <p:cNvSpPr>
            <a:spLocks noChangeArrowheads="1"/>
          </p:cNvSpPr>
          <p:nvPr/>
        </p:nvSpPr>
        <p:spPr bwMode="auto">
          <a:xfrm>
            <a:off x="3048000" y="4495800"/>
            <a:ext cx="6096000" cy="2057400"/>
          </a:xfrm>
          <a:prstGeom prst="rect">
            <a:avLst/>
          </a:prstGeom>
          <a:solidFill>
            <a:schemeClr val="tx2"/>
          </a:solidFill>
          <a:ln w="12700">
            <a:solidFill>
              <a:srgbClr val="00FF00"/>
            </a:solidFill>
            <a:miter lim="800000"/>
            <a:headEnd/>
            <a:tailEnd/>
          </a:ln>
          <a:effectLs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2000">
                <a:solidFill>
                  <a:srgbClr val="000000"/>
                </a:solidFill>
                <a:effectLst>
                  <a:outerShdw blurRad="38100" dist="38100" dir="2700000" algn="tl">
                    <a:srgbClr val="FFFFFF"/>
                  </a:outerShdw>
                </a:effectLst>
              </a:rPr>
              <a:t>Ambulatori di prevenzione inseriti in: </a:t>
            </a:r>
          </a:p>
          <a:p>
            <a:pPr algn="ctr"/>
            <a:r>
              <a:rPr lang="it-IT" altLang="it-IT" sz="2000">
                <a:solidFill>
                  <a:srgbClr val="000000"/>
                </a:solidFill>
                <a:effectLst>
                  <a:outerShdw blurRad="38100" dist="38100" dir="2700000" algn="tl">
                    <a:srgbClr val="FFFFFF"/>
                  </a:outerShdw>
                </a:effectLst>
              </a:rPr>
              <a:t>Centri cardiologici di alta specializzazione</a:t>
            </a:r>
          </a:p>
          <a:p>
            <a:pPr algn="ctr"/>
            <a:r>
              <a:rPr lang="it-IT" altLang="it-IT" sz="2000">
                <a:solidFill>
                  <a:srgbClr val="000000"/>
                </a:solidFill>
                <a:effectLst>
                  <a:outerShdw blurRad="38100" dist="38100" dir="2700000" algn="tl">
                    <a:srgbClr val="FFFFFF"/>
                  </a:outerShdw>
                </a:effectLst>
              </a:rPr>
              <a:t>o</a:t>
            </a:r>
          </a:p>
          <a:p>
            <a:pPr algn="ctr"/>
            <a:r>
              <a:rPr lang="it-IT" altLang="it-IT" sz="2000">
                <a:solidFill>
                  <a:srgbClr val="000000"/>
                </a:solidFill>
                <a:effectLst>
                  <a:outerShdw blurRad="38100" dist="38100" dir="2700000" algn="tl">
                    <a:srgbClr val="FFFFFF"/>
                  </a:outerShdw>
                </a:effectLst>
              </a:rPr>
              <a:t>U.O. Cardiol.Riabilitativa e Preventiva HUB</a:t>
            </a:r>
          </a:p>
        </p:txBody>
      </p:sp>
      <p:sp>
        <p:nvSpPr>
          <p:cNvPr id="854023" name="AutoShape 7">
            <a:extLst>
              <a:ext uri="{FF2B5EF4-FFF2-40B4-BE49-F238E27FC236}">
                <a16:creationId xmlns:a16="http://schemas.microsoft.com/office/drawing/2014/main" xmlns="" id="{B554EB8F-65E7-9841-B8B4-0AFDF9C983F0}"/>
              </a:ext>
            </a:extLst>
          </p:cNvPr>
          <p:cNvSpPr>
            <a:spLocks noChangeArrowheads="1"/>
          </p:cNvSpPr>
          <p:nvPr/>
        </p:nvSpPr>
        <p:spPr bwMode="auto">
          <a:xfrm>
            <a:off x="7924800" y="3048000"/>
            <a:ext cx="703263" cy="1069975"/>
          </a:xfrm>
          <a:prstGeom prst="curvedLeftArrow">
            <a:avLst>
              <a:gd name="adj1" fmla="val 23674"/>
              <a:gd name="adj2" fmla="val 71797"/>
              <a:gd name="adj3" fmla="val 31417"/>
            </a:avLst>
          </a:prstGeom>
          <a:solidFill>
            <a:srgbClr val="F84616"/>
          </a:solidFill>
          <a:ln w="0">
            <a:solidFill>
              <a:srgbClr val="00FF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854024" name="AutoShape 8">
            <a:extLst>
              <a:ext uri="{FF2B5EF4-FFF2-40B4-BE49-F238E27FC236}">
                <a16:creationId xmlns:a16="http://schemas.microsoft.com/office/drawing/2014/main" xmlns="" id="{4BCE9FA7-F062-3E4D-ABB7-0904FDAF4376}"/>
              </a:ext>
            </a:extLst>
          </p:cNvPr>
          <p:cNvSpPr>
            <a:spLocks noChangeArrowheads="1"/>
          </p:cNvSpPr>
          <p:nvPr/>
        </p:nvSpPr>
        <p:spPr bwMode="auto">
          <a:xfrm rot="9524135">
            <a:off x="5283200" y="2971800"/>
            <a:ext cx="703263" cy="1069975"/>
          </a:xfrm>
          <a:prstGeom prst="curvedLeftArrow">
            <a:avLst>
              <a:gd name="adj1" fmla="val 23674"/>
              <a:gd name="adj2" fmla="val 71797"/>
              <a:gd name="adj3" fmla="val 31417"/>
            </a:avLst>
          </a:prstGeom>
          <a:solidFill>
            <a:srgbClr val="F84616"/>
          </a:solidFill>
          <a:ln w="0">
            <a:solidFill>
              <a:srgbClr val="00FF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pic>
        <p:nvPicPr>
          <p:cNvPr id="854025" name="Picture 9" descr="rete">
            <a:extLst>
              <a:ext uri="{FF2B5EF4-FFF2-40B4-BE49-F238E27FC236}">
                <a16:creationId xmlns:a16="http://schemas.microsoft.com/office/drawing/2014/main" xmlns="" id="{F167F87A-41C0-1048-8BFB-8CDCE5C9F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8763" y="533400"/>
            <a:ext cx="12652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4026" name="Rectangle 10">
            <a:extLst>
              <a:ext uri="{FF2B5EF4-FFF2-40B4-BE49-F238E27FC236}">
                <a16:creationId xmlns:a16="http://schemas.microsoft.com/office/drawing/2014/main" xmlns="" id="{F44FE6B2-EB21-2640-A2C3-6FC58BD15593}"/>
              </a:ext>
            </a:extLst>
          </p:cNvPr>
          <p:cNvSpPr>
            <a:spLocks noChangeArrowheads="1"/>
          </p:cNvSpPr>
          <p:nvPr/>
        </p:nvSpPr>
        <p:spPr bwMode="auto">
          <a:xfrm>
            <a:off x="4521200" y="6389688"/>
            <a:ext cx="4521200" cy="461962"/>
          </a:xfrm>
          <a:prstGeom prst="rect">
            <a:avLst/>
          </a:prstGeom>
          <a:solidFill>
            <a:srgbClr val="000066"/>
          </a:solidFill>
          <a:ln>
            <a:noFill/>
          </a:ln>
          <a:effectLs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Clr>
                <a:srgbClr val="FAFD00"/>
              </a:buClr>
              <a:buSzPct val="75000"/>
              <a:buFont typeface="Monotype Sorts" pitchFamily="2" charset="2"/>
              <a:buNone/>
            </a:pPr>
            <a:r>
              <a:rPr lang="it-IT" altLang="it-IT" sz="1200">
                <a:solidFill>
                  <a:srgbClr val="00FF00"/>
                </a:solidFill>
                <a:effectLst>
                  <a:outerShdw blurRad="38100" dist="38100" dir="2700000" algn="tl">
                    <a:srgbClr val="000000"/>
                  </a:outerShdw>
                </a:effectLst>
              </a:rPr>
              <a:t>AO</a:t>
            </a:r>
            <a:r>
              <a:rPr lang="it-IT" altLang="it-IT" sz="1800" i="1">
                <a:solidFill>
                  <a:srgbClr val="00FF00"/>
                </a:solidFill>
              </a:rPr>
              <a:t> </a:t>
            </a:r>
            <a:r>
              <a:rPr lang="it-IT" altLang="it-IT" sz="1200">
                <a:solidFill>
                  <a:srgbClr val="00FF00"/>
                </a:solidFill>
                <a:effectLst>
                  <a:outerShdw blurRad="38100" dist="38100" dir="2700000" algn="tl">
                    <a:srgbClr val="000000"/>
                  </a:outerShdw>
                </a:effectLst>
              </a:rPr>
              <a:t>CASERTA</a:t>
            </a:r>
            <a:r>
              <a:rPr lang="it-IT" altLang="it-IT" sz="1200">
                <a:solidFill>
                  <a:srgbClr val="66CCFF"/>
                </a:solidFill>
                <a:effectLst>
                  <a:outerShdw blurRad="38100" dist="38100" dir="2700000" algn="tl">
                    <a:srgbClr val="000000"/>
                  </a:outerShdw>
                </a:effectLst>
              </a:rPr>
              <a:t> - </a:t>
            </a:r>
            <a:r>
              <a:rPr lang="it-IT" altLang="it-IT" sz="1200">
                <a:solidFill>
                  <a:srgbClr val="00FF00"/>
                </a:solidFill>
                <a:effectLst>
                  <a:outerShdw blurRad="38100" dist="38100" dir="2700000" algn="tl">
                    <a:srgbClr val="000000"/>
                  </a:outerShdw>
                </a:effectLst>
              </a:rPr>
              <a:t>UO di Cardiologia Riabilitativa e Preventiva</a:t>
            </a:r>
          </a:p>
        </p:txBody>
      </p:sp>
      <p:sp>
        <p:nvSpPr>
          <p:cNvPr id="854027" name="Oval 11">
            <a:extLst>
              <a:ext uri="{FF2B5EF4-FFF2-40B4-BE49-F238E27FC236}">
                <a16:creationId xmlns:a16="http://schemas.microsoft.com/office/drawing/2014/main" xmlns="" id="{928C8EFB-DA5F-BE4E-8FFC-7255E1202D40}"/>
              </a:ext>
            </a:extLst>
          </p:cNvPr>
          <p:cNvSpPr>
            <a:spLocks noChangeArrowheads="1"/>
          </p:cNvSpPr>
          <p:nvPr/>
        </p:nvSpPr>
        <p:spPr bwMode="auto">
          <a:xfrm>
            <a:off x="6164263" y="304800"/>
            <a:ext cx="1625600" cy="1219200"/>
          </a:xfrm>
          <a:prstGeom prst="ellipse">
            <a:avLst/>
          </a:prstGeom>
          <a:solidFill>
            <a:srgbClr val="F84616"/>
          </a:solidFill>
          <a:ln w="12700">
            <a:solidFill>
              <a:srgbClr val="FAFD00"/>
            </a:solidFill>
            <a:round/>
            <a:headEnd/>
            <a:tailEnd/>
          </a:ln>
          <a:effectLs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1800">
                <a:effectLst>
                  <a:outerShdw blurRad="38100" dist="38100" dir="2700000" algn="tl">
                    <a:srgbClr val="FFFFFF"/>
                  </a:outerShdw>
                </a:effectLst>
              </a:rPr>
              <a:t>Alto </a:t>
            </a:r>
          </a:p>
          <a:p>
            <a:pPr algn="ctr"/>
            <a:r>
              <a:rPr lang="it-IT" altLang="it-IT" sz="1800">
                <a:effectLst>
                  <a:outerShdw blurRad="38100" dist="38100" dir="2700000" algn="tl">
                    <a:srgbClr val="FFFFFF"/>
                  </a:outerShdw>
                </a:effectLst>
              </a:rPr>
              <a:t>rischio</a:t>
            </a:r>
          </a:p>
        </p:txBody>
      </p:sp>
      <p:sp>
        <p:nvSpPr>
          <p:cNvPr id="854028" name="AutoShape 12">
            <a:extLst>
              <a:ext uri="{FF2B5EF4-FFF2-40B4-BE49-F238E27FC236}">
                <a16:creationId xmlns:a16="http://schemas.microsoft.com/office/drawing/2014/main" xmlns="" id="{70179E53-9B3D-2145-A53C-8FD152251248}"/>
              </a:ext>
            </a:extLst>
          </p:cNvPr>
          <p:cNvSpPr>
            <a:spLocks noChangeArrowheads="1"/>
          </p:cNvSpPr>
          <p:nvPr/>
        </p:nvSpPr>
        <p:spPr bwMode="auto">
          <a:xfrm>
            <a:off x="2235200" y="1524000"/>
            <a:ext cx="703263" cy="1069975"/>
          </a:xfrm>
          <a:prstGeom prst="curvedLeftArrow">
            <a:avLst>
              <a:gd name="adj1" fmla="val 23674"/>
              <a:gd name="adj2" fmla="val 71797"/>
              <a:gd name="adj3" fmla="val 31417"/>
            </a:avLst>
          </a:prstGeom>
          <a:solidFill>
            <a:srgbClr val="00FF00"/>
          </a:solidFill>
          <a:ln w="0">
            <a:solidFill>
              <a:schemeClr val="tx2"/>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854029" name="AutoShape 13">
            <a:extLst>
              <a:ext uri="{FF2B5EF4-FFF2-40B4-BE49-F238E27FC236}">
                <a16:creationId xmlns:a16="http://schemas.microsoft.com/office/drawing/2014/main" xmlns="" id="{7790FBAB-C7E3-9145-B0D4-F76878218940}"/>
              </a:ext>
            </a:extLst>
          </p:cNvPr>
          <p:cNvSpPr>
            <a:spLocks noChangeArrowheads="1"/>
          </p:cNvSpPr>
          <p:nvPr/>
        </p:nvSpPr>
        <p:spPr bwMode="auto">
          <a:xfrm rot="9524135">
            <a:off x="0" y="1600200"/>
            <a:ext cx="703263" cy="1069975"/>
          </a:xfrm>
          <a:prstGeom prst="curvedLeftArrow">
            <a:avLst>
              <a:gd name="adj1" fmla="val 23674"/>
              <a:gd name="adj2" fmla="val 71797"/>
              <a:gd name="adj3" fmla="val 31417"/>
            </a:avLst>
          </a:prstGeom>
          <a:solidFill>
            <a:srgbClr val="00FF00"/>
          </a:solidFill>
          <a:ln w="0">
            <a:solidFill>
              <a:schemeClr val="tx2"/>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pic>
        <p:nvPicPr>
          <p:cNvPr id="854031" name="Picture 15" descr="rete">
            <a:extLst>
              <a:ext uri="{FF2B5EF4-FFF2-40B4-BE49-F238E27FC236}">
                <a16:creationId xmlns:a16="http://schemas.microsoft.com/office/drawing/2014/main" xmlns="" id="{68657452-4109-5A4B-8DE1-DFB8CFCE4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138" y="3352800"/>
            <a:ext cx="12668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4032" name="Text Box 16">
            <a:extLst>
              <a:ext uri="{FF2B5EF4-FFF2-40B4-BE49-F238E27FC236}">
                <a16:creationId xmlns:a16="http://schemas.microsoft.com/office/drawing/2014/main" xmlns="" id="{667B1C75-8226-834A-9273-04A5C990A018}"/>
              </a:ext>
            </a:extLst>
          </p:cNvPr>
          <p:cNvSpPr txBox="1">
            <a:spLocks noChangeArrowheads="1"/>
          </p:cNvSpPr>
          <p:nvPr/>
        </p:nvSpPr>
        <p:spPr bwMode="auto">
          <a:xfrm>
            <a:off x="271463" y="3581400"/>
            <a:ext cx="2708275" cy="2170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Char char="•"/>
            </a:pPr>
            <a:r>
              <a:rPr lang="it-IT" altLang="it-IT" sz="1800" b="1">
                <a:solidFill>
                  <a:srgbClr val="000066"/>
                </a:solidFill>
              </a:rPr>
              <a:t>Educazione sanitaria</a:t>
            </a:r>
          </a:p>
          <a:p>
            <a:pPr>
              <a:spcBef>
                <a:spcPct val="50000"/>
              </a:spcBef>
              <a:buFontTx/>
              <a:buChar char="•"/>
            </a:pPr>
            <a:r>
              <a:rPr lang="it-IT" altLang="it-IT" sz="1800" b="1">
                <a:solidFill>
                  <a:srgbClr val="000066"/>
                </a:solidFill>
              </a:rPr>
              <a:t>Supporto psicocomp.</a:t>
            </a:r>
          </a:p>
          <a:p>
            <a:pPr>
              <a:spcBef>
                <a:spcPct val="50000"/>
              </a:spcBef>
              <a:buFontTx/>
              <a:buChar char="•"/>
            </a:pPr>
            <a:r>
              <a:rPr lang="it-IT" altLang="it-IT" sz="1800" b="1">
                <a:solidFill>
                  <a:srgbClr val="000066"/>
                </a:solidFill>
              </a:rPr>
              <a:t>Stratificaz. Prognost.</a:t>
            </a:r>
          </a:p>
          <a:p>
            <a:pPr>
              <a:spcBef>
                <a:spcPct val="50000"/>
              </a:spcBef>
              <a:buFontTx/>
              <a:buChar char="•"/>
            </a:pPr>
            <a:r>
              <a:rPr lang="it-IT" altLang="it-IT" sz="1800" b="1">
                <a:solidFill>
                  <a:srgbClr val="000066"/>
                </a:solidFill>
              </a:rPr>
              <a:t>Intervento strutturato sui FR con protocolli condivisi</a:t>
            </a:r>
          </a:p>
        </p:txBody>
      </p:sp>
      <p:pic>
        <p:nvPicPr>
          <p:cNvPr id="854033" name="Picture 17" descr="rete">
            <a:extLst>
              <a:ext uri="{FF2B5EF4-FFF2-40B4-BE49-F238E27FC236}">
                <a16:creationId xmlns:a16="http://schemas.microsoft.com/office/drawing/2014/main" xmlns="" id="{FF6BCC39-35C9-5A40-BB1A-2A67A7984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514600"/>
            <a:ext cx="1517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5968" name="Object 18">
            <a:extLst>
              <a:ext uri="{FF2B5EF4-FFF2-40B4-BE49-F238E27FC236}">
                <a16:creationId xmlns:a16="http://schemas.microsoft.com/office/drawing/2014/main" xmlns="" id="{96DCFB80-C974-E541-AFA7-79458D1F6865}"/>
              </a:ext>
            </a:extLst>
          </p:cNvPr>
          <p:cNvGraphicFramePr>
            <a:graphicFrameLocks noChangeAspect="1"/>
          </p:cNvGraphicFramePr>
          <p:nvPr/>
        </p:nvGraphicFramePr>
        <p:xfrm>
          <a:off x="3203575" y="333375"/>
          <a:ext cx="1873250" cy="1346200"/>
        </p:xfrm>
        <a:graphic>
          <a:graphicData uri="http://schemas.openxmlformats.org/presentationml/2006/ole">
            <mc:AlternateContent xmlns:mc="http://schemas.openxmlformats.org/markup-compatibility/2006">
              <mc:Choice xmlns:v="urn:schemas-microsoft-com:vml" Requires="v">
                <p:oleObj spid="_x0000_s506915" name="Fotografia di Photo Editor " r:id="rId4" imgW="6515100" imgH="4953000" progId="MSPhotoEd.3">
                  <p:embed/>
                </p:oleObj>
              </mc:Choice>
              <mc:Fallback>
                <p:oleObj name="Fotografia di Photo Editor " r:id="rId4" imgW="6515100" imgH="4953000" progId="MSPhotoEd.3">
                  <p:embed/>
                  <p:pic>
                    <p:nvPicPr>
                      <p:cNvPr id="125968" name="Object 18">
                        <a:extLst>
                          <a:ext uri="{FF2B5EF4-FFF2-40B4-BE49-F238E27FC236}">
                            <a16:creationId xmlns:a16="http://schemas.microsoft.com/office/drawing/2014/main" xmlns="" id="{96DCFB80-C974-E541-AFA7-79458D1F6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333375"/>
                        <a:ext cx="1873250"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611806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54028"/>
                                        </p:tgtEl>
                                        <p:attrNameLst>
                                          <p:attrName>style.visibility</p:attrName>
                                        </p:attrNameLst>
                                      </p:cBhvr>
                                      <p:to>
                                        <p:strVal val="visible"/>
                                      </p:to>
                                    </p:set>
                                    <p:anim calcmode="lin" valueType="num">
                                      <p:cBhvr additive="base">
                                        <p:cTn id="7" dur="500" fill="hold"/>
                                        <p:tgtEl>
                                          <p:spTgt spid="854028"/>
                                        </p:tgtEl>
                                        <p:attrNameLst>
                                          <p:attrName>ppt_x</p:attrName>
                                        </p:attrNameLst>
                                      </p:cBhvr>
                                      <p:tavLst>
                                        <p:tav tm="0">
                                          <p:val>
                                            <p:strVal val="0-#ppt_w/2"/>
                                          </p:val>
                                        </p:tav>
                                        <p:tav tm="100000">
                                          <p:val>
                                            <p:strVal val="#ppt_x"/>
                                          </p:val>
                                        </p:tav>
                                      </p:tavLst>
                                    </p:anim>
                                    <p:anim calcmode="lin" valueType="num">
                                      <p:cBhvr additive="base">
                                        <p:cTn id="8" dur="500" fill="hold"/>
                                        <p:tgtEl>
                                          <p:spTgt spid="85402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54021"/>
                                        </p:tgtEl>
                                        <p:attrNameLst>
                                          <p:attrName>style.visibility</p:attrName>
                                        </p:attrNameLst>
                                      </p:cBhvr>
                                      <p:to>
                                        <p:strVal val="visible"/>
                                      </p:to>
                                    </p:set>
                                    <p:anim calcmode="lin" valueType="num">
                                      <p:cBhvr additive="base">
                                        <p:cTn id="12" dur="500" fill="hold"/>
                                        <p:tgtEl>
                                          <p:spTgt spid="854021"/>
                                        </p:tgtEl>
                                        <p:attrNameLst>
                                          <p:attrName>ppt_x</p:attrName>
                                        </p:attrNameLst>
                                      </p:cBhvr>
                                      <p:tavLst>
                                        <p:tav tm="0">
                                          <p:val>
                                            <p:strVal val="0-#ppt_w/2"/>
                                          </p:val>
                                        </p:tav>
                                        <p:tav tm="100000">
                                          <p:val>
                                            <p:strVal val="#ppt_x"/>
                                          </p:val>
                                        </p:tav>
                                      </p:tavLst>
                                    </p:anim>
                                    <p:anim calcmode="lin" valueType="num">
                                      <p:cBhvr additive="base">
                                        <p:cTn id="13" dur="500" fill="hold"/>
                                        <p:tgtEl>
                                          <p:spTgt spid="85402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54029"/>
                                        </p:tgtEl>
                                        <p:attrNameLst>
                                          <p:attrName>style.visibility</p:attrName>
                                        </p:attrNameLst>
                                      </p:cBhvr>
                                      <p:to>
                                        <p:strVal val="visible"/>
                                      </p:to>
                                    </p:set>
                                    <p:anim calcmode="lin" valueType="num">
                                      <p:cBhvr additive="base">
                                        <p:cTn id="17" dur="500" fill="hold"/>
                                        <p:tgtEl>
                                          <p:spTgt spid="854029"/>
                                        </p:tgtEl>
                                        <p:attrNameLst>
                                          <p:attrName>ppt_x</p:attrName>
                                        </p:attrNameLst>
                                      </p:cBhvr>
                                      <p:tavLst>
                                        <p:tav tm="0">
                                          <p:val>
                                            <p:strVal val="0-#ppt_w/2"/>
                                          </p:val>
                                        </p:tav>
                                        <p:tav tm="100000">
                                          <p:val>
                                            <p:strVal val="#ppt_x"/>
                                          </p:val>
                                        </p:tav>
                                      </p:tavLst>
                                    </p:anim>
                                    <p:anim calcmode="lin" valueType="num">
                                      <p:cBhvr additive="base">
                                        <p:cTn id="18" dur="500" fill="hold"/>
                                        <p:tgtEl>
                                          <p:spTgt spid="85402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854019"/>
                                        </p:tgtEl>
                                        <p:attrNameLst>
                                          <p:attrName>style.visibility</p:attrName>
                                        </p:attrNameLst>
                                      </p:cBhvr>
                                      <p:to>
                                        <p:strVal val="visible"/>
                                      </p:to>
                                    </p:set>
                                    <p:anim calcmode="lin" valueType="num">
                                      <p:cBhvr additive="base">
                                        <p:cTn id="23" dur="500" fill="hold"/>
                                        <p:tgtEl>
                                          <p:spTgt spid="854019"/>
                                        </p:tgtEl>
                                        <p:attrNameLst>
                                          <p:attrName>ppt_x</p:attrName>
                                        </p:attrNameLst>
                                      </p:cBhvr>
                                      <p:tavLst>
                                        <p:tav tm="0">
                                          <p:val>
                                            <p:strVal val="0-#ppt_w/2"/>
                                          </p:val>
                                        </p:tav>
                                        <p:tav tm="100000">
                                          <p:val>
                                            <p:strVal val="#ppt_x"/>
                                          </p:val>
                                        </p:tav>
                                      </p:tavLst>
                                    </p:anim>
                                    <p:anim calcmode="lin" valueType="num">
                                      <p:cBhvr additive="base">
                                        <p:cTn id="24" dur="500" fill="hold"/>
                                        <p:tgtEl>
                                          <p:spTgt spid="85401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854027"/>
                                        </p:tgtEl>
                                        <p:attrNameLst>
                                          <p:attrName>style.visibility</p:attrName>
                                        </p:attrNameLst>
                                      </p:cBhvr>
                                      <p:to>
                                        <p:strVal val="visible"/>
                                      </p:to>
                                    </p:set>
                                    <p:anim calcmode="lin" valueType="num">
                                      <p:cBhvr additive="base">
                                        <p:cTn id="28" dur="500" fill="hold"/>
                                        <p:tgtEl>
                                          <p:spTgt spid="854027"/>
                                        </p:tgtEl>
                                        <p:attrNameLst>
                                          <p:attrName>ppt_x</p:attrName>
                                        </p:attrNameLst>
                                      </p:cBhvr>
                                      <p:tavLst>
                                        <p:tav tm="0">
                                          <p:val>
                                            <p:strVal val="0-#ppt_w/2"/>
                                          </p:val>
                                        </p:tav>
                                        <p:tav tm="100000">
                                          <p:val>
                                            <p:strVal val="#ppt_x"/>
                                          </p:val>
                                        </p:tav>
                                      </p:tavLst>
                                    </p:anim>
                                    <p:anim calcmode="lin" valueType="num">
                                      <p:cBhvr additive="base">
                                        <p:cTn id="29" dur="500" fill="hold"/>
                                        <p:tgtEl>
                                          <p:spTgt spid="854027"/>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854020"/>
                                        </p:tgtEl>
                                        <p:attrNameLst>
                                          <p:attrName>style.visibility</p:attrName>
                                        </p:attrNameLst>
                                      </p:cBhvr>
                                      <p:to>
                                        <p:strVal val="visible"/>
                                      </p:to>
                                    </p:set>
                                    <p:anim calcmode="lin" valueType="num">
                                      <p:cBhvr additive="base">
                                        <p:cTn id="33" dur="500" fill="hold"/>
                                        <p:tgtEl>
                                          <p:spTgt spid="854020"/>
                                        </p:tgtEl>
                                        <p:attrNameLst>
                                          <p:attrName>ppt_x</p:attrName>
                                        </p:attrNameLst>
                                      </p:cBhvr>
                                      <p:tavLst>
                                        <p:tav tm="0">
                                          <p:val>
                                            <p:strVal val="0-#ppt_w/2"/>
                                          </p:val>
                                        </p:tav>
                                        <p:tav tm="100000">
                                          <p:val>
                                            <p:strVal val="#ppt_x"/>
                                          </p:val>
                                        </p:tav>
                                      </p:tavLst>
                                    </p:anim>
                                    <p:anim calcmode="lin" valueType="num">
                                      <p:cBhvr additive="base">
                                        <p:cTn id="34" dur="500" fill="hold"/>
                                        <p:tgtEl>
                                          <p:spTgt spid="854020"/>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854023"/>
                                        </p:tgtEl>
                                        <p:attrNameLst>
                                          <p:attrName>style.visibility</p:attrName>
                                        </p:attrNameLst>
                                      </p:cBhvr>
                                      <p:to>
                                        <p:strVal val="visible"/>
                                      </p:to>
                                    </p:set>
                                    <p:anim calcmode="lin" valueType="num">
                                      <p:cBhvr additive="base">
                                        <p:cTn id="38" dur="500" fill="hold"/>
                                        <p:tgtEl>
                                          <p:spTgt spid="854023"/>
                                        </p:tgtEl>
                                        <p:attrNameLst>
                                          <p:attrName>ppt_x</p:attrName>
                                        </p:attrNameLst>
                                      </p:cBhvr>
                                      <p:tavLst>
                                        <p:tav tm="0">
                                          <p:val>
                                            <p:strVal val="0-#ppt_w/2"/>
                                          </p:val>
                                        </p:tav>
                                        <p:tav tm="100000">
                                          <p:val>
                                            <p:strVal val="#ppt_x"/>
                                          </p:val>
                                        </p:tav>
                                      </p:tavLst>
                                    </p:anim>
                                    <p:anim calcmode="lin" valueType="num">
                                      <p:cBhvr additive="base">
                                        <p:cTn id="39" dur="500" fill="hold"/>
                                        <p:tgtEl>
                                          <p:spTgt spid="854023"/>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2000"/>
                            </p:stCondLst>
                            <p:childTnLst>
                              <p:par>
                                <p:cTn id="41" presetID="2" presetClass="entr" presetSubtype="8" fill="hold" grpId="0" nodeType="afterEffect">
                                  <p:stCondLst>
                                    <p:cond delay="0"/>
                                  </p:stCondLst>
                                  <p:childTnLst>
                                    <p:set>
                                      <p:cBhvr>
                                        <p:cTn id="42" dur="1" fill="hold">
                                          <p:stCondLst>
                                            <p:cond delay="0"/>
                                          </p:stCondLst>
                                        </p:cTn>
                                        <p:tgtEl>
                                          <p:spTgt spid="854022"/>
                                        </p:tgtEl>
                                        <p:attrNameLst>
                                          <p:attrName>style.visibility</p:attrName>
                                        </p:attrNameLst>
                                      </p:cBhvr>
                                      <p:to>
                                        <p:strVal val="visible"/>
                                      </p:to>
                                    </p:set>
                                    <p:anim calcmode="lin" valueType="num">
                                      <p:cBhvr additive="base">
                                        <p:cTn id="43" dur="500" fill="hold"/>
                                        <p:tgtEl>
                                          <p:spTgt spid="854022"/>
                                        </p:tgtEl>
                                        <p:attrNameLst>
                                          <p:attrName>ppt_x</p:attrName>
                                        </p:attrNameLst>
                                      </p:cBhvr>
                                      <p:tavLst>
                                        <p:tav tm="0">
                                          <p:val>
                                            <p:strVal val="0-#ppt_w/2"/>
                                          </p:val>
                                        </p:tav>
                                        <p:tav tm="100000">
                                          <p:val>
                                            <p:strVal val="#ppt_x"/>
                                          </p:val>
                                        </p:tav>
                                      </p:tavLst>
                                    </p:anim>
                                    <p:anim calcmode="lin" valueType="num">
                                      <p:cBhvr additive="base">
                                        <p:cTn id="44" dur="500" fill="hold"/>
                                        <p:tgtEl>
                                          <p:spTgt spid="854022"/>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854024"/>
                                        </p:tgtEl>
                                        <p:attrNameLst>
                                          <p:attrName>style.visibility</p:attrName>
                                        </p:attrNameLst>
                                      </p:cBhvr>
                                      <p:to>
                                        <p:strVal val="visible"/>
                                      </p:to>
                                    </p:set>
                                    <p:anim calcmode="lin" valueType="num">
                                      <p:cBhvr additive="base">
                                        <p:cTn id="48" dur="500" fill="hold"/>
                                        <p:tgtEl>
                                          <p:spTgt spid="854024"/>
                                        </p:tgtEl>
                                        <p:attrNameLst>
                                          <p:attrName>ppt_x</p:attrName>
                                        </p:attrNameLst>
                                      </p:cBhvr>
                                      <p:tavLst>
                                        <p:tav tm="0">
                                          <p:val>
                                            <p:strVal val="0-#ppt_w/2"/>
                                          </p:val>
                                        </p:tav>
                                        <p:tav tm="100000">
                                          <p:val>
                                            <p:strVal val="#ppt_x"/>
                                          </p:val>
                                        </p:tav>
                                      </p:tavLst>
                                    </p:anim>
                                    <p:anim calcmode="lin" valueType="num">
                                      <p:cBhvr additive="base">
                                        <p:cTn id="49" dur="500" fill="hold"/>
                                        <p:tgtEl>
                                          <p:spTgt spid="854024"/>
                                        </p:tgtEl>
                                        <p:attrNameLst>
                                          <p:attrName>ppt_y</p:attrName>
                                        </p:attrNameLst>
                                      </p:cBhvr>
                                      <p:tavLst>
                                        <p:tav tm="0">
                                          <p:val>
                                            <p:strVal val="#ppt_y"/>
                                          </p:val>
                                        </p:tav>
                                        <p:tav tm="100000">
                                          <p:val>
                                            <p:strVal val="#ppt_y"/>
                                          </p:val>
                                        </p:tav>
                                      </p:tavLst>
                                    </p:anim>
                                  </p:childTnLst>
                                </p:cTn>
                              </p:par>
                            </p:childTnLst>
                          </p:cTn>
                        </p:par>
                        <p:par>
                          <p:cTn id="50" fill="hold" nodeType="afterGroup">
                            <p:stCondLst>
                              <p:cond delay="3000"/>
                            </p:stCondLst>
                            <p:childTnLst>
                              <p:par>
                                <p:cTn id="51" presetID="2" presetClass="entr" presetSubtype="8" fill="hold" nodeType="afterEffect">
                                  <p:stCondLst>
                                    <p:cond delay="0"/>
                                  </p:stCondLst>
                                  <p:childTnLst>
                                    <p:set>
                                      <p:cBhvr>
                                        <p:cTn id="52" dur="1" fill="hold">
                                          <p:stCondLst>
                                            <p:cond delay="0"/>
                                          </p:stCondLst>
                                        </p:cTn>
                                        <p:tgtEl>
                                          <p:spTgt spid="854025"/>
                                        </p:tgtEl>
                                        <p:attrNameLst>
                                          <p:attrName>style.visibility</p:attrName>
                                        </p:attrNameLst>
                                      </p:cBhvr>
                                      <p:to>
                                        <p:strVal val="visible"/>
                                      </p:to>
                                    </p:set>
                                    <p:anim calcmode="lin" valueType="num">
                                      <p:cBhvr additive="base">
                                        <p:cTn id="53" dur="500" fill="hold"/>
                                        <p:tgtEl>
                                          <p:spTgt spid="854025"/>
                                        </p:tgtEl>
                                        <p:attrNameLst>
                                          <p:attrName>ppt_x</p:attrName>
                                        </p:attrNameLst>
                                      </p:cBhvr>
                                      <p:tavLst>
                                        <p:tav tm="0">
                                          <p:val>
                                            <p:strVal val="0-#ppt_w/2"/>
                                          </p:val>
                                        </p:tav>
                                        <p:tav tm="100000">
                                          <p:val>
                                            <p:strVal val="#ppt_x"/>
                                          </p:val>
                                        </p:tav>
                                      </p:tavLst>
                                    </p:anim>
                                    <p:anim calcmode="lin" valueType="num">
                                      <p:cBhvr additive="base">
                                        <p:cTn id="54" dur="500" fill="hold"/>
                                        <p:tgtEl>
                                          <p:spTgt spid="854025"/>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3500"/>
                            </p:stCondLst>
                            <p:childTnLst>
                              <p:par>
                                <p:cTn id="56" presetID="2" presetClass="entr" presetSubtype="8" fill="hold" nodeType="afterEffect">
                                  <p:stCondLst>
                                    <p:cond delay="0"/>
                                  </p:stCondLst>
                                  <p:childTnLst>
                                    <p:set>
                                      <p:cBhvr>
                                        <p:cTn id="57" dur="1" fill="hold">
                                          <p:stCondLst>
                                            <p:cond delay="0"/>
                                          </p:stCondLst>
                                        </p:cTn>
                                        <p:tgtEl>
                                          <p:spTgt spid="854031"/>
                                        </p:tgtEl>
                                        <p:attrNameLst>
                                          <p:attrName>style.visibility</p:attrName>
                                        </p:attrNameLst>
                                      </p:cBhvr>
                                      <p:to>
                                        <p:strVal val="visible"/>
                                      </p:to>
                                    </p:set>
                                    <p:anim calcmode="lin" valueType="num">
                                      <p:cBhvr additive="base">
                                        <p:cTn id="58" dur="500" fill="hold"/>
                                        <p:tgtEl>
                                          <p:spTgt spid="854031"/>
                                        </p:tgtEl>
                                        <p:attrNameLst>
                                          <p:attrName>ppt_x</p:attrName>
                                        </p:attrNameLst>
                                      </p:cBhvr>
                                      <p:tavLst>
                                        <p:tav tm="0">
                                          <p:val>
                                            <p:strVal val="0-#ppt_w/2"/>
                                          </p:val>
                                        </p:tav>
                                        <p:tav tm="100000">
                                          <p:val>
                                            <p:strVal val="#ppt_x"/>
                                          </p:val>
                                        </p:tav>
                                      </p:tavLst>
                                    </p:anim>
                                    <p:anim calcmode="lin" valueType="num">
                                      <p:cBhvr additive="base">
                                        <p:cTn id="59" dur="500" fill="hold"/>
                                        <p:tgtEl>
                                          <p:spTgt spid="854031"/>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4000"/>
                            </p:stCondLst>
                            <p:childTnLst>
                              <p:par>
                                <p:cTn id="61" presetID="2" presetClass="entr" presetSubtype="8" fill="hold" nodeType="afterEffect">
                                  <p:stCondLst>
                                    <p:cond delay="0"/>
                                  </p:stCondLst>
                                  <p:childTnLst>
                                    <p:set>
                                      <p:cBhvr>
                                        <p:cTn id="62" dur="1" fill="hold">
                                          <p:stCondLst>
                                            <p:cond delay="0"/>
                                          </p:stCondLst>
                                        </p:cTn>
                                        <p:tgtEl>
                                          <p:spTgt spid="854033"/>
                                        </p:tgtEl>
                                        <p:attrNameLst>
                                          <p:attrName>style.visibility</p:attrName>
                                        </p:attrNameLst>
                                      </p:cBhvr>
                                      <p:to>
                                        <p:strVal val="visible"/>
                                      </p:to>
                                    </p:set>
                                    <p:anim calcmode="lin" valueType="num">
                                      <p:cBhvr additive="base">
                                        <p:cTn id="63" dur="500" fill="hold"/>
                                        <p:tgtEl>
                                          <p:spTgt spid="854033"/>
                                        </p:tgtEl>
                                        <p:attrNameLst>
                                          <p:attrName>ppt_x</p:attrName>
                                        </p:attrNameLst>
                                      </p:cBhvr>
                                      <p:tavLst>
                                        <p:tav tm="0">
                                          <p:val>
                                            <p:strVal val="0-#ppt_w/2"/>
                                          </p:val>
                                        </p:tav>
                                        <p:tav tm="100000">
                                          <p:val>
                                            <p:strVal val="#ppt_x"/>
                                          </p:val>
                                        </p:tav>
                                      </p:tavLst>
                                    </p:anim>
                                    <p:anim calcmode="lin" valueType="num">
                                      <p:cBhvr additive="base">
                                        <p:cTn id="64" dur="500" fill="hold"/>
                                        <p:tgtEl>
                                          <p:spTgt spid="854033"/>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4500"/>
                            </p:stCondLst>
                            <p:childTnLst>
                              <p:par>
                                <p:cTn id="66" presetID="2" presetClass="entr" presetSubtype="8" fill="hold" grpId="0" nodeType="afterEffect">
                                  <p:stCondLst>
                                    <p:cond delay="0"/>
                                  </p:stCondLst>
                                  <p:childTnLst>
                                    <p:set>
                                      <p:cBhvr>
                                        <p:cTn id="67" dur="1" fill="hold">
                                          <p:stCondLst>
                                            <p:cond delay="0"/>
                                          </p:stCondLst>
                                        </p:cTn>
                                        <p:tgtEl>
                                          <p:spTgt spid="854032"/>
                                        </p:tgtEl>
                                        <p:attrNameLst>
                                          <p:attrName>style.visibility</p:attrName>
                                        </p:attrNameLst>
                                      </p:cBhvr>
                                      <p:to>
                                        <p:strVal val="visible"/>
                                      </p:to>
                                    </p:set>
                                    <p:anim calcmode="lin" valueType="num">
                                      <p:cBhvr additive="base">
                                        <p:cTn id="68" dur="500" fill="hold"/>
                                        <p:tgtEl>
                                          <p:spTgt spid="854032"/>
                                        </p:tgtEl>
                                        <p:attrNameLst>
                                          <p:attrName>ppt_x</p:attrName>
                                        </p:attrNameLst>
                                      </p:cBhvr>
                                      <p:tavLst>
                                        <p:tav tm="0">
                                          <p:val>
                                            <p:strVal val="0-#ppt_w/2"/>
                                          </p:val>
                                        </p:tav>
                                        <p:tav tm="100000">
                                          <p:val>
                                            <p:strVal val="#ppt_x"/>
                                          </p:val>
                                        </p:tav>
                                      </p:tavLst>
                                    </p:anim>
                                    <p:anim calcmode="lin" valueType="num">
                                      <p:cBhvr additive="base">
                                        <p:cTn id="69" dur="500" fill="hold"/>
                                        <p:tgtEl>
                                          <p:spTgt spid="8540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20" grpId="0" animBg="1" autoUpdateAnimBg="0"/>
      <p:bldP spid="854021" grpId="0" animBg="1" autoUpdateAnimBg="0"/>
      <p:bldP spid="854022" grpId="0" animBg="1" autoUpdateAnimBg="0"/>
      <p:bldP spid="854023" grpId="0" animBg="1"/>
      <p:bldP spid="854024" grpId="0" animBg="1"/>
      <p:bldP spid="854027" grpId="0" animBg="1" autoUpdateAnimBg="0"/>
      <p:bldP spid="854028" grpId="0" animBg="1"/>
      <p:bldP spid="854029" grpId="0" animBg="1"/>
      <p:bldP spid="854032"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CasellaDiTesto 6">
            <a:extLst>
              <a:ext uri="{FF2B5EF4-FFF2-40B4-BE49-F238E27FC236}">
                <a16:creationId xmlns:a16="http://schemas.microsoft.com/office/drawing/2014/main" xmlns="" id="{AEB83779-2018-5546-947E-41EE8677F268}"/>
              </a:ext>
            </a:extLst>
          </p:cNvPr>
          <p:cNvSpPr txBox="1">
            <a:spLocks noChangeArrowheads="1"/>
          </p:cNvSpPr>
          <p:nvPr/>
        </p:nvSpPr>
        <p:spPr bwMode="auto">
          <a:xfrm>
            <a:off x="1571625" y="15716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it-IT" altLang="it-IT">
              <a:solidFill>
                <a:srgbClr val="000000"/>
              </a:solidFill>
            </a:endParaRPr>
          </a:p>
        </p:txBody>
      </p:sp>
      <p:sp>
        <p:nvSpPr>
          <p:cNvPr id="126978" name="CasellaDiTesto 13">
            <a:extLst>
              <a:ext uri="{FF2B5EF4-FFF2-40B4-BE49-F238E27FC236}">
                <a16:creationId xmlns:a16="http://schemas.microsoft.com/office/drawing/2014/main" xmlns="" id="{1642B335-FEDE-3F4E-9720-E027E0AD09E0}"/>
              </a:ext>
            </a:extLst>
          </p:cNvPr>
          <p:cNvSpPr txBox="1">
            <a:spLocks noChangeArrowheads="1"/>
          </p:cNvSpPr>
          <p:nvPr/>
        </p:nvSpPr>
        <p:spPr bwMode="auto">
          <a:xfrm>
            <a:off x="1230313" y="6500813"/>
            <a:ext cx="896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200">
                <a:solidFill>
                  <a:srgbClr val="595959"/>
                </a:solidFill>
                <a:latin typeface="Calibri" panose="020F0502020204030204" pitchFamily="34" charset="0"/>
              </a:rPr>
              <a:t>R. Tramarin</a:t>
            </a:r>
          </a:p>
        </p:txBody>
      </p:sp>
      <p:graphicFrame>
        <p:nvGraphicFramePr>
          <p:cNvPr id="6" name="Grafico 5">
            <a:extLst>
              <a:ext uri="{FF2B5EF4-FFF2-40B4-BE49-F238E27FC236}">
                <a16:creationId xmlns:a16="http://schemas.microsoft.com/office/drawing/2014/main" xmlns="" id="{3D96DF7F-7AF7-5F4C-894F-B825A38220D1}"/>
              </a:ext>
            </a:extLst>
          </p:cNvPr>
          <p:cNvGraphicFramePr/>
          <p:nvPr/>
        </p:nvGraphicFramePr>
        <p:xfrm>
          <a:off x="500034" y="1000108"/>
          <a:ext cx="7715304" cy="464347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7">
            <a:extLst>
              <a:ext uri="{FF2B5EF4-FFF2-40B4-BE49-F238E27FC236}">
                <a16:creationId xmlns:a16="http://schemas.microsoft.com/office/drawing/2014/main" xmlns="" id="{64A89BDB-31AA-B947-A44D-FBF6C2043D1E}"/>
              </a:ext>
            </a:extLst>
          </p:cNvPr>
          <p:cNvPicPr>
            <a:picLocks noChangeAspect="1" noChangeArrowheads="1"/>
          </p:cNvPicPr>
          <p:nvPr/>
        </p:nvPicPr>
        <p:blipFill>
          <a:blip r:embed="rId4"/>
          <a:srcRect l="80716" t="67782" r="4518" b="19193"/>
          <a:stretch>
            <a:fillRect/>
          </a:stretch>
        </p:blipFill>
        <p:spPr bwMode="auto">
          <a:xfrm>
            <a:off x="1796368" y="4500570"/>
            <a:ext cx="642942" cy="354866"/>
          </a:xfrm>
          <a:prstGeom prst="rect">
            <a:avLst/>
          </a:prstGeom>
          <a:ln>
            <a:noFill/>
          </a:ln>
          <a:effectLst>
            <a:outerShdw blurRad="292100" dist="139700" dir="2700000" algn="tl" rotWithShape="0">
              <a:srgbClr val="420000">
                <a:alpha val="64706"/>
              </a:srgbClr>
            </a:outerShdw>
            <a:reflection blurRad="6350" stA="50000" endA="300" endPos="55500" dist="50800" dir="5400000" sy="-100000" algn="bl" rotWithShape="0"/>
          </a:effectLst>
          <a:scene3d>
            <a:camera prst="orthographicFront"/>
            <a:lightRig rig="threePt" dir="t"/>
          </a:scene3d>
          <a:sp3d prstMaterial="matte">
            <a:bevelT/>
          </a:sp3d>
        </p:spPr>
      </p:pic>
      <p:pic>
        <p:nvPicPr>
          <p:cNvPr id="8" name="Picture 7">
            <a:extLst>
              <a:ext uri="{FF2B5EF4-FFF2-40B4-BE49-F238E27FC236}">
                <a16:creationId xmlns:a16="http://schemas.microsoft.com/office/drawing/2014/main" xmlns="" id="{7162C17C-85DB-924C-9300-854648405501}"/>
              </a:ext>
            </a:extLst>
          </p:cNvPr>
          <p:cNvPicPr>
            <a:picLocks noChangeAspect="1" noChangeArrowheads="1"/>
          </p:cNvPicPr>
          <p:nvPr/>
        </p:nvPicPr>
        <p:blipFill>
          <a:blip r:embed="rId4"/>
          <a:srcRect l="80716" t="67782" r="4518" b="19193"/>
          <a:stretch>
            <a:fillRect/>
          </a:stretch>
        </p:blipFill>
        <p:spPr bwMode="auto">
          <a:xfrm>
            <a:off x="4585648" y="4500570"/>
            <a:ext cx="642942" cy="354866"/>
          </a:xfrm>
          <a:prstGeom prst="rect">
            <a:avLst/>
          </a:prstGeom>
          <a:ln>
            <a:noFill/>
          </a:ln>
          <a:effectLst>
            <a:outerShdw blurRad="292100" dist="139700" dir="2700000" algn="tl" rotWithShape="0">
              <a:srgbClr val="420000">
                <a:alpha val="64706"/>
              </a:srgbClr>
            </a:outerShdw>
            <a:reflection blurRad="6350" stA="50000" endA="300" endPos="55500" dist="50800" dir="5400000" sy="-100000" algn="bl" rotWithShape="0"/>
          </a:effectLst>
          <a:scene3d>
            <a:camera prst="orthographicFront"/>
            <a:lightRig rig="threePt" dir="t"/>
          </a:scene3d>
          <a:sp3d prstMaterial="matte">
            <a:bevelT/>
          </a:sp3d>
        </p:spPr>
      </p:pic>
      <p:pic>
        <p:nvPicPr>
          <p:cNvPr id="9" name="Picture 7">
            <a:extLst>
              <a:ext uri="{FF2B5EF4-FFF2-40B4-BE49-F238E27FC236}">
                <a16:creationId xmlns:a16="http://schemas.microsoft.com/office/drawing/2014/main" xmlns="" id="{D6B49A84-4ECD-1E4E-B8F2-D9337795E85B}"/>
              </a:ext>
            </a:extLst>
          </p:cNvPr>
          <p:cNvPicPr>
            <a:picLocks noChangeAspect="1" noChangeArrowheads="1"/>
          </p:cNvPicPr>
          <p:nvPr/>
        </p:nvPicPr>
        <p:blipFill>
          <a:blip r:embed="rId4"/>
          <a:srcRect l="80716" t="67782" r="4518" b="19193"/>
          <a:stretch>
            <a:fillRect/>
          </a:stretch>
        </p:blipFill>
        <p:spPr bwMode="auto">
          <a:xfrm>
            <a:off x="6000760" y="4500570"/>
            <a:ext cx="642942" cy="354866"/>
          </a:xfrm>
          <a:prstGeom prst="rect">
            <a:avLst/>
          </a:prstGeom>
          <a:ln>
            <a:noFill/>
          </a:ln>
          <a:effectLst>
            <a:outerShdw blurRad="292100" dist="139700" dir="2700000" algn="tl" rotWithShape="0">
              <a:srgbClr val="420000">
                <a:alpha val="64706"/>
              </a:srgbClr>
            </a:outerShdw>
            <a:reflection blurRad="6350" stA="50000" endA="300" endPos="55500" dist="50800" dir="5400000" sy="-100000" algn="bl" rotWithShape="0"/>
          </a:effectLst>
          <a:scene3d>
            <a:camera prst="orthographicFront"/>
            <a:lightRig rig="threePt" dir="t"/>
          </a:scene3d>
          <a:sp3d prstMaterial="matte">
            <a:bevelT/>
          </a:sp3d>
        </p:spPr>
      </p:pic>
      <p:pic>
        <p:nvPicPr>
          <p:cNvPr id="10" name="Picture 7">
            <a:extLst>
              <a:ext uri="{FF2B5EF4-FFF2-40B4-BE49-F238E27FC236}">
                <a16:creationId xmlns:a16="http://schemas.microsoft.com/office/drawing/2014/main" xmlns="" id="{A2BE4DEA-811D-0741-BFB5-5079953F91D0}"/>
              </a:ext>
            </a:extLst>
          </p:cNvPr>
          <p:cNvPicPr>
            <a:picLocks noChangeAspect="1" noChangeArrowheads="1"/>
          </p:cNvPicPr>
          <p:nvPr/>
        </p:nvPicPr>
        <p:blipFill>
          <a:blip r:embed="rId4"/>
          <a:srcRect l="80716" t="67782" r="4518" b="19193"/>
          <a:stretch>
            <a:fillRect/>
          </a:stretch>
        </p:blipFill>
        <p:spPr bwMode="auto">
          <a:xfrm>
            <a:off x="7358082" y="4500570"/>
            <a:ext cx="642942" cy="354866"/>
          </a:xfrm>
          <a:prstGeom prst="rect">
            <a:avLst/>
          </a:prstGeom>
          <a:ln>
            <a:noFill/>
          </a:ln>
          <a:effectLst>
            <a:outerShdw blurRad="292100" dist="139700" dir="2700000" algn="tl" rotWithShape="0">
              <a:srgbClr val="420000">
                <a:alpha val="64706"/>
              </a:srgbClr>
            </a:outerShdw>
            <a:reflection blurRad="6350" stA="50000" endA="300" endPos="55500" dist="50800" dir="5400000" sy="-100000" algn="bl" rotWithShape="0"/>
          </a:effectLst>
          <a:scene3d>
            <a:camera prst="orthographicFront"/>
            <a:lightRig rig="threePt" dir="t"/>
          </a:scene3d>
          <a:sp3d prstMaterial="matte">
            <a:bevelT/>
          </a:sp3d>
        </p:spPr>
      </p:pic>
      <p:pic>
        <p:nvPicPr>
          <p:cNvPr id="11" name="Picture 7">
            <a:extLst>
              <a:ext uri="{FF2B5EF4-FFF2-40B4-BE49-F238E27FC236}">
                <a16:creationId xmlns:a16="http://schemas.microsoft.com/office/drawing/2014/main" xmlns="" id="{4DD079C8-1451-9944-B579-AE4FA1496E51}"/>
              </a:ext>
            </a:extLst>
          </p:cNvPr>
          <p:cNvPicPr>
            <a:picLocks noChangeAspect="1" noChangeArrowheads="1"/>
          </p:cNvPicPr>
          <p:nvPr/>
        </p:nvPicPr>
        <p:blipFill>
          <a:blip r:embed="rId4"/>
          <a:srcRect l="80716" t="67782" r="4518" b="19193"/>
          <a:stretch>
            <a:fillRect/>
          </a:stretch>
        </p:blipFill>
        <p:spPr bwMode="auto">
          <a:xfrm>
            <a:off x="3187382" y="4500570"/>
            <a:ext cx="642942" cy="354866"/>
          </a:xfrm>
          <a:prstGeom prst="rect">
            <a:avLst/>
          </a:prstGeom>
          <a:ln>
            <a:noFill/>
          </a:ln>
          <a:effectLst>
            <a:outerShdw blurRad="292100" dist="139700" dir="2700000" algn="tl" rotWithShape="0">
              <a:srgbClr val="420000">
                <a:alpha val="64706"/>
              </a:srgbClr>
            </a:outerShdw>
            <a:reflection blurRad="6350" stA="50000" endA="300" endPos="55500" dist="50800" dir="5400000" sy="-100000" algn="bl" rotWithShape="0"/>
          </a:effectLst>
          <a:scene3d>
            <a:camera prst="orthographicFront"/>
            <a:lightRig rig="threePt" dir="t"/>
          </a:scene3d>
          <a:sp3d prstMaterial="matte">
            <a:bevelT/>
          </a:sp3d>
        </p:spPr>
      </p:pic>
      <p:sp>
        <p:nvSpPr>
          <p:cNvPr id="126985" name="CasellaDiTesto 10">
            <a:extLst>
              <a:ext uri="{FF2B5EF4-FFF2-40B4-BE49-F238E27FC236}">
                <a16:creationId xmlns:a16="http://schemas.microsoft.com/office/drawing/2014/main" xmlns="" id="{A5B37786-F083-744E-8611-65F5F4892688}"/>
              </a:ext>
            </a:extLst>
          </p:cNvPr>
          <p:cNvSpPr txBox="1">
            <a:spLocks noChangeArrowheads="1"/>
          </p:cNvSpPr>
          <p:nvPr/>
        </p:nvSpPr>
        <p:spPr bwMode="auto">
          <a:xfrm>
            <a:off x="179388" y="333375"/>
            <a:ext cx="6135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2000" b="1">
                <a:solidFill>
                  <a:srgbClr val="000090"/>
                </a:solidFill>
              </a:rPr>
              <a:t>PHARMACOLOGIC TREATMENT AT DISCHARGE </a:t>
            </a:r>
          </a:p>
          <a:p>
            <a:endParaRPr lang="it-IT" altLang="it-IT" sz="1600" b="1">
              <a:solidFill>
                <a:srgbClr val="000090"/>
              </a:solidFill>
            </a:endParaRPr>
          </a:p>
        </p:txBody>
      </p:sp>
      <p:pic>
        <p:nvPicPr>
          <p:cNvPr id="15" name="Picture 1">
            <a:extLst>
              <a:ext uri="{FF2B5EF4-FFF2-40B4-BE49-F238E27FC236}">
                <a16:creationId xmlns:a16="http://schemas.microsoft.com/office/drawing/2014/main" xmlns="" id="{D6AA0305-DB06-1F4F-BD88-C0F6521F42B7}"/>
              </a:ext>
            </a:extLst>
          </p:cNvPr>
          <p:cNvPicPr>
            <a:picLocks noChangeAspect="1" noChangeArrowheads="1"/>
          </p:cNvPicPr>
          <p:nvPr/>
        </p:nvPicPr>
        <p:blipFill>
          <a:blip r:embed="rId5"/>
          <a:srcRect l="30469" t="22500" r="62500" b="66250"/>
          <a:stretch>
            <a:fillRect/>
          </a:stretch>
        </p:blipFill>
        <p:spPr bwMode="auto">
          <a:xfrm>
            <a:off x="1329994" y="4569684"/>
            <a:ext cx="285752" cy="285752"/>
          </a:xfrm>
          <a:prstGeom prst="rect">
            <a:avLst/>
          </a:prstGeom>
          <a:noFill/>
          <a:ln w="9525">
            <a:noFill/>
            <a:miter lim="800000"/>
            <a:headEnd/>
            <a:tailEnd/>
          </a:ln>
          <a:effectLst/>
          <a:scene3d>
            <a:camera prst="orthographicFront"/>
            <a:lightRig rig="threePt" dir="t"/>
          </a:scene3d>
          <a:sp3d>
            <a:bevelT/>
          </a:sp3d>
        </p:spPr>
      </p:pic>
      <p:pic>
        <p:nvPicPr>
          <p:cNvPr id="16" name="Picture 1">
            <a:extLst>
              <a:ext uri="{FF2B5EF4-FFF2-40B4-BE49-F238E27FC236}">
                <a16:creationId xmlns:a16="http://schemas.microsoft.com/office/drawing/2014/main" xmlns="" id="{9D143A8D-D080-4540-8D0A-EDEC559864B6}"/>
              </a:ext>
            </a:extLst>
          </p:cNvPr>
          <p:cNvPicPr>
            <a:picLocks noChangeAspect="1" noChangeArrowheads="1"/>
          </p:cNvPicPr>
          <p:nvPr/>
        </p:nvPicPr>
        <p:blipFill>
          <a:blip r:embed="rId5"/>
          <a:srcRect l="30469" t="22500" r="62500" b="66250"/>
          <a:stretch>
            <a:fillRect/>
          </a:stretch>
        </p:blipFill>
        <p:spPr bwMode="auto">
          <a:xfrm>
            <a:off x="6143636" y="268882"/>
            <a:ext cx="360000" cy="360000"/>
          </a:xfrm>
          <a:prstGeom prst="rect">
            <a:avLst/>
          </a:prstGeom>
          <a:noFill/>
          <a:ln w="9525">
            <a:noFill/>
            <a:miter lim="800000"/>
            <a:headEnd/>
            <a:tailEnd/>
          </a:ln>
          <a:effectLst/>
          <a:scene3d>
            <a:camera prst="orthographicFront"/>
            <a:lightRig rig="threePt" dir="t"/>
          </a:scene3d>
          <a:sp3d>
            <a:bevelT/>
          </a:sp3d>
        </p:spPr>
      </p:pic>
      <p:pic>
        <p:nvPicPr>
          <p:cNvPr id="17" name="Picture 1">
            <a:extLst>
              <a:ext uri="{FF2B5EF4-FFF2-40B4-BE49-F238E27FC236}">
                <a16:creationId xmlns:a16="http://schemas.microsoft.com/office/drawing/2014/main" xmlns="" id="{292AC237-1133-3A49-A7C2-E922EB08B05D}"/>
              </a:ext>
            </a:extLst>
          </p:cNvPr>
          <p:cNvPicPr>
            <a:picLocks noChangeAspect="1" noChangeArrowheads="1"/>
          </p:cNvPicPr>
          <p:nvPr/>
        </p:nvPicPr>
        <p:blipFill>
          <a:blip r:embed="rId5"/>
          <a:srcRect l="30469" t="22500" r="62500" b="66250"/>
          <a:stretch>
            <a:fillRect/>
          </a:stretch>
        </p:blipFill>
        <p:spPr bwMode="auto">
          <a:xfrm>
            <a:off x="2714612" y="4569684"/>
            <a:ext cx="285752" cy="285752"/>
          </a:xfrm>
          <a:prstGeom prst="rect">
            <a:avLst/>
          </a:prstGeom>
          <a:noFill/>
          <a:ln w="9525">
            <a:noFill/>
            <a:miter lim="800000"/>
            <a:headEnd/>
            <a:tailEnd/>
          </a:ln>
          <a:effectLst/>
          <a:scene3d>
            <a:camera prst="orthographicFront"/>
            <a:lightRig rig="threePt" dir="t"/>
          </a:scene3d>
          <a:sp3d>
            <a:bevelT/>
          </a:sp3d>
        </p:spPr>
      </p:pic>
      <p:pic>
        <p:nvPicPr>
          <p:cNvPr id="18" name="Picture 1">
            <a:extLst>
              <a:ext uri="{FF2B5EF4-FFF2-40B4-BE49-F238E27FC236}">
                <a16:creationId xmlns:a16="http://schemas.microsoft.com/office/drawing/2014/main" xmlns="" id="{F77D0EEB-A85B-AF42-8394-77115123EE69}"/>
              </a:ext>
            </a:extLst>
          </p:cNvPr>
          <p:cNvPicPr>
            <a:picLocks noChangeAspect="1" noChangeArrowheads="1"/>
          </p:cNvPicPr>
          <p:nvPr/>
        </p:nvPicPr>
        <p:blipFill>
          <a:blip r:embed="rId5"/>
          <a:srcRect l="30469" t="22500" r="62500" b="66250"/>
          <a:stretch>
            <a:fillRect/>
          </a:stretch>
        </p:blipFill>
        <p:spPr bwMode="auto">
          <a:xfrm>
            <a:off x="4102428" y="4569684"/>
            <a:ext cx="285752" cy="285752"/>
          </a:xfrm>
          <a:prstGeom prst="rect">
            <a:avLst/>
          </a:prstGeom>
          <a:noFill/>
          <a:ln w="9525">
            <a:noFill/>
            <a:miter lim="800000"/>
            <a:headEnd/>
            <a:tailEnd/>
          </a:ln>
          <a:effectLst/>
          <a:scene3d>
            <a:camera prst="orthographicFront"/>
            <a:lightRig rig="threePt" dir="t"/>
          </a:scene3d>
          <a:sp3d>
            <a:bevelT/>
          </a:sp3d>
        </p:spPr>
      </p:pic>
      <p:pic>
        <p:nvPicPr>
          <p:cNvPr id="19" name="Picture 1">
            <a:extLst>
              <a:ext uri="{FF2B5EF4-FFF2-40B4-BE49-F238E27FC236}">
                <a16:creationId xmlns:a16="http://schemas.microsoft.com/office/drawing/2014/main" xmlns="" id="{890E2576-B335-7A46-86DA-F7FF66728148}"/>
              </a:ext>
            </a:extLst>
          </p:cNvPr>
          <p:cNvPicPr>
            <a:picLocks noChangeAspect="1" noChangeArrowheads="1"/>
          </p:cNvPicPr>
          <p:nvPr/>
        </p:nvPicPr>
        <p:blipFill>
          <a:blip r:embed="rId5"/>
          <a:srcRect l="30469" t="22500" r="62500" b="66250"/>
          <a:stretch>
            <a:fillRect/>
          </a:stretch>
        </p:blipFill>
        <p:spPr bwMode="auto">
          <a:xfrm>
            <a:off x="5500694" y="4569684"/>
            <a:ext cx="285752" cy="285752"/>
          </a:xfrm>
          <a:prstGeom prst="rect">
            <a:avLst/>
          </a:prstGeom>
          <a:noFill/>
          <a:ln w="9525">
            <a:noFill/>
            <a:miter lim="800000"/>
            <a:headEnd/>
            <a:tailEnd/>
          </a:ln>
          <a:effectLst/>
          <a:scene3d>
            <a:camera prst="orthographicFront"/>
            <a:lightRig rig="threePt" dir="t"/>
          </a:scene3d>
          <a:sp3d>
            <a:bevelT/>
          </a:sp3d>
        </p:spPr>
      </p:pic>
      <p:sp>
        <p:nvSpPr>
          <p:cNvPr id="20" name="CasellaDiTesto 19">
            <a:extLst>
              <a:ext uri="{FF2B5EF4-FFF2-40B4-BE49-F238E27FC236}">
                <a16:creationId xmlns:a16="http://schemas.microsoft.com/office/drawing/2014/main" xmlns="" id="{0CCCB06C-C207-514C-98E5-10318B0CE760}"/>
              </a:ext>
            </a:extLst>
          </p:cNvPr>
          <p:cNvSpPr txBox="1"/>
          <p:nvPr/>
        </p:nvSpPr>
        <p:spPr>
          <a:xfrm>
            <a:off x="1646238" y="5018088"/>
            <a:ext cx="854075" cy="260350"/>
          </a:xfrm>
          <a:prstGeom prst="rect">
            <a:avLst/>
          </a:prstGeom>
          <a:noFill/>
        </p:spPr>
        <p:txBody>
          <a:bodyPr wrap="none">
            <a:spAutoFit/>
          </a:bodyPr>
          <a:lstStyle/>
          <a:p>
            <a:pPr>
              <a:defRPr/>
            </a:pPr>
            <a:r>
              <a:rPr lang="en-US" sz="1050" dirty="0">
                <a:solidFill>
                  <a:prstClr val="black"/>
                </a:solidFill>
                <a:latin typeface="Calibri"/>
                <a:cs typeface="Arial" pitchFamily="34" charset="0"/>
              </a:rPr>
              <a:t>All  CAD  HF</a:t>
            </a:r>
          </a:p>
        </p:txBody>
      </p:sp>
      <p:sp>
        <p:nvSpPr>
          <p:cNvPr id="21" name="CasellaDiTesto 20">
            <a:extLst>
              <a:ext uri="{FF2B5EF4-FFF2-40B4-BE49-F238E27FC236}">
                <a16:creationId xmlns:a16="http://schemas.microsoft.com/office/drawing/2014/main" xmlns="" id="{8CC8EB9F-1788-7A40-BE2E-4ADC05BAFF58}"/>
              </a:ext>
            </a:extLst>
          </p:cNvPr>
          <p:cNvSpPr txBox="1"/>
          <p:nvPr/>
        </p:nvSpPr>
        <p:spPr>
          <a:xfrm>
            <a:off x="7177088" y="5018088"/>
            <a:ext cx="854075" cy="260350"/>
          </a:xfrm>
          <a:prstGeom prst="rect">
            <a:avLst/>
          </a:prstGeom>
          <a:noFill/>
        </p:spPr>
        <p:txBody>
          <a:bodyPr wrap="none">
            <a:spAutoFit/>
          </a:bodyPr>
          <a:lstStyle/>
          <a:p>
            <a:pPr>
              <a:defRPr/>
            </a:pPr>
            <a:r>
              <a:rPr lang="en-US" sz="1050" dirty="0">
                <a:solidFill>
                  <a:prstClr val="black"/>
                </a:solidFill>
                <a:latin typeface="Calibri"/>
                <a:cs typeface="Arial" pitchFamily="34" charset="0"/>
              </a:rPr>
              <a:t>All  CAD  HF</a:t>
            </a:r>
          </a:p>
        </p:txBody>
      </p:sp>
      <p:sp>
        <p:nvSpPr>
          <p:cNvPr id="23" name="CasellaDiTesto 22">
            <a:extLst>
              <a:ext uri="{FF2B5EF4-FFF2-40B4-BE49-F238E27FC236}">
                <a16:creationId xmlns:a16="http://schemas.microsoft.com/office/drawing/2014/main" xmlns="" id="{D6BF9262-6308-544C-BC4C-3B0EEEAA97F4}"/>
              </a:ext>
            </a:extLst>
          </p:cNvPr>
          <p:cNvSpPr txBox="1"/>
          <p:nvPr/>
        </p:nvSpPr>
        <p:spPr>
          <a:xfrm>
            <a:off x="5805488" y="5018088"/>
            <a:ext cx="855662" cy="260350"/>
          </a:xfrm>
          <a:prstGeom prst="rect">
            <a:avLst/>
          </a:prstGeom>
          <a:noFill/>
        </p:spPr>
        <p:txBody>
          <a:bodyPr wrap="none">
            <a:spAutoFit/>
          </a:bodyPr>
          <a:lstStyle/>
          <a:p>
            <a:pPr>
              <a:defRPr/>
            </a:pPr>
            <a:r>
              <a:rPr lang="en-US" sz="1050" dirty="0">
                <a:solidFill>
                  <a:prstClr val="black"/>
                </a:solidFill>
                <a:latin typeface="Calibri"/>
                <a:cs typeface="Arial" pitchFamily="34" charset="0"/>
              </a:rPr>
              <a:t>All  CAD  HF</a:t>
            </a:r>
          </a:p>
        </p:txBody>
      </p:sp>
      <p:sp>
        <p:nvSpPr>
          <p:cNvPr id="24" name="CasellaDiTesto 23">
            <a:extLst>
              <a:ext uri="{FF2B5EF4-FFF2-40B4-BE49-F238E27FC236}">
                <a16:creationId xmlns:a16="http://schemas.microsoft.com/office/drawing/2014/main" xmlns="" id="{FAFEE1C3-FB94-7B43-A67B-3BCD7F0ED2AF}"/>
              </a:ext>
            </a:extLst>
          </p:cNvPr>
          <p:cNvSpPr txBox="1"/>
          <p:nvPr/>
        </p:nvSpPr>
        <p:spPr>
          <a:xfrm>
            <a:off x="4403725" y="5018088"/>
            <a:ext cx="855663" cy="260350"/>
          </a:xfrm>
          <a:prstGeom prst="rect">
            <a:avLst/>
          </a:prstGeom>
          <a:noFill/>
        </p:spPr>
        <p:txBody>
          <a:bodyPr wrap="none">
            <a:spAutoFit/>
          </a:bodyPr>
          <a:lstStyle/>
          <a:p>
            <a:pPr>
              <a:defRPr/>
            </a:pPr>
            <a:r>
              <a:rPr lang="en-US" sz="1050" dirty="0">
                <a:solidFill>
                  <a:prstClr val="black"/>
                </a:solidFill>
                <a:latin typeface="Calibri"/>
                <a:cs typeface="Arial" pitchFamily="34" charset="0"/>
              </a:rPr>
              <a:t>All  CAD  HF</a:t>
            </a:r>
          </a:p>
        </p:txBody>
      </p:sp>
      <p:sp>
        <p:nvSpPr>
          <p:cNvPr id="25" name="CasellaDiTesto 24">
            <a:extLst>
              <a:ext uri="{FF2B5EF4-FFF2-40B4-BE49-F238E27FC236}">
                <a16:creationId xmlns:a16="http://schemas.microsoft.com/office/drawing/2014/main" xmlns="" id="{2D0DF40D-3970-994C-9533-E7A44E474E19}"/>
              </a:ext>
            </a:extLst>
          </p:cNvPr>
          <p:cNvSpPr txBox="1"/>
          <p:nvPr/>
        </p:nvSpPr>
        <p:spPr>
          <a:xfrm>
            <a:off x="3003550" y="5018088"/>
            <a:ext cx="854075" cy="260350"/>
          </a:xfrm>
          <a:prstGeom prst="rect">
            <a:avLst/>
          </a:prstGeom>
          <a:noFill/>
        </p:spPr>
        <p:txBody>
          <a:bodyPr wrap="none">
            <a:spAutoFit/>
          </a:bodyPr>
          <a:lstStyle/>
          <a:p>
            <a:pPr>
              <a:defRPr/>
            </a:pPr>
            <a:r>
              <a:rPr lang="en-US" sz="1050" dirty="0">
                <a:solidFill>
                  <a:prstClr val="black"/>
                </a:solidFill>
                <a:latin typeface="Calibri"/>
                <a:cs typeface="Arial" pitchFamily="34" charset="0"/>
              </a:rPr>
              <a:t>All  CAD  HF</a:t>
            </a:r>
          </a:p>
        </p:txBody>
      </p:sp>
      <p:pic>
        <p:nvPicPr>
          <p:cNvPr id="22" name="Picture 7">
            <a:extLst>
              <a:ext uri="{FF2B5EF4-FFF2-40B4-BE49-F238E27FC236}">
                <a16:creationId xmlns:a16="http://schemas.microsoft.com/office/drawing/2014/main" xmlns="" id="{F355ABBB-DD46-A54D-8BB4-EAB74835FE90}"/>
              </a:ext>
            </a:extLst>
          </p:cNvPr>
          <p:cNvPicPr>
            <a:picLocks noChangeAspect="1" noChangeArrowheads="1"/>
          </p:cNvPicPr>
          <p:nvPr/>
        </p:nvPicPr>
        <p:blipFill>
          <a:blip r:embed="rId4"/>
          <a:srcRect l="80716" t="67782" r="4518" b="19193"/>
          <a:stretch>
            <a:fillRect/>
          </a:stretch>
        </p:blipFill>
        <p:spPr bwMode="auto">
          <a:xfrm>
            <a:off x="6143636" y="734400"/>
            <a:ext cx="652240" cy="360000"/>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prstMaterial="matte">
            <a:bevelT/>
          </a:sp3d>
        </p:spPr>
      </p:pic>
      <p:sp>
        <p:nvSpPr>
          <p:cNvPr id="126997" name="CasellaDiTesto 28">
            <a:extLst>
              <a:ext uri="{FF2B5EF4-FFF2-40B4-BE49-F238E27FC236}">
                <a16:creationId xmlns:a16="http://schemas.microsoft.com/office/drawing/2014/main" xmlns="" id="{B43A6B69-4031-764E-AFD1-9A630139F110}"/>
              </a:ext>
            </a:extLst>
          </p:cNvPr>
          <p:cNvSpPr txBox="1">
            <a:spLocks noChangeArrowheads="1"/>
          </p:cNvSpPr>
          <p:nvPr/>
        </p:nvSpPr>
        <p:spPr bwMode="auto">
          <a:xfrm>
            <a:off x="6742113" y="254000"/>
            <a:ext cx="1446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600">
                <a:solidFill>
                  <a:srgbClr val="000000"/>
                </a:solidFill>
                <a:latin typeface="Calibri" panose="020F0502020204030204" pitchFamily="34" charset="0"/>
              </a:rPr>
              <a:t>EUROASPIRE III</a:t>
            </a:r>
          </a:p>
        </p:txBody>
      </p:sp>
      <p:sp>
        <p:nvSpPr>
          <p:cNvPr id="126998" name="CasellaDiTesto 29">
            <a:extLst>
              <a:ext uri="{FF2B5EF4-FFF2-40B4-BE49-F238E27FC236}">
                <a16:creationId xmlns:a16="http://schemas.microsoft.com/office/drawing/2014/main" xmlns="" id="{BE8F466F-A08C-E94A-BC43-60BD78189164}"/>
              </a:ext>
            </a:extLst>
          </p:cNvPr>
          <p:cNvSpPr txBox="1">
            <a:spLocks noChangeArrowheads="1"/>
          </p:cNvSpPr>
          <p:nvPr/>
        </p:nvSpPr>
        <p:spPr bwMode="auto">
          <a:xfrm>
            <a:off x="6772275" y="706438"/>
            <a:ext cx="11191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600">
                <a:solidFill>
                  <a:srgbClr val="000000"/>
                </a:solidFill>
                <a:latin typeface="Calibri" panose="020F0502020204030204" pitchFamily="34" charset="0"/>
              </a:rPr>
              <a:t>ISYDE 2008</a:t>
            </a:r>
          </a:p>
        </p:txBody>
      </p:sp>
    </p:spTree>
    <p:extLst>
      <p:ext uri="{BB962C8B-B14F-4D97-AF65-F5344CB8AC3E}">
        <p14:creationId xmlns:p14="http://schemas.microsoft.com/office/powerpoint/2010/main" val="415365803"/>
      </p:ext>
    </p:extLst>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a:extLst>
              <a:ext uri="{FF2B5EF4-FFF2-40B4-BE49-F238E27FC236}">
                <a16:creationId xmlns:a16="http://schemas.microsoft.com/office/drawing/2014/main" xmlns="" id="{1CBA28F4-2879-4347-ACDB-CFFD562241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1798638"/>
            <a:ext cx="60452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Box 3">
            <a:extLst>
              <a:ext uri="{FF2B5EF4-FFF2-40B4-BE49-F238E27FC236}">
                <a16:creationId xmlns:a16="http://schemas.microsoft.com/office/drawing/2014/main" xmlns="" id="{97E60E8A-4800-AB44-83BF-7724069EEA5F}"/>
              </a:ext>
            </a:extLst>
          </p:cNvPr>
          <p:cNvSpPr txBox="1">
            <a:spLocks noChangeArrowheads="1"/>
          </p:cNvSpPr>
          <p:nvPr/>
        </p:nvSpPr>
        <p:spPr bwMode="auto">
          <a:xfrm>
            <a:off x="741363" y="5397500"/>
            <a:ext cx="7620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000" b="1">
                <a:ea typeface="ヒラギノ角ゴ Pro W3" panose="020B0300000000000000" pitchFamily="34" charset="-128"/>
              </a:rPr>
              <a:t>Todd M.  Brown , Adrian F.  Hernandez , Vera  Bittner , Christopher P.  Cannon , Gray  Ellrodt , Li  Liang , Eric D.  Pe...</a:t>
            </a:r>
          </a:p>
        </p:txBody>
      </p:sp>
      <p:sp>
        <p:nvSpPr>
          <p:cNvPr id="129027" name="TextBox 4">
            <a:extLst>
              <a:ext uri="{FF2B5EF4-FFF2-40B4-BE49-F238E27FC236}">
                <a16:creationId xmlns:a16="http://schemas.microsoft.com/office/drawing/2014/main" xmlns="" id="{B8E6B942-B65E-7644-BCDD-4C4F97D7D00F}"/>
              </a:ext>
            </a:extLst>
          </p:cNvPr>
          <p:cNvSpPr txBox="1">
            <a:spLocks noChangeArrowheads="1"/>
          </p:cNvSpPr>
          <p:nvPr/>
        </p:nvSpPr>
        <p:spPr bwMode="auto">
          <a:xfrm>
            <a:off x="741363" y="5778500"/>
            <a:ext cx="7620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000" b="1">
                <a:ea typeface="ヒラギノ角ゴ Pro W3" panose="020B0300000000000000" pitchFamily="34" charset="-128"/>
              </a:rPr>
              <a:t> Predictors of Cardiac Rehabilitation Referral in Coronary Artery Disease Patients : Findings From the American Heart Association's Get With The Guidelines Program</a:t>
            </a:r>
          </a:p>
        </p:txBody>
      </p:sp>
      <p:sp>
        <p:nvSpPr>
          <p:cNvPr id="129028" name="TextBox 5">
            <a:extLst>
              <a:ext uri="{FF2B5EF4-FFF2-40B4-BE49-F238E27FC236}">
                <a16:creationId xmlns:a16="http://schemas.microsoft.com/office/drawing/2014/main" xmlns="" id="{4AB5229C-D70E-CC4A-8A10-02691D54B76F}"/>
              </a:ext>
            </a:extLst>
          </p:cNvPr>
          <p:cNvSpPr txBox="1">
            <a:spLocks noChangeArrowheads="1"/>
          </p:cNvSpPr>
          <p:nvPr/>
        </p:nvSpPr>
        <p:spPr bwMode="auto">
          <a:xfrm>
            <a:off x="741363" y="6159500"/>
            <a:ext cx="7620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000" b="1">
                <a:ea typeface="ヒラギノ角ゴ Pro W3" panose="020B0300000000000000" pitchFamily="34" charset="-128"/>
              </a:rPr>
              <a:t>Journal of the American College of Cardiology, Volume 54, Issue 6, 2009, 515 - 521</a:t>
            </a:r>
          </a:p>
        </p:txBody>
      </p:sp>
      <p:sp>
        <p:nvSpPr>
          <p:cNvPr id="129029" name="TextBox 6">
            <a:extLst>
              <a:ext uri="{FF2B5EF4-FFF2-40B4-BE49-F238E27FC236}">
                <a16:creationId xmlns:a16="http://schemas.microsoft.com/office/drawing/2014/main" xmlns="" id="{1FCD7BDF-DA50-2540-B21E-B9033474646A}"/>
              </a:ext>
            </a:extLst>
          </p:cNvPr>
          <p:cNvSpPr txBox="1">
            <a:spLocks noChangeArrowheads="1"/>
          </p:cNvSpPr>
          <p:nvPr/>
        </p:nvSpPr>
        <p:spPr bwMode="auto">
          <a:xfrm>
            <a:off x="635000" y="6032500"/>
            <a:ext cx="7620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it-IT" sz="1000" b="1">
              <a:ea typeface="ヒラギノ角ゴ Pro W3" panose="020B0300000000000000" pitchFamily="34" charset="-128"/>
            </a:endParaRPr>
          </a:p>
        </p:txBody>
      </p:sp>
      <p:sp>
        <p:nvSpPr>
          <p:cNvPr id="129030" name="CasellaDiTesto 6">
            <a:extLst>
              <a:ext uri="{FF2B5EF4-FFF2-40B4-BE49-F238E27FC236}">
                <a16:creationId xmlns:a16="http://schemas.microsoft.com/office/drawing/2014/main" xmlns="" id="{7FA53A2E-6F56-B642-A7A8-584734143209}"/>
              </a:ext>
            </a:extLst>
          </p:cNvPr>
          <p:cNvSpPr txBox="1">
            <a:spLocks noChangeArrowheads="1"/>
          </p:cNvSpPr>
          <p:nvPr/>
        </p:nvSpPr>
        <p:spPr bwMode="auto">
          <a:xfrm>
            <a:off x="1835150" y="692150"/>
            <a:ext cx="5500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DA1B1C"/>
                </a:solidFill>
                <a:latin typeface="Comic Sans MS" panose="030F0902030302020204" pitchFamily="66" charset="0"/>
              </a:rPr>
              <a:t>Percentuale di pazienti inviati in CR</a:t>
            </a:r>
          </a:p>
        </p:txBody>
      </p:sp>
    </p:spTree>
    <p:extLst>
      <p:ext uri="{BB962C8B-B14F-4D97-AF65-F5344CB8AC3E}">
        <p14:creationId xmlns:p14="http://schemas.microsoft.com/office/powerpoint/2010/main" val="285723751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1">
            <a:extLst>
              <a:ext uri="{FF2B5EF4-FFF2-40B4-BE49-F238E27FC236}">
                <a16:creationId xmlns:a16="http://schemas.microsoft.com/office/drawing/2014/main" xmlns="" id="{E56A3EB5-77D1-434F-A274-FF18D1302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63663"/>
            <a:ext cx="8569325"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32">
            <a:extLst>
              <a:ext uri="{FF2B5EF4-FFF2-40B4-BE49-F238E27FC236}">
                <a16:creationId xmlns:a16="http://schemas.microsoft.com/office/drawing/2014/main" xmlns="" id="{2C45AA3E-2CAF-AA4C-99D6-985C1BE39479}"/>
              </a:ext>
            </a:extLst>
          </p:cNvPr>
          <p:cNvSpPr>
            <a:spLocks noChangeArrowheads="1"/>
          </p:cNvSpPr>
          <p:nvPr/>
        </p:nvSpPr>
        <p:spPr bwMode="auto">
          <a:xfrm>
            <a:off x="3635375" y="6226175"/>
            <a:ext cx="5292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it-IT" altLang="it-IT" sz="1200">
                <a:hlinkClick r:id="rId3" tooltip="International journal of cardiology."/>
              </a:rPr>
              <a:t>Int J Cardiol.</a:t>
            </a:r>
            <a:r>
              <a:rPr lang="it-IT" altLang="it-IT" sz="1200"/>
              <a:t> 2012 May 8. [Epub ahead of print] </a:t>
            </a:r>
          </a:p>
        </p:txBody>
      </p:sp>
    </p:spTree>
    <p:extLst>
      <p:ext uri="{BB962C8B-B14F-4D97-AF65-F5344CB8AC3E}">
        <p14:creationId xmlns:p14="http://schemas.microsoft.com/office/powerpoint/2010/main" val="14919752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B0612740-74D1-8645-9BCA-0394C59814FD}"/>
              </a:ext>
            </a:extLst>
          </p:cNvPr>
          <p:cNvSpPr>
            <a:spLocks noChangeArrowheads="1"/>
          </p:cNvSpPr>
          <p:nvPr/>
        </p:nvSpPr>
        <p:spPr bwMode="auto">
          <a:xfrm>
            <a:off x="3617913" y="1160463"/>
            <a:ext cx="1900237" cy="1760537"/>
          </a:xfrm>
          <a:prstGeom prst="ellipse">
            <a:avLst/>
          </a:prstGeom>
          <a:solidFill>
            <a:srgbClr val="FF0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1" name="Ovale 10">
            <a:extLst>
              <a:ext uri="{FF2B5EF4-FFF2-40B4-BE49-F238E27FC236}">
                <a16:creationId xmlns:a16="http://schemas.microsoft.com/office/drawing/2014/main" xmlns="" id="{192737D5-BF1D-2B43-B160-64646476F7E5}"/>
              </a:ext>
            </a:extLst>
          </p:cNvPr>
          <p:cNvSpPr>
            <a:spLocks noChangeArrowheads="1"/>
          </p:cNvSpPr>
          <p:nvPr/>
        </p:nvSpPr>
        <p:spPr bwMode="auto">
          <a:xfrm>
            <a:off x="3732213" y="4930775"/>
            <a:ext cx="1900237" cy="1762125"/>
          </a:xfrm>
          <a:prstGeom prst="ellipse">
            <a:avLst/>
          </a:prstGeom>
          <a:solidFill>
            <a:srgbClr val="CCFFCC"/>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2" name="Ovale 11">
            <a:extLst>
              <a:ext uri="{FF2B5EF4-FFF2-40B4-BE49-F238E27FC236}">
                <a16:creationId xmlns:a16="http://schemas.microsoft.com/office/drawing/2014/main" xmlns="" id="{FF58B2E7-D03B-9444-8701-15E0AAB552FD}"/>
              </a:ext>
            </a:extLst>
          </p:cNvPr>
          <p:cNvSpPr>
            <a:spLocks noChangeArrowheads="1"/>
          </p:cNvSpPr>
          <p:nvPr/>
        </p:nvSpPr>
        <p:spPr bwMode="auto">
          <a:xfrm>
            <a:off x="6338888" y="3011488"/>
            <a:ext cx="1900237" cy="1760537"/>
          </a:xfrm>
          <a:prstGeom prst="ellipse">
            <a:avLst/>
          </a:prstGeom>
          <a:solidFill>
            <a:srgbClr val="008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3" name="Ovale 12">
            <a:extLst>
              <a:ext uri="{FF2B5EF4-FFF2-40B4-BE49-F238E27FC236}">
                <a16:creationId xmlns:a16="http://schemas.microsoft.com/office/drawing/2014/main" xmlns="" id="{69680A8B-A2F7-B747-A2A9-50EBF20AF82A}"/>
              </a:ext>
            </a:extLst>
          </p:cNvPr>
          <p:cNvSpPr>
            <a:spLocks noChangeArrowheads="1"/>
          </p:cNvSpPr>
          <p:nvPr/>
        </p:nvSpPr>
        <p:spPr bwMode="auto">
          <a:xfrm>
            <a:off x="1047750" y="3011488"/>
            <a:ext cx="1901825" cy="1760537"/>
          </a:xfrm>
          <a:prstGeom prst="ellipse">
            <a:avLst/>
          </a:prstGeom>
          <a:solidFill>
            <a:srgbClr val="FF4218"/>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32101" name="CasellaDiTesto 4">
            <a:extLst>
              <a:ext uri="{FF2B5EF4-FFF2-40B4-BE49-F238E27FC236}">
                <a16:creationId xmlns:a16="http://schemas.microsoft.com/office/drawing/2014/main" xmlns="" id="{00195716-B9FD-BF45-B74E-095A4079E2D7}"/>
              </a:ext>
            </a:extLst>
          </p:cNvPr>
          <p:cNvSpPr txBox="1">
            <a:spLocks noChangeArrowheads="1"/>
          </p:cNvSpPr>
          <p:nvPr/>
        </p:nvSpPr>
        <p:spPr bwMode="auto">
          <a:xfrm>
            <a:off x="3684588" y="1527175"/>
            <a:ext cx="1785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a:latin typeface="Calibri" panose="020F0502020204030204" pitchFamily="34" charset="0"/>
              </a:rPr>
              <a:t>CR DEGENZIALE</a:t>
            </a:r>
          </a:p>
        </p:txBody>
      </p:sp>
      <p:sp>
        <p:nvSpPr>
          <p:cNvPr id="132102" name="CasellaDiTesto 15">
            <a:extLst>
              <a:ext uri="{FF2B5EF4-FFF2-40B4-BE49-F238E27FC236}">
                <a16:creationId xmlns:a16="http://schemas.microsoft.com/office/drawing/2014/main" xmlns="" id="{6B3C41D1-BA09-EA44-8EDA-D1E175202F4E}"/>
              </a:ext>
            </a:extLst>
          </p:cNvPr>
          <p:cNvSpPr txBox="1">
            <a:spLocks noChangeArrowheads="1"/>
          </p:cNvSpPr>
          <p:nvPr/>
        </p:nvSpPr>
        <p:spPr bwMode="auto">
          <a:xfrm>
            <a:off x="944563" y="3497263"/>
            <a:ext cx="212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a:latin typeface="Calibri" panose="020F0502020204030204" pitchFamily="34" charset="0"/>
              </a:rPr>
              <a:t>CR AMBULATORIALE</a:t>
            </a:r>
          </a:p>
        </p:txBody>
      </p:sp>
      <p:sp>
        <p:nvSpPr>
          <p:cNvPr id="132103" name="CasellaDiTesto 16">
            <a:extLst>
              <a:ext uri="{FF2B5EF4-FFF2-40B4-BE49-F238E27FC236}">
                <a16:creationId xmlns:a16="http://schemas.microsoft.com/office/drawing/2014/main" xmlns="" id="{5B6E488B-6A26-3E48-A9DF-F78AFD990442}"/>
              </a:ext>
            </a:extLst>
          </p:cNvPr>
          <p:cNvSpPr txBox="1">
            <a:spLocks noChangeArrowheads="1"/>
          </p:cNvSpPr>
          <p:nvPr/>
        </p:nvSpPr>
        <p:spPr bwMode="auto">
          <a:xfrm>
            <a:off x="6300788" y="3490913"/>
            <a:ext cx="1968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a:latin typeface="Calibri" panose="020F0502020204030204" pitchFamily="34" charset="0"/>
              </a:rPr>
              <a:t>AMBULATORI PREV. SECOND. </a:t>
            </a:r>
          </a:p>
        </p:txBody>
      </p:sp>
      <p:sp>
        <p:nvSpPr>
          <p:cNvPr id="132104" name="CasellaDiTesto 17">
            <a:extLst>
              <a:ext uri="{FF2B5EF4-FFF2-40B4-BE49-F238E27FC236}">
                <a16:creationId xmlns:a16="http://schemas.microsoft.com/office/drawing/2014/main" xmlns="" id="{B36EE476-3477-1149-A583-A69B47E87EB5}"/>
              </a:ext>
            </a:extLst>
          </p:cNvPr>
          <p:cNvSpPr txBox="1">
            <a:spLocks noChangeArrowheads="1"/>
          </p:cNvSpPr>
          <p:nvPr/>
        </p:nvSpPr>
        <p:spPr bwMode="auto">
          <a:xfrm>
            <a:off x="3722688" y="5200650"/>
            <a:ext cx="19685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a:latin typeface="Calibri" panose="020F0502020204030204" pitchFamily="34" charset="0"/>
              </a:rPr>
              <a:t>AMBULATORI CARDIOLOGICI</a:t>
            </a:r>
          </a:p>
          <a:p>
            <a:pPr algn="ctr" eaLnBrk="1" hangingPunct="1"/>
            <a:endParaRPr lang="it-IT" altLang="it-IT" sz="2000" b="1">
              <a:latin typeface="Calibri" panose="020F0502020204030204" pitchFamily="34" charset="0"/>
            </a:endParaRPr>
          </a:p>
          <a:p>
            <a:pPr algn="ctr" eaLnBrk="1" hangingPunct="1"/>
            <a:r>
              <a:rPr lang="it-IT" altLang="it-IT" sz="2000" b="1">
                <a:latin typeface="Calibri" panose="020F0502020204030204" pitchFamily="34" charset="0"/>
              </a:rPr>
              <a:t>MMG</a:t>
            </a:r>
          </a:p>
        </p:txBody>
      </p:sp>
      <p:cxnSp>
        <p:nvCxnSpPr>
          <p:cNvPr id="96266" name="Connettore 1 2">
            <a:extLst>
              <a:ext uri="{FF2B5EF4-FFF2-40B4-BE49-F238E27FC236}">
                <a16:creationId xmlns:a16="http://schemas.microsoft.com/office/drawing/2014/main" xmlns="" id="{72139640-E8DE-344B-A0B5-460B5928412C}"/>
              </a:ext>
            </a:extLst>
          </p:cNvPr>
          <p:cNvCxnSpPr>
            <a:cxnSpLocks noChangeShapeType="1"/>
          </p:cNvCxnSpPr>
          <p:nvPr/>
        </p:nvCxnSpPr>
        <p:spPr bwMode="auto">
          <a:xfrm flipH="1">
            <a:off x="2949575" y="2625725"/>
            <a:ext cx="773113" cy="706438"/>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267" name="Connettore 1 14">
            <a:extLst>
              <a:ext uri="{FF2B5EF4-FFF2-40B4-BE49-F238E27FC236}">
                <a16:creationId xmlns:a16="http://schemas.microsoft.com/office/drawing/2014/main" xmlns="" id="{10EA1355-AAA0-3B41-A8BA-8C0AC4E36CF2}"/>
              </a:ext>
            </a:extLst>
          </p:cNvPr>
          <p:cNvCxnSpPr>
            <a:cxnSpLocks noChangeShapeType="1"/>
          </p:cNvCxnSpPr>
          <p:nvPr/>
        </p:nvCxnSpPr>
        <p:spPr bwMode="auto">
          <a:xfrm flipH="1" flipV="1">
            <a:off x="2844800" y="4630738"/>
            <a:ext cx="887413" cy="59848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268" name="Connettore 1 18">
            <a:extLst>
              <a:ext uri="{FF2B5EF4-FFF2-40B4-BE49-F238E27FC236}">
                <a16:creationId xmlns:a16="http://schemas.microsoft.com/office/drawing/2014/main" xmlns="" id="{B0C6EF23-C165-EE49-A8F2-539413F7C676}"/>
              </a:ext>
            </a:extLst>
          </p:cNvPr>
          <p:cNvCxnSpPr>
            <a:cxnSpLocks noChangeShapeType="1"/>
          </p:cNvCxnSpPr>
          <p:nvPr/>
        </p:nvCxnSpPr>
        <p:spPr bwMode="auto">
          <a:xfrm flipH="1">
            <a:off x="5632450" y="4522788"/>
            <a:ext cx="773113" cy="70643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269" name="Connettore 1 19">
            <a:extLst>
              <a:ext uri="{FF2B5EF4-FFF2-40B4-BE49-F238E27FC236}">
                <a16:creationId xmlns:a16="http://schemas.microsoft.com/office/drawing/2014/main" xmlns="" id="{D3F03DE3-10C3-A640-A42F-E89DF69C6558}"/>
              </a:ext>
            </a:extLst>
          </p:cNvPr>
          <p:cNvCxnSpPr>
            <a:cxnSpLocks noChangeShapeType="1"/>
          </p:cNvCxnSpPr>
          <p:nvPr/>
        </p:nvCxnSpPr>
        <p:spPr bwMode="auto">
          <a:xfrm flipH="1" flipV="1">
            <a:off x="5518150" y="2601913"/>
            <a:ext cx="1041400" cy="568325"/>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2109" name="CasellaDiTesto 20">
            <a:extLst>
              <a:ext uri="{FF2B5EF4-FFF2-40B4-BE49-F238E27FC236}">
                <a16:creationId xmlns:a16="http://schemas.microsoft.com/office/drawing/2014/main" xmlns="" id="{528FBA2B-1301-2540-97C9-24AF4DDCC77E}"/>
              </a:ext>
            </a:extLst>
          </p:cNvPr>
          <p:cNvSpPr txBox="1">
            <a:spLocks noChangeArrowheads="1"/>
          </p:cNvSpPr>
          <p:nvPr/>
        </p:nvSpPr>
        <p:spPr bwMode="auto">
          <a:xfrm>
            <a:off x="3398838" y="3236913"/>
            <a:ext cx="254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rPr>
              <a:t>RETE PER LA FASE POSTACUTA</a:t>
            </a:r>
          </a:p>
        </p:txBody>
      </p:sp>
      <p:sp>
        <p:nvSpPr>
          <p:cNvPr id="132110" name="Titolo 1">
            <a:extLst>
              <a:ext uri="{FF2B5EF4-FFF2-40B4-BE49-F238E27FC236}">
                <a16:creationId xmlns:a16="http://schemas.microsoft.com/office/drawing/2014/main" xmlns="" id="{D6D8C0E4-572B-AB4A-8A67-1DCECE64B158}"/>
              </a:ext>
            </a:extLst>
          </p:cNvPr>
          <p:cNvSpPr>
            <a:spLocks noGrp="1"/>
          </p:cNvSpPr>
          <p:nvPr>
            <p:ph type="title"/>
          </p:nvPr>
        </p:nvSpPr>
        <p:spPr>
          <a:xfrm>
            <a:off x="0" y="428625"/>
            <a:ext cx="9061450" cy="1143000"/>
          </a:xfrm>
        </p:spPr>
        <p:txBody>
          <a:bodyPr/>
          <a:lstStyle/>
          <a:p>
            <a:pPr eaLnBrk="1" hangingPunct="1"/>
            <a:r>
              <a:rPr lang="it-IT" altLang="it-IT" sz="2000" b="1">
                <a:latin typeface="Calibri" panose="020F0502020204030204" pitchFamily="34" charset="0"/>
                <a:ea typeface="ヒラギノ角ゴ Pro W3" panose="020B0300000000000000" pitchFamily="34" charset="-128"/>
              </a:rPr>
              <a:t>PREVENZIONE SECONDARIA/RIABILITAZIONE POSTACUTA (fino a 1 anno)</a:t>
            </a:r>
          </a:p>
        </p:txBody>
      </p:sp>
    </p:spTree>
    <p:extLst>
      <p:ext uri="{BB962C8B-B14F-4D97-AF65-F5344CB8AC3E}">
        <p14:creationId xmlns:p14="http://schemas.microsoft.com/office/powerpoint/2010/main" val="189908357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66AEA083-EFD7-1C46-A17E-38FE166C2FF4}"/>
              </a:ext>
            </a:extLst>
          </p:cNvPr>
          <p:cNvSpPr>
            <a:spLocks noChangeArrowheads="1"/>
          </p:cNvSpPr>
          <p:nvPr/>
        </p:nvSpPr>
        <p:spPr bwMode="auto">
          <a:xfrm>
            <a:off x="3617913" y="1160463"/>
            <a:ext cx="1900237" cy="1760537"/>
          </a:xfrm>
          <a:prstGeom prst="ellipse">
            <a:avLst/>
          </a:prstGeom>
          <a:solidFill>
            <a:srgbClr val="3366F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1" name="Ovale 10">
            <a:extLst>
              <a:ext uri="{FF2B5EF4-FFF2-40B4-BE49-F238E27FC236}">
                <a16:creationId xmlns:a16="http://schemas.microsoft.com/office/drawing/2014/main" xmlns="" id="{080F3C6E-154C-5B4F-9518-31FBE9CC309D}"/>
              </a:ext>
            </a:extLst>
          </p:cNvPr>
          <p:cNvSpPr>
            <a:spLocks noChangeArrowheads="1"/>
          </p:cNvSpPr>
          <p:nvPr/>
        </p:nvSpPr>
        <p:spPr bwMode="auto">
          <a:xfrm>
            <a:off x="3732213" y="4930775"/>
            <a:ext cx="1900237" cy="1762125"/>
          </a:xfrm>
          <a:prstGeom prst="ellipse">
            <a:avLst/>
          </a:prstGeom>
          <a:solidFill>
            <a:srgbClr val="3366F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2" name="Ovale 11">
            <a:extLst>
              <a:ext uri="{FF2B5EF4-FFF2-40B4-BE49-F238E27FC236}">
                <a16:creationId xmlns:a16="http://schemas.microsoft.com/office/drawing/2014/main" xmlns="" id="{527FF446-455E-7545-AFA0-9BD16DBDDB1C}"/>
              </a:ext>
            </a:extLst>
          </p:cNvPr>
          <p:cNvSpPr>
            <a:spLocks noChangeArrowheads="1"/>
          </p:cNvSpPr>
          <p:nvPr/>
        </p:nvSpPr>
        <p:spPr bwMode="auto">
          <a:xfrm>
            <a:off x="6338888" y="3011488"/>
            <a:ext cx="1900237" cy="1760537"/>
          </a:xfrm>
          <a:prstGeom prst="ellipse">
            <a:avLst/>
          </a:prstGeom>
          <a:solidFill>
            <a:srgbClr val="3366F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rgbClr val="3366FF"/>
              </a:solidFill>
              <a:latin typeface="+mn-lt"/>
              <a:ea typeface="+mn-ea"/>
            </a:endParaRPr>
          </a:p>
        </p:txBody>
      </p:sp>
      <p:sp>
        <p:nvSpPr>
          <p:cNvPr id="13" name="Ovale 12">
            <a:extLst>
              <a:ext uri="{FF2B5EF4-FFF2-40B4-BE49-F238E27FC236}">
                <a16:creationId xmlns:a16="http://schemas.microsoft.com/office/drawing/2014/main" xmlns="" id="{4F715AE3-B877-A043-BBC8-2405F78EC39E}"/>
              </a:ext>
            </a:extLst>
          </p:cNvPr>
          <p:cNvSpPr>
            <a:spLocks noChangeArrowheads="1"/>
          </p:cNvSpPr>
          <p:nvPr/>
        </p:nvSpPr>
        <p:spPr bwMode="auto">
          <a:xfrm>
            <a:off x="1047750" y="3011488"/>
            <a:ext cx="1901825" cy="1760537"/>
          </a:xfrm>
          <a:prstGeom prst="ellipse">
            <a:avLst/>
          </a:prstGeom>
          <a:solidFill>
            <a:srgbClr val="3366FF"/>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33125" name="CasellaDiTesto 4">
            <a:extLst>
              <a:ext uri="{FF2B5EF4-FFF2-40B4-BE49-F238E27FC236}">
                <a16:creationId xmlns:a16="http://schemas.microsoft.com/office/drawing/2014/main" xmlns="" id="{354BC6E7-0D69-6E46-8F68-9030C967952A}"/>
              </a:ext>
            </a:extLst>
          </p:cNvPr>
          <p:cNvSpPr txBox="1">
            <a:spLocks noChangeArrowheads="1"/>
          </p:cNvSpPr>
          <p:nvPr/>
        </p:nvSpPr>
        <p:spPr bwMode="auto">
          <a:xfrm>
            <a:off x="3684588" y="1527175"/>
            <a:ext cx="1785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a:latin typeface="Calibri" panose="020F0502020204030204" pitchFamily="34" charset="0"/>
              </a:rPr>
              <a:t>CARDIOLOGI</a:t>
            </a:r>
          </a:p>
          <a:p>
            <a:pPr algn="ctr" eaLnBrk="1" hangingPunct="1"/>
            <a:r>
              <a:rPr lang="it-IT" altLang="it-IT" b="1">
                <a:latin typeface="Calibri" panose="020F0502020204030204" pitchFamily="34" charset="0"/>
              </a:rPr>
              <a:t>PER ACUTI</a:t>
            </a:r>
          </a:p>
          <a:p>
            <a:pPr algn="ctr" eaLnBrk="1" hangingPunct="1"/>
            <a:endParaRPr lang="it-IT" altLang="it-IT" b="1">
              <a:latin typeface="Calibri" panose="020F0502020204030204" pitchFamily="34" charset="0"/>
            </a:endParaRPr>
          </a:p>
        </p:txBody>
      </p:sp>
      <p:sp>
        <p:nvSpPr>
          <p:cNvPr id="133126" name="CasellaDiTesto 15">
            <a:extLst>
              <a:ext uri="{FF2B5EF4-FFF2-40B4-BE49-F238E27FC236}">
                <a16:creationId xmlns:a16="http://schemas.microsoft.com/office/drawing/2014/main" xmlns="" id="{326D5F6A-781A-084A-80E8-B64697A80C9D}"/>
              </a:ext>
            </a:extLst>
          </p:cNvPr>
          <p:cNvSpPr txBox="1">
            <a:spLocks noChangeArrowheads="1"/>
          </p:cNvSpPr>
          <p:nvPr/>
        </p:nvSpPr>
        <p:spPr bwMode="auto">
          <a:xfrm>
            <a:off x="944563" y="3603625"/>
            <a:ext cx="2120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latin typeface="Calibri" panose="020F0502020204030204" pitchFamily="34" charset="0"/>
              </a:rPr>
              <a:t>INFERMIERI</a:t>
            </a:r>
          </a:p>
        </p:txBody>
      </p:sp>
      <p:sp>
        <p:nvSpPr>
          <p:cNvPr id="133127" name="CasellaDiTesto 16">
            <a:extLst>
              <a:ext uri="{FF2B5EF4-FFF2-40B4-BE49-F238E27FC236}">
                <a16:creationId xmlns:a16="http://schemas.microsoft.com/office/drawing/2014/main" xmlns="" id="{C8684F0D-D058-4648-9A38-C2394E87A3CE}"/>
              </a:ext>
            </a:extLst>
          </p:cNvPr>
          <p:cNvSpPr txBox="1">
            <a:spLocks noChangeArrowheads="1"/>
          </p:cNvSpPr>
          <p:nvPr/>
        </p:nvSpPr>
        <p:spPr bwMode="auto">
          <a:xfrm>
            <a:off x="6329363" y="3309938"/>
            <a:ext cx="1968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a:latin typeface="Calibri" panose="020F0502020204030204" pitchFamily="34" charset="0"/>
              </a:rPr>
              <a:t>CARDIOLOGI DEL POSTACUTO</a:t>
            </a:r>
          </a:p>
        </p:txBody>
      </p:sp>
      <p:sp>
        <p:nvSpPr>
          <p:cNvPr id="133128" name="CasellaDiTesto 17">
            <a:extLst>
              <a:ext uri="{FF2B5EF4-FFF2-40B4-BE49-F238E27FC236}">
                <a16:creationId xmlns:a16="http://schemas.microsoft.com/office/drawing/2014/main" xmlns="" id="{AA43D212-B6D8-2747-8013-ED22B86F56D4}"/>
              </a:ext>
            </a:extLst>
          </p:cNvPr>
          <p:cNvSpPr txBox="1">
            <a:spLocks noChangeArrowheads="1"/>
          </p:cNvSpPr>
          <p:nvPr/>
        </p:nvSpPr>
        <p:spPr bwMode="auto">
          <a:xfrm>
            <a:off x="3673475" y="5124450"/>
            <a:ext cx="1968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2800" b="1">
              <a:latin typeface="Calibri" panose="020F0502020204030204" pitchFamily="34" charset="0"/>
            </a:endParaRPr>
          </a:p>
          <a:p>
            <a:pPr algn="ctr" eaLnBrk="1" hangingPunct="1"/>
            <a:r>
              <a:rPr lang="it-IT" altLang="it-IT" sz="2800" b="1">
                <a:latin typeface="Calibri" panose="020F0502020204030204" pitchFamily="34" charset="0"/>
              </a:rPr>
              <a:t>MMG</a:t>
            </a:r>
          </a:p>
        </p:txBody>
      </p:sp>
      <p:cxnSp>
        <p:nvCxnSpPr>
          <p:cNvPr id="97290" name="Connettore 1 2">
            <a:extLst>
              <a:ext uri="{FF2B5EF4-FFF2-40B4-BE49-F238E27FC236}">
                <a16:creationId xmlns:a16="http://schemas.microsoft.com/office/drawing/2014/main" xmlns="" id="{78BCBC90-FC69-2641-B49D-3A60F52C4782}"/>
              </a:ext>
            </a:extLst>
          </p:cNvPr>
          <p:cNvCxnSpPr>
            <a:cxnSpLocks noChangeShapeType="1"/>
          </p:cNvCxnSpPr>
          <p:nvPr/>
        </p:nvCxnSpPr>
        <p:spPr bwMode="auto">
          <a:xfrm flipH="1">
            <a:off x="2949575" y="2625725"/>
            <a:ext cx="773113" cy="706438"/>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7291" name="Connettore 1 14">
            <a:extLst>
              <a:ext uri="{FF2B5EF4-FFF2-40B4-BE49-F238E27FC236}">
                <a16:creationId xmlns:a16="http://schemas.microsoft.com/office/drawing/2014/main" xmlns="" id="{D420F5B2-ADE5-B640-B1DA-A9CF14EA514F}"/>
              </a:ext>
            </a:extLst>
          </p:cNvPr>
          <p:cNvCxnSpPr>
            <a:cxnSpLocks noChangeShapeType="1"/>
          </p:cNvCxnSpPr>
          <p:nvPr/>
        </p:nvCxnSpPr>
        <p:spPr bwMode="auto">
          <a:xfrm flipH="1" flipV="1">
            <a:off x="2844800" y="4630738"/>
            <a:ext cx="887413" cy="59848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7292" name="Connettore 1 18">
            <a:extLst>
              <a:ext uri="{FF2B5EF4-FFF2-40B4-BE49-F238E27FC236}">
                <a16:creationId xmlns:a16="http://schemas.microsoft.com/office/drawing/2014/main" xmlns="" id="{B6E5B204-9602-CC42-B5AB-05F4854CBA18}"/>
              </a:ext>
            </a:extLst>
          </p:cNvPr>
          <p:cNvCxnSpPr>
            <a:cxnSpLocks noChangeShapeType="1"/>
          </p:cNvCxnSpPr>
          <p:nvPr/>
        </p:nvCxnSpPr>
        <p:spPr bwMode="auto">
          <a:xfrm flipH="1">
            <a:off x="5632450" y="4522788"/>
            <a:ext cx="773113" cy="706437"/>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7293" name="Connettore 1 19">
            <a:extLst>
              <a:ext uri="{FF2B5EF4-FFF2-40B4-BE49-F238E27FC236}">
                <a16:creationId xmlns:a16="http://schemas.microsoft.com/office/drawing/2014/main" xmlns="" id="{5F58DCE4-31D3-EF49-8235-F269FCFE0803}"/>
              </a:ext>
            </a:extLst>
          </p:cNvPr>
          <p:cNvCxnSpPr>
            <a:cxnSpLocks noChangeShapeType="1"/>
          </p:cNvCxnSpPr>
          <p:nvPr/>
        </p:nvCxnSpPr>
        <p:spPr bwMode="auto">
          <a:xfrm flipH="1" flipV="1">
            <a:off x="5518150" y="2601913"/>
            <a:ext cx="1041400" cy="568325"/>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3133" name="CasellaDiTesto 20">
            <a:extLst>
              <a:ext uri="{FF2B5EF4-FFF2-40B4-BE49-F238E27FC236}">
                <a16:creationId xmlns:a16="http://schemas.microsoft.com/office/drawing/2014/main" xmlns="" id="{D3A722EA-AE16-C84F-AB40-CA9EA59ECC54}"/>
              </a:ext>
            </a:extLst>
          </p:cNvPr>
          <p:cNvSpPr txBox="1">
            <a:spLocks noChangeArrowheads="1"/>
          </p:cNvSpPr>
          <p:nvPr/>
        </p:nvSpPr>
        <p:spPr bwMode="auto">
          <a:xfrm>
            <a:off x="3398838" y="3236913"/>
            <a:ext cx="254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rPr>
              <a:t>RETE PER LA FASE POSTACUTA</a:t>
            </a:r>
          </a:p>
        </p:txBody>
      </p:sp>
      <p:sp>
        <p:nvSpPr>
          <p:cNvPr id="133134" name="Titolo 1">
            <a:extLst>
              <a:ext uri="{FF2B5EF4-FFF2-40B4-BE49-F238E27FC236}">
                <a16:creationId xmlns:a16="http://schemas.microsoft.com/office/drawing/2014/main" xmlns="" id="{D893EA50-F9C4-CE42-BA92-C27B0C1C7ADB}"/>
              </a:ext>
            </a:extLst>
          </p:cNvPr>
          <p:cNvSpPr>
            <a:spLocks noGrp="1"/>
          </p:cNvSpPr>
          <p:nvPr>
            <p:ph type="title"/>
          </p:nvPr>
        </p:nvSpPr>
        <p:spPr>
          <a:xfrm>
            <a:off x="0" y="428625"/>
            <a:ext cx="9061450" cy="1143000"/>
          </a:xfrm>
        </p:spPr>
        <p:txBody>
          <a:bodyPr/>
          <a:lstStyle/>
          <a:p>
            <a:pPr eaLnBrk="1" hangingPunct="1"/>
            <a:r>
              <a:rPr lang="it-IT" altLang="it-IT" sz="2000" b="1">
                <a:latin typeface="Calibri" panose="020F0502020204030204" pitchFamily="34" charset="0"/>
                <a:ea typeface="ヒラギノ角ゴ Pro W3" panose="020B0300000000000000" pitchFamily="34" charset="-128"/>
              </a:rPr>
              <a:t>PREVENZIONE SECONDARIA/RIABILITAZIONE POSTACUTA (fino a 1 anno)</a:t>
            </a:r>
          </a:p>
        </p:txBody>
      </p:sp>
    </p:spTree>
    <p:extLst>
      <p:ext uri="{BB962C8B-B14F-4D97-AF65-F5344CB8AC3E}">
        <p14:creationId xmlns:p14="http://schemas.microsoft.com/office/powerpoint/2010/main" val="130474154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B3FB759C-9FAB-F848-AE80-12E5EAF826CC}"/>
              </a:ext>
            </a:extLst>
          </p:cNvPr>
          <p:cNvSpPr>
            <a:spLocks noChangeArrowheads="1"/>
          </p:cNvSpPr>
          <p:nvPr/>
        </p:nvSpPr>
        <p:spPr bwMode="auto">
          <a:xfrm>
            <a:off x="6808788" y="2616200"/>
            <a:ext cx="2252662" cy="2119313"/>
          </a:xfrm>
          <a:prstGeom prst="ellipse">
            <a:avLst/>
          </a:prstGeom>
          <a:solidFill>
            <a:srgbClr val="CCFFCC"/>
          </a:solidFill>
          <a:ln w="9525">
            <a:solidFill>
              <a:srgbClr val="CCFFCC"/>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22" name="Ovale 21">
            <a:extLst>
              <a:ext uri="{FF2B5EF4-FFF2-40B4-BE49-F238E27FC236}">
                <a16:creationId xmlns:a16="http://schemas.microsoft.com/office/drawing/2014/main" xmlns="" id="{B2638219-374E-2444-89EB-BEE4C3D4511E}"/>
              </a:ext>
            </a:extLst>
          </p:cNvPr>
          <p:cNvSpPr>
            <a:spLocks noChangeArrowheads="1"/>
          </p:cNvSpPr>
          <p:nvPr/>
        </p:nvSpPr>
        <p:spPr bwMode="auto">
          <a:xfrm>
            <a:off x="104775" y="2828925"/>
            <a:ext cx="1900238" cy="17621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34147" name="CasellaDiTesto 22">
            <a:extLst>
              <a:ext uri="{FF2B5EF4-FFF2-40B4-BE49-F238E27FC236}">
                <a16:creationId xmlns:a16="http://schemas.microsoft.com/office/drawing/2014/main" xmlns="" id="{6EEE3585-18D9-C54E-ABDB-753DED4D1EED}"/>
              </a:ext>
            </a:extLst>
          </p:cNvPr>
          <p:cNvSpPr txBox="1">
            <a:spLocks noChangeArrowheads="1"/>
          </p:cNvSpPr>
          <p:nvPr/>
        </p:nvSpPr>
        <p:spPr bwMode="auto">
          <a:xfrm>
            <a:off x="219075" y="3351213"/>
            <a:ext cx="164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rPr>
              <a:t>POST SCA</a:t>
            </a:r>
          </a:p>
        </p:txBody>
      </p:sp>
      <p:sp>
        <p:nvSpPr>
          <p:cNvPr id="134148" name="CasellaDiTesto 5">
            <a:extLst>
              <a:ext uri="{FF2B5EF4-FFF2-40B4-BE49-F238E27FC236}">
                <a16:creationId xmlns:a16="http://schemas.microsoft.com/office/drawing/2014/main" xmlns="" id="{D3791B30-AF19-9743-9A84-2B30274EA368}"/>
              </a:ext>
            </a:extLst>
          </p:cNvPr>
          <p:cNvSpPr txBox="1">
            <a:spLocks noChangeArrowheads="1"/>
          </p:cNvSpPr>
          <p:nvPr/>
        </p:nvSpPr>
        <p:spPr bwMode="auto">
          <a:xfrm>
            <a:off x="2005013" y="2359025"/>
            <a:ext cx="4602162" cy="26765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latin typeface="Calibri" panose="020F0502020204030204" pitchFamily="34" charset="0"/>
              </a:rPr>
              <a:t>-DISABILITA’ MOTORIE O COGNITIVE GRAVI E ANTECEDENTI L’EVENTO INDICE</a:t>
            </a:r>
          </a:p>
          <a:p>
            <a:pPr algn="ctr" eaLnBrk="1" hangingPunct="1"/>
            <a:endParaRPr lang="it-IT" altLang="it-IT" sz="2800" b="1">
              <a:latin typeface="Calibri" panose="020F0502020204030204" pitchFamily="34" charset="0"/>
            </a:endParaRPr>
          </a:p>
          <a:p>
            <a:pPr algn="ctr" eaLnBrk="1" hangingPunct="1"/>
            <a:r>
              <a:rPr lang="it-IT" altLang="it-IT" sz="2800" b="1">
                <a:latin typeface="Calibri" panose="020F0502020204030204" pitchFamily="34" charset="0"/>
              </a:rPr>
              <a:t>-ATTESA DI VITA BREVE</a:t>
            </a:r>
          </a:p>
        </p:txBody>
      </p:sp>
      <p:sp>
        <p:nvSpPr>
          <p:cNvPr id="134149" name="CasellaDiTesto 2">
            <a:extLst>
              <a:ext uri="{FF2B5EF4-FFF2-40B4-BE49-F238E27FC236}">
                <a16:creationId xmlns:a16="http://schemas.microsoft.com/office/drawing/2014/main" xmlns="" id="{6D042AAD-CB6B-9C43-965B-AF28915467AA}"/>
              </a:ext>
            </a:extLst>
          </p:cNvPr>
          <p:cNvSpPr txBox="1">
            <a:spLocks noChangeArrowheads="1"/>
          </p:cNvSpPr>
          <p:nvPr/>
        </p:nvSpPr>
        <p:spPr bwMode="auto">
          <a:xfrm>
            <a:off x="6808788" y="2989263"/>
            <a:ext cx="2252662"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a:latin typeface="Calibri" panose="020F0502020204030204" pitchFamily="34" charset="0"/>
              </a:rPr>
              <a:t>PERCORSO RIABILITATIVO E/O DI PREVENZIONE DSECONDARIA</a:t>
            </a:r>
          </a:p>
        </p:txBody>
      </p:sp>
      <p:sp>
        <p:nvSpPr>
          <p:cNvPr id="134150" name="Titolo 1">
            <a:extLst>
              <a:ext uri="{FF2B5EF4-FFF2-40B4-BE49-F238E27FC236}">
                <a16:creationId xmlns:a16="http://schemas.microsoft.com/office/drawing/2014/main" xmlns="" id="{92A015CB-8BC5-7342-86D6-FBAF0C855088}"/>
              </a:ext>
            </a:extLst>
          </p:cNvPr>
          <p:cNvSpPr>
            <a:spLocks noGrp="1"/>
          </p:cNvSpPr>
          <p:nvPr>
            <p:ph type="title"/>
          </p:nvPr>
        </p:nvSpPr>
        <p:spPr>
          <a:xfrm>
            <a:off x="0" y="428625"/>
            <a:ext cx="9061450" cy="1143000"/>
          </a:xfrm>
        </p:spPr>
        <p:txBody>
          <a:bodyPr/>
          <a:lstStyle/>
          <a:p>
            <a:pPr eaLnBrk="1" hangingPunct="1"/>
            <a:r>
              <a:rPr lang="it-IT" altLang="it-IT" sz="2000" b="1">
                <a:latin typeface="Calibri" panose="020F0502020204030204" pitchFamily="34" charset="0"/>
                <a:ea typeface="ヒラギノ角ゴ Pro W3" panose="020B0300000000000000" pitchFamily="34" charset="-128"/>
              </a:rPr>
              <a:t>PREVENZIONE SECONDARIA/RIABILITAZIONE POSTACUTA (fino a 1 anno)</a:t>
            </a:r>
          </a:p>
        </p:txBody>
      </p:sp>
    </p:spTree>
    <p:extLst>
      <p:ext uri="{BB962C8B-B14F-4D97-AF65-F5344CB8AC3E}">
        <p14:creationId xmlns:p14="http://schemas.microsoft.com/office/powerpoint/2010/main" val="747180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a:extLst>
              <a:ext uri="{FF2B5EF4-FFF2-40B4-BE49-F238E27FC236}">
                <a16:creationId xmlns:a16="http://schemas.microsoft.com/office/drawing/2014/main" xmlns="" id="{A1D84789-3BDD-5D43-9D94-8E78C309E1F3}"/>
              </a:ext>
            </a:extLst>
          </p:cNvPr>
          <p:cNvSpPr txBox="1">
            <a:spLocks noChangeArrowheads="1"/>
          </p:cNvSpPr>
          <p:nvPr/>
        </p:nvSpPr>
        <p:spPr bwMode="auto">
          <a:xfrm>
            <a:off x="838200" y="152400"/>
            <a:ext cx="7693025" cy="519113"/>
          </a:xfrm>
          <a:prstGeom prst="rect">
            <a:avLst/>
          </a:prstGeom>
          <a:noFill/>
          <a:ln w="12700" cap="sq">
            <a:noFill/>
            <a:miter lim="800000"/>
            <a:headEnd type="none" w="sm" len="sm"/>
            <a:tailEnd type="none" w="sm" len="sm"/>
          </a:ln>
          <a:effectLst/>
        </p:spPr>
        <p:txBody>
          <a:bodyPr wrap="none">
            <a:spAutoFit/>
          </a:bodyPr>
          <a:lstStyle/>
          <a:p>
            <a:pPr>
              <a:defRPr/>
            </a:pPr>
            <a:r>
              <a:rPr lang="en-US" sz="2800" b="1" dirty="0">
                <a:solidFill>
                  <a:srgbClr val="FF0000"/>
                </a:solidFill>
                <a:effectLst>
                  <a:outerShdw blurRad="38100" dist="38100" dir="2700000" algn="tl">
                    <a:srgbClr val="C0C0C0"/>
                  </a:outerShdw>
                </a:effectLst>
                <a:ea typeface="ＭＳ Ｐゴシック" charset="-128"/>
                <a:cs typeface="Arial" charset="0"/>
              </a:rPr>
              <a:t>Patients Transported by EMS After Calling 9-1-1</a:t>
            </a:r>
          </a:p>
        </p:txBody>
      </p:sp>
      <p:pic>
        <p:nvPicPr>
          <p:cNvPr id="17411" name="Picture 3" descr="ambulance5">
            <a:extLst>
              <a:ext uri="{FF2B5EF4-FFF2-40B4-BE49-F238E27FC236}">
                <a16:creationId xmlns:a16="http://schemas.microsoft.com/office/drawing/2014/main" xmlns="" id="{77A1A197-54C7-774E-B05F-8E38D9B8D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857250"/>
            <a:ext cx="1593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a:extLst>
              <a:ext uri="{FF2B5EF4-FFF2-40B4-BE49-F238E27FC236}">
                <a16:creationId xmlns:a16="http://schemas.microsoft.com/office/drawing/2014/main" xmlns="" id="{021505CF-A3A4-714F-AC5E-04773AAB6B6D}"/>
              </a:ext>
            </a:extLst>
          </p:cNvPr>
          <p:cNvSpPr txBox="1">
            <a:spLocks noChangeArrowheads="1"/>
          </p:cNvSpPr>
          <p:nvPr/>
        </p:nvSpPr>
        <p:spPr bwMode="auto">
          <a:xfrm>
            <a:off x="58738" y="2182813"/>
            <a:ext cx="1225550" cy="928687"/>
          </a:xfrm>
          <a:prstGeom prst="rect">
            <a:avLst/>
          </a:prstGeom>
          <a:solidFill>
            <a:schemeClr val="bg2">
              <a:lumMod val="95000"/>
              <a:lumOff val="5000"/>
            </a:schemeClr>
          </a:solidFill>
          <a:ln w="12700" cap="sq">
            <a:solidFill>
              <a:schemeClr val="folHlink"/>
            </a:solidFill>
            <a:miter lim="800000"/>
            <a:headEnd type="none" w="sm" len="sm"/>
            <a:tailEnd type="none" w="sm" len="sm"/>
          </a:ln>
        </p:spPr>
        <p:txBody>
          <a:bodyPr wrap="none">
            <a:spAutoFit/>
          </a:bodyPr>
          <a:lstStyle/>
          <a:p>
            <a:pPr algn="ctr">
              <a:defRPr/>
            </a:pPr>
            <a:r>
              <a:rPr lang="en-US" sz="1800" b="1">
                <a:solidFill>
                  <a:schemeClr val="tx2"/>
                </a:solidFill>
                <a:ea typeface="+mn-ea"/>
              </a:rPr>
              <a:t>Onset of </a:t>
            </a:r>
          </a:p>
          <a:p>
            <a:pPr algn="ctr">
              <a:defRPr/>
            </a:pPr>
            <a:r>
              <a:rPr lang="en-US" sz="1800" b="1">
                <a:solidFill>
                  <a:schemeClr val="tx2"/>
                </a:solidFill>
                <a:ea typeface="+mn-ea"/>
              </a:rPr>
              <a:t>STEMI </a:t>
            </a:r>
          </a:p>
          <a:p>
            <a:pPr algn="ctr">
              <a:defRPr/>
            </a:pPr>
            <a:r>
              <a:rPr lang="en-US" sz="1800" b="1">
                <a:solidFill>
                  <a:schemeClr val="tx2"/>
                </a:solidFill>
                <a:ea typeface="+mn-ea"/>
              </a:rPr>
              <a:t>Symptoms</a:t>
            </a:r>
          </a:p>
        </p:txBody>
      </p:sp>
      <p:sp>
        <p:nvSpPr>
          <p:cNvPr id="17413" name="Line 5">
            <a:extLst>
              <a:ext uri="{FF2B5EF4-FFF2-40B4-BE49-F238E27FC236}">
                <a16:creationId xmlns:a16="http://schemas.microsoft.com/office/drawing/2014/main" xmlns="" id="{281A86D9-78E2-3348-B471-8610728713B3}"/>
              </a:ext>
            </a:extLst>
          </p:cNvPr>
          <p:cNvSpPr>
            <a:spLocks noChangeShapeType="1"/>
          </p:cNvSpPr>
          <p:nvPr/>
        </p:nvSpPr>
        <p:spPr bwMode="auto">
          <a:xfrm>
            <a:off x="1524000" y="1949450"/>
            <a:ext cx="0" cy="623888"/>
          </a:xfrm>
          <a:prstGeom prst="line">
            <a:avLst/>
          </a:prstGeom>
          <a:noFill/>
          <a:ln w="76200" cap="sq">
            <a:solidFill>
              <a:srgbClr val="FF3300"/>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7414" name="Text Box 6">
            <a:extLst>
              <a:ext uri="{FF2B5EF4-FFF2-40B4-BE49-F238E27FC236}">
                <a16:creationId xmlns:a16="http://schemas.microsoft.com/office/drawing/2014/main" xmlns="" id="{F28ACCBD-49DA-7B49-A6AA-B6167520FA24}"/>
              </a:ext>
            </a:extLst>
          </p:cNvPr>
          <p:cNvSpPr txBox="1">
            <a:spLocks noChangeArrowheads="1"/>
          </p:cNvSpPr>
          <p:nvPr/>
        </p:nvSpPr>
        <p:spPr bwMode="auto">
          <a:xfrm rot="-3150346">
            <a:off x="1111251" y="1155700"/>
            <a:ext cx="958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600" b="1" i="1">
                <a:solidFill>
                  <a:schemeClr val="tx2"/>
                </a:solidFill>
                <a:latin typeface="Times New Roman" panose="02020603050405020304" pitchFamily="18" charset="0"/>
              </a:rPr>
              <a:t>Call 911</a:t>
            </a:r>
          </a:p>
          <a:p>
            <a:pPr eaLnBrk="1" hangingPunct="1">
              <a:spcBef>
                <a:spcPct val="0"/>
              </a:spcBef>
              <a:buClrTx/>
              <a:buSzTx/>
              <a:buFontTx/>
              <a:buNone/>
            </a:pPr>
            <a:r>
              <a:rPr lang="en-US" altLang="it-IT" sz="1600" b="1" i="1">
                <a:solidFill>
                  <a:schemeClr val="tx2"/>
                </a:solidFill>
                <a:latin typeface="Times New Roman" panose="02020603050405020304" pitchFamily="18" charset="0"/>
              </a:rPr>
              <a:t>Call Fast</a:t>
            </a:r>
          </a:p>
        </p:txBody>
      </p:sp>
      <p:sp>
        <p:nvSpPr>
          <p:cNvPr id="17415" name="Line 7">
            <a:extLst>
              <a:ext uri="{FF2B5EF4-FFF2-40B4-BE49-F238E27FC236}">
                <a16:creationId xmlns:a16="http://schemas.microsoft.com/office/drawing/2014/main" xmlns="" id="{8A33AA08-D4CC-1547-9F00-34B3E8A64F16}"/>
              </a:ext>
            </a:extLst>
          </p:cNvPr>
          <p:cNvSpPr>
            <a:spLocks noChangeShapeType="1"/>
          </p:cNvSpPr>
          <p:nvPr/>
        </p:nvSpPr>
        <p:spPr bwMode="auto">
          <a:xfrm>
            <a:off x="1316038" y="2806700"/>
            <a:ext cx="485775" cy="0"/>
          </a:xfrm>
          <a:prstGeom prst="line">
            <a:avLst/>
          </a:prstGeom>
          <a:noFill/>
          <a:ln w="38100" cap="sq">
            <a:solidFill>
              <a:srgbClr val="969696"/>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7416" name="Text Box 8">
            <a:extLst>
              <a:ext uri="{FF2B5EF4-FFF2-40B4-BE49-F238E27FC236}">
                <a16:creationId xmlns:a16="http://schemas.microsoft.com/office/drawing/2014/main" xmlns="" id="{16B167CE-7CB5-554D-AC67-F3654603A4AF}"/>
              </a:ext>
            </a:extLst>
          </p:cNvPr>
          <p:cNvSpPr txBox="1">
            <a:spLocks noChangeArrowheads="1"/>
          </p:cNvSpPr>
          <p:nvPr/>
        </p:nvSpPr>
        <p:spPr bwMode="auto">
          <a:xfrm>
            <a:off x="1730375" y="2182813"/>
            <a:ext cx="1060450" cy="928687"/>
          </a:xfrm>
          <a:prstGeom prst="rect">
            <a:avLst/>
          </a:prstGeom>
          <a:noFill/>
          <a:ln w="12700" cap="sq">
            <a:solidFill>
              <a:schemeClr val="fo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algn="ctr" eaLnBrk="1" hangingPunct="1">
              <a:spcBef>
                <a:spcPct val="0"/>
              </a:spcBef>
              <a:buClrTx/>
              <a:buSzTx/>
              <a:buFontTx/>
              <a:buNone/>
            </a:pPr>
            <a:r>
              <a:rPr lang="en-US" altLang="it-IT" sz="1800" b="1">
                <a:solidFill>
                  <a:schemeClr val="tx2"/>
                </a:solidFill>
                <a:latin typeface="Times New Roman" panose="02020603050405020304" pitchFamily="18" charset="0"/>
              </a:rPr>
              <a:t>9-1-1 </a:t>
            </a:r>
          </a:p>
          <a:p>
            <a:pPr algn="ctr" eaLnBrk="1" hangingPunct="1">
              <a:spcBef>
                <a:spcPct val="0"/>
              </a:spcBef>
              <a:buClrTx/>
              <a:buSzTx/>
              <a:buFontTx/>
              <a:buNone/>
            </a:pPr>
            <a:r>
              <a:rPr lang="en-US" altLang="it-IT" sz="1800" b="1">
                <a:solidFill>
                  <a:schemeClr val="tx2"/>
                </a:solidFill>
                <a:latin typeface="Times New Roman" panose="02020603050405020304" pitchFamily="18" charset="0"/>
              </a:rPr>
              <a:t>EMS </a:t>
            </a:r>
          </a:p>
          <a:p>
            <a:pPr algn="ctr" eaLnBrk="1" hangingPunct="1">
              <a:spcBef>
                <a:spcPct val="0"/>
              </a:spcBef>
              <a:buClrTx/>
              <a:buSzTx/>
              <a:buFontTx/>
              <a:buNone/>
            </a:pPr>
            <a:r>
              <a:rPr lang="en-US" altLang="it-IT" sz="1800" b="1">
                <a:solidFill>
                  <a:schemeClr val="tx2"/>
                </a:solidFill>
                <a:latin typeface="Times New Roman" panose="02020603050405020304" pitchFamily="18" charset="0"/>
              </a:rPr>
              <a:t>Dispatch</a:t>
            </a:r>
          </a:p>
        </p:txBody>
      </p:sp>
      <p:sp>
        <p:nvSpPr>
          <p:cNvPr id="17417" name="Text Box 9">
            <a:extLst>
              <a:ext uri="{FF2B5EF4-FFF2-40B4-BE49-F238E27FC236}">
                <a16:creationId xmlns:a16="http://schemas.microsoft.com/office/drawing/2014/main" xmlns="" id="{60456273-E96D-FC4D-8379-4316F83FE2A6}"/>
              </a:ext>
            </a:extLst>
          </p:cNvPr>
          <p:cNvSpPr txBox="1">
            <a:spLocks noChangeArrowheads="1"/>
          </p:cNvSpPr>
          <p:nvPr/>
        </p:nvSpPr>
        <p:spPr bwMode="auto">
          <a:xfrm>
            <a:off x="3255963" y="1949450"/>
            <a:ext cx="3324225" cy="1477963"/>
          </a:xfrm>
          <a:prstGeom prst="rect">
            <a:avLst/>
          </a:prstGeom>
          <a:noFill/>
          <a:ln w="12700" cap="sq">
            <a:solidFill>
              <a:schemeClr val="fo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algn="ctr" eaLnBrk="1" hangingPunct="1">
              <a:spcBef>
                <a:spcPct val="0"/>
              </a:spcBef>
              <a:buClrTx/>
              <a:buSzTx/>
              <a:buFontTx/>
              <a:buNone/>
            </a:pPr>
            <a:r>
              <a:rPr lang="en-US" altLang="it-IT" sz="1800" b="1">
                <a:solidFill>
                  <a:schemeClr val="tx2"/>
                </a:solidFill>
                <a:latin typeface="Times New Roman" panose="02020603050405020304" pitchFamily="18" charset="0"/>
              </a:rPr>
              <a:t>EMS on-scene</a:t>
            </a:r>
          </a:p>
          <a:p>
            <a:pPr algn="ctr" eaLnBrk="1" hangingPunct="1">
              <a:spcBef>
                <a:spcPct val="0"/>
              </a:spcBef>
              <a:buClrTx/>
              <a:buSzTx/>
              <a:buFontTx/>
              <a:buChar char="•"/>
            </a:pPr>
            <a:r>
              <a:rPr lang="en-US" altLang="it-IT" sz="1800" b="1">
                <a:solidFill>
                  <a:schemeClr val="tx2"/>
                </a:solidFill>
                <a:latin typeface="Times New Roman" panose="02020603050405020304" pitchFamily="18" charset="0"/>
              </a:rPr>
              <a:t>Encourage 12-lead ECG</a:t>
            </a:r>
          </a:p>
          <a:p>
            <a:pPr algn="ctr" eaLnBrk="1" hangingPunct="1">
              <a:spcBef>
                <a:spcPct val="0"/>
              </a:spcBef>
              <a:buClrTx/>
              <a:buSzTx/>
              <a:buFontTx/>
              <a:buChar char="•"/>
            </a:pPr>
            <a:r>
              <a:rPr lang="en-US" altLang="it-IT" sz="1800" b="1">
                <a:solidFill>
                  <a:schemeClr val="tx2"/>
                </a:solidFill>
                <a:latin typeface="Times New Roman" panose="02020603050405020304" pitchFamily="18" charset="0"/>
              </a:rPr>
              <a:t>Consider prehospital fibrinolytic if capable and EMS-to-needle &lt; 30 min</a:t>
            </a:r>
          </a:p>
        </p:txBody>
      </p:sp>
      <p:sp>
        <p:nvSpPr>
          <p:cNvPr id="17418" name="Line 10">
            <a:extLst>
              <a:ext uri="{FF2B5EF4-FFF2-40B4-BE49-F238E27FC236}">
                <a16:creationId xmlns:a16="http://schemas.microsoft.com/office/drawing/2014/main" xmlns="" id="{55083626-3CAB-C045-AD4E-B4CE9D936A73}"/>
              </a:ext>
            </a:extLst>
          </p:cNvPr>
          <p:cNvSpPr>
            <a:spLocks noChangeShapeType="1"/>
          </p:cNvSpPr>
          <p:nvPr/>
        </p:nvSpPr>
        <p:spPr bwMode="auto">
          <a:xfrm>
            <a:off x="2770188" y="2806700"/>
            <a:ext cx="485775" cy="0"/>
          </a:xfrm>
          <a:prstGeom prst="line">
            <a:avLst/>
          </a:prstGeom>
          <a:noFill/>
          <a:ln w="38100" cap="sq">
            <a:solidFill>
              <a:srgbClr val="969696"/>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7419" name="Text Box 11">
            <a:extLst>
              <a:ext uri="{FF2B5EF4-FFF2-40B4-BE49-F238E27FC236}">
                <a16:creationId xmlns:a16="http://schemas.microsoft.com/office/drawing/2014/main" xmlns="" id="{A2B6B2ED-1DC4-D441-B1CA-5CBA849FA38B}"/>
              </a:ext>
            </a:extLst>
          </p:cNvPr>
          <p:cNvSpPr txBox="1">
            <a:spLocks noChangeArrowheads="1"/>
          </p:cNvSpPr>
          <p:nvPr/>
        </p:nvSpPr>
        <p:spPr bwMode="auto">
          <a:xfrm>
            <a:off x="1446213" y="17160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endParaRPr lang="it-IT" altLang="it-IT" sz="1800" b="1">
              <a:solidFill>
                <a:schemeClr val="tx2"/>
              </a:solidFill>
              <a:latin typeface="Times New Roman" panose="02020603050405020304" pitchFamily="18" charset="0"/>
            </a:endParaRPr>
          </a:p>
        </p:txBody>
      </p:sp>
      <p:sp>
        <p:nvSpPr>
          <p:cNvPr id="17420" name="Text Box 12">
            <a:extLst>
              <a:ext uri="{FF2B5EF4-FFF2-40B4-BE49-F238E27FC236}">
                <a16:creationId xmlns:a16="http://schemas.microsoft.com/office/drawing/2014/main" xmlns="" id="{E9F700C7-4A5B-0541-AF74-3DAA30AF089F}"/>
              </a:ext>
            </a:extLst>
          </p:cNvPr>
          <p:cNvSpPr txBox="1">
            <a:spLocks noChangeArrowheads="1"/>
          </p:cNvSpPr>
          <p:nvPr/>
        </p:nvSpPr>
        <p:spPr bwMode="auto">
          <a:xfrm rot="-4617440">
            <a:off x="6094413" y="1744663"/>
            <a:ext cx="1714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600" b="1" i="1">
                <a:solidFill>
                  <a:schemeClr val="tx2"/>
                </a:solidFill>
                <a:latin typeface="Times New Roman" panose="02020603050405020304" pitchFamily="18" charset="0"/>
              </a:rPr>
              <a:t>EMS  Triage Plan</a:t>
            </a:r>
          </a:p>
        </p:txBody>
      </p:sp>
      <p:sp>
        <p:nvSpPr>
          <p:cNvPr id="17421" name="Text Box 13">
            <a:extLst>
              <a:ext uri="{FF2B5EF4-FFF2-40B4-BE49-F238E27FC236}">
                <a16:creationId xmlns:a16="http://schemas.microsoft.com/office/drawing/2014/main" xmlns="" id="{9827E742-9292-224A-8A36-56C8BCD01D62}"/>
              </a:ext>
            </a:extLst>
          </p:cNvPr>
          <p:cNvSpPr txBox="1">
            <a:spLocks noChangeArrowheads="1"/>
          </p:cNvSpPr>
          <p:nvPr/>
        </p:nvSpPr>
        <p:spPr bwMode="auto">
          <a:xfrm>
            <a:off x="7550150" y="1793875"/>
            <a:ext cx="1022350" cy="9286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a:solidFill>
                  <a:schemeClr val="tx2"/>
                </a:solidFill>
                <a:latin typeface="Times New Roman" panose="02020603050405020304" pitchFamily="18" charset="0"/>
              </a:rPr>
              <a:t>Not PCI</a:t>
            </a:r>
          </a:p>
          <a:p>
            <a:pPr eaLnBrk="1" hangingPunct="1">
              <a:spcBef>
                <a:spcPct val="0"/>
              </a:spcBef>
              <a:buClrTx/>
              <a:buSzTx/>
              <a:buFontTx/>
              <a:buNone/>
            </a:pPr>
            <a:r>
              <a:rPr lang="en-US" altLang="it-IT" sz="1800" b="1">
                <a:solidFill>
                  <a:schemeClr val="tx2"/>
                </a:solidFill>
                <a:latin typeface="Times New Roman" panose="02020603050405020304" pitchFamily="18" charset="0"/>
              </a:rPr>
              <a:t>Capable</a:t>
            </a:r>
          </a:p>
          <a:p>
            <a:pPr eaLnBrk="1" hangingPunct="1">
              <a:spcBef>
                <a:spcPct val="0"/>
              </a:spcBef>
              <a:buClrTx/>
              <a:buSzTx/>
              <a:buFontTx/>
              <a:buNone/>
            </a:pPr>
            <a:r>
              <a:rPr lang="en-US" altLang="it-IT" sz="1800" b="1">
                <a:solidFill>
                  <a:schemeClr val="tx2"/>
                </a:solidFill>
                <a:latin typeface="Times New Roman" panose="02020603050405020304" pitchFamily="18" charset="0"/>
              </a:rPr>
              <a:t>Hospital</a:t>
            </a:r>
          </a:p>
        </p:txBody>
      </p:sp>
      <p:sp>
        <p:nvSpPr>
          <p:cNvPr id="17422" name="Text Box 14">
            <a:extLst>
              <a:ext uri="{FF2B5EF4-FFF2-40B4-BE49-F238E27FC236}">
                <a16:creationId xmlns:a16="http://schemas.microsoft.com/office/drawing/2014/main" xmlns="" id="{76D8F365-747D-5447-8153-03CCA9AE22D3}"/>
              </a:ext>
            </a:extLst>
          </p:cNvPr>
          <p:cNvSpPr txBox="1">
            <a:spLocks noChangeArrowheads="1"/>
          </p:cNvSpPr>
          <p:nvPr/>
        </p:nvSpPr>
        <p:spPr bwMode="auto">
          <a:xfrm>
            <a:off x="8104188" y="3898900"/>
            <a:ext cx="1022350" cy="9286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a:solidFill>
                  <a:schemeClr val="tx2"/>
                </a:solidFill>
                <a:latin typeface="Times New Roman" panose="02020603050405020304" pitchFamily="18" charset="0"/>
              </a:rPr>
              <a:t>PCI</a:t>
            </a:r>
          </a:p>
          <a:p>
            <a:pPr eaLnBrk="1" hangingPunct="1">
              <a:spcBef>
                <a:spcPct val="0"/>
              </a:spcBef>
              <a:buClrTx/>
              <a:buSzTx/>
              <a:buFontTx/>
              <a:buNone/>
            </a:pPr>
            <a:r>
              <a:rPr lang="en-US" altLang="it-IT" sz="1800" b="1">
                <a:solidFill>
                  <a:schemeClr val="tx2"/>
                </a:solidFill>
                <a:latin typeface="Times New Roman" panose="02020603050405020304" pitchFamily="18" charset="0"/>
              </a:rPr>
              <a:t>Capable</a:t>
            </a:r>
          </a:p>
          <a:p>
            <a:pPr eaLnBrk="1" hangingPunct="1">
              <a:spcBef>
                <a:spcPct val="0"/>
              </a:spcBef>
              <a:buClrTx/>
              <a:buSzTx/>
              <a:buFontTx/>
              <a:buNone/>
            </a:pPr>
            <a:r>
              <a:rPr lang="en-US" altLang="it-IT" sz="1800" b="1">
                <a:solidFill>
                  <a:schemeClr val="tx2"/>
                </a:solidFill>
                <a:latin typeface="Times New Roman" panose="02020603050405020304" pitchFamily="18" charset="0"/>
              </a:rPr>
              <a:t>Hospital</a:t>
            </a:r>
          </a:p>
        </p:txBody>
      </p:sp>
      <p:sp>
        <p:nvSpPr>
          <p:cNvPr id="17423" name="Line 15">
            <a:extLst>
              <a:ext uri="{FF2B5EF4-FFF2-40B4-BE49-F238E27FC236}">
                <a16:creationId xmlns:a16="http://schemas.microsoft.com/office/drawing/2014/main" xmlns="" id="{86147801-6BF8-1A45-B576-05A38DA32645}"/>
              </a:ext>
            </a:extLst>
          </p:cNvPr>
          <p:cNvSpPr>
            <a:spLocks noChangeShapeType="1"/>
          </p:cNvSpPr>
          <p:nvPr/>
        </p:nvSpPr>
        <p:spPr bwMode="auto">
          <a:xfrm>
            <a:off x="7966075" y="2962275"/>
            <a:ext cx="554038" cy="858838"/>
          </a:xfrm>
          <a:prstGeom prst="line">
            <a:avLst/>
          </a:prstGeom>
          <a:noFill/>
          <a:ln w="12700">
            <a:solidFill>
              <a:schemeClr val="tx1"/>
            </a:solidFill>
            <a:prstDash val="lgDashDotDot"/>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7424" name="Text Box 16">
            <a:extLst>
              <a:ext uri="{FF2B5EF4-FFF2-40B4-BE49-F238E27FC236}">
                <a16:creationId xmlns:a16="http://schemas.microsoft.com/office/drawing/2014/main" xmlns="" id="{08F8AF7A-1F45-2A48-BC07-A083605F8AE9}"/>
              </a:ext>
            </a:extLst>
          </p:cNvPr>
          <p:cNvSpPr txBox="1">
            <a:spLocks noChangeArrowheads="1"/>
          </p:cNvSpPr>
          <p:nvPr/>
        </p:nvSpPr>
        <p:spPr bwMode="auto">
          <a:xfrm rot="3205056">
            <a:off x="7740651" y="3160712"/>
            <a:ext cx="1554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a:solidFill>
                  <a:schemeClr val="tx2"/>
                </a:solidFill>
                <a:latin typeface="Times New Roman" panose="02020603050405020304" pitchFamily="18" charset="0"/>
              </a:rPr>
              <a:t>Interhospital</a:t>
            </a:r>
          </a:p>
        </p:txBody>
      </p:sp>
      <p:sp>
        <p:nvSpPr>
          <p:cNvPr id="17425" name="Text Box 17">
            <a:extLst>
              <a:ext uri="{FF2B5EF4-FFF2-40B4-BE49-F238E27FC236}">
                <a16:creationId xmlns:a16="http://schemas.microsoft.com/office/drawing/2014/main" xmlns="" id="{A3C5A5F9-798E-834A-B815-F33BF98BA901}"/>
              </a:ext>
            </a:extLst>
          </p:cNvPr>
          <p:cNvSpPr txBox="1">
            <a:spLocks noChangeArrowheads="1"/>
          </p:cNvSpPr>
          <p:nvPr/>
        </p:nvSpPr>
        <p:spPr bwMode="auto">
          <a:xfrm rot="3184006">
            <a:off x="7543007" y="3305968"/>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a:solidFill>
                  <a:schemeClr val="tx2"/>
                </a:solidFill>
                <a:latin typeface="Times New Roman" panose="02020603050405020304" pitchFamily="18" charset="0"/>
              </a:rPr>
              <a:t>Transfer</a:t>
            </a:r>
          </a:p>
        </p:txBody>
      </p:sp>
      <p:sp>
        <p:nvSpPr>
          <p:cNvPr id="17426" name="Text Box 18">
            <a:extLst>
              <a:ext uri="{FF2B5EF4-FFF2-40B4-BE49-F238E27FC236}">
                <a16:creationId xmlns:a16="http://schemas.microsoft.com/office/drawing/2014/main" xmlns="" id="{6EB4711B-7A5F-6849-8406-0EA640D0BD28}"/>
              </a:ext>
            </a:extLst>
          </p:cNvPr>
          <p:cNvSpPr txBox="1">
            <a:spLocks noChangeArrowheads="1"/>
          </p:cNvSpPr>
          <p:nvPr/>
        </p:nvSpPr>
        <p:spPr bwMode="auto">
          <a:xfrm>
            <a:off x="7204075" y="935038"/>
            <a:ext cx="2070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600" b="1">
                <a:solidFill>
                  <a:schemeClr val="tx2"/>
                </a:solidFill>
                <a:latin typeface="Times New Roman" panose="02020603050405020304" pitchFamily="18" charset="0"/>
              </a:rPr>
              <a:t>Hospital Fibrinolysis:</a:t>
            </a:r>
          </a:p>
          <a:p>
            <a:pPr eaLnBrk="1" hangingPunct="1">
              <a:spcBef>
                <a:spcPct val="0"/>
              </a:spcBef>
              <a:buClrTx/>
              <a:buSzTx/>
              <a:buFontTx/>
              <a:buNone/>
            </a:pPr>
            <a:r>
              <a:rPr lang="en-US" altLang="it-IT" sz="1600" b="1">
                <a:solidFill>
                  <a:schemeClr val="tx2"/>
                </a:solidFill>
                <a:latin typeface="Times New Roman" panose="02020603050405020304" pitchFamily="18" charset="0"/>
              </a:rPr>
              <a:t>Door-to-needle </a:t>
            </a:r>
          </a:p>
          <a:p>
            <a:pPr eaLnBrk="1" hangingPunct="1">
              <a:spcBef>
                <a:spcPct val="0"/>
              </a:spcBef>
              <a:buClrTx/>
              <a:buSzTx/>
              <a:buFontTx/>
              <a:buNone/>
            </a:pPr>
            <a:r>
              <a:rPr lang="en-US" altLang="it-IT" sz="1600" b="1">
                <a:solidFill>
                  <a:schemeClr val="tx2"/>
                </a:solidFill>
                <a:latin typeface="Times New Roman" panose="02020603050405020304" pitchFamily="18" charset="0"/>
              </a:rPr>
              <a:t>within&lt;30 min</a:t>
            </a:r>
          </a:p>
        </p:txBody>
      </p:sp>
      <p:sp>
        <p:nvSpPr>
          <p:cNvPr id="17427" name="Line 19">
            <a:extLst>
              <a:ext uri="{FF2B5EF4-FFF2-40B4-BE49-F238E27FC236}">
                <a16:creationId xmlns:a16="http://schemas.microsoft.com/office/drawing/2014/main" xmlns="" id="{8282BB6F-E2DC-3D45-A670-8E7BE85B88A4}"/>
              </a:ext>
            </a:extLst>
          </p:cNvPr>
          <p:cNvSpPr>
            <a:spLocks noChangeShapeType="1"/>
          </p:cNvSpPr>
          <p:nvPr/>
        </p:nvSpPr>
        <p:spPr bwMode="auto">
          <a:xfrm>
            <a:off x="6788150" y="2806700"/>
            <a:ext cx="1177925" cy="1325563"/>
          </a:xfrm>
          <a:prstGeom prst="line">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7428" name="Line 20">
            <a:extLst>
              <a:ext uri="{FF2B5EF4-FFF2-40B4-BE49-F238E27FC236}">
                <a16:creationId xmlns:a16="http://schemas.microsoft.com/office/drawing/2014/main" xmlns="" id="{83ACD61D-D19B-FC4A-841B-E43CF6EB41CA}"/>
              </a:ext>
            </a:extLst>
          </p:cNvPr>
          <p:cNvSpPr>
            <a:spLocks noChangeShapeType="1"/>
          </p:cNvSpPr>
          <p:nvPr/>
        </p:nvSpPr>
        <p:spPr bwMode="auto">
          <a:xfrm flipV="1">
            <a:off x="6788150" y="2338388"/>
            <a:ext cx="693738" cy="468312"/>
          </a:xfrm>
          <a:prstGeom prst="line">
            <a:avLst/>
          </a:prstGeom>
          <a:noFill/>
          <a:ln w="12700" cap="sq">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txBody>
          <a:bodyPr wrap="none"/>
          <a:lstStyle/>
          <a:p>
            <a:endParaRPr lang="it-IT"/>
          </a:p>
        </p:txBody>
      </p:sp>
      <p:sp>
        <p:nvSpPr>
          <p:cNvPr id="17429" name="Text Box 21">
            <a:extLst>
              <a:ext uri="{FF2B5EF4-FFF2-40B4-BE49-F238E27FC236}">
                <a16:creationId xmlns:a16="http://schemas.microsoft.com/office/drawing/2014/main" xmlns="" id="{ABE6CCEC-D28C-C043-9681-74777773D874}"/>
              </a:ext>
            </a:extLst>
          </p:cNvPr>
          <p:cNvSpPr txBox="1">
            <a:spLocks noChangeArrowheads="1"/>
          </p:cNvSpPr>
          <p:nvPr/>
        </p:nvSpPr>
        <p:spPr bwMode="auto">
          <a:xfrm>
            <a:off x="5911850" y="5029200"/>
            <a:ext cx="3189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200" b="1">
                <a:solidFill>
                  <a:schemeClr val="tx2"/>
                </a:solidFill>
                <a:latin typeface="Times New Roman" panose="02020603050405020304" pitchFamily="18" charset="0"/>
              </a:rPr>
              <a:t>EMS transport:EMS to Balloon within 90 min</a:t>
            </a:r>
          </a:p>
        </p:txBody>
      </p:sp>
      <p:sp>
        <p:nvSpPr>
          <p:cNvPr id="17430" name="Line 22">
            <a:extLst>
              <a:ext uri="{FF2B5EF4-FFF2-40B4-BE49-F238E27FC236}">
                <a16:creationId xmlns:a16="http://schemas.microsoft.com/office/drawing/2014/main" xmlns="" id="{FD533429-D355-9B46-8AA1-B796D8FBE6BD}"/>
              </a:ext>
            </a:extLst>
          </p:cNvPr>
          <p:cNvSpPr>
            <a:spLocks noChangeShapeType="1"/>
          </p:cNvSpPr>
          <p:nvPr/>
        </p:nvSpPr>
        <p:spPr bwMode="auto">
          <a:xfrm>
            <a:off x="3671888" y="5380038"/>
            <a:ext cx="4710112" cy="0"/>
          </a:xfrm>
          <a:prstGeom prst="line">
            <a:avLst/>
          </a:prstGeom>
          <a:noFill/>
          <a:ln w="38100" cap="sq">
            <a:solidFill>
              <a:srgbClr val="009900"/>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17431" name="Text Box 23">
            <a:extLst>
              <a:ext uri="{FF2B5EF4-FFF2-40B4-BE49-F238E27FC236}">
                <a16:creationId xmlns:a16="http://schemas.microsoft.com/office/drawing/2014/main" xmlns="" id="{7632A7AE-4A2B-8044-8BBC-15E14C357801}"/>
              </a:ext>
            </a:extLst>
          </p:cNvPr>
          <p:cNvSpPr txBox="1">
            <a:spLocks noChangeArrowheads="1"/>
          </p:cNvSpPr>
          <p:nvPr/>
        </p:nvSpPr>
        <p:spPr bwMode="auto">
          <a:xfrm>
            <a:off x="5897563" y="5486400"/>
            <a:ext cx="3246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200" b="1">
                <a:solidFill>
                  <a:schemeClr val="tx2"/>
                </a:solidFill>
                <a:latin typeface="Times New Roman" panose="02020603050405020304" pitchFamily="18" charset="0"/>
              </a:rPr>
              <a:t>Patient self-transport: Hospital Door-to-Balloon within 90 min</a:t>
            </a:r>
          </a:p>
        </p:txBody>
      </p:sp>
      <p:sp>
        <p:nvSpPr>
          <p:cNvPr id="17432" name="Text Box 24">
            <a:extLst>
              <a:ext uri="{FF2B5EF4-FFF2-40B4-BE49-F238E27FC236}">
                <a16:creationId xmlns:a16="http://schemas.microsoft.com/office/drawing/2014/main" xmlns="" id="{82FF89F0-9203-B34A-BF12-DD5AC3AA4483}"/>
              </a:ext>
            </a:extLst>
          </p:cNvPr>
          <p:cNvSpPr txBox="1">
            <a:spLocks noChangeArrowheads="1"/>
          </p:cNvSpPr>
          <p:nvPr/>
        </p:nvSpPr>
        <p:spPr bwMode="auto">
          <a:xfrm>
            <a:off x="4038600" y="4800600"/>
            <a:ext cx="1663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a:solidFill>
                  <a:schemeClr val="tx2"/>
                </a:solidFill>
                <a:latin typeface="Times New Roman" panose="02020603050405020304" pitchFamily="18" charset="0"/>
              </a:rPr>
              <a:t>EMS transport</a:t>
            </a:r>
          </a:p>
        </p:txBody>
      </p:sp>
      <p:sp>
        <p:nvSpPr>
          <p:cNvPr id="17433" name="Line 25">
            <a:extLst>
              <a:ext uri="{FF2B5EF4-FFF2-40B4-BE49-F238E27FC236}">
                <a16:creationId xmlns:a16="http://schemas.microsoft.com/office/drawing/2014/main" xmlns="" id="{E719E961-9B6D-F54C-B85C-983EA25772CC}"/>
              </a:ext>
            </a:extLst>
          </p:cNvPr>
          <p:cNvSpPr>
            <a:spLocks noChangeShapeType="1"/>
          </p:cNvSpPr>
          <p:nvPr/>
        </p:nvSpPr>
        <p:spPr bwMode="auto">
          <a:xfrm>
            <a:off x="2909888" y="5380038"/>
            <a:ext cx="692150" cy="0"/>
          </a:xfrm>
          <a:prstGeom prst="line">
            <a:avLst/>
          </a:prstGeom>
          <a:noFill/>
          <a:ln w="28575" cap="sq">
            <a:solidFill>
              <a:srgbClr val="009900"/>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17434" name="Text Box 26">
            <a:extLst>
              <a:ext uri="{FF2B5EF4-FFF2-40B4-BE49-F238E27FC236}">
                <a16:creationId xmlns:a16="http://schemas.microsoft.com/office/drawing/2014/main" xmlns="" id="{7D6FCB22-4266-CB41-B647-399BAF1EEE7D}"/>
              </a:ext>
            </a:extLst>
          </p:cNvPr>
          <p:cNvSpPr txBox="1">
            <a:spLocks noChangeArrowheads="1"/>
          </p:cNvSpPr>
          <p:nvPr/>
        </p:nvSpPr>
        <p:spPr bwMode="auto">
          <a:xfrm>
            <a:off x="2835275" y="4800600"/>
            <a:ext cx="9779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algn="ctr" eaLnBrk="1" hangingPunct="1">
              <a:spcBef>
                <a:spcPct val="0"/>
              </a:spcBef>
              <a:buClrTx/>
              <a:buSzTx/>
              <a:buFontTx/>
              <a:buNone/>
            </a:pPr>
            <a:r>
              <a:rPr lang="en-US" altLang="it-IT" sz="1800" b="1">
                <a:solidFill>
                  <a:schemeClr val="tx2"/>
                </a:solidFill>
                <a:latin typeface="Times New Roman" panose="02020603050405020304" pitchFamily="18" charset="0"/>
              </a:rPr>
              <a:t>EMS on</a:t>
            </a:r>
          </a:p>
          <a:p>
            <a:pPr algn="ctr" eaLnBrk="1" hangingPunct="1">
              <a:lnSpc>
                <a:spcPct val="50000"/>
              </a:lnSpc>
              <a:spcBef>
                <a:spcPct val="0"/>
              </a:spcBef>
              <a:buClrTx/>
              <a:buSzTx/>
              <a:buFontTx/>
              <a:buNone/>
            </a:pPr>
            <a:r>
              <a:rPr lang="en-US" altLang="it-IT" sz="1800" b="1">
                <a:solidFill>
                  <a:schemeClr val="tx2"/>
                </a:solidFill>
                <a:latin typeface="Times New Roman" panose="02020603050405020304" pitchFamily="18" charset="0"/>
              </a:rPr>
              <a:t>scene </a:t>
            </a:r>
          </a:p>
        </p:txBody>
      </p:sp>
      <p:sp>
        <p:nvSpPr>
          <p:cNvPr id="17435" name="Text Box 27">
            <a:extLst>
              <a:ext uri="{FF2B5EF4-FFF2-40B4-BE49-F238E27FC236}">
                <a16:creationId xmlns:a16="http://schemas.microsoft.com/office/drawing/2014/main" xmlns="" id="{808049B2-B062-4645-875D-1DF439B8107C}"/>
              </a:ext>
            </a:extLst>
          </p:cNvPr>
          <p:cNvSpPr txBox="1">
            <a:spLocks noChangeArrowheads="1"/>
          </p:cNvSpPr>
          <p:nvPr/>
        </p:nvSpPr>
        <p:spPr bwMode="auto">
          <a:xfrm>
            <a:off x="2978150" y="5457825"/>
            <a:ext cx="7159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400" b="1">
                <a:solidFill>
                  <a:schemeClr val="tx2"/>
                </a:solidFill>
                <a:latin typeface="Times New Roman" panose="02020603050405020304" pitchFamily="18" charset="0"/>
              </a:rPr>
              <a:t>Within</a:t>
            </a:r>
          </a:p>
          <a:p>
            <a:pPr eaLnBrk="1" hangingPunct="1">
              <a:spcBef>
                <a:spcPct val="0"/>
              </a:spcBef>
              <a:buClrTx/>
              <a:buSzTx/>
              <a:buFontTx/>
              <a:buNone/>
            </a:pPr>
            <a:r>
              <a:rPr lang="en-US" altLang="it-IT" sz="1400" b="1">
                <a:solidFill>
                  <a:schemeClr val="tx2"/>
                </a:solidFill>
                <a:latin typeface="Times New Roman" panose="02020603050405020304" pitchFamily="18" charset="0"/>
              </a:rPr>
              <a:t> 8 min</a:t>
            </a:r>
          </a:p>
        </p:txBody>
      </p:sp>
      <p:sp>
        <p:nvSpPr>
          <p:cNvPr id="17436" name="Line 28">
            <a:extLst>
              <a:ext uri="{FF2B5EF4-FFF2-40B4-BE49-F238E27FC236}">
                <a16:creationId xmlns:a16="http://schemas.microsoft.com/office/drawing/2014/main" xmlns="" id="{6002C58C-DD2F-AC4E-AC16-50F0E7CBA40A}"/>
              </a:ext>
            </a:extLst>
          </p:cNvPr>
          <p:cNvSpPr>
            <a:spLocks noChangeShapeType="1"/>
          </p:cNvSpPr>
          <p:nvPr/>
        </p:nvSpPr>
        <p:spPr bwMode="auto">
          <a:xfrm flipH="1">
            <a:off x="1870075" y="5380038"/>
            <a:ext cx="900113" cy="0"/>
          </a:xfrm>
          <a:prstGeom prst="line">
            <a:avLst/>
          </a:prstGeom>
          <a:noFill/>
          <a:ln w="28575" cap="sq">
            <a:solidFill>
              <a:srgbClr val="009900"/>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17437" name="Text Box 29">
            <a:extLst>
              <a:ext uri="{FF2B5EF4-FFF2-40B4-BE49-F238E27FC236}">
                <a16:creationId xmlns:a16="http://schemas.microsoft.com/office/drawing/2014/main" xmlns="" id="{3578DE00-B672-344A-8060-06D475EC6FFA}"/>
              </a:ext>
            </a:extLst>
          </p:cNvPr>
          <p:cNvSpPr txBox="1">
            <a:spLocks noChangeArrowheads="1"/>
          </p:cNvSpPr>
          <p:nvPr/>
        </p:nvSpPr>
        <p:spPr bwMode="auto">
          <a:xfrm>
            <a:off x="1870075" y="4833938"/>
            <a:ext cx="104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a:solidFill>
                  <a:schemeClr val="tx2"/>
                </a:solidFill>
                <a:latin typeface="Times New Roman" panose="02020603050405020304" pitchFamily="18" charset="0"/>
              </a:rPr>
              <a:t>Dispatch</a:t>
            </a:r>
          </a:p>
        </p:txBody>
      </p:sp>
      <p:sp>
        <p:nvSpPr>
          <p:cNvPr id="17438" name="Text Box 30">
            <a:extLst>
              <a:ext uri="{FF2B5EF4-FFF2-40B4-BE49-F238E27FC236}">
                <a16:creationId xmlns:a16="http://schemas.microsoft.com/office/drawing/2014/main" xmlns="" id="{69D8702B-5116-E34F-B42F-4E7C5F7470FC}"/>
              </a:ext>
            </a:extLst>
          </p:cNvPr>
          <p:cNvSpPr txBox="1">
            <a:spLocks noChangeArrowheads="1"/>
          </p:cNvSpPr>
          <p:nvPr/>
        </p:nvSpPr>
        <p:spPr bwMode="auto">
          <a:xfrm>
            <a:off x="1981200" y="5535613"/>
            <a:ext cx="612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400" b="1">
                <a:solidFill>
                  <a:schemeClr val="tx2"/>
                </a:solidFill>
                <a:latin typeface="Times New Roman" panose="02020603050405020304" pitchFamily="18" charset="0"/>
              </a:rPr>
              <a:t>1 min</a:t>
            </a:r>
          </a:p>
        </p:txBody>
      </p:sp>
      <p:sp>
        <p:nvSpPr>
          <p:cNvPr id="17439" name="Line 31">
            <a:extLst>
              <a:ext uri="{FF2B5EF4-FFF2-40B4-BE49-F238E27FC236}">
                <a16:creationId xmlns:a16="http://schemas.microsoft.com/office/drawing/2014/main" xmlns="" id="{E946FEF5-2AE8-FC49-A56F-D760C0CAD1BD}"/>
              </a:ext>
            </a:extLst>
          </p:cNvPr>
          <p:cNvSpPr>
            <a:spLocks noChangeShapeType="1"/>
          </p:cNvSpPr>
          <p:nvPr/>
        </p:nvSpPr>
        <p:spPr bwMode="auto">
          <a:xfrm flipH="1">
            <a:off x="277813" y="5380038"/>
            <a:ext cx="1454150" cy="0"/>
          </a:xfrm>
          <a:prstGeom prst="line">
            <a:avLst/>
          </a:prstGeom>
          <a:noFill/>
          <a:ln w="28575" cap="sq">
            <a:solidFill>
              <a:srgbClr val="CC3300"/>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17440" name="Text Box 32">
            <a:extLst>
              <a:ext uri="{FF2B5EF4-FFF2-40B4-BE49-F238E27FC236}">
                <a16:creationId xmlns:a16="http://schemas.microsoft.com/office/drawing/2014/main" xmlns="" id="{1C109311-0F81-734E-9CD3-5AFD82AF0A41}"/>
              </a:ext>
            </a:extLst>
          </p:cNvPr>
          <p:cNvSpPr txBox="1">
            <a:spLocks noChangeArrowheads="1"/>
          </p:cNvSpPr>
          <p:nvPr/>
        </p:nvSpPr>
        <p:spPr bwMode="auto">
          <a:xfrm>
            <a:off x="623888" y="4833938"/>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a:solidFill>
                  <a:schemeClr val="tx2"/>
                </a:solidFill>
                <a:latin typeface="Times New Roman" panose="02020603050405020304" pitchFamily="18" charset="0"/>
              </a:rPr>
              <a:t>Patient</a:t>
            </a:r>
          </a:p>
        </p:txBody>
      </p:sp>
      <p:sp>
        <p:nvSpPr>
          <p:cNvPr id="17441" name="Text Box 33">
            <a:extLst>
              <a:ext uri="{FF2B5EF4-FFF2-40B4-BE49-F238E27FC236}">
                <a16:creationId xmlns:a16="http://schemas.microsoft.com/office/drawing/2014/main" xmlns="" id="{AF3532C2-2FB4-4A49-8B94-5A8681E6CBCA}"/>
              </a:ext>
            </a:extLst>
          </p:cNvPr>
          <p:cNvSpPr txBox="1">
            <a:spLocks noChangeArrowheads="1"/>
          </p:cNvSpPr>
          <p:nvPr/>
        </p:nvSpPr>
        <p:spPr bwMode="auto">
          <a:xfrm>
            <a:off x="381000" y="5410200"/>
            <a:ext cx="14668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400" b="1">
                <a:solidFill>
                  <a:schemeClr val="tx2"/>
                </a:solidFill>
                <a:latin typeface="Times New Roman" panose="02020603050405020304" pitchFamily="18" charset="0"/>
              </a:rPr>
              <a:t>5 min after</a:t>
            </a:r>
          </a:p>
          <a:p>
            <a:pPr eaLnBrk="1" hangingPunct="1">
              <a:spcBef>
                <a:spcPct val="0"/>
              </a:spcBef>
              <a:buClrTx/>
              <a:buSzTx/>
              <a:buFontTx/>
              <a:buNone/>
            </a:pPr>
            <a:r>
              <a:rPr lang="en-US" altLang="it-IT" sz="1400" b="1">
                <a:solidFill>
                  <a:schemeClr val="tx2"/>
                </a:solidFill>
                <a:latin typeface="Times New Roman" panose="02020603050405020304" pitchFamily="18" charset="0"/>
              </a:rPr>
              <a:t>Symptom onset</a:t>
            </a:r>
          </a:p>
        </p:txBody>
      </p:sp>
      <p:sp>
        <p:nvSpPr>
          <p:cNvPr id="17442" name="Text Box 34">
            <a:extLst>
              <a:ext uri="{FF2B5EF4-FFF2-40B4-BE49-F238E27FC236}">
                <a16:creationId xmlns:a16="http://schemas.microsoft.com/office/drawing/2014/main" xmlns="" id="{179FD735-EA9B-6F4B-AA89-51DE948411B9}"/>
              </a:ext>
            </a:extLst>
          </p:cNvPr>
          <p:cNvSpPr txBox="1">
            <a:spLocks noChangeArrowheads="1"/>
          </p:cNvSpPr>
          <p:nvPr/>
        </p:nvSpPr>
        <p:spPr bwMode="auto">
          <a:xfrm>
            <a:off x="554038" y="4210050"/>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u="sng">
                <a:solidFill>
                  <a:schemeClr val="tx2"/>
                </a:solidFill>
                <a:latin typeface="Times New Roman" panose="02020603050405020304" pitchFamily="18" charset="0"/>
              </a:rPr>
              <a:t>Goals</a:t>
            </a:r>
          </a:p>
        </p:txBody>
      </p:sp>
      <p:sp>
        <p:nvSpPr>
          <p:cNvPr id="17443" name="Line 35">
            <a:extLst>
              <a:ext uri="{FF2B5EF4-FFF2-40B4-BE49-F238E27FC236}">
                <a16:creationId xmlns:a16="http://schemas.microsoft.com/office/drawing/2014/main" xmlns="" id="{11C1E92B-EC99-F245-866C-29B738D8D3FE}"/>
              </a:ext>
            </a:extLst>
          </p:cNvPr>
          <p:cNvSpPr>
            <a:spLocks noChangeShapeType="1"/>
          </p:cNvSpPr>
          <p:nvPr/>
        </p:nvSpPr>
        <p:spPr bwMode="auto">
          <a:xfrm flipV="1">
            <a:off x="346075" y="5943600"/>
            <a:ext cx="7959725" cy="60325"/>
          </a:xfrm>
          <a:prstGeom prst="line">
            <a:avLst/>
          </a:prstGeom>
          <a:noFill/>
          <a:ln w="28575" cap="sq">
            <a:solidFill>
              <a:schemeClr val="tx2"/>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17444" name="Line 36">
            <a:extLst>
              <a:ext uri="{FF2B5EF4-FFF2-40B4-BE49-F238E27FC236}">
                <a16:creationId xmlns:a16="http://schemas.microsoft.com/office/drawing/2014/main" xmlns="" id="{33926DAF-CFF2-AB4E-BA53-2F89E7BFE4C2}"/>
              </a:ext>
            </a:extLst>
          </p:cNvPr>
          <p:cNvSpPr>
            <a:spLocks noChangeShapeType="1"/>
          </p:cNvSpPr>
          <p:nvPr/>
        </p:nvSpPr>
        <p:spPr bwMode="auto">
          <a:xfrm>
            <a:off x="4267200" y="6096000"/>
            <a:ext cx="4086225" cy="0"/>
          </a:xfrm>
          <a:prstGeom prst="line">
            <a:avLst/>
          </a:prstGeom>
          <a:noFill/>
          <a:ln w="28575" cap="sq">
            <a:solidFill>
              <a:schemeClr val="bg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it-IT"/>
          </a:p>
        </p:txBody>
      </p:sp>
      <p:sp>
        <p:nvSpPr>
          <p:cNvPr id="17445" name="Text Box 37">
            <a:extLst>
              <a:ext uri="{FF2B5EF4-FFF2-40B4-BE49-F238E27FC236}">
                <a16:creationId xmlns:a16="http://schemas.microsoft.com/office/drawing/2014/main" xmlns="" id="{1F6AE926-B01F-1449-8430-7E89E7EF6DA4}"/>
              </a:ext>
            </a:extLst>
          </p:cNvPr>
          <p:cNvSpPr txBox="1">
            <a:spLocks noChangeArrowheads="1"/>
          </p:cNvSpPr>
          <p:nvPr/>
        </p:nvSpPr>
        <p:spPr bwMode="auto">
          <a:xfrm>
            <a:off x="2641600" y="5957888"/>
            <a:ext cx="386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a:solidFill>
                  <a:schemeClr val="tx2"/>
                </a:solidFill>
                <a:latin typeface="Times New Roman" panose="02020603050405020304" pitchFamily="18" charset="0"/>
              </a:rPr>
              <a:t>Total ischemic time: Within 120 min*</a:t>
            </a:r>
          </a:p>
        </p:txBody>
      </p:sp>
      <p:sp>
        <p:nvSpPr>
          <p:cNvPr id="17446" name="Text Box 38">
            <a:extLst>
              <a:ext uri="{FF2B5EF4-FFF2-40B4-BE49-F238E27FC236}">
                <a16:creationId xmlns:a16="http://schemas.microsoft.com/office/drawing/2014/main" xmlns="" id="{9FDECF7B-284D-4647-AEFA-09D3571E7984}"/>
              </a:ext>
            </a:extLst>
          </p:cNvPr>
          <p:cNvSpPr txBox="1">
            <a:spLocks noChangeArrowheads="1"/>
          </p:cNvSpPr>
          <p:nvPr/>
        </p:nvSpPr>
        <p:spPr bwMode="auto">
          <a:xfrm>
            <a:off x="642938" y="6400800"/>
            <a:ext cx="3032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en-US" altLang="it-IT" sz="1800" b="1">
                <a:solidFill>
                  <a:schemeClr val="tx2"/>
                </a:solidFill>
                <a:latin typeface="Times New Roman" panose="02020603050405020304" pitchFamily="18" charset="0"/>
              </a:rPr>
              <a:t>* Golden hour = First 60 min</a:t>
            </a:r>
          </a:p>
        </p:txBody>
      </p:sp>
      <p:sp>
        <p:nvSpPr>
          <p:cNvPr id="17447" name="Text Box 39">
            <a:extLst>
              <a:ext uri="{FF2B5EF4-FFF2-40B4-BE49-F238E27FC236}">
                <a16:creationId xmlns:a16="http://schemas.microsoft.com/office/drawing/2014/main" xmlns="" id="{FF720372-3E00-3143-82F8-B6233C98FDC6}"/>
              </a:ext>
            </a:extLst>
          </p:cNvPr>
          <p:cNvSpPr txBox="1">
            <a:spLocks noChangeArrowheads="1"/>
          </p:cNvSpPr>
          <p:nvPr/>
        </p:nvSpPr>
        <p:spPr bwMode="auto">
          <a:xfrm>
            <a:off x="5791200" y="6172200"/>
            <a:ext cx="241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endParaRPr lang="en-US" altLang="it-IT" sz="1200" b="1">
              <a:solidFill>
                <a:schemeClr val="tx2"/>
              </a:solidFill>
              <a:latin typeface="Times New Roman" panose="02020603050405020304" pitchFamily="18" charset="0"/>
            </a:endParaRPr>
          </a:p>
          <a:p>
            <a:pPr eaLnBrk="1" hangingPunct="1">
              <a:spcBef>
                <a:spcPct val="0"/>
              </a:spcBef>
              <a:buClrTx/>
              <a:buSzTx/>
              <a:buFontTx/>
              <a:buNone/>
            </a:pPr>
            <a:r>
              <a:rPr lang="en-US" altLang="it-IT" sz="1200" b="1">
                <a:solidFill>
                  <a:schemeClr val="tx2"/>
                </a:solidFill>
                <a:latin typeface="Times New Roman" panose="02020603050405020304" pitchFamily="18" charset="0"/>
              </a:rPr>
              <a:t> Antman et al. JACC 2004;44:676.</a:t>
            </a:r>
          </a:p>
        </p:txBody>
      </p:sp>
    </p:spTree>
    <p:extLst>
      <p:ext uri="{BB962C8B-B14F-4D97-AF65-F5344CB8AC3E}">
        <p14:creationId xmlns:p14="http://schemas.microsoft.com/office/powerpoint/2010/main" val="157016627"/>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3"/>
          <p:cNvPicPr/>
          <p:nvPr/>
        </p:nvPicPr>
        <p:blipFill>
          <a:blip r:embed="rId3" cstate="print"/>
          <a:stretch/>
        </p:blipFill>
        <p:spPr>
          <a:xfrm>
            <a:off x="539552" y="1844825"/>
            <a:ext cx="8136904" cy="4248472"/>
          </a:xfrm>
          <a:prstGeom prst="rect">
            <a:avLst/>
          </a:prstGeom>
          <a:ln w="9360">
            <a:noFill/>
          </a:ln>
        </p:spPr>
      </p:pic>
      <p:pic>
        <p:nvPicPr>
          <p:cNvPr id="183" name="Picture 2"/>
          <p:cNvPicPr/>
          <p:nvPr/>
        </p:nvPicPr>
        <p:blipFill>
          <a:blip r:embed="rId4" cstate="print"/>
          <a:stretch/>
        </p:blipFill>
        <p:spPr>
          <a:xfrm>
            <a:off x="323528" y="0"/>
            <a:ext cx="2656598" cy="1654767"/>
          </a:xfrm>
          <a:prstGeom prst="rect">
            <a:avLst/>
          </a:prstGeom>
          <a:ln w="57150">
            <a:solidFill>
              <a:srgbClr val="FF0000"/>
            </a:solidFill>
          </a:ln>
        </p:spPr>
      </p:pic>
      <p:cxnSp>
        <p:nvCxnSpPr>
          <p:cNvPr id="3" name="Connettore 1 2"/>
          <p:cNvCxnSpPr/>
          <p:nvPr/>
        </p:nvCxnSpPr>
        <p:spPr>
          <a:xfrm>
            <a:off x="3923928" y="3295140"/>
            <a:ext cx="28083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5554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E42632FD-6DBC-DC4C-8F00-7890A19B406C}"/>
              </a:ext>
            </a:extLst>
          </p:cNvPr>
          <p:cNvSpPr>
            <a:spLocks noChangeArrowheads="1"/>
          </p:cNvSpPr>
          <p:nvPr/>
        </p:nvSpPr>
        <p:spPr bwMode="auto">
          <a:xfrm>
            <a:off x="6808788" y="2616200"/>
            <a:ext cx="2252662" cy="2119313"/>
          </a:xfrm>
          <a:prstGeom prst="ellipse">
            <a:avLst/>
          </a:prstGeom>
          <a:solidFill>
            <a:srgbClr val="CCFFCC"/>
          </a:solidFill>
          <a:ln w="9525">
            <a:solidFill>
              <a:srgbClr val="CCFFCC"/>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22" name="Ovale 21">
            <a:extLst>
              <a:ext uri="{FF2B5EF4-FFF2-40B4-BE49-F238E27FC236}">
                <a16:creationId xmlns:a16="http://schemas.microsoft.com/office/drawing/2014/main" xmlns="" id="{0360262E-17AC-1842-9A41-F185C69E411C}"/>
              </a:ext>
            </a:extLst>
          </p:cNvPr>
          <p:cNvSpPr>
            <a:spLocks noChangeArrowheads="1"/>
          </p:cNvSpPr>
          <p:nvPr/>
        </p:nvSpPr>
        <p:spPr bwMode="auto">
          <a:xfrm>
            <a:off x="104775" y="2828925"/>
            <a:ext cx="1900238" cy="17621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35171" name="CasellaDiTesto 22">
            <a:extLst>
              <a:ext uri="{FF2B5EF4-FFF2-40B4-BE49-F238E27FC236}">
                <a16:creationId xmlns:a16="http://schemas.microsoft.com/office/drawing/2014/main" xmlns="" id="{8A9D980F-3649-A944-A457-AF09B26AC538}"/>
              </a:ext>
            </a:extLst>
          </p:cNvPr>
          <p:cNvSpPr txBox="1">
            <a:spLocks noChangeArrowheads="1"/>
          </p:cNvSpPr>
          <p:nvPr/>
        </p:nvSpPr>
        <p:spPr bwMode="auto">
          <a:xfrm>
            <a:off x="219075" y="3351213"/>
            <a:ext cx="1643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rPr>
              <a:t>POST EVENTO</a:t>
            </a:r>
          </a:p>
        </p:txBody>
      </p:sp>
      <p:sp>
        <p:nvSpPr>
          <p:cNvPr id="135172" name="CasellaDiTesto 5">
            <a:extLst>
              <a:ext uri="{FF2B5EF4-FFF2-40B4-BE49-F238E27FC236}">
                <a16:creationId xmlns:a16="http://schemas.microsoft.com/office/drawing/2014/main" xmlns="" id="{A6E9F8CA-F4EF-154E-A7C8-741BBCF12DDE}"/>
              </a:ext>
            </a:extLst>
          </p:cNvPr>
          <p:cNvSpPr txBox="1">
            <a:spLocks noChangeArrowheads="1"/>
          </p:cNvSpPr>
          <p:nvPr/>
        </p:nvSpPr>
        <p:spPr bwMode="auto">
          <a:xfrm>
            <a:off x="2005013" y="2359025"/>
            <a:ext cx="4602162" cy="26765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latin typeface="Calibri" panose="020F0502020204030204" pitchFamily="34" charset="0"/>
              </a:rPr>
              <a:t>-DISABILITA’ MOTORIE O COGNITIVE GRAVI  ANTECEDENTI L’EVENTO INDICE</a:t>
            </a:r>
          </a:p>
          <a:p>
            <a:pPr algn="ctr" eaLnBrk="1" hangingPunct="1"/>
            <a:endParaRPr lang="it-IT" altLang="it-IT" sz="2800" b="1">
              <a:latin typeface="Calibri" panose="020F0502020204030204" pitchFamily="34" charset="0"/>
            </a:endParaRPr>
          </a:p>
          <a:p>
            <a:pPr algn="ctr" eaLnBrk="1" hangingPunct="1"/>
            <a:r>
              <a:rPr lang="it-IT" altLang="it-IT" sz="2800" b="1">
                <a:latin typeface="Calibri" panose="020F0502020204030204" pitchFamily="34" charset="0"/>
              </a:rPr>
              <a:t>-ATTESA DI VITA BREVE</a:t>
            </a:r>
          </a:p>
        </p:txBody>
      </p:sp>
      <p:sp>
        <p:nvSpPr>
          <p:cNvPr id="135173" name="CasellaDiTesto 2">
            <a:extLst>
              <a:ext uri="{FF2B5EF4-FFF2-40B4-BE49-F238E27FC236}">
                <a16:creationId xmlns:a16="http://schemas.microsoft.com/office/drawing/2014/main" xmlns="" id="{1AB56737-D36A-0C4C-A0F0-9D0FDB52522B}"/>
              </a:ext>
            </a:extLst>
          </p:cNvPr>
          <p:cNvSpPr txBox="1">
            <a:spLocks noChangeArrowheads="1"/>
          </p:cNvSpPr>
          <p:nvPr/>
        </p:nvSpPr>
        <p:spPr bwMode="auto">
          <a:xfrm>
            <a:off x="6808788" y="2989263"/>
            <a:ext cx="2252662"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a:latin typeface="Calibri" panose="020F0502020204030204" pitchFamily="34" charset="0"/>
              </a:rPr>
              <a:t>PERCORSO RIABILITATIVO E/O DI PREVENZIONE DSECONDARIA</a:t>
            </a:r>
          </a:p>
        </p:txBody>
      </p:sp>
      <p:sp>
        <p:nvSpPr>
          <p:cNvPr id="135174" name="CasellaDiTesto 2">
            <a:extLst>
              <a:ext uri="{FF2B5EF4-FFF2-40B4-BE49-F238E27FC236}">
                <a16:creationId xmlns:a16="http://schemas.microsoft.com/office/drawing/2014/main" xmlns="" id="{AE79C6E1-B3B0-2345-86C8-CF36F075911E}"/>
              </a:ext>
            </a:extLst>
          </p:cNvPr>
          <p:cNvSpPr txBox="1">
            <a:spLocks noChangeArrowheads="1"/>
          </p:cNvSpPr>
          <p:nvPr/>
        </p:nvSpPr>
        <p:spPr bwMode="auto">
          <a:xfrm>
            <a:off x="6711950" y="1327150"/>
            <a:ext cx="23495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700" b="1">
                <a:solidFill>
                  <a:srgbClr val="FF0000"/>
                </a:solidFill>
                <a:latin typeface="Calibri" panose="020F0502020204030204" pitchFamily="34" charset="0"/>
              </a:rPr>
              <a:t>X</a:t>
            </a:r>
          </a:p>
        </p:txBody>
      </p:sp>
      <p:sp>
        <p:nvSpPr>
          <p:cNvPr id="135175" name="Titolo 1">
            <a:extLst>
              <a:ext uri="{FF2B5EF4-FFF2-40B4-BE49-F238E27FC236}">
                <a16:creationId xmlns:a16="http://schemas.microsoft.com/office/drawing/2014/main" xmlns="" id="{6A76E899-D49E-1B40-94CC-F6D46FA2191E}"/>
              </a:ext>
            </a:extLst>
          </p:cNvPr>
          <p:cNvSpPr>
            <a:spLocks noGrp="1"/>
          </p:cNvSpPr>
          <p:nvPr>
            <p:ph type="title"/>
          </p:nvPr>
        </p:nvSpPr>
        <p:spPr>
          <a:xfrm>
            <a:off x="0" y="428625"/>
            <a:ext cx="9061450" cy="1143000"/>
          </a:xfrm>
        </p:spPr>
        <p:txBody>
          <a:bodyPr/>
          <a:lstStyle/>
          <a:p>
            <a:pPr eaLnBrk="1" hangingPunct="1"/>
            <a:r>
              <a:rPr lang="it-IT" altLang="it-IT" sz="2000" b="1">
                <a:latin typeface="Calibri" panose="020F0502020204030204" pitchFamily="34" charset="0"/>
                <a:ea typeface="ヒラギノ角ゴ Pro W3" panose="020B0300000000000000" pitchFamily="34" charset="-128"/>
              </a:rPr>
              <a:t>PREVENZIONE SECONDARIA/RIABILITAZIONE POSTACUTA (fino a 1 anno)</a:t>
            </a:r>
          </a:p>
        </p:txBody>
      </p:sp>
    </p:spTree>
    <p:extLst>
      <p:ext uri="{BB962C8B-B14F-4D97-AF65-F5344CB8AC3E}">
        <p14:creationId xmlns:p14="http://schemas.microsoft.com/office/powerpoint/2010/main" val="372083264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olo 1">
            <a:extLst>
              <a:ext uri="{FF2B5EF4-FFF2-40B4-BE49-F238E27FC236}">
                <a16:creationId xmlns:a16="http://schemas.microsoft.com/office/drawing/2014/main" xmlns="" id="{30E0F51D-2529-104E-8248-B5D1A8918228}"/>
              </a:ext>
            </a:extLst>
          </p:cNvPr>
          <p:cNvSpPr>
            <a:spLocks noGrp="1"/>
          </p:cNvSpPr>
          <p:nvPr>
            <p:ph type="ctrTitle"/>
          </p:nvPr>
        </p:nvSpPr>
        <p:spPr>
          <a:xfrm>
            <a:off x="90488" y="1651000"/>
            <a:ext cx="8963025" cy="2259013"/>
          </a:xfrm>
        </p:spPr>
        <p:txBody>
          <a:bodyPr/>
          <a:lstStyle/>
          <a:p>
            <a:pPr eaLnBrk="1" hangingPunct="1"/>
            <a:r>
              <a:rPr lang="it-IT" altLang="it-IT" sz="4000">
                <a:latin typeface="Calibri" panose="020F0502020204030204" pitchFamily="34" charset="0"/>
                <a:ea typeface="ヒラギノ角ゴ Pro W3" panose="020B0300000000000000" pitchFamily="34" charset="-128"/>
              </a:rPr>
              <a:t>I percorsi di prevenzione secondaria secondo il documento di consenso ANMCO GICR GISE</a:t>
            </a:r>
            <a:br>
              <a:rPr lang="it-IT" altLang="it-IT" sz="4000">
                <a:latin typeface="Calibri" panose="020F0502020204030204" pitchFamily="34" charset="0"/>
                <a:ea typeface="ヒラギノ角ゴ Pro W3" panose="020B0300000000000000" pitchFamily="34" charset="-128"/>
              </a:rPr>
            </a:br>
            <a:endParaRPr lang="it-IT" altLang="it-IT" sz="4000">
              <a:latin typeface="Calibri" panose="020F0502020204030204" pitchFamily="34" charset="0"/>
              <a:ea typeface="ヒラギノ角ゴ Pro W3" panose="020B0300000000000000" pitchFamily="34" charset="-128"/>
            </a:endParaRPr>
          </a:p>
        </p:txBody>
      </p:sp>
      <p:sp>
        <p:nvSpPr>
          <p:cNvPr id="136194" name="Sottotitolo 2">
            <a:extLst>
              <a:ext uri="{FF2B5EF4-FFF2-40B4-BE49-F238E27FC236}">
                <a16:creationId xmlns:a16="http://schemas.microsoft.com/office/drawing/2014/main" xmlns="" id="{28E46DE0-0D84-284A-AF14-C865C067A057}"/>
              </a:ext>
            </a:extLst>
          </p:cNvPr>
          <p:cNvSpPr>
            <a:spLocks noGrp="1"/>
          </p:cNvSpPr>
          <p:nvPr>
            <p:ph type="subTitle" idx="1"/>
          </p:nvPr>
        </p:nvSpPr>
        <p:spPr>
          <a:xfrm>
            <a:off x="533400" y="4014788"/>
            <a:ext cx="3481388" cy="1752600"/>
          </a:xfrm>
        </p:spPr>
        <p:txBody>
          <a:bodyPr/>
          <a:lstStyle/>
          <a:p>
            <a:pPr eaLnBrk="1" hangingPunct="1"/>
            <a:r>
              <a:rPr lang="it-IT" altLang="it-IT">
                <a:solidFill>
                  <a:srgbClr val="FF0000"/>
                </a:solidFill>
                <a:latin typeface="Calibri" panose="020F0502020204030204" pitchFamily="34" charset="0"/>
                <a:ea typeface="ヒラギノ角ゴ Pro W3" panose="020B0300000000000000" pitchFamily="34" charset="-128"/>
              </a:rPr>
              <a:t>Carmine Riccio</a:t>
            </a:r>
          </a:p>
          <a:p>
            <a:pPr eaLnBrk="1" hangingPunct="1"/>
            <a:endParaRPr lang="it-IT" altLang="it-IT">
              <a:latin typeface="Calibri" panose="020F0502020204030204" pitchFamily="34" charset="0"/>
              <a:ea typeface="ヒラギノ角ゴ Pro W3" panose="020B0300000000000000" pitchFamily="34" charset="-128"/>
            </a:endParaRPr>
          </a:p>
          <a:p>
            <a:pPr eaLnBrk="1" hangingPunct="1"/>
            <a:r>
              <a:rPr lang="it-IT" altLang="it-IT" sz="2400">
                <a:latin typeface="Calibri" panose="020F0502020204030204" pitchFamily="34" charset="0"/>
                <a:ea typeface="ヒラギノ角ゴ Pro W3" panose="020B0300000000000000" pitchFamily="34" charset="-128"/>
              </a:rPr>
              <a:t>Trapani 10 Maggio 2014</a:t>
            </a:r>
          </a:p>
        </p:txBody>
      </p:sp>
      <p:pic>
        <p:nvPicPr>
          <p:cNvPr id="136195" name="Immagine 1">
            <a:extLst>
              <a:ext uri="{FF2B5EF4-FFF2-40B4-BE49-F238E27FC236}">
                <a16:creationId xmlns:a16="http://schemas.microsoft.com/office/drawing/2014/main" xmlns="" id="{4EC2BE97-F5C0-5D41-A642-C960A04346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1038" y="4014788"/>
            <a:ext cx="4652962"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taglia singolo angolo rettangolo 3">
            <a:extLst>
              <a:ext uri="{FF2B5EF4-FFF2-40B4-BE49-F238E27FC236}">
                <a16:creationId xmlns:a16="http://schemas.microsoft.com/office/drawing/2014/main" xmlns="" id="{724A415C-4B50-F44A-9EA6-91B2925295D9}"/>
              </a:ext>
            </a:extLst>
          </p:cNvPr>
          <p:cNvSpPr>
            <a:spLocks noChangeArrowheads="1"/>
          </p:cNvSpPr>
          <p:nvPr/>
        </p:nvSpPr>
        <p:spPr bwMode="auto">
          <a:xfrm>
            <a:off x="0" y="161925"/>
            <a:ext cx="5305425" cy="914400"/>
          </a:xfrm>
          <a:custGeom>
            <a:avLst/>
            <a:gdLst>
              <a:gd name="T0" fmla="*/ 5304553 w 5305861"/>
              <a:gd name="T1" fmla="*/ 457200 h 914400"/>
              <a:gd name="T2" fmla="*/ 2652277 w 5305861"/>
              <a:gd name="T3" fmla="*/ 914400 h 914400"/>
              <a:gd name="T4" fmla="*/ 0 w 5305861"/>
              <a:gd name="T5" fmla="*/ 457200 h 914400"/>
              <a:gd name="T6" fmla="*/ 2652277 w 5305861"/>
              <a:gd name="T7" fmla="*/ 0 h 914400"/>
              <a:gd name="T8" fmla="*/ 0 60000 65536"/>
              <a:gd name="T9" fmla="*/ 5898240 60000 65536"/>
              <a:gd name="T10" fmla="*/ 11796480 60000 65536"/>
              <a:gd name="T11" fmla="*/ 17694720 60000 65536"/>
              <a:gd name="T12" fmla="*/ 0 w 5305861"/>
              <a:gd name="T13" fmla="*/ 76202 h 914400"/>
              <a:gd name="T14" fmla="*/ 5229657 w 5305861"/>
              <a:gd name="T15" fmla="*/ 914400 h 914400"/>
            </a:gdLst>
            <a:ahLst/>
            <a:cxnLst>
              <a:cxn ang="T8">
                <a:pos x="T0" y="T1"/>
              </a:cxn>
              <a:cxn ang="T9">
                <a:pos x="T2" y="T3"/>
              </a:cxn>
              <a:cxn ang="T10">
                <a:pos x="T4" y="T5"/>
              </a:cxn>
              <a:cxn ang="T11">
                <a:pos x="T6" y="T7"/>
              </a:cxn>
            </a:cxnLst>
            <a:rect l="T12" t="T13" r="T14" b="T15"/>
            <a:pathLst>
              <a:path w="5305861" h="914400">
                <a:moveTo>
                  <a:pt x="0" y="0"/>
                </a:moveTo>
                <a:lnTo>
                  <a:pt x="5153458" y="0"/>
                </a:lnTo>
                <a:lnTo>
                  <a:pt x="5305861" y="152403"/>
                </a:lnTo>
                <a:lnTo>
                  <a:pt x="5305861" y="914400"/>
                </a:lnTo>
                <a:lnTo>
                  <a:pt x="0" y="914400"/>
                </a:lnTo>
                <a:lnTo>
                  <a:pt x="0" y="0"/>
                </a:lnTo>
                <a:close/>
              </a:path>
            </a:pathLst>
          </a:cu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defRPr/>
            </a:pPr>
            <a:r>
              <a:rPr lang="it-IT" sz="2600" dirty="0">
                <a:solidFill>
                  <a:schemeClr val="bg1"/>
                </a:solidFill>
                <a:latin typeface="+mn-lt"/>
                <a:ea typeface="+mn-ea"/>
              </a:rPr>
              <a:t>Cardiologia Clinica ed Interventistica</a:t>
            </a:r>
          </a:p>
        </p:txBody>
      </p:sp>
    </p:spTree>
    <p:extLst>
      <p:ext uri="{BB962C8B-B14F-4D97-AF65-F5344CB8AC3E}">
        <p14:creationId xmlns:p14="http://schemas.microsoft.com/office/powerpoint/2010/main" val="382794769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ext Box 2">
            <a:extLst>
              <a:ext uri="{FF2B5EF4-FFF2-40B4-BE49-F238E27FC236}">
                <a16:creationId xmlns:a16="http://schemas.microsoft.com/office/drawing/2014/main" xmlns="" id="{84F20044-283B-884F-93EF-281179BF5DF2}"/>
              </a:ext>
            </a:extLst>
          </p:cNvPr>
          <p:cNvSpPr txBox="1">
            <a:spLocks noChangeArrowheads="1"/>
          </p:cNvSpPr>
          <p:nvPr/>
        </p:nvSpPr>
        <p:spPr bwMode="auto">
          <a:xfrm>
            <a:off x="669925" y="722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2000" b="1"/>
          </a:p>
        </p:txBody>
      </p:sp>
      <p:sp>
        <p:nvSpPr>
          <p:cNvPr id="137218" name="Text Box 5">
            <a:extLst>
              <a:ext uri="{FF2B5EF4-FFF2-40B4-BE49-F238E27FC236}">
                <a16:creationId xmlns:a16="http://schemas.microsoft.com/office/drawing/2014/main" xmlns="" id="{6F78D583-62C9-D844-ADFD-79C7A076BD10}"/>
              </a:ext>
            </a:extLst>
          </p:cNvPr>
          <p:cNvSpPr txBox="1">
            <a:spLocks noChangeArrowheads="1"/>
          </p:cNvSpPr>
          <p:nvPr/>
        </p:nvSpPr>
        <p:spPr bwMode="auto">
          <a:xfrm>
            <a:off x="3260725" y="5751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2000" b="1"/>
          </a:p>
        </p:txBody>
      </p:sp>
      <p:sp>
        <p:nvSpPr>
          <p:cNvPr id="137219" name="Text Box 4">
            <a:extLst>
              <a:ext uri="{FF2B5EF4-FFF2-40B4-BE49-F238E27FC236}">
                <a16:creationId xmlns:a16="http://schemas.microsoft.com/office/drawing/2014/main" xmlns="" id="{6E7F9728-5341-054F-AC8D-27CA0114822F}"/>
              </a:ext>
            </a:extLst>
          </p:cNvPr>
          <p:cNvSpPr txBox="1">
            <a:spLocks noChangeArrowheads="1"/>
          </p:cNvSpPr>
          <p:nvPr/>
        </p:nvSpPr>
        <p:spPr bwMode="auto">
          <a:xfrm>
            <a:off x="468313" y="255588"/>
            <a:ext cx="7343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3200" b="1">
                <a:solidFill>
                  <a:srgbClr val="000090"/>
                </a:solidFill>
                <a:latin typeface="Arial Narrow" panose="020B0604020202020204" pitchFamily="34" charset="0"/>
              </a:rPr>
              <a:t>Terapia farmacologica alla dimissione (I)</a:t>
            </a:r>
          </a:p>
        </p:txBody>
      </p:sp>
      <p:sp>
        <p:nvSpPr>
          <p:cNvPr id="137220" name="Text Box 5">
            <a:extLst>
              <a:ext uri="{FF2B5EF4-FFF2-40B4-BE49-F238E27FC236}">
                <a16:creationId xmlns:a16="http://schemas.microsoft.com/office/drawing/2014/main" xmlns="" id="{EF9BABDC-FAA2-DC41-BD31-E1F89D8CF9C0}"/>
              </a:ext>
            </a:extLst>
          </p:cNvPr>
          <p:cNvSpPr txBox="1">
            <a:spLocks noChangeArrowheads="1"/>
          </p:cNvSpPr>
          <p:nvPr/>
        </p:nvSpPr>
        <p:spPr bwMode="auto">
          <a:xfrm>
            <a:off x="5305425" y="-119063"/>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4800" b="1">
              <a:latin typeface="Times New Roman" panose="02020603050405020304" pitchFamily="18" charset="0"/>
            </a:endParaRPr>
          </a:p>
        </p:txBody>
      </p:sp>
      <p:graphicFrame>
        <p:nvGraphicFramePr>
          <p:cNvPr id="216142" name="Group 78">
            <a:extLst>
              <a:ext uri="{FF2B5EF4-FFF2-40B4-BE49-F238E27FC236}">
                <a16:creationId xmlns:a16="http://schemas.microsoft.com/office/drawing/2014/main" xmlns="" id="{CBCB6DC7-50D2-D34D-9544-CC5CBB89A8C7}"/>
              </a:ext>
            </a:extLst>
          </p:cNvPr>
          <p:cNvGraphicFramePr>
            <a:graphicFrameLocks noGrp="1"/>
          </p:cNvGraphicFramePr>
          <p:nvPr/>
        </p:nvGraphicFramePr>
        <p:xfrm>
          <a:off x="539750" y="1606550"/>
          <a:ext cx="8351838" cy="4860925"/>
        </p:xfrm>
        <a:graphic>
          <a:graphicData uri="http://schemas.openxmlformats.org/drawingml/2006/table">
            <a:tbl>
              <a:tblPr/>
              <a:tblGrid>
                <a:gridCol w="1871663">
                  <a:extLst>
                    <a:ext uri="{9D8B030D-6E8A-4147-A177-3AD203B41FA5}">
                      <a16:colId xmlns:a16="http://schemas.microsoft.com/office/drawing/2014/main" xmlns="" val="20000"/>
                    </a:ext>
                  </a:extLst>
                </a:gridCol>
                <a:gridCol w="1873250">
                  <a:extLst>
                    <a:ext uri="{9D8B030D-6E8A-4147-A177-3AD203B41FA5}">
                      <a16:colId xmlns:a16="http://schemas.microsoft.com/office/drawing/2014/main" xmlns="" val="20001"/>
                    </a:ext>
                  </a:extLst>
                </a:gridCol>
                <a:gridCol w="1871662">
                  <a:extLst>
                    <a:ext uri="{9D8B030D-6E8A-4147-A177-3AD203B41FA5}">
                      <a16:colId xmlns:a16="http://schemas.microsoft.com/office/drawing/2014/main" xmlns="" val="20002"/>
                    </a:ext>
                  </a:extLst>
                </a:gridCol>
                <a:gridCol w="1438275">
                  <a:extLst>
                    <a:ext uri="{9D8B030D-6E8A-4147-A177-3AD203B41FA5}">
                      <a16:colId xmlns:a16="http://schemas.microsoft.com/office/drawing/2014/main" xmlns="" val="20003"/>
                    </a:ext>
                  </a:extLst>
                </a:gridCol>
                <a:gridCol w="1296988">
                  <a:extLst>
                    <a:ext uri="{9D8B030D-6E8A-4147-A177-3AD203B41FA5}">
                      <a16:colId xmlns:a16="http://schemas.microsoft.com/office/drawing/2014/main" xmlns="" val="20004"/>
                    </a:ext>
                  </a:extLst>
                </a:gridCol>
              </a:tblGrid>
              <a:tr h="958975">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endParaRPr kumimoji="0" lang="it-IT" sz="2000" b="1" i="0" u="none" strike="noStrike" cap="none" normalizeH="0" baseline="0" dirty="0">
                        <a:ln>
                          <a:noFill/>
                        </a:ln>
                        <a:solidFill>
                          <a:schemeClr val="bg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Narrow" pitchFamily="34" charset="0"/>
                        </a:rPr>
                        <a:t>IN-ACS </a:t>
                      </a:r>
                      <a:r>
                        <a:rPr kumimoji="0" lang="it-IT" sz="2000" b="1" i="0" u="none" strike="noStrike" cap="none" normalizeH="0" baseline="0" dirty="0" err="1">
                          <a:ln>
                            <a:noFill/>
                          </a:ln>
                          <a:solidFill>
                            <a:srgbClr val="000090"/>
                          </a:solidFill>
                          <a:effectLst/>
                          <a:latin typeface="Arial Narrow" pitchFamily="34" charset="0"/>
                        </a:rPr>
                        <a:t>outcome</a:t>
                      </a:r>
                      <a:endParaRPr kumimoji="0" lang="it-IT" sz="2000" b="1" i="0" u="none" strike="noStrike" cap="none" normalizeH="0" baseline="0" dirty="0">
                        <a:ln>
                          <a:noFill/>
                        </a:ln>
                        <a:solidFill>
                          <a:srgbClr val="000090"/>
                        </a:solidFill>
                        <a:effectLst/>
                        <a:latin typeface="Arial Narrow" pitchFamily="34" charset="0"/>
                      </a:endParaRP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1800" b="1" i="0" u="none" strike="noStrike" cap="none" normalizeH="0" baseline="0" dirty="0">
                          <a:ln>
                            <a:noFill/>
                          </a:ln>
                          <a:solidFill>
                            <a:srgbClr val="000090"/>
                          </a:solidFill>
                          <a:effectLst/>
                          <a:latin typeface="Arial Narrow" pitchFamily="34" charset="0"/>
                        </a:rPr>
                        <a:t>NSTEMI/STEMI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Narrow" pitchFamily="34" charset="0"/>
                        </a:rPr>
                        <a:t>BLITZ-3</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1800" b="1" i="0" u="none" strike="noStrike" cap="none" normalizeH="0" baseline="0" dirty="0">
                          <a:ln>
                            <a:noFill/>
                          </a:ln>
                          <a:solidFill>
                            <a:srgbClr val="000090"/>
                          </a:solidFill>
                          <a:effectLst/>
                          <a:latin typeface="Arial Narrow" pitchFamily="34" charset="0"/>
                        </a:rPr>
                        <a:t>NSTEMI/STEMI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Narrow" pitchFamily="34" charset="0"/>
                        </a:rPr>
                        <a:t>BLITZ-4</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1800" b="1" i="0" u="none" strike="noStrike" cap="none" normalizeH="0" baseline="0" dirty="0">
                          <a:ln>
                            <a:noFill/>
                          </a:ln>
                          <a:solidFill>
                            <a:srgbClr val="000090"/>
                          </a:solidFill>
                          <a:effectLst/>
                          <a:latin typeface="Arial Narrow" pitchFamily="34" charset="0"/>
                        </a:rPr>
                        <a:t>NSTEMI </a:t>
                      </a:r>
                      <a:r>
                        <a:rPr kumimoji="0" lang="it-IT" sz="2000" b="1" i="0" u="none" strike="noStrike" cap="none" normalizeH="0" baseline="0" dirty="0">
                          <a:ln>
                            <a:noFill/>
                          </a:ln>
                          <a:solidFill>
                            <a:srgbClr val="000090"/>
                          </a:solidFill>
                          <a:effectLst/>
                          <a:latin typeface="Arial Narrow" pitchFamily="34" charset="0"/>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Narrow" pitchFamily="34" charset="0"/>
                        </a:rPr>
                        <a:t>BLITZ-4</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Narrow" pitchFamily="34" charset="0"/>
                        </a:rPr>
                        <a:t>STEMI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26776">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charset="0"/>
                        </a:rPr>
                        <a:t>ASA</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94/96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90/94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91.6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96.1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84035">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err="1">
                          <a:ln>
                            <a:noFill/>
                          </a:ln>
                          <a:solidFill>
                            <a:srgbClr val="000090"/>
                          </a:solidFill>
                          <a:effectLst/>
                          <a:latin typeface="Arial" charset="0"/>
                        </a:rPr>
                        <a:t>Clopidogrel</a:t>
                      </a:r>
                      <a:endParaRPr kumimoji="0" lang="it-IT" sz="2000" b="1" i="0" u="none" strike="noStrike" cap="none" normalizeH="0" baseline="0" dirty="0">
                        <a:ln>
                          <a:noFill/>
                        </a:ln>
                        <a:solidFill>
                          <a:srgbClr val="000090"/>
                        </a:solidFill>
                        <a:effectLst/>
                        <a:latin typeface="Arial" charset="0"/>
                      </a:endParaRPr>
                    </a:p>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err="1">
                          <a:ln>
                            <a:noFill/>
                          </a:ln>
                          <a:solidFill>
                            <a:srgbClr val="000090"/>
                          </a:solidFill>
                          <a:effectLst/>
                          <a:latin typeface="Arial" charset="0"/>
                        </a:rPr>
                        <a:t>Ticlopidina</a:t>
                      </a:r>
                      <a:endParaRPr kumimoji="0" lang="it-IT" sz="2000" b="1" i="0" u="none" strike="noStrike" cap="none" normalizeH="0" baseline="0" dirty="0">
                        <a:ln>
                          <a:noFill/>
                        </a:ln>
                        <a:solidFill>
                          <a:srgbClr val="000090"/>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66/62</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17/6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72/79</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78.6</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2.5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90.3</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1.3</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26776">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err="1">
                          <a:ln>
                            <a:noFill/>
                          </a:ln>
                          <a:solidFill>
                            <a:srgbClr val="000090"/>
                          </a:solidFill>
                          <a:effectLst/>
                          <a:latin typeface="Arial" charset="0"/>
                        </a:rPr>
                        <a:t>ACEi</a:t>
                      </a:r>
                      <a:r>
                        <a:rPr kumimoji="0" lang="it-IT" sz="2000" b="1" i="0" u="none" strike="noStrike" cap="none" normalizeH="0" baseline="0" dirty="0">
                          <a:ln>
                            <a:noFill/>
                          </a:ln>
                          <a:solidFill>
                            <a:srgbClr val="000090"/>
                          </a:solidFill>
                          <a:effectLst/>
                          <a:latin typeface="Arial" charset="0"/>
                        </a:rPr>
                        <a:t>/ATII</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73/57</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72/69</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78.2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79.9</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26776">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charset="0"/>
                        </a:rPr>
                        <a:t>betabloccanti</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       77/64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69/69</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78.8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81.3</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26776">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charset="0"/>
                        </a:rPr>
                        <a:t>statine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76/50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77/80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89.8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92.8</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26776">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charset="0"/>
                        </a:rPr>
                        <a:t>TAO</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0" i="0" u="none" strike="noStrike" cap="none" normalizeH="0" baseline="0">
                          <a:ln>
                            <a:noFill/>
                          </a:ln>
                          <a:solidFill>
                            <a:srgbClr val="FF6600"/>
                          </a:solidFill>
                          <a:effectLst/>
                          <a:latin typeface="Arial" charset="0"/>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3.2</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884035">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000090"/>
                          </a:solidFill>
                          <a:effectLst/>
                          <a:latin typeface="Arial" charset="0"/>
                        </a:rPr>
                        <a:t>Antidiabetici/ insulina</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10000"/>
                        </a:lnSpc>
                        <a:spcBef>
                          <a:spcPct val="40000"/>
                        </a:spcBef>
                        <a:spcAft>
                          <a:spcPct val="0"/>
                        </a:spcAft>
                        <a:buClrTx/>
                        <a:buSzTx/>
                        <a:buFontTx/>
                        <a:buNone/>
                        <a:tabLst/>
                      </a:pPr>
                      <a:endParaRPr kumimoji="0" lang="it-IT" sz="2000" b="0" i="0" u="none" strike="noStrike" cap="none" normalizeH="0" baseline="0">
                        <a:ln>
                          <a:noFill/>
                        </a:ln>
                        <a:solidFill>
                          <a:srgbClr val="FF6600"/>
                        </a:solidFill>
                        <a:effectLst/>
                        <a:latin typeface="Arial" charset="0"/>
                      </a:endParaRP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a:ln>
                            <a:noFill/>
                          </a:ln>
                          <a:solidFill>
                            <a:srgbClr val="FF6600"/>
                          </a:solidFill>
                          <a:effectLst/>
                          <a:latin typeface="Arial" charset="0"/>
                        </a:rPr>
                        <a:t>17/13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10.2</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13.2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7.7</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sz="2000" b="1" i="0" u="none" strike="noStrike" cap="none" normalizeH="0" baseline="0" dirty="0">
                          <a:ln>
                            <a:noFill/>
                          </a:ln>
                          <a:solidFill>
                            <a:srgbClr val="FF6600"/>
                          </a:solidFill>
                          <a:effectLst/>
                          <a:latin typeface="Arial" charset="0"/>
                        </a:rPr>
                        <a:t>10.0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189799540"/>
      </p:ext>
    </p:extLst>
  </p:cSld>
  <p:clrMapOvr>
    <a:masterClrMapping/>
  </p:clrMapOvr>
  <p:transition>
    <p:zoom/>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egnaposto numero diapositiva 3">
            <a:extLst>
              <a:ext uri="{FF2B5EF4-FFF2-40B4-BE49-F238E27FC236}">
                <a16:creationId xmlns:a16="http://schemas.microsoft.com/office/drawing/2014/main" xmlns="" id="{0F9F592E-7D43-984C-A446-2011BECCAC13}"/>
              </a:ext>
            </a:extLst>
          </p:cNvPr>
          <p:cNvSpPr>
            <a:spLocks noGrp="1"/>
          </p:cNvSpPr>
          <p:nvPr>
            <p:ph type="sldNum" sz="quarter" idx="12"/>
          </p:nvPr>
        </p:nvSpPr>
        <p:spPr>
          <a:xfrm>
            <a:off x="0" y="6356350"/>
            <a:ext cx="685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6894F1A-08C6-2844-97CD-931D77413D02}" type="slidenum">
              <a:rPr lang="it-IT" altLang="it-IT" sz="3600">
                <a:solidFill>
                  <a:schemeClr val="bg1"/>
                </a:solidFill>
                <a:latin typeface="Times New Roman" panose="02020603050405020304" pitchFamily="18" charset="0"/>
              </a:rPr>
              <a:pPr eaLnBrk="1" hangingPunct="1"/>
              <a:t>203</a:t>
            </a:fld>
            <a:endParaRPr lang="it-IT" altLang="it-IT" sz="3600">
              <a:solidFill>
                <a:schemeClr val="bg1"/>
              </a:solidFill>
              <a:latin typeface="Times New Roman" panose="02020603050405020304" pitchFamily="18" charset="0"/>
            </a:endParaRPr>
          </a:p>
        </p:txBody>
      </p:sp>
      <p:pic>
        <p:nvPicPr>
          <p:cNvPr id="139266" name="Picture 2">
            <a:extLst>
              <a:ext uri="{FF2B5EF4-FFF2-40B4-BE49-F238E27FC236}">
                <a16:creationId xmlns:a16="http://schemas.microsoft.com/office/drawing/2014/main" xmlns="" id="{817F6FD5-2125-044E-8D55-786681A373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588" y="1495425"/>
            <a:ext cx="1685925" cy="2293938"/>
          </a:xfrm>
          <a:prstGeom prst="rect">
            <a:avLst/>
          </a:prstGeom>
          <a:noFill/>
          <a:ln w="3175">
            <a:solidFill>
              <a:srgbClr val="162256"/>
            </a:solidFill>
            <a:miter lim="800000"/>
            <a:headEnd/>
            <a:tailEnd/>
          </a:ln>
          <a:extLst>
            <a:ext uri="{909E8E84-426E-40DD-AFC4-6F175D3DCCD1}">
              <a14:hiddenFill xmlns:a14="http://schemas.microsoft.com/office/drawing/2010/main">
                <a:solidFill>
                  <a:srgbClr val="FFFFFF"/>
                </a:solidFill>
              </a14:hiddenFill>
            </a:ext>
          </a:extLst>
        </p:spPr>
      </p:pic>
      <p:pic>
        <p:nvPicPr>
          <p:cNvPr id="139267" name="Picture 3">
            <a:extLst>
              <a:ext uri="{FF2B5EF4-FFF2-40B4-BE49-F238E27FC236}">
                <a16:creationId xmlns:a16="http://schemas.microsoft.com/office/drawing/2014/main" xmlns="" id="{277E2554-F19D-E140-ADBC-473527022A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3475" y="1495425"/>
            <a:ext cx="1663700" cy="2293938"/>
          </a:xfrm>
          <a:prstGeom prst="rect">
            <a:avLst/>
          </a:prstGeom>
          <a:noFill/>
          <a:ln w="9525">
            <a:solidFill>
              <a:srgbClr val="162256"/>
            </a:solidFill>
            <a:miter lim="800000"/>
            <a:headEnd/>
            <a:tailEnd/>
          </a:ln>
          <a:extLst>
            <a:ext uri="{909E8E84-426E-40DD-AFC4-6F175D3DCCD1}">
              <a14:hiddenFill xmlns:a14="http://schemas.microsoft.com/office/drawing/2010/main">
                <a:solidFill>
                  <a:srgbClr val="FFFFFF"/>
                </a:solidFill>
              </a14:hiddenFill>
            </a:ext>
          </a:extLst>
        </p:spPr>
      </p:pic>
      <p:pic>
        <p:nvPicPr>
          <p:cNvPr id="139268" name="Picture 4">
            <a:extLst>
              <a:ext uri="{FF2B5EF4-FFF2-40B4-BE49-F238E27FC236}">
                <a16:creationId xmlns:a16="http://schemas.microsoft.com/office/drawing/2014/main" xmlns="" id="{D1207AF2-EE3F-FE4E-B5D1-1BFACB5D6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3965575"/>
            <a:ext cx="1685925" cy="2343150"/>
          </a:xfrm>
          <a:prstGeom prst="rect">
            <a:avLst/>
          </a:prstGeom>
          <a:noFill/>
          <a:ln w="9525">
            <a:solidFill>
              <a:srgbClr val="162256"/>
            </a:solidFill>
            <a:miter lim="800000"/>
            <a:headEnd/>
            <a:tailEnd/>
          </a:ln>
          <a:extLst>
            <a:ext uri="{909E8E84-426E-40DD-AFC4-6F175D3DCCD1}">
              <a14:hiddenFill xmlns:a14="http://schemas.microsoft.com/office/drawing/2010/main">
                <a:solidFill>
                  <a:srgbClr val="FFFFFF"/>
                </a:solidFill>
              </a14:hiddenFill>
            </a:ext>
          </a:extLst>
        </p:spPr>
      </p:pic>
      <p:pic>
        <p:nvPicPr>
          <p:cNvPr id="139269" name="Picture 5">
            <a:extLst>
              <a:ext uri="{FF2B5EF4-FFF2-40B4-BE49-F238E27FC236}">
                <a16:creationId xmlns:a16="http://schemas.microsoft.com/office/drawing/2014/main" xmlns="" id="{5E5AC899-9D1B-F541-ACA7-05D8FE8C7E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2050" y="3965575"/>
            <a:ext cx="1635125" cy="2343150"/>
          </a:xfrm>
          <a:prstGeom prst="rect">
            <a:avLst/>
          </a:prstGeom>
          <a:noFill/>
          <a:ln w="9525">
            <a:solidFill>
              <a:srgbClr val="162256"/>
            </a:solidFill>
            <a:miter lim="800000"/>
            <a:headEnd/>
            <a:tailEnd/>
          </a:ln>
          <a:extLst>
            <a:ext uri="{909E8E84-426E-40DD-AFC4-6F175D3DCCD1}">
              <a14:hiddenFill xmlns:a14="http://schemas.microsoft.com/office/drawing/2010/main">
                <a:solidFill>
                  <a:srgbClr val="FFFFFF"/>
                </a:solidFill>
              </a14:hiddenFill>
            </a:ext>
          </a:extLst>
        </p:spPr>
      </p:pic>
      <p:pic>
        <p:nvPicPr>
          <p:cNvPr id="139270" name="Picture 6">
            <a:extLst>
              <a:ext uri="{FF2B5EF4-FFF2-40B4-BE49-F238E27FC236}">
                <a16:creationId xmlns:a16="http://schemas.microsoft.com/office/drawing/2014/main" xmlns="" id="{416886C5-ED0B-084F-833E-882A7D051C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3340100"/>
            <a:ext cx="936625" cy="449263"/>
          </a:xfrm>
          <a:prstGeom prst="rect">
            <a:avLst/>
          </a:prstGeom>
          <a:noFill/>
          <a:ln w="9525">
            <a:solidFill>
              <a:srgbClr val="162256"/>
            </a:solidFill>
            <a:miter lim="800000"/>
            <a:headEnd/>
            <a:tailEnd/>
          </a:ln>
          <a:extLst>
            <a:ext uri="{909E8E84-426E-40DD-AFC4-6F175D3DCCD1}">
              <a14:hiddenFill xmlns:a14="http://schemas.microsoft.com/office/drawing/2010/main">
                <a:solidFill>
                  <a:srgbClr val="FFFFFF"/>
                </a:solidFill>
              </a14:hiddenFill>
            </a:ext>
          </a:extLst>
        </p:spPr>
      </p:pic>
      <p:pic>
        <p:nvPicPr>
          <p:cNvPr id="139271" name="Picture 7">
            <a:extLst>
              <a:ext uri="{FF2B5EF4-FFF2-40B4-BE49-F238E27FC236}">
                <a16:creationId xmlns:a16="http://schemas.microsoft.com/office/drawing/2014/main" xmlns="" id="{56EDD7C1-26B6-BF42-8D49-69D049F82B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3" y="6092825"/>
            <a:ext cx="35433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2" name="CasellaDiTesto 8">
            <a:extLst>
              <a:ext uri="{FF2B5EF4-FFF2-40B4-BE49-F238E27FC236}">
                <a16:creationId xmlns:a16="http://schemas.microsoft.com/office/drawing/2014/main" xmlns="" id="{C36A2116-C401-7A4D-A3B0-F62FA2439A51}"/>
              </a:ext>
            </a:extLst>
          </p:cNvPr>
          <p:cNvSpPr txBox="1">
            <a:spLocks noChangeArrowheads="1"/>
          </p:cNvSpPr>
          <p:nvPr/>
        </p:nvSpPr>
        <p:spPr bwMode="auto">
          <a:xfrm>
            <a:off x="0" y="11113"/>
            <a:ext cx="9144000" cy="13239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FFFF00"/>
                </a:solidFill>
                <a:latin typeface="Century Gothic" panose="020B0502020202020204" pitchFamily="34" charset="0"/>
              </a:rPr>
              <a:t>                         </a:t>
            </a:r>
            <a:r>
              <a:rPr lang="it-IT" altLang="it-IT" sz="3200" b="1">
                <a:solidFill>
                  <a:srgbClr val="FFFF00"/>
                </a:solidFill>
                <a:latin typeface="Century Gothic" panose="020B0502020202020204" pitchFamily="34" charset="0"/>
              </a:rPr>
              <a:t>Prognosis assessment</a:t>
            </a:r>
            <a:endParaRPr lang="it-IT" altLang="it-IT" b="1">
              <a:solidFill>
                <a:srgbClr val="FFFF00"/>
              </a:solidFill>
              <a:latin typeface="Century Gothic" panose="020B0502020202020204" pitchFamily="34" charset="0"/>
            </a:endParaRPr>
          </a:p>
          <a:p>
            <a:pPr eaLnBrk="1" hangingPunct="1"/>
            <a:r>
              <a:rPr lang="it-IT" altLang="it-IT" b="1">
                <a:solidFill>
                  <a:srgbClr val="FFFF00"/>
                </a:solidFill>
                <a:latin typeface="Century Gothic" panose="020B0502020202020204" pitchFamily="34" charset="0"/>
              </a:rPr>
              <a:t> </a:t>
            </a:r>
          </a:p>
          <a:p>
            <a:pPr eaLnBrk="1" hangingPunct="1"/>
            <a:r>
              <a:rPr lang="it-IT" altLang="it-IT" b="1">
                <a:solidFill>
                  <a:srgbClr val="FFFF00"/>
                </a:solidFill>
                <a:latin typeface="Century Gothic" panose="020B0502020202020204" pitchFamily="34" charset="0"/>
              </a:rPr>
              <a:t>                Admission                                    Discharge</a:t>
            </a:r>
          </a:p>
        </p:txBody>
      </p:sp>
    </p:spTree>
    <p:extLst>
      <p:ext uri="{BB962C8B-B14F-4D97-AF65-F5344CB8AC3E}">
        <p14:creationId xmlns:p14="http://schemas.microsoft.com/office/powerpoint/2010/main" val="4294094169"/>
      </p:ext>
    </p:extLst>
  </p:cSld>
  <p:clrMapOvr>
    <a:masterClrMapping/>
  </p:clrMapOvr>
  <p:transition>
    <p:zoom/>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ottotitolo 2">
            <a:extLst>
              <a:ext uri="{FF2B5EF4-FFF2-40B4-BE49-F238E27FC236}">
                <a16:creationId xmlns:a16="http://schemas.microsoft.com/office/drawing/2014/main" xmlns="" id="{E02D74F5-7457-4745-91E8-C510148EF700}"/>
              </a:ext>
            </a:extLst>
          </p:cNvPr>
          <p:cNvSpPr>
            <a:spLocks/>
          </p:cNvSpPr>
          <p:nvPr/>
        </p:nvSpPr>
        <p:spPr bwMode="auto">
          <a:xfrm>
            <a:off x="4787900" y="1700213"/>
            <a:ext cx="4248150" cy="37449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20000"/>
              </a:spcBef>
            </a:pPr>
            <a:r>
              <a:rPr lang="it-IT" altLang="it-IT" sz="1800">
                <a:solidFill>
                  <a:schemeClr val="bg1"/>
                </a:solidFill>
              </a:rPr>
              <a:t>Low-risk medically treated patients </a:t>
            </a:r>
            <a:r>
              <a:rPr lang="en-US" altLang="it-IT" sz="1800">
                <a:solidFill>
                  <a:schemeClr val="bg1"/>
                </a:solidFill>
              </a:rPr>
              <a:t>and revascularized patients should return in 2 to 6 weeks, and </a:t>
            </a:r>
            <a:r>
              <a:rPr lang="en-US" altLang="it-IT" sz="1800">
                <a:solidFill>
                  <a:srgbClr val="FFFF00"/>
                </a:solidFill>
              </a:rPr>
              <a:t>higher-risk patients should return within 14 d.</a:t>
            </a:r>
          </a:p>
          <a:p>
            <a:pPr algn="just" eaLnBrk="1" hangingPunct="1">
              <a:spcBef>
                <a:spcPct val="20000"/>
              </a:spcBef>
            </a:pPr>
            <a:r>
              <a:rPr lang="en-US" altLang="it-IT" sz="1800">
                <a:solidFill>
                  <a:schemeClr val="bg1"/>
                </a:solidFill>
              </a:rPr>
              <a:t>When stable, typically by 1 to 3 months after discharge, patients may be followed up as for stable CAD.</a:t>
            </a:r>
            <a:endParaRPr lang="it-IT" altLang="it-IT" sz="1800">
              <a:solidFill>
                <a:schemeClr val="bg1"/>
              </a:solidFill>
            </a:endParaRPr>
          </a:p>
        </p:txBody>
      </p:sp>
      <p:pic>
        <p:nvPicPr>
          <p:cNvPr id="140290" name="Picture 2">
            <a:extLst>
              <a:ext uri="{FF2B5EF4-FFF2-40B4-BE49-F238E27FC236}">
                <a16:creationId xmlns:a16="http://schemas.microsoft.com/office/drawing/2014/main" xmlns="" id="{C7D8DAF3-795B-2444-9A4A-903DD8B2C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73238"/>
            <a:ext cx="44656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292495"/>
      </p:ext>
    </p:extLst>
  </p:cSld>
  <p:clrMapOvr>
    <a:masterClrMapping/>
  </p:clrMapOvr>
  <p:transition>
    <p:zoom/>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Immagine 2" descr="Senza titolo.png">
            <a:extLst>
              <a:ext uri="{FF2B5EF4-FFF2-40B4-BE49-F238E27FC236}">
                <a16:creationId xmlns:a16="http://schemas.microsoft.com/office/drawing/2014/main" xmlns="" id="{2E9A8EA3-C084-D044-B19C-19DFF0A99B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534988"/>
            <a:ext cx="8291513"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xmlns="" id="{A3C254A5-28E9-B044-A4FF-94D89E5BF0FA}"/>
              </a:ext>
            </a:extLst>
          </p:cNvPr>
          <p:cNvSpPr>
            <a:spLocks noChangeArrowheads="1"/>
          </p:cNvSpPr>
          <p:nvPr/>
        </p:nvSpPr>
        <p:spPr bwMode="auto">
          <a:xfrm>
            <a:off x="373063" y="1193800"/>
            <a:ext cx="4878387" cy="534988"/>
          </a:xfrm>
          <a:prstGeom prst="rect">
            <a:avLst/>
          </a:prstGeom>
          <a:solidFill>
            <a:srgbClr val="FF0000">
              <a:alpha val="25098"/>
            </a:srgbClr>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it-IT">
              <a:solidFill>
                <a:schemeClr val="lt1"/>
              </a:solidFill>
              <a:latin typeface="+mn-lt"/>
              <a:ea typeface="+mn-ea"/>
            </a:endParaRPr>
          </a:p>
        </p:txBody>
      </p:sp>
    </p:spTree>
    <p:extLst>
      <p:ext uri="{BB962C8B-B14F-4D97-AF65-F5344CB8AC3E}">
        <p14:creationId xmlns:p14="http://schemas.microsoft.com/office/powerpoint/2010/main" val="3207808133"/>
      </p:ext>
    </p:extLst>
  </p:cSld>
  <p:clrMapOvr>
    <a:masterClrMapping/>
  </p:clrMapOvr>
  <p:transition>
    <p:zoom/>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xmlns="" id="{CA8AC928-CB22-2245-BF82-D16EBC6C71D5}"/>
              </a:ext>
            </a:extLst>
          </p:cNvPr>
          <p:cNvSpPr txBox="1"/>
          <p:nvPr/>
        </p:nvSpPr>
        <p:spPr>
          <a:xfrm>
            <a:off x="504825" y="1609725"/>
            <a:ext cx="3852863" cy="369888"/>
          </a:xfrm>
          <a:prstGeom prst="rect">
            <a:avLst/>
          </a:prstGeom>
          <a:noFill/>
        </p:spPr>
        <p:txBody>
          <a:bodyPr>
            <a:spAutoFit/>
          </a:bodyPr>
          <a:lstStyle/>
          <a:p>
            <a:pPr algn="just" fontAlgn="auto">
              <a:spcBef>
                <a:spcPts val="0"/>
              </a:spcBef>
              <a:spcAft>
                <a:spcPts val="0"/>
              </a:spcAft>
              <a:defRPr/>
            </a:pPr>
            <a:r>
              <a:rPr lang="it-IT" dirty="0">
                <a:solidFill>
                  <a:prstClr val="white"/>
                </a:solidFill>
                <a:latin typeface="Corbel"/>
                <a:ea typeface="+mn-ea"/>
              </a:rPr>
              <a:t>Evidenze scientifiche </a:t>
            </a:r>
          </a:p>
        </p:txBody>
      </p:sp>
      <p:sp>
        <p:nvSpPr>
          <p:cNvPr id="12" name="Rettangolo 11">
            <a:extLst>
              <a:ext uri="{FF2B5EF4-FFF2-40B4-BE49-F238E27FC236}">
                <a16:creationId xmlns:a16="http://schemas.microsoft.com/office/drawing/2014/main" xmlns="" id="{178D8F12-D045-0E4C-B608-2B17D676C8FF}"/>
              </a:ext>
            </a:extLst>
          </p:cNvPr>
          <p:cNvSpPr/>
          <p:nvPr/>
        </p:nvSpPr>
        <p:spPr>
          <a:xfrm>
            <a:off x="504237" y="1025506"/>
            <a:ext cx="3853449" cy="954107"/>
          </a:xfrm>
          <a:prstGeom prst="rect">
            <a:avLst/>
          </a:prstGeom>
        </p:spPr>
        <p:txBody>
          <a:bodyPr>
            <a:spAutoFit/>
          </a:bodyPr>
          <a:lstStyle/>
          <a:p>
            <a:pPr fontAlgn="auto">
              <a:spcBef>
                <a:spcPts val="0"/>
              </a:spcBef>
              <a:spcAft>
                <a:spcPts val="0"/>
              </a:spcAft>
              <a:defRPr/>
            </a:pPr>
            <a:r>
              <a:rPr lang="it-IT" sz="2800" dirty="0">
                <a:solidFill>
                  <a:srgbClr val="FF0000"/>
                </a:solidFill>
                <a:effectLst>
                  <a:reflection blurRad="6350" stA="55000" endA="300" endPos="45500" dir="5400000" sy="-100000" algn="bl" rotWithShape="0"/>
                </a:effectLst>
                <a:latin typeface="Corbel"/>
                <a:ea typeface="+mn-ea"/>
              </a:rPr>
              <a:t>La Riabilitazione Cardiologica </a:t>
            </a:r>
          </a:p>
        </p:txBody>
      </p:sp>
      <p:pic>
        <p:nvPicPr>
          <p:cNvPr id="142339" name="Picture 3">
            <a:extLst>
              <a:ext uri="{FF2B5EF4-FFF2-40B4-BE49-F238E27FC236}">
                <a16:creationId xmlns:a16="http://schemas.microsoft.com/office/drawing/2014/main" xmlns="" id="{A40B9609-9B7D-0843-B26E-3C02B3957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03" r="8594"/>
          <a:stretch>
            <a:fillRect/>
          </a:stretch>
        </p:blipFill>
        <p:spPr bwMode="auto">
          <a:xfrm>
            <a:off x="7637463" y="315913"/>
            <a:ext cx="1006475" cy="75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2340" name="Picture 4">
            <a:extLst>
              <a:ext uri="{FF2B5EF4-FFF2-40B4-BE49-F238E27FC236}">
                <a16:creationId xmlns:a16="http://schemas.microsoft.com/office/drawing/2014/main" xmlns="" id="{03200E90-BBEB-A140-849D-6A201940E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03" r="8594"/>
          <a:stretch>
            <a:fillRect/>
          </a:stretch>
        </p:blipFill>
        <p:spPr bwMode="auto">
          <a:xfrm>
            <a:off x="7637463" y="1619250"/>
            <a:ext cx="1006475" cy="75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2341" name="Picture 5">
            <a:extLst>
              <a:ext uri="{FF2B5EF4-FFF2-40B4-BE49-F238E27FC236}">
                <a16:creationId xmlns:a16="http://schemas.microsoft.com/office/drawing/2014/main" xmlns="" id="{D281236F-64A3-5F4A-8A46-A205762EB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203" r="8594"/>
          <a:stretch>
            <a:fillRect/>
          </a:stretch>
        </p:blipFill>
        <p:spPr bwMode="auto">
          <a:xfrm>
            <a:off x="7637463" y="2922588"/>
            <a:ext cx="1006475" cy="757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2342" name="Picture 6">
            <a:extLst>
              <a:ext uri="{FF2B5EF4-FFF2-40B4-BE49-F238E27FC236}">
                <a16:creationId xmlns:a16="http://schemas.microsoft.com/office/drawing/2014/main" xmlns="" id="{88A975DE-9BC7-3C40-B38D-F37EBE574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203" r="8594"/>
          <a:stretch>
            <a:fillRect/>
          </a:stretch>
        </p:blipFill>
        <p:spPr bwMode="auto">
          <a:xfrm>
            <a:off x="7596188" y="4149725"/>
            <a:ext cx="1006475" cy="75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2343" name="Picture 8">
            <a:extLst>
              <a:ext uri="{FF2B5EF4-FFF2-40B4-BE49-F238E27FC236}">
                <a16:creationId xmlns:a16="http://schemas.microsoft.com/office/drawing/2014/main" xmlns="" id="{D0D40CA3-2C2A-B049-83CB-569BE7EF3A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8398" r="8398"/>
          <a:stretch>
            <a:fillRect/>
          </a:stretch>
        </p:blipFill>
        <p:spPr bwMode="auto">
          <a:xfrm>
            <a:off x="7596188" y="5373688"/>
            <a:ext cx="1006475" cy="75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2344" name="CasellaDiTesto 9">
            <a:extLst>
              <a:ext uri="{FF2B5EF4-FFF2-40B4-BE49-F238E27FC236}">
                <a16:creationId xmlns:a16="http://schemas.microsoft.com/office/drawing/2014/main" xmlns="" id="{3619597E-0390-4B4F-95E4-EF7662DAD811}"/>
              </a:ext>
            </a:extLst>
          </p:cNvPr>
          <p:cNvSpPr txBox="1">
            <a:spLocks noChangeArrowheads="1"/>
          </p:cNvSpPr>
          <p:nvPr/>
        </p:nvSpPr>
        <p:spPr bwMode="auto">
          <a:xfrm>
            <a:off x="571500" y="2571750"/>
            <a:ext cx="67865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000090"/>
                </a:solidFill>
                <a:latin typeface="Corbel" panose="020B0503020204020204" pitchFamily="34" charset="0"/>
              </a:rPr>
              <a:t>RIDUCE LA MORTALITA</a:t>
            </a:r>
            <a:r>
              <a:rPr lang="ja-JP" altLang="it-IT" sz="1800" b="1">
                <a:solidFill>
                  <a:srgbClr val="000090"/>
                </a:solidFill>
                <a:latin typeface="Corbel" panose="020B0503020204020204" pitchFamily="34" charset="0"/>
              </a:rPr>
              <a:t>’</a:t>
            </a:r>
            <a:r>
              <a:rPr lang="it-IT" altLang="ja-JP" sz="1800" b="1">
                <a:solidFill>
                  <a:srgbClr val="000090"/>
                </a:solidFill>
                <a:latin typeface="Corbel" panose="020B0503020204020204" pitchFamily="34" charset="0"/>
              </a:rPr>
              <a:t> </a:t>
            </a:r>
          </a:p>
          <a:p>
            <a:pPr eaLnBrk="1" hangingPunct="1">
              <a:buFont typeface="Wingdings" pitchFamily="2" charset="2"/>
              <a:buChar char="§"/>
            </a:pPr>
            <a:r>
              <a:rPr lang="it-IT" altLang="it-IT" sz="1800" b="1">
                <a:solidFill>
                  <a:srgbClr val="000090"/>
                </a:solidFill>
                <a:latin typeface="Corbel" panose="020B0503020204020204" pitchFamily="34" charset="0"/>
              </a:rPr>
              <a:t> CARDIOVASCOLARE ( Meta-Analisi  e  Cochrane )  	27%</a:t>
            </a:r>
          </a:p>
          <a:p>
            <a:pPr eaLnBrk="1" hangingPunct="1">
              <a:buFont typeface="Wingdings" pitchFamily="2" charset="2"/>
              <a:buChar char="§"/>
            </a:pPr>
            <a:r>
              <a:rPr lang="it-IT" altLang="it-IT" sz="1800" b="1">
                <a:solidFill>
                  <a:srgbClr val="000090"/>
                </a:solidFill>
                <a:latin typeface="Corbel" panose="020B0503020204020204" pitchFamily="34" charset="0"/>
              </a:rPr>
              <a:t> PER REINFARTO	25%</a:t>
            </a:r>
          </a:p>
          <a:p>
            <a:pPr eaLnBrk="1" hangingPunct="1">
              <a:buFont typeface="Wingdings" pitchFamily="2" charset="2"/>
              <a:buChar char="§"/>
            </a:pPr>
            <a:r>
              <a:rPr lang="it-IT" altLang="it-IT" sz="1800" b="1">
                <a:solidFill>
                  <a:srgbClr val="000090"/>
                </a:solidFill>
                <a:latin typeface="Corbel" panose="020B0503020204020204" pitchFamily="34" charset="0"/>
              </a:rPr>
              <a:t> NELLO SCOMPENSO CARDIACO	35%</a:t>
            </a:r>
          </a:p>
          <a:p>
            <a:pPr eaLnBrk="1" hangingPunct="1">
              <a:buFont typeface="Wingdings" pitchFamily="2" charset="2"/>
              <a:buChar char="§"/>
            </a:pPr>
            <a:r>
              <a:rPr lang="it-IT" altLang="it-IT" sz="1800" b="1">
                <a:solidFill>
                  <a:srgbClr val="000090"/>
                </a:solidFill>
                <a:latin typeface="Corbel" panose="020B0503020204020204" pitchFamily="34" charset="0"/>
              </a:rPr>
              <a:t> NEL CARDIOPATICO ANZIANO 	37%</a:t>
            </a:r>
          </a:p>
        </p:txBody>
      </p:sp>
      <p:sp>
        <p:nvSpPr>
          <p:cNvPr id="13" name="Rettangolo 12">
            <a:extLst>
              <a:ext uri="{FF2B5EF4-FFF2-40B4-BE49-F238E27FC236}">
                <a16:creationId xmlns:a16="http://schemas.microsoft.com/office/drawing/2014/main" xmlns="" id="{644C43BC-A78F-C04B-B198-DB0665009F05}"/>
              </a:ext>
            </a:extLst>
          </p:cNvPr>
          <p:cNvSpPr/>
          <p:nvPr/>
        </p:nvSpPr>
        <p:spPr>
          <a:xfrm>
            <a:off x="604273" y="4500570"/>
            <a:ext cx="6715172" cy="2185214"/>
          </a:xfrm>
          <a:prstGeom prst="rect">
            <a:avLst/>
          </a:prstGeom>
          <a:scene3d>
            <a:camera prst="orthographicFront"/>
            <a:lightRig rig="threePt" dir="t"/>
          </a:scene3d>
          <a:sp3d prstMaterial="dkEdge">
            <a:bevelT/>
          </a:sp3d>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i="1">
                <a:solidFill>
                  <a:srgbClr val="000090"/>
                </a:solidFill>
                <a:latin typeface="Corbel" panose="020B0503020204020204" pitchFamily="34" charset="0"/>
              </a:rPr>
              <a:t>Se ci fosse una pillola molto economica, in grado di ridurre le morti per causa cardiaca del 27%, di migliorare la qualità della vita, di ridurre ansia e depressione, ci si aspetterebbe che tutti i cardiopatici europei l'assumessero. </a:t>
            </a:r>
            <a:br>
              <a:rPr lang="it-IT" altLang="it-IT" sz="1600" b="1" i="1">
                <a:solidFill>
                  <a:srgbClr val="000090"/>
                </a:solidFill>
                <a:latin typeface="Corbel" panose="020B0503020204020204" pitchFamily="34" charset="0"/>
              </a:rPr>
            </a:br>
            <a:r>
              <a:rPr lang="it-IT" altLang="it-IT" sz="1600" b="1" i="1">
                <a:solidFill>
                  <a:srgbClr val="000090"/>
                </a:solidFill>
                <a:latin typeface="Corbel" panose="020B0503020204020204" pitchFamily="34" charset="0"/>
              </a:rPr>
              <a:t>Questa pillola non esiste, ma un programma di riabilitazione cardiaca può fornire tutti questi benefici. </a:t>
            </a:r>
            <a:br>
              <a:rPr lang="it-IT" altLang="it-IT" sz="1600" b="1" i="1">
                <a:solidFill>
                  <a:srgbClr val="000090"/>
                </a:solidFill>
                <a:latin typeface="Corbel" panose="020B0503020204020204" pitchFamily="34" charset="0"/>
              </a:rPr>
            </a:br>
            <a:endParaRPr lang="it-IT" altLang="it-IT" sz="1600" b="1" i="1">
              <a:solidFill>
                <a:srgbClr val="000090"/>
              </a:solidFill>
              <a:latin typeface="Corbel" panose="020B0503020204020204" pitchFamily="34" charset="0"/>
            </a:endParaRPr>
          </a:p>
          <a:p>
            <a:pPr eaLnBrk="1" hangingPunct="1"/>
            <a:r>
              <a:rPr lang="it-IT" altLang="it-IT" sz="1600" b="1" i="1">
                <a:solidFill>
                  <a:srgbClr val="000090"/>
                </a:solidFill>
                <a:latin typeface="Corbel" panose="020B0503020204020204" pitchFamily="34" charset="0"/>
              </a:rPr>
              <a:t>Prof. Bob Lewin</a:t>
            </a:r>
            <a:r>
              <a:rPr lang="it-IT" altLang="it-IT" sz="1600" b="1">
                <a:solidFill>
                  <a:srgbClr val="000090"/>
                </a:solidFill>
                <a:latin typeface="Corbel" panose="020B0503020204020204" pitchFamily="34" charset="0"/>
              </a:rPr>
              <a:t/>
            </a:r>
            <a:br>
              <a:rPr lang="it-IT" altLang="it-IT" sz="1600" b="1">
                <a:solidFill>
                  <a:srgbClr val="000090"/>
                </a:solidFill>
                <a:latin typeface="Corbel" panose="020B0503020204020204" pitchFamily="34" charset="0"/>
              </a:rPr>
            </a:br>
            <a:r>
              <a:rPr lang="it-IT" altLang="it-IT" sz="1200" b="1">
                <a:solidFill>
                  <a:srgbClr val="000090"/>
                </a:solidFill>
                <a:latin typeface="Corbel" panose="020B0503020204020204" pitchFamily="34" charset="0"/>
              </a:rPr>
              <a:t>European Society of Cardiology Congress</a:t>
            </a:r>
            <a:br>
              <a:rPr lang="it-IT" altLang="it-IT" sz="1200" b="1">
                <a:solidFill>
                  <a:srgbClr val="000090"/>
                </a:solidFill>
                <a:latin typeface="Corbel" panose="020B0503020204020204" pitchFamily="34" charset="0"/>
              </a:rPr>
            </a:br>
            <a:r>
              <a:rPr lang="it-IT" altLang="it-IT" sz="1200" b="1">
                <a:solidFill>
                  <a:srgbClr val="000090"/>
                </a:solidFill>
                <a:latin typeface="Corbel" panose="020B0503020204020204" pitchFamily="34" charset="0"/>
              </a:rPr>
              <a:t>Amsterdam 2005</a:t>
            </a:r>
            <a:endParaRPr lang="it-IT" altLang="it-IT" sz="1600" b="1">
              <a:solidFill>
                <a:srgbClr val="000090"/>
              </a:solidFill>
              <a:latin typeface="Corbel" panose="020B0503020204020204" pitchFamily="34" charset="0"/>
            </a:endParaRPr>
          </a:p>
        </p:txBody>
      </p:sp>
      <p:sp>
        <p:nvSpPr>
          <p:cNvPr id="14" name="Ritaglia singolo angolo rettangolo 13">
            <a:extLst>
              <a:ext uri="{FF2B5EF4-FFF2-40B4-BE49-F238E27FC236}">
                <a16:creationId xmlns:a16="http://schemas.microsoft.com/office/drawing/2014/main" xmlns="" id="{D748FCF7-C78F-6046-84E2-EA4113763D6B}"/>
              </a:ext>
            </a:extLst>
          </p:cNvPr>
          <p:cNvSpPr>
            <a:spLocks noChangeArrowheads="1"/>
          </p:cNvSpPr>
          <p:nvPr/>
        </p:nvSpPr>
        <p:spPr bwMode="auto">
          <a:xfrm>
            <a:off x="0" y="139700"/>
            <a:ext cx="5253038" cy="628650"/>
          </a:xfrm>
          <a:custGeom>
            <a:avLst/>
            <a:gdLst>
              <a:gd name="T0" fmla="*/ 5253676 w 5252719"/>
              <a:gd name="T1" fmla="*/ 313059 h 629920"/>
              <a:gd name="T2" fmla="*/ 2626840 w 5252719"/>
              <a:gd name="T3" fmla="*/ 626118 h 629920"/>
              <a:gd name="T4" fmla="*/ 0 w 5252719"/>
              <a:gd name="T5" fmla="*/ 313059 h 629920"/>
              <a:gd name="T6" fmla="*/ 2626840 w 5252719"/>
              <a:gd name="T7" fmla="*/ 0 h 629920"/>
              <a:gd name="T8" fmla="*/ 0 60000 65536"/>
              <a:gd name="T9" fmla="*/ 5898240 60000 65536"/>
              <a:gd name="T10" fmla="*/ 11796480 60000 65536"/>
              <a:gd name="T11" fmla="*/ 17694720 60000 65536"/>
              <a:gd name="T12" fmla="*/ 0 w 5252719"/>
              <a:gd name="T13" fmla="*/ 52494 h 629920"/>
              <a:gd name="T14" fmla="*/ 5200222 w 5252719"/>
              <a:gd name="T15" fmla="*/ 629920 h 629920"/>
            </a:gdLst>
            <a:ahLst/>
            <a:cxnLst>
              <a:cxn ang="T8">
                <a:pos x="T0" y="T1"/>
              </a:cxn>
              <a:cxn ang="T9">
                <a:pos x="T2" y="T3"/>
              </a:cxn>
              <a:cxn ang="T10">
                <a:pos x="T4" y="T5"/>
              </a:cxn>
              <a:cxn ang="T11">
                <a:pos x="T6" y="T7"/>
              </a:cxn>
            </a:cxnLst>
            <a:rect l="T12" t="T13" r="T14" b="T15"/>
            <a:pathLst>
              <a:path w="5252719" h="629920">
                <a:moveTo>
                  <a:pt x="0" y="0"/>
                </a:moveTo>
                <a:lnTo>
                  <a:pt x="5147730" y="0"/>
                </a:lnTo>
                <a:lnTo>
                  <a:pt x="5252719" y="104989"/>
                </a:lnTo>
                <a:lnTo>
                  <a:pt x="5252719" y="629920"/>
                </a:lnTo>
                <a:lnTo>
                  <a:pt x="0" y="629920"/>
                </a:lnTo>
                <a:lnTo>
                  <a:pt x="0" y="0"/>
                </a:lnTo>
                <a:close/>
              </a:path>
            </a:pathLst>
          </a:cu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defRPr/>
            </a:pPr>
            <a:r>
              <a:rPr lang="it-IT" sz="2000" dirty="0">
                <a:solidFill>
                  <a:schemeClr val="bg1"/>
                </a:solidFill>
                <a:latin typeface="+mn-lt"/>
                <a:ea typeface="+mn-ea"/>
              </a:rPr>
              <a:t>Cardiologia Clinica ed Interventistica</a:t>
            </a:r>
          </a:p>
          <a:p>
            <a:pPr>
              <a:defRPr/>
            </a:pPr>
            <a:r>
              <a:rPr lang="it-IT" sz="2000" dirty="0">
                <a:solidFill>
                  <a:schemeClr val="bg1"/>
                </a:solidFill>
                <a:latin typeface="+mn-lt"/>
                <a:ea typeface="+mn-ea"/>
              </a:rPr>
              <a:t>Trapani 9-11 Maggio 2014</a:t>
            </a:r>
          </a:p>
        </p:txBody>
      </p:sp>
    </p:spTree>
    <p:extLst>
      <p:ext uri="{BB962C8B-B14F-4D97-AF65-F5344CB8AC3E}">
        <p14:creationId xmlns:p14="http://schemas.microsoft.com/office/powerpoint/2010/main" val="411284013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3986" name="Rectangle 2">
            <a:extLst>
              <a:ext uri="{FF2B5EF4-FFF2-40B4-BE49-F238E27FC236}">
                <a16:creationId xmlns:a16="http://schemas.microsoft.com/office/drawing/2014/main" xmlns="" id="{63C5EA44-F02B-134F-8DA2-EEDBBF62EDDF}"/>
              </a:ext>
            </a:extLst>
          </p:cNvPr>
          <p:cNvSpPr>
            <a:spLocks noGrp="1" noChangeArrowheads="1"/>
          </p:cNvSpPr>
          <p:nvPr>
            <p:ph type="title" idx="4294967295"/>
          </p:nvPr>
        </p:nvSpPr>
        <p:spPr>
          <a:xfrm>
            <a:off x="866775" y="1206500"/>
            <a:ext cx="7761288" cy="468313"/>
          </a:xfrm>
        </p:spPr>
        <p:txBody>
          <a:bodyPr rtlCol="0"/>
          <a:lstStyle/>
          <a:p>
            <a:pPr eaLnBrk="1" fontAlgn="auto" hangingPunct="1">
              <a:spcAft>
                <a:spcPts val="0"/>
              </a:spcAft>
              <a:defRPr/>
            </a:pPr>
            <a:r>
              <a:rPr lang="en-GB" sz="2800" dirty="0">
                <a:effectLst>
                  <a:outerShdw blurRad="38100" dist="38100" dir="2700000" algn="tl">
                    <a:srgbClr val="C0C0C0"/>
                  </a:outerShdw>
                </a:effectLst>
                <a:latin typeface="Comic Sans MS" pitchFamily="66" charset="0"/>
                <a:ea typeface="Arial Unicode MS" pitchFamily="34" charset="-128"/>
                <a:cs typeface="Times New Roman" pitchFamily="18" charset="0"/>
              </a:rPr>
              <a:t>Rehabilitation and pre-discharge advice</a:t>
            </a:r>
            <a:endParaRPr lang="fr-FR" sz="2800" dirty="0">
              <a:effectLst>
                <a:outerShdw blurRad="38100" dist="38100" dir="2700000" algn="tl">
                  <a:srgbClr val="C0C0C0"/>
                </a:outerShdw>
              </a:effectLst>
              <a:latin typeface="Comic Sans MS" pitchFamily="66" charset="0"/>
              <a:ea typeface="Arial Unicode MS" pitchFamily="34" charset="-128"/>
              <a:cs typeface="Times New Roman" pitchFamily="18" charset="0"/>
            </a:endParaRPr>
          </a:p>
        </p:txBody>
      </p:sp>
      <p:sp>
        <p:nvSpPr>
          <p:cNvPr id="144386" name="Rectangle 3">
            <a:extLst>
              <a:ext uri="{FF2B5EF4-FFF2-40B4-BE49-F238E27FC236}">
                <a16:creationId xmlns:a16="http://schemas.microsoft.com/office/drawing/2014/main" xmlns="" id="{6F079DB2-0D40-3141-A807-7C94341D5639}"/>
              </a:ext>
            </a:extLst>
          </p:cNvPr>
          <p:cNvSpPr>
            <a:spLocks noGrp="1" noChangeArrowheads="1"/>
          </p:cNvSpPr>
          <p:nvPr>
            <p:ph type="body" idx="4294967295"/>
          </p:nvPr>
        </p:nvSpPr>
        <p:spPr>
          <a:xfrm>
            <a:off x="866775" y="1773238"/>
            <a:ext cx="8277225" cy="4525962"/>
          </a:xfrm>
        </p:spPr>
        <p:txBody>
          <a:bodyPr/>
          <a:lstStyle/>
          <a:p>
            <a:pPr marL="609600" indent="-609600" eaLnBrk="1" hangingPunct="1">
              <a:lnSpc>
                <a:spcPct val="110000"/>
              </a:lnSpc>
            </a:pPr>
            <a:r>
              <a:rPr lang="en-GB" altLang="it-IT" sz="2800">
                <a:latin typeface="Comic Sans MS" panose="030F0902030302020204" pitchFamily="66" charset="0"/>
              </a:rPr>
              <a:t>Rehabilitation should be offered to all   patients after STEMI</a:t>
            </a:r>
          </a:p>
          <a:p>
            <a:pPr marL="609600" indent="-609600" eaLnBrk="1" hangingPunct="1">
              <a:lnSpc>
                <a:spcPct val="110000"/>
              </a:lnSpc>
            </a:pPr>
            <a:endParaRPr lang="en-GB" altLang="it-IT" sz="2800">
              <a:latin typeface="Comic Sans MS" panose="030F0902030302020204" pitchFamily="66" charset="0"/>
            </a:endParaRPr>
          </a:p>
          <a:p>
            <a:pPr marL="609600" indent="-609600" eaLnBrk="1" hangingPunct="1">
              <a:lnSpc>
                <a:spcPct val="110000"/>
              </a:lnSpc>
            </a:pPr>
            <a:r>
              <a:rPr lang="en-GB" altLang="it-IT" sz="2800">
                <a:latin typeface="Comic Sans MS" panose="030F0902030302020204" pitchFamily="66" charset="0"/>
              </a:rPr>
              <a:t>The process should start as soon as possible after hospital admission and be continuated in the succeeding months </a:t>
            </a:r>
          </a:p>
          <a:p>
            <a:pPr marL="609600" indent="-609600" eaLnBrk="1" hangingPunct="1">
              <a:lnSpc>
                <a:spcPct val="110000"/>
              </a:lnSpc>
            </a:pPr>
            <a:endParaRPr lang="en-GB" altLang="it-IT" sz="2800">
              <a:latin typeface="Comic Sans MS" panose="030F0902030302020204" pitchFamily="66" charset="0"/>
            </a:endParaRPr>
          </a:p>
          <a:p>
            <a:pPr marL="609600" indent="-609600" eaLnBrk="1" hangingPunct="1">
              <a:lnSpc>
                <a:spcPct val="110000"/>
              </a:lnSpc>
            </a:pPr>
            <a:endParaRPr lang="en-GB" altLang="it-IT" sz="2800">
              <a:latin typeface="Comic Sans MS" panose="030F0902030302020204" pitchFamily="66" charset="0"/>
            </a:endParaRPr>
          </a:p>
        </p:txBody>
      </p:sp>
      <p:pic>
        <p:nvPicPr>
          <p:cNvPr id="144387" name="Picture 8" descr="New_ESC_BGV1_cut">
            <a:extLst>
              <a:ext uri="{FF2B5EF4-FFF2-40B4-BE49-F238E27FC236}">
                <a16:creationId xmlns:a16="http://schemas.microsoft.com/office/drawing/2014/main" xmlns="" id="{B944CFB0-39EA-8640-8A09-B528AF75C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2363"/>
            <a:ext cx="9144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93" name="Text Box 9">
            <a:extLst>
              <a:ext uri="{FF2B5EF4-FFF2-40B4-BE49-F238E27FC236}">
                <a16:creationId xmlns:a16="http://schemas.microsoft.com/office/drawing/2014/main" xmlns="" id="{C6470A01-9B0B-7247-956D-EEC69ACDB6D9}"/>
              </a:ext>
            </a:extLst>
          </p:cNvPr>
          <p:cNvSpPr txBox="1">
            <a:spLocks noChangeArrowheads="1"/>
          </p:cNvSpPr>
          <p:nvPr/>
        </p:nvSpPr>
        <p:spPr bwMode="auto">
          <a:xfrm>
            <a:off x="76200" y="6276975"/>
            <a:ext cx="8305800" cy="36988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i="1" dirty="0">
                <a:solidFill>
                  <a:prstClr val="black"/>
                </a:solidFill>
                <a:ea typeface="+mn-ea"/>
              </a:rPr>
              <a:t>ESC Guidelines for the Management of STEMI-ACS 2008</a:t>
            </a:r>
          </a:p>
        </p:txBody>
      </p:sp>
      <p:sp>
        <p:nvSpPr>
          <p:cNvPr id="6" name="Ritaglia singolo angolo rettangolo 5">
            <a:extLst>
              <a:ext uri="{FF2B5EF4-FFF2-40B4-BE49-F238E27FC236}">
                <a16:creationId xmlns:a16="http://schemas.microsoft.com/office/drawing/2014/main" xmlns="" id="{9F13E115-33D1-4642-B1A9-C81818D8DDA8}"/>
              </a:ext>
            </a:extLst>
          </p:cNvPr>
          <p:cNvSpPr>
            <a:spLocks noChangeArrowheads="1"/>
          </p:cNvSpPr>
          <p:nvPr/>
        </p:nvSpPr>
        <p:spPr bwMode="auto">
          <a:xfrm>
            <a:off x="0" y="139700"/>
            <a:ext cx="5253038" cy="628650"/>
          </a:xfrm>
          <a:custGeom>
            <a:avLst/>
            <a:gdLst>
              <a:gd name="T0" fmla="*/ 5253676 w 5252719"/>
              <a:gd name="T1" fmla="*/ 313059 h 629920"/>
              <a:gd name="T2" fmla="*/ 2626840 w 5252719"/>
              <a:gd name="T3" fmla="*/ 626118 h 629920"/>
              <a:gd name="T4" fmla="*/ 0 w 5252719"/>
              <a:gd name="T5" fmla="*/ 313059 h 629920"/>
              <a:gd name="T6" fmla="*/ 2626840 w 5252719"/>
              <a:gd name="T7" fmla="*/ 0 h 629920"/>
              <a:gd name="T8" fmla="*/ 0 60000 65536"/>
              <a:gd name="T9" fmla="*/ 5898240 60000 65536"/>
              <a:gd name="T10" fmla="*/ 11796480 60000 65536"/>
              <a:gd name="T11" fmla="*/ 17694720 60000 65536"/>
              <a:gd name="T12" fmla="*/ 0 w 5252719"/>
              <a:gd name="T13" fmla="*/ 52494 h 629920"/>
              <a:gd name="T14" fmla="*/ 5200222 w 5252719"/>
              <a:gd name="T15" fmla="*/ 629920 h 629920"/>
            </a:gdLst>
            <a:ahLst/>
            <a:cxnLst>
              <a:cxn ang="T8">
                <a:pos x="T0" y="T1"/>
              </a:cxn>
              <a:cxn ang="T9">
                <a:pos x="T2" y="T3"/>
              </a:cxn>
              <a:cxn ang="T10">
                <a:pos x="T4" y="T5"/>
              </a:cxn>
              <a:cxn ang="T11">
                <a:pos x="T6" y="T7"/>
              </a:cxn>
            </a:cxnLst>
            <a:rect l="T12" t="T13" r="T14" b="T15"/>
            <a:pathLst>
              <a:path w="5252719" h="629920">
                <a:moveTo>
                  <a:pt x="0" y="0"/>
                </a:moveTo>
                <a:lnTo>
                  <a:pt x="5147730" y="0"/>
                </a:lnTo>
                <a:lnTo>
                  <a:pt x="5252719" y="104989"/>
                </a:lnTo>
                <a:lnTo>
                  <a:pt x="5252719" y="629920"/>
                </a:lnTo>
                <a:lnTo>
                  <a:pt x="0" y="629920"/>
                </a:lnTo>
                <a:lnTo>
                  <a:pt x="0" y="0"/>
                </a:lnTo>
                <a:close/>
              </a:path>
            </a:pathLst>
          </a:cu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defRPr/>
            </a:pPr>
            <a:r>
              <a:rPr lang="it-IT" sz="2000" dirty="0">
                <a:solidFill>
                  <a:schemeClr val="bg1"/>
                </a:solidFill>
                <a:latin typeface="+mn-lt"/>
                <a:ea typeface="+mn-ea"/>
              </a:rPr>
              <a:t>Cardiologia Clinica ed Interventistica</a:t>
            </a:r>
          </a:p>
          <a:p>
            <a:pPr>
              <a:defRPr/>
            </a:pPr>
            <a:r>
              <a:rPr lang="it-IT" sz="2000" dirty="0">
                <a:solidFill>
                  <a:schemeClr val="bg1"/>
                </a:solidFill>
                <a:latin typeface="+mn-lt"/>
                <a:ea typeface="+mn-ea"/>
              </a:rPr>
              <a:t>Trapani 9-11 Maggio 2014</a:t>
            </a:r>
          </a:p>
        </p:txBody>
      </p:sp>
    </p:spTree>
    <p:extLst>
      <p:ext uri="{BB962C8B-B14F-4D97-AF65-F5344CB8AC3E}">
        <p14:creationId xmlns:p14="http://schemas.microsoft.com/office/powerpoint/2010/main" val="2703324867"/>
      </p:ext>
    </p:extLst>
  </p:cSld>
  <p:clrMapOvr>
    <a:masterClrMapping/>
  </p:clrMapOvr>
  <p:transition>
    <p:zoom/>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xmlns="" id="{1C953354-6F5B-ED48-A1D4-7934ACC0C359}"/>
              </a:ext>
            </a:extLst>
          </p:cNvPr>
          <p:cNvSpPr>
            <a:spLocks noGrp="1" noChangeArrowheads="1"/>
          </p:cNvSpPr>
          <p:nvPr>
            <p:ph type="title"/>
          </p:nvPr>
        </p:nvSpPr>
        <p:spPr>
          <a:xfrm>
            <a:off x="608013" y="1085850"/>
            <a:ext cx="7993062" cy="685800"/>
          </a:xfrm>
        </p:spPr>
        <p:txBody>
          <a:bodyPr/>
          <a:lstStyle/>
          <a:p>
            <a:pPr eaLnBrk="1" hangingPunct="1">
              <a:defRPr/>
            </a:pPr>
            <a:r>
              <a:rPr lang="it-IT" sz="2800" b="1">
                <a:solidFill>
                  <a:srgbClr val="000090"/>
                </a:solidFill>
                <a:latin typeface="News Gothic MT" charset="0"/>
                <a:cs typeface="+mj-cs"/>
              </a:rPr>
              <a:t>A questo punto dopo SCA tutti in riabilitazione?</a:t>
            </a:r>
          </a:p>
        </p:txBody>
      </p:sp>
      <p:pic>
        <p:nvPicPr>
          <p:cNvPr id="146434" name="Immagine 5" descr="folla.jpg">
            <a:extLst>
              <a:ext uri="{FF2B5EF4-FFF2-40B4-BE49-F238E27FC236}">
                <a16:creationId xmlns:a16="http://schemas.microsoft.com/office/drawing/2014/main" xmlns="" id="{008F862E-BB04-AA4A-9CE7-ED34BC07BC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388" y="1882775"/>
            <a:ext cx="73279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taglia singolo angolo rettangolo 3">
            <a:extLst>
              <a:ext uri="{FF2B5EF4-FFF2-40B4-BE49-F238E27FC236}">
                <a16:creationId xmlns:a16="http://schemas.microsoft.com/office/drawing/2014/main" xmlns="" id="{D91D8B36-867C-394E-8687-5D287E2C13A6}"/>
              </a:ext>
            </a:extLst>
          </p:cNvPr>
          <p:cNvSpPr>
            <a:spLocks noChangeArrowheads="1"/>
          </p:cNvSpPr>
          <p:nvPr/>
        </p:nvSpPr>
        <p:spPr bwMode="auto">
          <a:xfrm>
            <a:off x="0" y="139700"/>
            <a:ext cx="5253038" cy="628650"/>
          </a:xfrm>
          <a:custGeom>
            <a:avLst/>
            <a:gdLst>
              <a:gd name="T0" fmla="*/ 5253676 w 5252719"/>
              <a:gd name="T1" fmla="*/ 313059 h 629920"/>
              <a:gd name="T2" fmla="*/ 2626840 w 5252719"/>
              <a:gd name="T3" fmla="*/ 626118 h 629920"/>
              <a:gd name="T4" fmla="*/ 0 w 5252719"/>
              <a:gd name="T5" fmla="*/ 313059 h 629920"/>
              <a:gd name="T6" fmla="*/ 2626840 w 5252719"/>
              <a:gd name="T7" fmla="*/ 0 h 629920"/>
              <a:gd name="T8" fmla="*/ 0 60000 65536"/>
              <a:gd name="T9" fmla="*/ 5898240 60000 65536"/>
              <a:gd name="T10" fmla="*/ 11796480 60000 65536"/>
              <a:gd name="T11" fmla="*/ 17694720 60000 65536"/>
              <a:gd name="T12" fmla="*/ 0 w 5252719"/>
              <a:gd name="T13" fmla="*/ 52494 h 629920"/>
              <a:gd name="T14" fmla="*/ 5200222 w 5252719"/>
              <a:gd name="T15" fmla="*/ 629920 h 629920"/>
            </a:gdLst>
            <a:ahLst/>
            <a:cxnLst>
              <a:cxn ang="T8">
                <a:pos x="T0" y="T1"/>
              </a:cxn>
              <a:cxn ang="T9">
                <a:pos x="T2" y="T3"/>
              </a:cxn>
              <a:cxn ang="T10">
                <a:pos x="T4" y="T5"/>
              </a:cxn>
              <a:cxn ang="T11">
                <a:pos x="T6" y="T7"/>
              </a:cxn>
            </a:cxnLst>
            <a:rect l="T12" t="T13" r="T14" b="T15"/>
            <a:pathLst>
              <a:path w="5252719" h="629920">
                <a:moveTo>
                  <a:pt x="0" y="0"/>
                </a:moveTo>
                <a:lnTo>
                  <a:pt x="5147730" y="0"/>
                </a:lnTo>
                <a:lnTo>
                  <a:pt x="5252719" y="104989"/>
                </a:lnTo>
                <a:lnTo>
                  <a:pt x="5252719" y="629920"/>
                </a:lnTo>
                <a:lnTo>
                  <a:pt x="0" y="629920"/>
                </a:lnTo>
                <a:lnTo>
                  <a:pt x="0" y="0"/>
                </a:lnTo>
                <a:close/>
              </a:path>
            </a:pathLst>
          </a:cu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defRPr/>
            </a:pPr>
            <a:r>
              <a:rPr lang="it-IT" sz="2000" dirty="0">
                <a:solidFill>
                  <a:schemeClr val="bg1"/>
                </a:solidFill>
                <a:latin typeface="+mn-lt"/>
                <a:ea typeface="+mn-ea"/>
              </a:rPr>
              <a:t>Cardiologia Clinica ed Interventistica</a:t>
            </a:r>
          </a:p>
          <a:p>
            <a:pPr>
              <a:defRPr/>
            </a:pPr>
            <a:r>
              <a:rPr lang="it-IT" sz="2000" dirty="0">
                <a:solidFill>
                  <a:schemeClr val="bg1"/>
                </a:solidFill>
                <a:latin typeface="+mn-lt"/>
                <a:ea typeface="+mn-ea"/>
              </a:rPr>
              <a:t>Trapani 9-11 Maggio 2014</a:t>
            </a:r>
          </a:p>
        </p:txBody>
      </p:sp>
    </p:spTree>
    <p:extLst>
      <p:ext uri="{BB962C8B-B14F-4D97-AF65-F5344CB8AC3E}">
        <p14:creationId xmlns:p14="http://schemas.microsoft.com/office/powerpoint/2010/main" val="1447724851"/>
      </p:ext>
    </p:extLst>
  </p:cSld>
  <p:clrMapOvr>
    <a:masterClrMapping/>
  </p:clrMapOvr>
  <p:transition>
    <p:zoom/>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Immagine 1" descr="002.jpg">
            <a:extLst>
              <a:ext uri="{FF2B5EF4-FFF2-40B4-BE49-F238E27FC236}">
                <a16:creationId xmlns:a16="http://schemas.microsoft.com/office/drawing/2014/main" xmlns="" id="{9474FDB5-6094-304C-B488-25F847D0D7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063" y="1030288"/>
            <a:ext cx="8255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141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553" name="Group 2">
            <a:extLst>
              <a:ext uri="{FF2B5EF4-FFF2-40B4-BE49-F238E27FC236}">
                <a16:creationId xmlns:a16="http://schemas.microsoft.com/office/drawing/2014/main" xmlns="" id="{EEBE4442-2649-BD47-BB54-D91A4A1361BB}"/>
              </a:ext>
            </a:extLst>
          </p:cNvPr>
          <p:cNvGrpSpPr>
            <a:grpSpLocks/>
          </p:cNvGrpSpPr>
          <p:nvPr/>
        </p:nvGrpSpPr>
        <p:grpSpPr bwMode="auto">
          <a:xfrm>
            <a:off x="1371600" y="914400"/>
            <a:ext cx="6629400" cy="5715000"/>
            <a:chOff x="1248" y="240"/>
            <a:chExt cx="4176" cy="3600"/>
          </a:xfrm>
        </p:grpSpPr>
        <p:sp>
          <p:nvSpPr>
            <p:cNvPr id="23574" name="Pyr1">
              <a:extLst>
                <a:ext uri="{FF2B5EF4-FFF2-40B4-BE49-F238E27FC236}">
                  <a16:creationId xmlns:a16="http://schemas.microsoft.com/office/drawing/2014/main" xmlns="" id="{BC7C90AA-C78D-4C43-9A18-E0AC53BBAF08}"/>
                </a:ext>
              </a:extLst>
            </p:cNvPr>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endParaRPr lang="it-IT"/>
            </a:p>
          </p:txBody>
        </p:sp>
        <p:sp>
          <p:nvSpPr>
            <p:cNvPr id="23575" name="Pyr2">
              <a:extLst>
                <a:ext uri="{FF2B5EF4-FFF2-40B4-BE49-F238E27FC236}">
                  <a16:creationId xmlns:a16="http://schemas.microsoft.com/office/drawing/2014/main" xmlns="" id="{BE07B96B-13F8-DE4D-B166-6D23E8F4FA08}"/>
                </a:ext>
              </a:extLst>
            </p:cNvPr>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endParaRPr lang="it-IT"/>
            </a:p>
          </p:txBody>
        </p:sp>
        <p:sp>
          <p:nvSpPr>
            <p:cNvPr id="23576" name="Pyr3">
              <a:extLst>
                <a:ext uri="{FF2B5EF4-FFF2-40B4-BE49-F238E27FC236}">
                  <a16:creationId xmlns:a16="http://schemas.microsoft.com/office/drawing/2014/main" xmlns="" id="{A0B158D8-49A2-B34E-98AD-BD3DEF032912}"/>
                </a:ext>
              </a:extLst>
            </p:cNvPr>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endParaRPr lang="it-IT"/>
            </a:p>
          </p:txBody>
        </p:sp>
        <p:sp>
          <p:nvSpPr>
            <p:cNvPr id="23577" name="Pyr4">
              <a:extLst>
                <a:ext uri="{FF2B5EF4-FFF2-40B4-BE49-F238E27FC236}">
                  <a16:creationId xmlns:a16="http://schemas.microsoft.com/office/drawing/2014/main" xmlns="" id="{F61CF157-D188-AE45-8997-B3BBB14DC1E1}"/>
                </a:ext>
              </a:extLst>
            </p:cNvPr>
            <p:cNvSpPr>
              <a:spLocks noEditPoints="1" noChangeArrowheads="1"/>
            </p:cNvSpPr>
            <p:nvPr/>
          </p:nvSpPr>
          <p:spPr bwMode="auto">
            <a:xfrm>
              <a:off x="1248" y="2904"/>
              <a:ext cx="4176"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endParaRPr lang="it-IT"/>
            </a:p>
          </p:txBody>
        </p:sp>
      </p:grpSp>
      <p:sp>
        <p:nvSpPr>
          <p:cNvPr id="863239" name="Rectangle 7">
            <a:extLst>
              <a:ext uri="{FF2B5EF4-FFF2-40B4-BE49-F238E27FC236}">
                <a16:creationId xmlns:a16="http://schemas.microsoft.com/office/drawing/2014/main" xmlns="" id="{75B4B3C8-90FF-5441-A9E2-AAC081CA8584}"/>
              </a:ext>
            </a:extLst>
          </p:cNvPr>
          <p:cNvSpPr>
            <a:spLocks noChangeArrowheads="1"/>
          </p:cNvSpPr>
          <p:nvPr/>
        </p:nvSpPr>
        <p:spPr bwMode="auto">
          <a:xfrm>
            <a:off x="1744663" y="5157788"/>
            <a:ext cx="35814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3200">
                <a:solidFill>
                  <a:srgbClr val="FF0000"/>
                </a:solidFill>
              </a:rPr>
              <a:t>Prevenzione</a:t>
            </a:r>
          </a:p>
          <a:p>
            <a:pPr algn="ctr"/>
            <a:r>
              <a:rPr lang="it-IT" altLang="it-IT" sz="3200">
                <a:solidFill>
                  <a:srgbClr val="FF0000"/>
                </a:solidFill>
              </a:rPr>
              <a:t>secondaria </a:t>
            </a:r>
          </a:p>
        </p:txBody>
      </p:sp>
      <p:sp>
        <p:nvSpPr>
          <p:cNvPr id="863240" name="Text Box 8">
            <a:extLst>
              <a:ext uri="{FF2B5EF4-FFF2-40B4-BE49-F238E27FC236}">
                <a16:creationId xmlns:a16="http://schemas.microsoft.com/office/drawing/2014/main" xmlns="" id="{CE5E9BC8-7924-924A-B404-7AB3F11C4A9D}"/>
              </a:ext>
            </a:extLst>
          </p:cNvPr>
          <p:cNvSpPr txBox="1">
            <a:spLocks noChangeArrowheads="1"/>
          </p:cNvSpPr>
          <p:nvPr/>
        </p:nvSpPr>
        <p:spPr bwMode="auto">
          <a:xfrm>
            <a:off x="6977063" y="3733800"/>
            <a:ext cx="1790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2000" b="1">
                <a:latin typeface="Comic Sans MS" panose="030F0902030302020204" pitchFamily="66" charset="0"/>
              </a:rPr>
              <a:t>Ricerca di:</a:t>
            </a:r>
          </a:p>
          <a:p>
            <a:pPr>
              <a:buFontTx/>
              <a:buChar char="•"/>
            </a:pPr>
            <a:r>
              <a:rPr lang="it-IT" altLang="it-IT" sz="2000" b="1">
                <a:latin typeface="Comic Sans MS" panose="030F0902030302020204" pitchFamily="66" charset="0"/>
              </a:rPr>
              <a:t>Funzione VS</a:t>
            </a:r>
          </a:p>
          <a:p>
            <a:pPr>
              <a:buFontTx/>
              <a:buChar char="•"/>
            </a:pPr>
            <a:r>
              <a:rPr lang="it-IT" altLang="it-IT" sz="2000" b="1">
                <a:latin typeface="Comic Sans MS" panose="030F0902030302020204" pitchFamily="66" charset="0"/>
              </a:rPr>
              <a:t>Ischemia  </a:t>
            </a:r>
          </a:p>
          <a:p>
            <a:pPr>
              <a:buFontTx/>
              <a:buChar char="•"/>
            </a:pPr>
            <a:r>
              <a:rPr lang="it-IT" altLang="it-IT" sz="2000" b="1">
                <a:latin typeface="Comic Sans MS" panose="030F0902030302020204" pitchFamily="66" charset="0"/>
              </a:rPr>
              <a:t>Aritmie</a:t>
            </a:r>
          </a:p>
        </p:txBody>
      </p:sp>
      <p:sp>
        <p:nvSpPr>
          <p:cNvPr id="863241" name="Text Box 9">
            <a:extLst>
              <a:ext uri="{FF2B5EF4-FFF2-40B4-BE49-F238E27FC236}">
                <a16:creationId xmlns:a16="http://schemas.microsoft.com/office/drawing/2014/main" xmlns="" id="{9C502ED6-829D-F244-9A2D-D1A995F8B5C2}"/>
              </a:ext>
            </a:extLst>
          </p:cNvPr>
          <p:cNvSpPr txBox="1">
            <a:spLocks noChangeArrowheads="1"/>
          </p:cNvSpPr>
          <p:nvPr/>
        </p:nvSpPr>
        <p:spPr bwMode="auto">
          <a:xfrm>
            <a:off x="3417888" y="2819400"/>
            <a:ext cx="2511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b="1">
                <a:solidFill>
                  <a:srgbClr val="000066"/>
                </a:solidFill>
                <a:latin typeface="Comic Sans MS" panose="030F0902030302020204" pitchFamily="66" charset="0"/>
              </a:rPr>
              <a:t>Ottimizzazione </a:t>
            </a:r>
          </a:p>
          <a:p>
            <a:pPr algn="ctr"/>
            <a:r>
              <a:rPr lang="it-IT" altLang="it-IT" b="1">
                <a:solidFill>
                  <a:srgbClr val="000066"/>
                </a:solidFill>
                <a:latin typeface="Comic Sans MS" panose="030F0902030302020204" pitchFamily="66" charset="0"/>
              </a:rPr>
              <a:t>terapia</a:t>
            </a:r>
          </a:p>
        </p:txBody>
      </p:sp>
      <p:sp>
        <p:nvSpPr>
          <p:cNvPr id="863242" name="Text Box 10">
            <a:extLst>
              <a:ext uri="{FF2B5EF4-FFF2-40B4-BE49-F238E27FC236}">
                <a16:creationId xmlns:a16="http://schemas.microsoft.com/office/drawing/2014/main" xmlns="" id="{356BACCB-2EBB-0745-B25B-CAE1C78FEA2C}"/>
              </a:ext>
            </a:extLst>
          </p:cNvPr>
          <p:cNvSpPr txBox="1">
            <a:spLocks noChangeArrowheads="1"/>
          </p:cNvSpPr>
          <p:nvPr/>
        </p:nvSpPr>
        <p:spPr bwMode="auto">
          <a:xfrm>
            <a:off x="4343400" y="1550988"/>
            <a:ext cx="63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2800" b="1">
                <a:solidFill>
                  <a:srgbClr val="000066"/>
                </a:solidFill>
                <a:latin typeface="Comic Sans MS" panose="030F0902030302020204" pitchFamily="66" charset="0"/>
              </a:rPr>
              <a:t>FR</a:t>
            </a:r>
          </a:p>
        </p:txBody>
      </p:sp>
      <p:sp>
        <p:nvSpPr>
          <p:cNvPr id="863243" name="Text Box 11">
            <a:extLst>
              <a:ext uri="{FF2B5EF4-FFF2-40B4-BE49-F238E27FC236}">
                <a16:creationId xmlns:a16="http://schemas.microsoft.com/office/drawing/2014/main" xmlns="" id="{B8B1330B-EFB3-ED4E-AFB8-CFDA52E25E12}"/>
              </a:ext>
            </a:extLst>
          </p:cNvPr>
          <p:cNvSpPr txBox="1">
            <a:spLocks noChangeArrowheads="1"/>
          </p:cNvSpPr>
          <p:nvPr/>
        </p:nvSpPr>
        <p:spPr bwMode="auto">
          <a:xfrm>
            <a:off x="942975" y="990600"/>
            <a:ext cx="314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sz="2000">
                <a:latin typeface="Comic Sans MS" panose="030F0902030302020204" pitchFamily="66" charset="0"/>
              </a:rPr>
              <a:t>Dieta, training fisico, </a:t>
            </a:r>
          </a:p>
          <a:p>
            <a:r>
              <a:rPr lang="it-IT" altLang="it-IT" sz="2000">
                <a:latin typeface="Comic Sans MS" panose="030F0902030302020204" pitchFamily="66" charset="0"/>
              </a:rPr>
              <a:t>Valutazione psico-sociale</a:t>
            </a:r>
          </a:p>
        </p:txBody>
      </p:sp>
      <p:sp>
        <p:nvSpPr>
          <p:cNvPr id="863244" name="Line 12">
            <a:extLst>
              <a:ext uri="{FF2B5EF4-FFF2-40B4-BE49-F238E27FC236}">
                <a16:creationId xmlns:a16="http://schemas.microsoft.com/office/drawing/2014/main" xmlns="" id="{0C0A49DD-F702-844D-B79A-F357BA521568}"/>
              </a:ext>
            </a:extLst>
          </p:cNvPr>
          <p:cNvSpPr>
            <a:spLocks noChangeShapeType="1"/>
          </p:cNvSpPr>
          <p:nvPr/>
        </p:nvSpPr>
        <p:spPr bwMode="auto">
          <a:xfrm>
            <a:off x="685800" y="1905000"/>
            <a:ext cx="3429000" cy="0"/>
          </a:xfrm>
          <a:prstGeom prst="line">
            <a:avLst/>
          </a:prstGeom>
          <a:noFill/>
          <a:ln w="825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63245" name="Text Box 13">
            <a:extLst>
              <a:ext uri="{FF2B5EF4-FFF2-40B4-BE49-F238E27FC236}">
                <a16:creationId xmlns:a16="http://schemas.microsoft.com/office/drawing/2014/main" xmlns="" id="{61279DAF-3C73-3C4D-90A7-685DBEC79A6F}"/>
              </a:ext>
            </a:extLst>
          </p:cNvPr>
          <p:cNvSpPr txBox="1">
            <a:spLocks noChangeArrowheads="1"/>
          </p:cNvSpPr>
          <p:nvPr/>
        </p:nvSpPr>
        <p:spPr bwMode="auto">
          <a:xfrm>
            <a:off x="849313" y="2508250"/>
            <a:ext cx="25384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a:latin typeface="Comic Sans MS" panose="030F0902030302020204" pitchFamily="66" charset="0"/>
              </a:rPr>
              <a:t>Follow up clinico e strumentale</a:t>
            </a:r>
          </a:p>
        </p:txBody>
      </p:sp>
      <p:sp>
        <p:nvSpPr>
          <p:cNvPr id="863246" name="Line 14">
            <a:extLst>
              <a:ext uri="{FF2B5EF4-FFF2-40B4-BE49-F238E27FC236}">
                <a16:creationId xmlns:a16="http://schemas.microsoft.com/office/drawing/2014/main" xmlns="" id="{800B41E6-D54B-3C4F-AE88-C06115A705FB}"/>
              </a:ext>
            </a:extLst>
          </p:cNvPr>
          <p:cNvSpPr>
            <a:spLocks noChangeShapeType="1"/>
          </p:cNvSpPr>
          <p:nvPr/>
        </p:nvSpPr>
        <p:spPr bwMode="auto">
          <a:xfrm>
            <a:off x="244475" y="3535363"/>
            <a:ext cx="2514600" cy="0"/>
          </a:xfrm>
          <a:prstGeom prst="line">
            <a:avLst/>
          </a:prstGeom>
          <a:noFill/>
          <a:ln w="825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63247" name="Line 15">
            <a:extLst>
              <a:ext uri="{FF2B5EF4-FFF2-40B4-BE49-F238E27FC236}">
                <a16:creationId xmlns:a16="http://schemas.microsoft.com/office/drawing/2014/main" xmlns="" id="{612728B6-6B21-3242-9F0B-53AFC7B81A27}"/>
              </a:ext>
            </a:extLst>
          </p:cNvPr>
          <p:cNvSpPr>
            <a:spLocks noChangeShapeType="1"/>
          </p:cNvSpPr>
          <p:nvPr/>
        </p:nvSpPr>
        <p:spPr bwMode="auto">
          <a:xfrm>
            <a:off x="228600" y="3581400"/>
            <a:ext cx="2133600" cy="685800"/>
          </a:xfrm>
          <a:prstGeom prst="line">
            <a:avLst/>
          </a:prstGeom>
          <a:noFill/>
          <a:ln w="825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63248" name="Text Box 16">
            <a:extLst>
              <a:ext uri="{FF2B5EF4-FFF2-40B4-BE49-F238E27FC236}">
                <a16:creationId xmlns:a16="http://schemas.microsoft.com/office/drawing/2014/main" xmlns="" id="{3B16A27F-C748-F542-9BA5-B69A4C51CC99}"/>
              </a:ext>
            </a:extLst>
          </p:cNvPr>
          <p:cNvSpPr txBox="1">
            <a:spLocks noChangeArrowheads="1"/>
          </p:cNvSpPr>
          <p:nvPr/>
        </p:nvSpPr>
        <p:spPr bwMode="auto">
          <a:xfrm>
            <a:off x="5221288" y="5286375"/>
            <a:ext cx="3559175" cy="1077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3200" b="1" dirty="0">
                <a:solidFill>
                  <a:schemeClr val="bg1"/>
                </a:solidFill>
                <a:latin typeface="Comic Sans MS" panose="030F0902030302020204" pitchFamily="66" charset="0"/>
              </a:rPr>
              <a:t>Riabilitazione</a:t>
            </a:r>
          </a:p>
          <a:p>
            <a:pPr algn="ctr"/>
            <a:r>
              <a:rPr lang="it-IT" altLang="it-IT" sz="3200" b="1" dirty="0">
                <a:solidFill>
                  <a:schemeClr val="bg1"/>
                </a:solidFill>
                <a:latin typeface="Comic Sans MS" panose="030F0902030302020204" pitchFamily="66" charset="0"/>
              </a:rPr>
              <a:t>cardiologica </a:t>
            </a:r>
          </a:p>
        </p:txBody>
      </p:sp>
      <p:sp>
        <p:nvSpPr>
          <p:cNvPr id="863249" name="Text Box 17">
            <a:extLst>
              <a:ext uri="{FF2B5EF4-FFF2-40B4-BE49-F238E27FC236}">
                <a16:creationId xmlns:a16="http://schemas.microsoft.com/office/drawing/2014/main" xmlns="" id="{F1E7C5DD-82FC-164D-AD29-D86B15076C2F}"/>
              </a:ext>
            </a:extLst>
          </p:cNvPr>
          <p:cNvSpPr txBox="1">
            <a:spLocks noChangeArrowheads="1"/>
          </p:cNvSpPr>
          <p:nvPr/>
        </p:nvSpPr>
        <p:spPr bwMode="auto">
          <a:xfrm>
            <a:off x="5334000" y="990600"/>
            <a:ext cx="3560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a:latin typeface="Comic Sans MS" panose="030F0902030302020204" pitchFamily="66" charset="0"/>
              </a:rPr>
              <a:t>Fumo, PA, Dislipidemia, </a:t>
            </a:r>
          </a:p>
          <a:p>
            <a:r>
              <a:rPr lang="it-IT" altLang="it-IT">
                <a:latin typeface="Comic Sans MS" panose="030F0902030302020204" pitchFamily="66" charset="0"/>
              </a:rPr>
              <a:t>Diabete, Sedentarietà</a:t>
            </a:r>
          </a:p>
        </p:txBody>
      </p:sp>
      <p:sp>
        <p:nvSpPr>
          <p:cNvPr id="863250" name="Text Box 18">
            <a:extLst>
              <a:ext uri="{FF2B5EF4-FFF2-40B4-BE49-F238E27FC236}">
                <a16:creationId xmlns:a16="http://schemas.microsoft.com/office/drawing/2014/main" xmlns="" id="{477FFF8A-41E1-5A4C-B59D-575393329DCF}"/>
              </a:ext>
            </a:extLst>
          </p:cNvPr>
          <p:cNvSpPr txBox="1">
            <a:spLocks noChangeArrowheads="1"/>
          </p:cNvSpPr>
          <p:nvPr/>
        </p:nvSpPr>
        <p:spPr bwMode="auto">
          <a:xfrm>
            <a:off x="6096000" y="2438400"/>
            <a:ext cx="3398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a:latin typeface="Comic Sans MS" panose="030F0902030302020204" pitchFamily="66" charset="0"/>
              </a:rPr>
              <a:t>Aagg, ACE-I, B-block, </a:t>
            </a:r>
          </a:p>
          <a:p>
            <a:r>
              <a:rPr lang="it-IT" altLang="it-IT">
                <a:latin typeface="Comic Sans MS" panose="030F0902030302020204" pitchFamily="66" charset="0"/>
              </a:rPr>
              <a:t>Statine, PUFA n-3,</a:t>
            </a:r>
          </a:p>
          <a:p>
            <a:r>
              <a:rPr lang="it-IT" altLang="it-IT">
                <a:latin typeface="Comic Sans MS" panose="030F0902030302020204" pitchFamily="66" charset="0"/>
              </a:rPr>
              <a:t> PTCA e BAC</a:t>
            </a:r>
          </a:p>
        </p:txBody>
      </p:sp>
      <p:sp>
        <p:nvSpPr>
          <p:cNvPr id="863251" name="Text Box 19">
            <a:extLst>
              <a:ext uri="{FF2B5EF4-FFF2-40B4-BE49-F238E27FC236}">
                <a16:creationId xmlns:a16="http://schemas.microsoft.com/office/drawing/2014/main" xmlns="" id="{E5CF550D-183D-C741-AF8E-24BF25B03EFD}"/>
              </a:ext>
            </a:extLst>
          </p:cNvPr>
          <p:cNvSpPr txBox="1">
            <a:spLocks noChangeArrowheads="1"/>
          </p:cNvSpPr>
          <p:nvPr/>
        </p:nvSpPr>
        <p:spPr bwMode="auto">
          <a:xfrm>
            <a:off x="665163" y="4267200"/>
            <a:ext cx="2308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altLang="it-IT">
                <a:latin typeface="Comic Sans MS" panose="030F0902030302020204" pitchFamily="66" charset="0"/>
              </a:rPr>
              <a:t>Eco, Ecg-S</a:t>
            </a:r>
          </a:p>
          <a:p>
            <a:r>
              <a:rPr lang="it-IT" altLang="it-IT">
                <a:latin typeface="Comic Sans MS" panose="030F0902030302020204" pitchFamily="66" charset="0"/>
              </a:rPr>
              <a:t>Holter - CORO</a:t>
            </a:r>
          </a:p>
        </p:txBody>
      </p:sp>
      <p:sp>
        <p:nvSpPr>
          <p:cNvPr id="863252" name="Text Box 20">
            <a:extLst>
              <a:ext uri="{FF2B5EF4-FFF2-40B4-BE49-F238E27FC236}">
                <a16:creationId xmlns:a16="http://schemas.microsoft.com/office/drawing/2014/main" xmlns="" id="{78D0322C-F4CF-9B4E-80BE-6600879BA3C0}"/>
              </a:ext>
            </a:extLst>
          </p:cNvPr>
          <p:cNvSpPr txBox="1">
            <a:spLocks noChangeArrowheads="1"/>
          </p:cNvSpPr>
          <p:nvPr/>
        </p:nvSpPr>
        <p:spPr bwMode="auto">
          <a:xfrm>
            <a:off x="3492500" y="3913188"/>
            <a:ext cx="2784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2800" b="1">
                <a:solidFill>
                  <a:srgbClr val="000066"/>
                </a:solidFill>
                <a:latin typeface="Comic Sans MS" panose="030F0902030302020204" pitchFamily="66" charset="0"/>
              </a:rPr>
              <a:t>Stratificazione</a:t>
            </a:r>
          </a:p>
          <a:p>
            <a:pPr algn="ctr"/>
            <a:r>
              <a:rPr lang="it-IT" altLang="it-IT" sz="2800" b="1">
                <a:solidFill>
                  <a:srgbClr val="000066"/>
                </a:solidFill>
                <a:latin typeface="Comic Sans MS" panose="030F0902030302020204" pitchFamily="66" charset="0"/>
              </a:rPr>
              <a:t> prognostica</a:t>
            </a:r>
          </a:p>
        </p:txBody>
      </p:sp>
      <p:sp>
        <p:nvSpPr>
          <p:cNvPr id="863253" name="Rectangle 21">
            <a:extLst>
              <a:ext uri="{FF2B5EF4-FFF2-40B4-BE49-F238E27FC236}">
                <a16:creationId xmlns:a16="http://schemas.microsoft.com/office/drawing/2014/main" xmlns="" id="{EBD2AF05-9C0A-1E48-933A-89E9703D47C0}"/>
              </a:ext>
            </a:extLst>
          </p:cNvPr>
          <p:cNvSpPr>
            <a:spLocks noChangeArrowheads="1"/>
          </p:cNvSpPr>
          <p:nvPr/>
        </p:nvSpPr>
        <p:spPr bwMode="auto">
          <a:xfrm>
            <a:off x="4521200" y="6462713"/>
            <a:ext cx="3448050" cy="369887"/>
          </a:xfrm>
          <a:prstGeom prst="rect">
            <a:avLst/>
          </a:prstGeom>
          <a:noFill/>
          <a:ln>
            <a:noFill/>
          </a:ln>
          <a:effectLs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Clr>
                <a:srgbClr val="FAFD00"/>
              </a:buClr>
              <a:buSzPct val="75000"/>
              <a:buFont typeface="Monotype Sorts" pitchFamily="2" charset="2"/>
              <a:buNone/>
            </a:pPr>
            <a:r>
              <a:rPr lang="it-IT" altLang="it-IT" sz="900">
                <a:solidFill>
                  <a:srgbClr val="66FFFF"/>
                </a:solidFill>
                <a:effectLst>
                  <a:outerShdw blurRad="38100" dist="38100" dir="2700000" algn="tl">
                    <a:srgbClr val="C0C0C0"/>
                  </a:outerShdw>
                </a:effectLst>
              </a:rPr>
              <a:t>AO</a:t>
            </a:r>
            <a:r>
              <a:rPr lang="it-IT" altLang="it-IT" sz="1800" i="1">
                <a:solidFill>
                  <a:srgbClr val="66FFFF"/>
                </a:solidFill>
              </a:rPr>
              <a:t> </a:t>
            </a:r>
            <a:r>
              <a:rPr lang="it-IT" altLang="it-IT" sz="900">
                <a:solidFill>
                  <a:srgbClr val="66FFFF"/>
                </a:solidFill>
                <a:effectLst>
                  <a:outerShdw blurRad="38100" dist="38100" dir="2700000" algn="tl">
                    <a:srgbClr val="C0C0C0"/>
                  </a:outerShdw>
                </a:effectLst>
              </a:rPr>
              <a:t>CASERTA - UO di Cardiologia Riabilitativa e Preventiva</a:t>
            </a:r>
          </a:p>
        </p:txBody>
      </p:sp>
      <p:sp>
        <p:nvSpPr>
          <p:cNvPr id="23569" name="Text Box 22">
            <a:extLst>
              <a:ext uri="{FF2B5EF4-FFF2-40B4-BE49-F238E27FC236}">
                <a16:creationId xmlns:a16="http://schemas.microsoft.com/office/drawing/2014/main" xmlns="" id="{6FB72603-EA46-9748-9083-7DD256B3FB9C}"/>
              </a:ext>
            </a:extLst>
          </p:cNvPr>
          <p:cNvSpPr txBox="1">
            <a:spLocks noChangeArrowheads="1"/>
          </p:cNvSpPr>
          <p:nvPr/>
        </p:nvSpPr>
        <p:spPr bwMode="auto">
          <a:xfrm>
            <a:off x="3365500" y="265113"/>
            <a:ext cx="2730500" cy="584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it-IT" altLang="it-IT" sz="3200" b="1">
                <a:solidFill>
                  <a:srgbClr val="000090"/>
                </a:solidFill>
                <a:latin typeface="Verdana" panose="020B0604030504040204" pitchFamily="34" charset="0"/>
              </a:rPr>
              <a:t>I contenuti</a:t>
            </a:r>
          </a:p>
        </p:txBody>
      </p:sp>
      <p:pic>
        <p:nvPicPr>
          <p:cNvPr id="23571" name="Picture 7" descr="anmco">
            <a:extLst>
              <a:ext uri="{FF2B5EF4-FFF2-40B4-BE49-F238E27FC236}">
                <a16:creationId xmlns:a16="http://schemas.microsoft.com/office/drawing/2014/main" xmlns="" id="{84A5C6FE-D1CA-3545-8EC6-619D795E4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463"/>
            <a:ext cx="7524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3" name="CasellaDiTesto 1">
            <a:extLst>
              <a:ext uri="{FF2B5EF4-FFF2-40B4-BE49-F238E27FC236}">
                <a16:creationId xmlns:a16="http://schemas.microsoft.com/office/drawing/2014/main" xmlns="" id="{DBEA3D57-F9F2-8146-A052-329F84F096EA}"/>
              </a:ext>
            </a:extLst>
          </p:cNvPr>
          <p:cNvSpPr txBox="1">
            <a:spLocks noChangeArrowheads="1"/>
          </p:cNvSpPr>
          <p:nvPr/>
        </p:nvSpPr>
        <p:spPr bwMode="auto">
          <a:xfrm>
            <a:off x="8027988" y="6381750"/>
            <a:ext cx="1008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latin typeface="Comic Sans MS" panose="030F0902030302020204" pitchFamily="66" charset="0"/>
              </a:rPr>
              <a:t>2002</a:t>
            </a:r>
          </a:p>
        </p:txBody>
      </p:sp>
    </p:spTree>
    <p:extLst>
      <p:ext uri="{BB962C8B-B14F-4D97-AF65-F5344CB8AC3E}">
        <p14:creationId xmlns:p14="http://schemas.microsoft.com/office/powerpoint/2010/main" val="4211192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63239"/>
                                        </p:tgtEl>
                                        <p:attrNameLst>
                                          <p:attrName>style.visibility</p:attrName>
                                        </p:attrNameLst>
                                      </p:cBhvr>
                                      <p:to>
                                        <p:strVal val="visible"/>
                                      </p:to>
                                    </p:set>
                                    <p:anim calcmode="lin" valueType="num">
                                      <p:cBhvr additive="base">
                                        <p:cTn id="7" dur="500" fill="hold"/>
                                        <p:tgtEl>
                                          <p:spTgt spid="863239"/>
                                        </p:tgtEl>
                                        <p:attrNameLst>
                                          <p:attrName>ppt_x</p:attrName>
                                        </p:attrNameLst>
                                      </p:cBhvr>
                                      <p:tavLst>
                                        <p:tav tm="0">
                                          <p:val>
                                            <p:strVal val="0-#ppt_w/2"/>
                                          </p:val>
                                        </p:tav>
                                        <p:tav tm="100000">
                                          <p:val>
                                            <p:strVal val="#ppt_x"/>
                                          </p:val>
                                        </p:tav>
                                      </p:tavLst>
                                    </p:anim>
                                    <p:anim calcmode="lin" valueType="num">
                                      <p:cBhvr additive="base">
                                        <p:cTn id="8" dur="500" fill="hold"/>
                                        <p:tgtEl>
                                          <p:spTgt spid="86323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63252"/>
                                        </p:tgtEl>
                                        <p:attrNameLst>
                                          <p:attrName>style.visibility</p:attrName>
                                        </p:attrNameLst>
                                      </p:cBhvr>
                                      <p:to>
                                        <p:strVal val="visible"/>
                                      </p:to>
                                    </p:set>
                                    <p:anim calcmode="lin" valueType="num">
                                      <p:cBhvr additive="base">
                                        <p:cTn id="12" dur="500" fill="hold"/>
                                        <p:tgtEl>
                                          <p:spTgt spid="863252"/>
                                        </p:tgtEl>
                                        <p:attrNameLst>
                                          <p:attrName>ppt_x</p:attrName>
                                        </p:attrNameLst>
                                      </p:cBhvr>
                                      <p:tavLst>
                                        <p:tav tm="0">
                                          <p:val>
                                            <p:strVal val="0-#ppt_w/2"/>
                                          </p:val>
                                        </p:tav>
                                        <p:tav tm="100000">
                                          <p:val>
                                            <p:strVal val="#ppt_x"/>
                                          </p:val>
                                        </p:tav>
                                      </p:tavLst>
                                    </p:anim>
                                    <p:anim calcmode="lin" valueType="num">
                                      <p:cBhvr additive="base">
                                        <p:cTn id="13" dur="500" fill="hold"/>
                                        <p:tgtEl>
                                          <p:spTgt spid="86325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63245"/>
                                        </p:tgtEl>
                                        <p:attrNameLst>
                                          <p:attrName>style.visibility</p:attrName>
                                        </p:attrNameLst>
                                      </p:cBhvr>
                                      <p:to>
                                        <p:strVal val="visible"/>
                                      </p:to>
                                    </p:set>
                                    <p:anim calcmode="lin" valueType="num">
                                      <p:cBhvr additive="base">
                                        <p:cTn id="17" dur="500" fill="hold"/>
                                        <p:tgtEl>
                                          <p:spTgt spid="863245"/>
                                        </p:tgtEl>
                                        <p:attrNameLst>
                                          <p:attrName>ppt_x</p:attrName>
                                        </p:attrNameLst>
                                      </p:cBhvr>
                                      <p:tavLst>
                                        <p:tav tm="0">
                                          <p:val>
                                            <p:strVal val="0-#ppt_w/2"/>
                                          </p:val>
                                        </p:tav>
                                        <p:tav tm="100000">
                                          <p:val>
                                            <p:strVal val="#ppt_x"/>
                                          </p:val>
                                        </p:tav>
                                      </p:tavLst>
                                    </p:anim>
                                    <p:anim calcmode="lin" valueType="num">
                                      <p:cBhvr additive="base">
                                        <p:cTn id="18" dur="500" fill="hold"/>
                                        <p:tgtEl>
                                          <p:spTgt spid="86324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863246"/>
                                        </p:tgtEl>
                                        <p:attrNameLst>
                                          <p:attrName>style.visibility</p:attrName>
                                        </p:attrNameLst>
                                      </p:cBhvr>
                                      <p:to>
                                        <p:strVal val="visible"/>
                                      </p:to>
                                    </p:set>
                                    <p:anim calcmode="lin" valueType="num">
                                      <p:cBhvr additive="base">
                                        <p:cTn id="22" dur="500" fill="hold"/>
                                        <p:tgtEl>
                                          <p:spTgt spid="863246"/>
                                        </p:tgtEl>
                                        <p:attrNameLst>
                                          <p:attrName>ppt_x</p:attrName>
                                        </p:attrNameLst>
                                      </p:cBhvr>
                                      <p:tavLst>
                                        <p:tav tm="0">
                                          <p:val>
                                            <p:strVal val="0-#ppt_w/2"/>
                                          </p:val>
                                        </p:tav>
                                        <p:tav tm="100000">
                                          <p:val>
                                            <p:strVal val="#ppt_x"/>
                                          </p:val>
                                        </p:tav>
                                      </p:tavLst>
                                    </p:anim>
                                    <p:anim calcmode="lin" valueType="num">
                                      <p:cBhvr additive="base">
                                        <p:cTn id="23" dur="500" fill="hold"/>
                                        <p:tgtEl>
                                          <p:spTgt spid="863246"/>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863247"/>
                                        </p:tgtEl>
                                        <p:attrNameLst>
                                          <p:attrName>style.visibility</p:attrName>
                                        </p:attrNameLst>
                                      </p:cBhvr>
                                      <p:to>
                                        <p:strVal val="visible"/>
                                      </p:to>
                                    </p:set>
                                    <p:anim calcmode="lin" valueType="num">
                                      <p:cBhvr additive="base">
                                        <p:cTn id="27" dur="500" fill="hold"/>
                                        <p:tgtEl>
                                          <p:spTgt spid="863247"/>
                                        </p:tgtEl>
                                        <p:attrNameLst>
                                          <p:attrName>ppt_x</p:attrName>
                                        </p:attrNameLst>
                                      </p:cBhvr>
                                      <p:tavLst>
                                        <p:tav tm="0">
                                          <p:val>
                                            <p:strVal val="0-#ppt_w/2"/>
                                          </p:val>
                                        </p:tav>
                                        <p:tav tm="100000">
                                          <p:val>
                                            <p:strVal val="#ppt_x"/>
                                          </p:val>
                                        </p:tav>
                                      </p:tavLst>
                                    </p:anim>
                                    <p:anim calcmode="lin" valueType="num">
                                      <p:cBhvr additive="base">
                                        <p:cTn id="28" dur="500" fill="hold"/>
                                        <p:tgtEl>
                                          <p:spTgt spid="863247"/>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63251"/>
                                        </p:tgtEl>
                                        <p:attrNameLst>
                                          <p:attrName>style.visibility</p:attrName>
                                        </p:attrNameLst>
                                      </p:cBhvr>
                                      <p:to>
                                        <p:strVal val="visible"/>
                                      </p:to>
                                    </p:set>
                                    <p:anim calcmode="lin" valueType="num">
                                      <p:cBhvr additive="base">
                                        <p:cTn id="32" dur="500" fill="hold"/>
                                        <p:tgtEl>
                                          <p:spTgt spid="863251"/>
                                        </p:tgtEl>
                                        <p:attrNameLst>
                                          <p:attrName>ppt_x</p:attrName>
                                        </p:attrNameLst>
                                      </p:cBhvr>
                                      <p:tavLst>
                                        <p:tav tm="0">
                                          <p:val>
                                            <p:strVal val="0-#ppt_w/2"/>
                                          </p:val>
                                        </p:tav>
                                        <p:tav tm="100000">
                                          <p:val>
                                            <p:strVal val="#ppt_x"/>
                                          </p:val>
                                        </p:tav>
                                      </p:tavLst>
                                    </p:anim>
                                    <p:anim calcmode="lin" valueType="num">
                                      <p:cBhvr additive="base">
                                        <p:cTn id="33" dur="500" fill="hold"/>
                                        <p:tgtEl>
                                          <p:spTgt spid="863251"/>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863240"/>
                                        </p:tgtEl>
                                        <p:attrNameLst>
                                          <p:attrName>style.visibility</p:attrName>
                                        </p:attrNameLst>
                                      </p:cBhvr>
                                      <p:to>
                                        <p:strVal val="visible"/>
                                      </p:to>
                                    </p:set>
                                    <p:anim calcmode="lin" valueType="num">
                                      <p:cBhvr additive="base">
                                        <p:cTn id="37" dur="500" fill="hold"/>
                                        <p:tgtEl>
                                          <p:spTgt spid="863240"/>
                                        </p:tgtEl>
                                        <p:attrNameLst>
                                          <p:attrName>ppt_x</p:attrName>
                                        </p:attrNameLst>
                                      </p:cBhvr>
                                      <p:tavLst>
                                        <p:tav tm="0">
                                          <p:val>
                                            <p:strVal val="0-#ppt_w/2"/>
                                          </p:val>
                                        </p:tav>
                                        <p:tav tm="100000">
                                          <p:val>
                                            <p:strVal val="#ppt_x"/>
                                          </p:val>
                                        </p:tav>
                                      </p:tavLst>
                                    </p:anim>
                                    <p:anim calcmode="lin" valueType="num">
                                      <p:cBhvr additive="base">
                                        <p:cTn id="38" dur="500" fill="hold"/>
                                        <p:tgtEl>
                                          <p:spTgt spid="863240"/>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863241"/>
                                        </p:tgtEl>
                                        <p:attrNameLst>
                                          <p:attrName>style.visibility</p:attrName>
                                        </p:attrNameLst>
                                      </p:cBhvr>
                                      <p:to>
                                        <p:strVal val="visible"/>
                                      </p:to>
                                    </p:set>
                                    <p:anim calcmode="lin" valueType="num">
                                      <p:cBhvr additive="base">
                                        <p:cTn id="42" dur="500" fill="hold"/>
                                        <p:tgtEl>
                                          <p:spTgt spid="863241"/>
                                        </p:tgtEl>
                                        <p:attrNameLst>
                                          <p:attrName>ppt_x</p:attrName>
                                        </p:attrNameLst>
                                      </p:cBhvr>
                                      <p:tavLst>
                                        <p:tav tm="0">
                                          <p:val>
                                            <p:strVal val="0-#ppt_w/2"/>
                                          </p:val>
                                        </p:tav>
                                        <p:tav tm="100000">
                                          <p:val>
                                            <p:strVal val="#ppt_x"/>
                                          </p:val>
                                        </p:tav>
                                      </p:tavLst>
                                    </p:anim>
                                    <p:anim calcmode="lin" valueType="num">
                                      <p:cBhvr additive="base">
                                        <p:cTn id="43" dur="500" fill="hold"/>
                                        <p:tgtEl>
                                          <p:spTgt spid="863241"/>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863250"/>
                                        </p:tgtEl>
                                        <p:attrNameLst>
                                          <p:attrName>style.visibility</p:attrName>
                                        </p:attrNameLst>
                                      </p:cBhvr>
                                      <p:to>
                                        <p:strVal val="visible"/>
                                      </p:to>
                                    </p:set>
                                    <p:anim calcmode="lin" valueType="num">
                                      <p:cBhvr additive="base">
                                        <p:cTn id="47" dur="500" fill="hold"/>
                                        <p:tgtEl>
                                          <p:spTgt spid="863250"/>
                                        </p:tgtEl>
                                        <p:attrNameLst>
                                          <p:attrName>ppt_x</p:attrName>
                                        </p:attrNameLst>
                                      </p:cBhvr>
                                      <p:tavLst>
                                        <p:tav tm="0">
                                          <p:val>
                                            <p:strVal val="0-#ppt_w/2"/>
                                          </p:val>
                                        </p:tav>
                                        <p:tav tm="100000">
                                          <p:val>
                                            <p:strVal val="#ppt_x"/>
                                          </p:val>
                                        </p:tav>
                                      </p:tavLst>
                                    </p:anim>
                                    <p:anim calcmode="lin" valueType="num">
                                      <p:cBhvr additive="base">
                                        <p:cTn id="48" dur="500" fill="hold"/>
                                        <p:tgtEl>
                                          <p:spTgt spid="863250"/>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63242"/>
                                        </p:tgtEl>
                                        <p:attrNameLst>
                                          <p:attrName>style.visibility</p:attrName>
                                        </p:attrNameLst>
                                      </p:cBhvr>
                                      <p:to>
                                        <p:strVal val="visible"/>
                                      </p:to>
                                    </p:set>
                                    <p:anim calcmode="lin" valueType="num">
                                      <p:cBhvr additive="base">
                                        <p:cTn id="52" dur="500" fill="hold"/>
                                        <p:tgtEl>
                                          <p:spTgt spid="863242"/>
                                        </p:tgtEl>
                                        <p:attrNameLst>
                                          <p:attrName>ppt_x</p:attrName>
                                        </p:attrNameLst>
                                      </p:cBhvr>
                                      <p:tavLst>
                                        <p:tav tm="0">
                                          <p:val>
                                            <p:strVal val="0-#ppt_w/2"/>
                                          </p:val>
                                        </p:tav>
                                        <p:tav tm="100000">
                                          <p:val>
                                            <p:strVal val="#ppt_x"/>
                                          </p:val>
                                        </p:tav>
                                      </p:tavLst>
                                    </p:anim>
                                    <p:anim calcmode="lin" valueType="num">
                                      <p:cBhvr additive="base">
                                        <p:cTn id="53" dur="500" fill="hold"/>
                                        <p:tgtEl>
                                          <p:spTgt spid="863242"/>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863243"/>
                                        </p:tgtEl>
                                        <p:attrNameLst>
                                          <p:attrName>style.visibility</p:attrName>
                                        </p:attrNameLst>
                                      </p:cBhvr>
                                      <p:to>
                                        <p:strVal val="visible"/>
                                      </p:to>
                                    </p:set>
                                    <p:anim calcmode="lin" valueType="num">
                                      <p:cBhvr additive="base">
                                        <p:cTn id="57" dur="500" fill="hold"/>
                                        <p:tgtEl>
                                          <p:spTgt spid="863243"/>
                                        </p:tgtEl>
                                        <p:attrNameLst>
                                          <p:attrName>ppt_x</p:attrName>
                                        </p:attrNameLst>
                                      </p:cBhvr>
                                      <p:tavLst>
                                        <p:tav tm="0">
                                          <p:val>
                                            <p:strVal val="0-#ppt_w/2"/>
                                          </p:val>
                                        </p:tav>
                                        <p:tav tm="100000">
                                          <p:val>
                                            <p:strVal val="#ppt_x"/>
                                          </p:val>
                                        </p:tav>
                                      </p:tavLst>
                                    </p:anim>
                                    <p:anim calcmode="lin" valueType="num">
                                      <p:cBhvr additive="base">
                                        <p:cTn id="58" dur="500" fill="hold"/>
                                        <p:tgtEl>
                                          <p:spTgt spid="863243"/>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500"/>
                            </p:stCondLst>
                            <p:childTnLst>
                              <p:par>
                                <p:cTn id="60" presetID="2" presetClass="entr" presetSubtype="8" fill="hold" nodeType="afterEffect">
                                  <p:stCondLst>
                                    <p:cond delay="0"/>
                                  </p:stCondLst>
                                  <p:childTnLst>
                                    <p:set>
                                      <p:cBhvr>
                                        <p:cTn id="61" dur="1" fill="hold">
                                          <p:stCondLst>
                                            <p:cond delay="0"/>
                                          </p:stCondLst>
                                        </p:cTn>
                                        <p:tgtEl>
                                          <p:spTgt spid="863244"/>
                                        </p:tgtEl>
                                        <p:attrNameLst>
                                          <p:attrName>style.visibility</p:attrName>
                                        </p:attrNameLst>
                                      </p:cBhvr>
                                      <p:to>
                                        <p:strVal val="visible"/>
                                      </p:to>
                                    </p:set>
                                    <p:anim calcmode="lin" valueType="num">
                                      <p:cBhvr additive="base">
                                        <p:cTn id="62" dur="500" fill="hold"/>
                                        <p:tgtEl>
                                          <p:spTgt spid="863244"/>
                                        </p:tgtEl>
                                        <p:attrNameLst>
                                          <p:attrName>ppt_x</p:attrName>
                                        </p:attrNameLst>
                                      </p:cBhvr>
                                      <p:tavLst>
                                        <p:tav tm="0">
                                          <p:val>
                                            <p:strVal val="0-#ppt_w/2"/>
                                          </p:val>
                                        </p:tav>
                                        <p:tav tm="100000">
                                          <p:val>
                                            <p:strVal val="#ppt_x"/>
                                          </p:val>
                                        </p:tav>
                                      </p:tavLst>
                                    </p:anim>
                                    <p:anim calcmode="lin" valueType="num">
                                      <p:cBhvr additive="base">
                                        <p:cTn id="63" dur="500" fill="hold"/>
                                        <p:tgtEl>
                                          <p:spTgt spid="863244"/>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863249"/>
                                        </p:tgtEl>
                                        <p:attrNameLst>
                                          <p:attrName>style.visibility</p:attrName>
                                        </p:attrNameLst>
                                      </p:cBhvr>
                                      <p:to>
                                        <p:strVal val="visible"/>
                                      </p:to>
                                    </p:set>
                                    <p:anim calcmode="lin" valueType="num">
                                      <p:cBhvr additive="base">
                                        <p:cTn id="67" dur="500" fill="hold"/>
                                        <p:tgtEl>
                                          <p:spTgt spid="863249"/>
                                        </p:tgtEl>
                                        <p:attrNameLst>
                                          <p:attrName>ppt_x</p:attrName>
                                        </p:attrNameLst>
                                      </p:cBhvr>
                                      <p:tavLst>
                                        <p:tav tm="0">
                                          <p:val>
                                            <p:strVal val="0-#ppt_w/2"/>
                                          </p:val>
                                        </p:tav>
                                        <p:tav tm="100000">
                                          <p:val>
                                            <p:strVal val="#ppt_x"/>
                                          </p:val>
                                        </p:tav>
                                      </p:tavLst>
                                    </p:anim>
                                    <p:anim calcmode="lin" valueType="num">
                                      <p:cBhvr additive="base">
                                        <p:cTn id="68" dur="500" fill="hold"/>
                                        <p:tgtEl>
                                          <p:spTgt spid="863249"/>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63248"/>
                                        </p:tgtEl>
                                        <p:attrNameLst>
                                          <p:attrName>style.visibility</p:attrName>
                                        </p:attrNameLst>
                                      </p:cBhvr>
                                      <p:to>
                                        <p:strVal val="visible"/>
                                      </p:to>
                                    </p:set>
                                    <p:anim calcmode="lin" valueType="num">
                                      <p:cBhvr additive="base">
                                        <p:cTn id="73" dur="500" fill="hold"/>
                                        <p:tgtEl>
                                          <p:spTgt spid="863248"/>
                                        </p:tgtEl>
                                        <p:attrNameLst>
                                          <p:attrName>ppt_x</p:attrName>
                                        </p:attrNameLst>
                                      </p:cBhvr>
                                      <p:tavLst>
                                        <p:tav tm="0">
                                          <p:val>
                                            <p:strVal val="0-#ppt_w/2"/>
                                          </p:val>
                                        </p:tav>
                                        <p:tav tm="100000">
                                          <p:val>
                                            <p:strVal val="#ppt_x"/>
                                          </p:val>
                                        </p:tav>
                                      </p:tavLst>
                                    </p:anim>
                                    <p:anim calcmode="lin" valueType="num">
                                      <p:cBhvr additive="base">
                                        <p:cTn id="74" dur="500" fill="hold"/>
                                        <p:tgtEl>
                                          <p:spTgt spid="8632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39" grpId="0" animBg="1" autoUpdateAnimBg="0"/>
      <p:bldP spid="863240" grpId="0" autoUpdateAnimBg="0"/>
      <p:bldP spid="863241" grpId="0" autoUpdateAnimBg="0"/>
      <p:bldP spid="863242" grpId="0" autoUpdateAnimBg="0"/>
      <p:bldP spid="863243" grpId="0" autoUpdateAnimBg="0"/>
      <p:bldP spid="863245" grpId="0" autoUpdateAnimBg="0"/>
      <p:bldP spid="863248" grpId="0" animBg="1" autoUpdateAnimBg="0"/>
      <p:bldP spid="863249" grpId="0" autoUpdateAnimBg="0"/>
      <p:bldP spid="863250" grpId="0" autoUpdateAnimBg="0"/>
      <p:bldP spid="863251" grpId="0" autoUpdateAnimBg="0"/>
      <p:bldP spid="863252"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Immagine 1" descr="001.jpg">
            <a:extLst>
              <a:ext uri="{FF2B5EF4-FFF2-40B4-BE49-F238E27FC236}">
                <a16:creationId xmlns:a16="http://schemas.microsoft.com/office/drawing/2014/main" xmlns="" id="{AAED03E5-D203-9740-8D59-AFD7499FDE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651000"/>
            <a:ext cx="8940800"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1265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olo 1">
            <a:extLst>
              <a:ext uri="{FF2B5EF4-FFF2-40B4-BE49-F238E27FC236}">
                <a16:creationId xmlns:a16="http://schemas.microsoft.com/office/drawing/2014/main" xmlns="" id="{44AF74E2-1AC6-7D4D-A2F3-56CCBABB0358}"/>
              </a:ext>
            </a:extLst>
          </p:cNvPr>
          <p:cNvSpPr>
            <a:spLocks noGrp="1"/>
          </p:cNvSpPr>
          <p:nvPr>
            <p:ph type="title"/>
          </p:nvPr>
        </p:nvSpPr>
        <p:spPr>
          <a:xfrm>
            <a:off x="457200" y="1008063"/>
            <a:ext cx="8229600" cy="1143000"/>
          </a:xfrm>
        </p:spPr>
        <p:txBody>
          <a:bodyPr/>
          <a:lstStyle/>
          <a:p>
            <a:pPr eaLnBrk="1" hangingPunct="1"/>
            <a:r>
              <a:rPr lang="it-IT" altLang="it-IT" b="1">
                <a:latin typeface="Calibri" panose="020F0502020204030204" pitchFamily="34" charset="0"/>
                <a:ea typeface="ヒラギノ角ゴ Pro W3" panose="020B0300000000000000" pitchFamily="34" charset="-128"/>
              </a:rPr>
              <a:t>Analisi pragmatica della situazione</a:t>
            </a:r>
          </a:p>
        </p:txBody>
      </p:sp>
      <p:sp>
        <p:nvSpPr>
          <p:cNvPr id="149506" name="Segnaposto contenuto 2">
            <a:extLst>
              <a:ext uri="{FF2B5EF4-FFF2-40B4-BE49-F238E27FC236}">
                <a16:creationId xmlns:a16="http://schemas.microsoft.com/office/drawing/2014/main" xmlns="" id="{D105B548-B385-7542-8824-AC15D63C0152}"/>
              </a:ext>
            </a:extLst>
          </p:cNvPr>
          <p:cNvSpPr>
            <a:spLocks noGrp="1"/>
          </p:cNvSpPr>
          <p:nvPr>
            <p:ph idx="1"/>
          </p:nvPr>
        </p:nvSpPr>
        <p:spPr>
          <a:xfrm>
            <a:off x="104775" y="2586038"/>
            <a:ext cx="8909050" cy="4973637"/>
          </a:xfrm>
        </p:spPr>
        <p:txBody>
          <a:bodyPr/>
          <a:lstStyle/>
          <a:p>
            <a:pPr eaLnBrk="1" hangingPunct="1"/>
            <a:r>
              <a:rPr lang="it-IT" altLang="it-IT" b="1">
                <a:latin typeface="Calibri" panose="020F0502020204030204" pitchFamily="34" charset="0"/>
                <a:ea typeface="ヒラギノ角ゴ Pro W3" panose="020B0300000000000000" pitchFamily="34" charset="-128"/>
              </a:rPr>
              <a:t>Fabbisogno superiore all’offerta</a:t>
            </a:r>
          </a:p>
          <a:p>
            <a:pPr eaLnBrk="1" hangingPunct="1"/>
            <a:r>
              <a:rPr lang="it-IT" altLang="it-IT" b="1">
                <a:latin typeface="Calibri" panose="020F0502020204030204" pitchFamily="34" charset="0"/>
                <a:ea typeface="ヒラギノ角ゴ Pro W3" panose="020B0300000000000000" pitchFamily="34" charset="-128"/>
              </a:rPr>
              <a:t>Offerta difficilmente adeguabile in tempi brevi</a:t>
            </a:r>
          </a:p>
          <a:p>
            <a:pPr eaLnBrk="1" hangingPunct="1"/>
            <a:r>
              <a:rPr lang="it-IT" altLang="it-IT" b="1">
                <a:latin typeface="Calibri" panose="020F0502020204030204" pitchFamily="34" charset="0"/>
                <a:ea typeface="ヒラギノ角ゴ Pro W3" panose="020B0300000000000000" pitchFamily="34" charset="-128"/>
              </a:rPr>
              <a:t>Rispondere ai bisogni con quanto disponibile</a:t>
            </a:r>
          </a:p>
          <a:p>
            <a:pPr eaLnBrk="1" hangingPunct="1"/>
            <a:r>
              <a:rPr lang="it-IT" altLang="it-IT" b="1">
                <a:latin typeface="Calibri" panose="020F0502020204030204" pitchFamily="34" charset="0"/>
                <a:ea typeface="ヒラギノ角ゴ Pro W3" panose="020B0300000000000000" pitchFamily="34" charset="-128"/>
              </a:rPr>
              <a:t>Selezionare i pazienti in base allo stato clinico</a:t>
            </a:r>
          </a:p>
        </p:txBody>
      </p:sp>
    </p:spTree>
    <p:extLst>
      <p:ext uri="{BB962C8B-B14F-4D97-AF65-F5344CB8AC3E}">
        <p14:creationId xmlns:p14="http://schemas.microsoft.com/office/powerpoint/2010/main" val="141930663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Immagine 4" descr="Senza titolo.png">
            <a:extLst>
              <a:ext uri="{FF2B5EF4-FFF2-40B4-BE49-F238E27FC236}">
                <a16:creationId xmlns:a16="http://schemas.microsoft.com/office/drawing/2014/main" xmlns="" id="{DB2D4852-F98D-6347-BA15-7930383228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17625"/>
            <a:ext cx="8588375"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3591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Immagine 4" descr="Senza titolo.png">
            <a:extLst>
              <a:ext uri="{FF2B5EF4-FFF2-40B4-BE49-F238E27FC236}">
                <a16:creationId xmlns:a16="http://schemas.microsoft.com/office/drawing/2014/main" xmlns="" id="{8D57E762-4C96-AA44-9952-A22402B9A3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171575"/>
            <a:ext cx="86741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CasellaDiTesto 5">
            <a:extLst>
              <a:ext uri="{FF2B5EF4-FFF2-40B4-BE49-F238E27FC236}">
                <a16:creationId xmlns:a16="http://schemas.microsoft.com/office/drawing/2014/main" xmlns="" id="{ED01A5CB-65CC-BC45-8E6A-B5A5D0CC2D8E}"/>
              </a:ext>
            </a:extLst>
          </p:cNvPr>
          <p:cNvSpPr txBox="1">
            <a:spLocks noChangeArrowheads="1"/>
          </p:cNvSpPr>
          <p:nvPr/>
        </p:nvSpPr>
        <p:spPr bwMode="auto">
          <a:xfrm>
            <a:off x="465138" y="3079750"/>
            <a:ext cx="821372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AutoNum type="arabicParenR"/>
            </a:pPr>
            <a:r>
              <a:rPr lang="it-IT" altLang="it-IT" b="1">
                <a:latin typeface="Calibri" panose="020F0502020204030204" pitchFamily="34" charset="0"/>
              </a:rPr>
              <a:t>Identificare i criteri di </a:t>
            </a:r>
            <a:r>
              <a:rPr lang="it-IT" altLang="it-IT" sz="3600" b="1">
                <a:solidFill>
                  <a:srgbClr val="FF0000"/>
                </a:solidFill>
                <a:latin typeface="Calibri" panose="020F0502020204030204" pitchFamily="34" charset="0"/>
              </a:rPr>
              <a:t>PRIORITA’</a:t>
            </a:r>
            <a:r>
              <a:rPr lang="it-IT" altLang="ja-JP" b="1">
                <a:latin typeface="Calibri" panose="020F0502020204030204" pitchFamily="34" charset="0"/>
              </a:rPr>
              <a:t> di accesso alle strutture riabilitative</a:t>
            </a:r>
          </a:p>
          <a:p>
            <a:pPr eaLnBrk="1" hangingPunct="1">
              <a:buFontTx/>
              <a:buAutoNum type="arabicParenR"/>
            </a:pPr>
            <a:endParaRPr lang="it-IT" altLang="it-IT" b="1">
              <a:solidFill>
                <a:srgbClr val="FF0000"/>
              </a:solidFill>
              <a:latin typeface="Calibri" panose="020F0502020204030204" pitchFamily="34" charset="0"/>
            </a:endParaRPr>
          </a:p>
          <a:p>
            <a:pPr eaLnBrk="1" hangingPunct="1">
              <a:buFontTx/>
              <a:buAutoNum type="arabicParenR"/>
            </a:pPr>
            <a:r>
              <a:rPr lang="it-IT" altLang="it-IT" b="1">
                <a:solidFill>
                  <a:srgbClr val="FF0000"/>
                </a:solidFill>
                <a:latin typeface="Calibri" panose="020F0502020204030204" pitchFamily="34" charset="0"/>
              </a:rPr>
              <a:t>GARANTIRE</a:t>
            </a:r>
            <a:r>
              <a:rPr lang="it-IT" altLang="it-IT" b="1">
                <a:latin typeface="Calibri" panose="020F0502020204030204" pitchFamily="34" charset="0"/>
              </a:rPr>
              <a:t> l’accesso alla CR ai pazienti ad elevato rischio</a:t>
            </a:r>
          </a:p>
          <a:p>
            <a:pPr eaLnBrk="1" hangingPunct="1">
              <a:buFontTx/>
              <a:buAutoNum type="arabicParenR"/>
            </a:pPr>
            <a:endParaRPr lang="it-IT" altLang="it-IT" b="1">
              <a:latin typeface="Calibri" panose="020F0502020204030204" pitchFamily="34" charset="0"/>
            </a:endParaRPr>
          </a:p>
          <a:p>
            <a:pPr eaLnBrk="1" hangingPunct="1">
              <a:buFontTx/>
              <a:buAutoNum type="arabicParenR"/>
            </a:pPr>
            <a:r>
              <a:rPr lang="it-IT" altLang="it-IT" b="1">
                <a:solidFill>
                  <a:srgbClr val="FF0000"/>
                </a:solidFill>
                <a:latin typeface="Calibri" panose="020F0502020204030204" pitchFamily="34" charset="0"/>
              </a:rPr>
              <a:t>RIMODULARE</a:t>
            </a:r>
            <a:r>
              <a:rPr lang="it-IT" altLang="it-IT" b="1">
                <a:latin typeface="Calibri" panose="020F0502020204030204" pitchFamily="34" charset="0"/>
              </a:rPr>
              <a:t> l’offerta riabilitativa riformulando le indicazioni alla gestione degenziale, ambulatoriale e domiciliare</a:t>
            </a:r>
          </a:p>
        </p:txBody>
      </p:sp>
    </p:spTree>
    <p:extLst>
      <p:ext uri="{BB962C8B-B14F-4D97-AF65-F5344CB8AC3E}">
        <p14:creationId xmlns:p14="http://schemas.microsoft.com/office/powerpoint/2010/main" val="370291827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Oggetto 1">
            <a:extLst>
              <a:ext uri="{FF2B5EF4-FFF2-40B4-BE49-F238E27FC236}">
                <a16:creationId xmlns:a16="http://schemas.microsoft.com/office/drawing/2014/main" xmlns="" id="{335A292D-004C-6446-8B17-3CC0420FE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1"/>
          <a:stretch>
            <a:fillRect/>
          </a:stretch>
        </p:blipFill>
        <p:spPr bwMode="auto">
          <a:xfrm>
            <a:off x="36513" y="1700213"/>
            <a:ext cx="9072562"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53602" name="CasellaDiTesto 14">
            <a:extLst>
              <a:ext uri="{FF2B5EF4-FFF2-40B4-BE49-F238E27FC236}">
                <a16:creationId xmlns:a16="http://schemas.microsoft.com/office/drawing/2014/main" xmlns="" id="{08545EE5-A1CD-BD44-892B-7BFCCE78C276}"/>
              </a:ext>
            </a:extLst>
          </p:cNvPr>
          <p:cNvSpPr txBox="1">
            <a:spLocks noChangeArrowheads="1"/>
          </p:cNvSpPr>
          <p:nvPr/>
        </p:nvSpPr>
        <p:spPr bwMode="auto">
          <a:xfrm>
            <a:off x="381000" y="112236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3399"/>
                </a:solidFill>
                <a:latin typeface="Calibri" panose="020F0502020204030204" pitchFamily="34" charset="0"/>
                <a:ea typeface="ヒラギノ角ゴ Pro W3" panose="020B0300000000000000" pitchFamily="34" charset="-128"/>
              </a:rPr>
              <a:t>IMA Scompenso cardiaco in H</a:t>
            </a:r>
          </a:p>
        </p:txBody>
      </p:sp>
      <p:sp>
        <p:nvSpPr>
          <p:cNvPr id="153603" name="CasellaDiTesto 14">
            <a:extLst>
              <a:ext uri="{FF2B5EF4-FFF2-40B4-BE49-F238E27FC236}">
                <a16:creationId xmlns:a16="http://schemas.microsoft.com/office/drawing/2014/main" xmlns="" id="{19D0C3F0-029A-BB4C-93D7-ED2A87DFBCF7}"/>
              </a:ext>
            </a:extLst>
          </p:cNvPr>
          <p:cNvSpPr txBox="1">
            <a:spLocks noChangeArrowheads="1"/>
          </p:cNvSpPr>
          <p:nvPr/>
        </p:nvSpPr>
        <p:spPr bwMode="auto">
          <a:xfrm>
            <a:off x="4602163" y="1143000"/>
            <a:ext cx="4376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3399"/>
                </a:solidFill>
                <a:latin typeface="Calibri" panose="020F0502020204030204" pitchFamily="34" charset="0"/>
                <a:ea typeface="ヒラギノ角ゴ Pro W3" panose="020B0300000000000000" pitchFamily="34" charset="-128"/>
              </a:rPr>
              <a:t>IMA No scompenso cardiaco in H</a:t>
            </a:r>
          </a:p>
        </p:txBody>
      </p:sp>
      <p:pic>
        <p:nvPicPr>
          <p:cNvPr id="153604" name="Picture 2" descr="http://microaqua.eu/sites/default/files/P5%20logo%20iss%20col%20original.jpg">
            <a:extLst>
              <a:ext uri="{FF2B5EF4-FFF2-40B4-BE49-F238E27FC236}">
                <a16:creationId xmlns:a16="http://schemas.microsoft.com/office/drawing/2014/main" xmlns="" id="{67A5DBCA-CE32-494E-8FCC-864D41D887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6078538"/>
            <a:ext cx="67151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Text Box 7">
            <a:extLst>
              <a:ext uri="{FF2B5EF4-FFF2-40B4-BE49-F238E27FC236}">
                <a16:creationId xmlns:a16="http://schemas.microsoft.com/office/drawing/2014/main" xmlns="" id="{13F266B1-8592-D74F-AD36-DE29FAF4E2CE}"/>
              </a:ext>
            </a:extLst>
          </p:cNvPr>
          <p:cNvSpPr txBox="1">
            <a:spLocks noChangeArrowheads="1"/>
          </p:cNvSpPr>
          <p:nvPr/>
        </p:nvSpPr>
        <p:spPr bwMode="auto">
          <a:xfrm>
            <a:off x="325438" y="1735138"/>
            <a:ext cx="41608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b="1">
                <a:latin typeface="Calibri" panose="020F0502020204030204" pitchFamily="34" charset="0"/>
                <a:ea typeface="ヒラギノ角ゴ Pro W3" panose="020B0300000000000000" pitchFamily="34" charset="-128"/>
              </a:rPr>
              <a:t>Mortalità in H           Re-H   fatali        Mortalità H totale</a:t>
            </a:r>
          </a:p>
        </p:txBody>
      </p:sp>
      <p:sp>
        <p:nvSpPr>
          <p:cNvPr id="153606" name="Text Box 8">
            <a:extLst>
              <a:ext uri="{FF2B5EF4-FFF2-40B4-BE49-F238E27FC236}">
                <a16:creationId xmlns:a16="http://schemas.microsoft.com/office/drawing/2014/main" xmlns="" id="{A7268EB2-D636-0F4D-B4F5-814D9E6CF9B5}"/>
              </a:ext>
            </a:extLst>
          </p:cNvPr>
          <p:cNvSpPr txBox="1">
            <a:spLocks noChangeArrowheads="1"/>
          </p:cNvSpPr>
          <p:nvPr/>
        </p:nvSpPr>
        <p:spPr bwMode="auto">
          <a:xfrm>
            <a:off x="4748213" y="1728788"/>
            <a:ext cx="41608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b="1">
                <a:latin typeface="Calibri" panose="020F0502020204030204" pitchFamily="34" charset="0"/>
                <a:ea typeface="ヒラギノ角ゴ Pro W3" panose="020B0300000000000000" pitchFamily="34" charset="-128"/>
              </a:rPr>
              <a:t>Mortalità in H            Re-H   fatali       Mortalità H totale</a:t>
            </a:r>
          </a:p>
        </p:txBody>
      </p:sp>
      <p:pic>
        <p:nvPicPr>
          <p:cNvPr id="153607" name="Immagine 36" descr="PTCAvsnoPTCA3.JPG">
            <a:extLst>
              <a:ext uri="{FF2B5EF4-FFF2-40B4-BE49-F238E27FC236}">
                <a16:creationId xmlns:a16="http://schemas.microsoft.com/office/drawing/2014/main" xmlns="" id="{E40595DB-796C-5543-9830-F3BA5566D9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4706938"/>
            <a:ext cx="67738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8" name="Text Box 10">
            <a:extLst>
              <a:ext uri="{FF2B5EF4-FFF2-40B4-BE49-F238E27FC236}">
                <a16:creationId xmlns:a16="http://schemas.microsoft.com/office/drawing/2014/main" xmlns="" id="{43ADAB8B-C094-FC4A-B401-AC85F0131A2A}"/>
              </a:ext>
            </a:extLst>
          </p:cNvPr>
          <p:cNvSpPr txBox="1">
            <a:spLocks noChangeArrowheads="1"/>
          </p:cNvSpPr>
          <p:nvPr/>
        </p:nvSpPr>
        <p:spPr bwMode="auto">
          <a:xfrm>
            <a:off x="814388" y="6286500"/>
            <a:ext cx="1400175" cy="366713"/>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latin typeface="Calibri" panose="020F0502020204030204" pitchFamily="34" charset="0"/>
                <a:ea typeface="ヒラギノ角ゴ Pro W3" panose="020B0300000000000000" pitchFamily="34" charset="-128"/>
              </a:rPr>
              <a:t>  Dati da SDO</a:t>
            </a:r>
          </a:p>
        </p:txBody>
      </p:sp>
    </p:spTree>
    <p:extLst>
      <p:ext uri="{BB962C8B-B14F-4D97-AF65-F5344CB8AC3E}">
        <p14:creationId xmlns:p14="http://schemas.microsoft.com/office/powerpoint/2010/main" val="421618209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a:extLst>
              <a:ext uri="{FF2B5EF4-FFF2-40B4-BE49-F238E27FC236}">
                <a16:creationId xmlns:a16="http://schemas.microsoft.com/office/drawing/2014/main" xmlns="" id="{A501F870-4FE4-AA44-A15A-3E032E068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1938"/>
            <a:ext cx="9144000" cy="4079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4626" name="Rettangolo 4">
            <a:extLst>
              <a:ext uri="{FF2B5EF4-FFF2-40B4-BE49-F238E27FC236}">
                <a16:creationId xmlns:a16="http://schemas.microsoft.com/office/drawing/2014/main" xmlns="" id="{96844855-F34B-EE4D-85DB-338A2C219318}"/>
              </a:ext>
            </a:extLst>
          </p:cNvPr>
          <p:cNvSpPr>
            <a:spLocks noChangeArrowheads="1"/>
          </p:cNvSpPr>
          <p:nvPr/>
        </p:nvSpPr>
        <p:spPr bwMode="auto">
          <a:xfrm>
            <a:off x="6775450" y="6523038"/>
            <a:ext cx="2025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t>Kaul  Am Heart J 2013</a:t>
            </a:r>
          </a:p>
        </p:txBody>
      </p:sp>
      <p:sp>
        <p:nvSpPr>
          <p:cNvPr id="154627" name="CasellaDiTesto 4">
            <a:extLst>
              <a:ext uri="{FF2B5EF4-FFF2-40B4-BE49-F238E27FC236}">
                <a16:creationId xmlns:a16="http://schemas.microsoft.com/office/drawing/2014/main" xmlns="" id="{05EE1236-2F18-A94A-B022-A212B3D80B0E}"/>
              </a:ext>
            </a:extLst>
          </p:cNvPr>
          <p:cNvSpPr txBox="1">
            <a:spLocks noChangeArrowheads="1"/>
          </p:cNvSpPr>
          <p:nvPr/>
        </p:nvSpPr>
        <p:spPr bwMode="auto">
          <a:xfrm>
            <a:off x="1409700" y="5849938"/>
            <a:ext cx="6334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b="1">
                <a:latin typeface="Calibri" panose="020F0502020204030204" pitchFamily="34" charset="0"/>
                <a:ea typeface="ヒラギノ角ゴ Pro W3" panose="020B0300000000000000" pitchFamily="34" charset="-128"/>
              </a:rPr>
              <a:t>Association of index and post-dscharge HF  with 1 year mortality </a:t>
            </a:r>
          </a:p>
          <a:p>
            <a:pPr algn="ctr" eaLnBrk="1" hangingPunct="1"/>
            <a:r>
              <a:rPr lang="it-IT" altLang="it-IT" sz="1800" b="1">
                <a:latin typeface="Calibri" panose="020F0502020204030204" pitchFamily="34" charset="0"/>
                <a:ea typeface="ヒラギノ角ゴ Pro W3" panose="020B0300000000000000" pitchFamily="34" charset="-128"/>
              </a:rPr>
              <a:t>In 24.212 patients  discharged alive from 2002 to 2008</a:t>
            </a:r>
          </a:p>
        </p:txBody>
      </p:sp>
      <p:sp>
        <p:nvSpPr>
          <p:cNvPr id="6" name="Rettangolo 5">
            <a:extLst>
              <a:ext uri="{FF2B5EF4-FFF2-40B4-BE49-F238E27FC236}">
                <a16:creationId xmlns:a16="http://schemas.microsoft.com/office/drawing/2014/main" xmlns="" id="{C2699AFD-02FB-AD42-9E3F-232ABDB7F142}"/>
              </a:ext>
            </a:extLst>
          </p:cNvPr>
          <p:cNvSpPr/>
          <p:nvPr/>
        </p:nvSpPr>
        <p:spPr>
          <a:xfrm>
            <a:off x="323850" y="4197350"/>
            <a:ext cx="7416800" cy="719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4629" name="Rettangolo 6">
            <a:extLst>
              <a:ext uri="{FF2B5EF4-FFF2-40B4-BE49-F238E27FC236}">
                <a16:creationId xmlns:a16="http://schemas.microsoft.com/office/drawing/2014/main" xmlns="" id="{5160D278-75A9-DB40-9208-88072240CE23}"/>
              </a:ext>
            </a:extLst>
          </p:cNvPr>
          <p:cNvSpPr>
            <a:spLocks noChangeArrowheads="1"/>
          </p:cNvSpPr>
          <p:nvPr/>
        </p:nvSpPr>
        <p:spPr bwMode="auto">
          <a:xfrm>
            <a:off x="179388" y="5226050"/>
            <a:ext cx="20145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t>Multivariable analysis</a:t>
            </a:r>
          </a:p>
        </p:txBody>
      </p:sp>
      <p:sp>
        <p:nvSpPr>
          <p:cNvPr id="154630" name="Text Box 8">
            <a:extLst>
              <a:ext uri="{FF2B5EF4-FFF2-40B4-BE49-F238E27FC236}">
                <a16:creationId xmlns:a16="http://schemas.microsoft.com/office/drawing/2014/main" xmlns="" id="{08206087-CC32-1248-9C74-0DB6D1524011}"/>
              </a:ext>
            </a:extLst>
          </p:cNvPr>
          <p:cNvSpPr txBox="1">
            <a:spLocks noChangeArrowheads="1"/>
          </p:cNvSpPr>
          <p:nvPr/>
        </p:nvSpPr>
        <p:spPr bwMode="auto">
          <a:xfrm>
            <a:off x="1358900" y="955675"/>
            <a:ext cx="6396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3399"/>
                </a:solidFill>
                <a:latin typeface="Calibri" panose="020F0502020204030204" pitchFamily="34" charset="0"/>
                <a:ea typeface="ヒラギノ角ゴ Pro W3" panose="020B0300000000000000" pitchFamily="34" charset="-128"/>
              </a:rPr>
              <a:t>Incidence of heart failure and mortality after ACS</a:t>
            </a:r>
          </a:p>
        </p:txBody>
      </p:sp>
    </p:spTree>
    <p:extLst>
      <p:ext uri="{BB962C8B-B14F-4D97-AF65-F5344CB8AC3E}">
        <p14:creationId xmlns:p14="http://schemas.microsoft.com/office/powerpoint/2010/main" val="203344900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911" name="Group 47">
            <a:extLst>
              <a:ext uri="{FF2B5EF4-FFF2-40B4-BE49-F238E27FC236}">
                <a16:creationId xmlns:a16="http://schemas.microsoft.com/office/drawing/2014/main" xmlns="" id="{4E158E5E-8591-AB45-9922-FB9F59514303}"/>
              </a:ext>
            </a:extLst>
          </p:cNvPr>
          <p:cNvGraphicFramePr>
            <a:graphicFrameLocks noGrp="1"/>
          </p:cNvGraphicFramePr>
          <p:nvPr/>
        </p:nvGraphicFramePr>
        <p:xfrm>
          <a:off x="900113" y="1374775"/>
          <a:ext cx="7416800" cy="5268913"/>
        </p:xfrm>
        <a:graphic>
          <a:graphicData uri="http://schemas.openxmlformats.org/drawingml/2006/table">
            <a:tbl>
              <a:tblPr/>
              <a:tblGrid>
                <a:gridCol w="6775450">
                  <a:extLst>
                    <a:ext uri="{9D8B030D-6E8A-4147-A177-3AD203B41FA5}">
                      <a16:colId xmlns:a16="http://schemas.microsoft.com/office/drawing/2014/main" xmlns="" val="4203539983"/>
                    </a:ext>
                  </a:extLst>
                </a:gridCol>
                <a:gridCol w="641350">
                  <a:extLst>
                    <a:ext uri="{9D8B030D-6E8A-4147-A177-3AD203B41FA5}">
                      <a16:colId xmlns:a16="http://schemas.microsoft.com/office/drawing/2014/main" xmlns="" val="3064566519"/>
                    </a:ext>
                  </a:extLst>
                </a:gridCol>
              </a:tblGrid>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1) Classe Killip max</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96479733"/>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2) Frazione di eiezione &lt;40%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09593727"/>
                  </a:ext>
                </a:extLst>
              </a:tr>
              <a:tr h="382588">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3) Frazione di eiezione &gt;40% &lt;45% con: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132011647"/>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               a) Pattern riempimento diastolico restrittivo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90409557"/>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                b) Insufficienza mitralica &gt; 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60821099"/>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                c) WMSI elevato e ventricolo non dilatato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35572061"/>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4) Importante variazione BNP</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712653975"/>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5) Uso di diuretici dell</a:t>
                      </a:r>
                      <a:r>
                        <a:rPr kumimoji="0" lang="ja-JP"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a:t>
                      </a:r>
                      <a:r>
                        <a:rPr kumimoji="0" lang="it-IT" altLang="ja-JP"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ansa </a:t>
                      </a:r>
                      <a:endPar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919031366"/>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6) Arteriopatia periferica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44128603"/>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7) Storia di angina o pregresso infarto miocardico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129959502"/>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8) Malattia coronarica multivasale/TC</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020206175"/>
                  </a:ext>
                </a:extLst>
              </a:tr>
              <a:tr h="695325">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9 Rivascolarizzazione incompleta o subottimale</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93324323"/>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10) Non rivascolarizzazione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74009512"/>
                  </a:ext>
                </a:extLst>
              </a:tr>
            </a:tbl>
          </a:graphicData>
        </a:graphic>
      </p:graphicFrame>
      <p:sp>
        <p:nvSpPr>
          <p:cNvPr id="155693" name="Titolo 1">
            <a:extLst>
              <a:ext uri="{FF2B5EF4-FFF2-40B4-BE49-F238E27FC236}">
                <a16:creationId xmlns:a16="http://schemas.microsoft.com/office/drawing/2014/main" xmlns="" id="{4FF78B86-8DD6-0F49-A2AA-6AC89CC6CF21}"/>
              </a:ext>
            </a:extLst>
          </p:cNvPr>
          <p:cNvSpPr>
            <a:spLocks/>
          </p:cNvSpPr>
          <p:nvPr/>
        </p:nvSpPr>
        <p:spPr bwMode="auto">
          <a:xfrm>
            <a:off x="446088" y="61118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solidFill>
                  <a:srgbClr val="003399"/>
                </a:solidFill>
              </a:rPr>
              <a:t/>
            </a:r>
            <a:br>
              <a:rPr lang="it-IT" altLang="it-IT" sz="1800">
                <a:solidFill>
                  <a:srgbClr val="003399"/>
                </a:solidFill>
              </a:rPr>
            </a:br>
            <a:r>
              <a:rPr lang="it-IT" altLang="it-IT" sz="1800">
                <a:solidFill>
                  <a:srgbClr val="003399"/>
                </a:solidFill>
              </a:rPr>
              <a:t>Check list  da inserire nella  cartella clinica</a:t>
            </a:r>
          </a:p>
        </p:txBody>
      </p:sp>
      <p:cxnSp>
        <p:nvCxnSpPr>
          <p:cNvPr id="5" name="Connettore 1 4">
            <a:extLst>
              <a:ext uri="{FF2B5EF4-FFF2-40B4-BE49-F238E27FC236}">
                <a16:creationId xmlns:a16="http://schemas.microsoft.com/office/drawing/2014/main" xmlns="" id="{8F2E3745-9D3A-584D-BD5B-31B987DB0303}"/>
              </a:ext>
            </a:extLst>
          </p:cNvPr>
          <p:cNvCxnSpPr/>
          <p:nvPr/>
        </p:nvCxnSpPr>
        <p:spPr>
          <a:xfrm>
            <a:off x="-828675" y="369093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xmlns="" id="{E7FFE400-284F-F640-A279-5D575D5D323D}"/>
              </a:ext>
            </a:extLst>
          </p:cNvPr>
          <p:cNvCxnSpPr/>
          <p:nvPr/>
        </p:nvCxnSpPr>
        <p:spPr>
          <a:xfrm>
            <a:off x="900113" y="4411663"/>
            <a:ext cx="74168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Rettangolo 4">
            <a:extLst>
              <a:ext uri="{FF2B5EF4-FFF2-40B4-BE49-F238E27FC236}">
                <a16:creationId xmlns:a16="http://schemas.microsoft.com/office/drawing/2014/main" xmlns="" id="{D9770913-8232-D442-858C-8A6D9F195F83}"/>
              </a:ext>
            </a:extLst>
          </p:cNvPr>
          <p:cNvSpPr>
            <a:spLocks noChangeArrowheads="1"/>
          </p:cNvSpPr>
          <p:nvPr/>
        </p:nvSpPr>
        <p:spPr bwMode="auto">
          <a:xfrm>
            <a:off x="7926388" y="1531938"/>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3" name="Rettangolo 4">
            <a:extLst>
              <a:ext uri="{FF2B5EF4-FFF2-40B4-BE49-F238E27FC236}">
                <a16:creationId xmlns:a16="http://schemas.microsoft.com/office/drawing/2014/main" xmlns="" id="{06A15045-B20E-4544-8E0C-C60C00CCA102}"/>
              </a:ext>
            </a:extLst>
          </p:cNvPr>
          <p:cNvSpPr>
            <a:spLocks noChangeArrowheads="1"/>
          </p:cNvSpPr>
          <p:nvPr/>
        </p:nvSpPr>
        <p:spPr bwMode="auto">
          <a:xfrm>
            <a:off x="7926388" y="1874838"/>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4" name="Rettangolo 4">
            <a:extLst>
              <a:ext uri="{FF2B5EF4-FFF2-40B4-BE49-F238E27FC236}">
                <a16:creationId xmlns:a16="http://schemas.microsoft.com/office/drawing/2014/main" xmlns="" id="{969F2951-65C6-2146-B12A-445C678B4E18}"/>
              </a:ext>
            </a:extLst>
          </p:cNvPr>
          <p:cNvSpPr>
            <a:spLocks noChangeArrowheads="1"/>
          </p:cNvSpPr>
          <p:nvPr/>
        </p:nvSpPr>
        <p:spPr bwMode="auto">
          <a:xfrm>
            <a:off x="7926388" y="2235200"/>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6" name="Rettangolo 4">
            <a:extLst>
              <a:ext uri="{FF2B5EF4-FFF2-40B4-BE49-F238E27FC236}">
                <a16:creationId xmlns:a16="http://schemas.microsoft.com/office/drawing/2014/main" xmlns="" id="{177EC068-8CBE-C641-A129-D25768481A3B}"/>
              </a:ext>
            </a:extLst>
          </p:cNvPr>
          <p:cNvSpPr>
            <a:spLocks noChangeArrowheads="1"/>
          </p:cNvSpPr>
          <p:nvPr/>
        </p:nvSpPr>
        <p:spPr bwMode="auto">
          <a:xfrm>
            <a:off x="7956550" y="25955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8" name="Rettangolo 4">
            <a:extLst>
              <a:ext uri="{FF2B5EF4-FFF2-40B4-BE49-F238E27FC236}">
                <a16:creationId xmlns:a16="http://schemas.microsoft.com/office/drawing/2014/main" xmlns="" id="{F4F13028-0371-8249-8D3E-FD7037D01E95}"/>
              </a:ext>
            </a:extLst>
          </p:cNvPr>
          <p:cNvSpPr>
            <a:spLocks noChangeArrowheads="1"/>
          </p:cNvSpPr>
          <p:nvPr/>
        </p:nvSpPr>
        <p:spPr bwMode="auto">
          <a:xfrm>
            <a:off x="7956550" y="30273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9" name="Rettangolo 4">
            <a:extLst>
              <a:ext uri="{FF2B5EF4-FFF2-40B4-BE49-F238E27FC236}">
                <a16:creationId xmlns:a16="http://schemas.microsoft.com/office/drawing/2014/main" xmlns="" id="{9E81486C-B545-0541-A331-108867B355EC}"/>
              </a:ext>
            </a:extLst>
          </p:cNvPr>
          <p:cNvSpPr>
            <a:spLocks noChangeArrowheads="1"/>
          </p:cNvSpPr>
          <p:nvPr/>
        </p:nvSpPr>
        <p:spPr bwMode="auto">
          <a:xfrm>
            <a:off x="7956550" y="3387725"/>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10" name="Rettangolo 4">
            <a:extLst>
              <a:ext uri="{FF2B5EF4-FFF2-40B4-BE49-F238E27FC236}">
                <a16:creationId xmlns:a16="http://schemas.microsoft.com/office/drawing/2014/main" xmlns="" id="{2410D342-D80A-7C48-B293-5082DAE3A532}"/>
              </a:ext>
            </a:extLst>
          </p:cNvPr>
          <p:cNvSpPr>
            <a:spLocks noChangeArrowheads="1"/>
          </p:cNvSpPr>
          <p:nvPr/>
        </p:nvSpPr>
        <p:spPr bwMode="auto">
          <a:xfrm>
            <a:off x="7956550" y="3746500"/>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11" name="Rettangolo 4">
            <a:extLst>
              <a:ext uri="{FF2B5EF4-FFF2-40B4-BE49-F238E27FC236}">
                <a16:creationId xmlns:a16="http://schemas.microsoft.com/office/drawing/2014/main" xmlns="" id="{6C24D462-D9A3-834A-8A67-E1339CE28DB0}"/>
              </a:ext>
            </a:extLst>
          </p:cNvPr>
          <p:cNvSpPr>
            <a:spLocks noChangeArrowheads="1"/>
          </p:cNvSpPr>
          <p:nvPr/>
        </p:nvSpPr>
        <p:spPr bwMode="auto">
          <a:xfrm>
            <a:off x="7956550" y="41068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Tree>
    <p:extLst>
      <p:ext uri="{BB962C8B-B14F-4D97-AF65-F5344CB8AC3E}">
        <p14:creationId xmlns:p14="http://schemas.microsoft.com/office/powerpoint/2010/main" val="78071233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4">
            <a:extLst>
              <a:ext uri="{FF2B5EF4-FFF2-40B4-BE49-F238E27FC236}">
                <a16:creationId xmlns:a16="http://schemas.microsoft.com/office/drawing/2014/main" xmlns="" id="{1A6EBA67-B5DB-914A-A885-AA6065F452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674938"/>
            <a:ext cx="8640762"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4" name="Picture 5">
            <a:extLst>
              <a:ext uri="{FF2B5EF4-FFF2-40B4-BE49-F238E27FC236}">
                <a16:creationId xmlns:a16="http://schemas.microsoft.com/office/drawing/2014/main" xmlns="" id="{574CC112-E63E-AC47-A1A6-7CA3EC5064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4294188"/>
            <a:ext cx="86423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6">
            <a:extLst>
              <a:ext uri="{FF2B5EF4-FFF2-40B4-BE49-F238E27FC236}">
                <a16:creationId xmlns:a16="http://schemas.microsoft.com/office/drawing/2014/main" xmlns="" id="{A8F88D24-72C8-854C-8311-6D390FAF9FA9}"/>
              </a:ext>
            </a:extLst>
          </p:cNvPr>
          <p:cNvSpPr>
            <a:spLocks noChangeArrowheads="1"/>
          </p:cNvSpPr>
          <p:nvPr/>
        </p:nvSpPr>
        <p:spPr bwMode="auto">
          <a:xfrm>
            <a:off x="250825" y="2133600"/>
            <a:ext cx="8569325" cy="3743325"/>
          </a:xfrm>
          <a:prstGeom prst="rect">
            <a:avLst/>
          </a:prstGeom>
          <a:noFill/>
          <a:ln w="38100">
            <a:solidFill>
              <a:srgbClr val="3333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2500"/>
          </a:p>
        </p:txBody>
      </p:sp>
      <p:pic>
        <p:nvPicPr>
          <p:cNvPr id="156676" name="Picture 7">
            <a:extLst>
              <a:ext uri="{FF2B5EF4-FFF2-40B4-BE49-F238E27FC236}">
                <a16:creationId xmlns:a16="http://schemas.microsoft.com/office/drawing/2014/main" xmlns="" id="{821061DF-6F40-004A-8CBF-F16208D1D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123950"/>
            <a:ext cx="892333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Rectangle 8">
            <a:extLst>
              <a:ext uri="{FF2B5EF4-FFF2-40B4-BE49-F238E27FC236}">
                <a16:creationId xmlns:a16="http://schemas.microsoft.com/office/drawing/2014/main" xmlns="" id="{F842E58F-1DBD-D14A-A90C-692AE8EB6CA5}"/>
              </a:ext>
            </a:extLst>
          </p:cNvPr>
          <p:cNvSpPr>
            <a:spLocks noChangeArrowheads="1"/>
          </p:cNvSpPr>
          <p:nvPr/>
        </p:nvSpPr>
        <p:spPr bwMode="auto">
          <a:xfrm>
            <a:off x="112713" y="6405563"/>
            <a:ext cx="237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a:t>O’ Connor JAMA. 2009</a:t>
            </a:r>
          </a:p>
        </p:txBody>
      </p:sp>
      <p:sp>
        <p:nvSpPr>
          <p:cNvPr id="156678" name="Rectangle 9">
            <a:extLst>
              <a:ext uri="{FF2B5EF4-FFF2-40B4-BE49-F238E27FC236}">
                <a16:creationId xmlns:a16="http://schemas.microsoft.com/office/drawing/2014/main" xmlns="" id="{A271845E-7DC6-B541-A589-9119D7A60772}"/>
              </a:ext>
            </a:extLst>
          </p:cNvPr>
          <p:cNvSpPr>
            <a:spLocks noChangeArrowheads="1"/>
          </p:cNvSpPr>
          <p:nvPr/>
        </p:nvSpPr>
        <p:spPr bwMode="auto">
          <a:xfrm>
            <a:off x="217488" y="2270125"/>
            <a:ext cx="8675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solidFill>
                  <a:srgbClr val="333333"/>
                </a:solidFill>
              </a:rPr>
              <a:t>                 Primary end point of death or hospitalization from any cause </a:t>
            </a:r>
          </a:p>
        </p:txBody>
      </p:sp>
      <p:pic>
        <p:nvPicPr>
          <p:cNvPr id="156679" name="Picture 10">
            <a:extLst>
              <a:ext uri="{FF2B5EF4-FFF2-40B4-BE49-F238E27FC236}">
                <a16:creationId xmlns:a16="http://schemas.microsoft.com/office/drawing/2014/main" xmlns="" id="{D2B8E15E-9D52-3A47-BB12-8DC181A64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5773738"/>
            <a:ext cx="53403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e 8">
            <a:extLst>
              <a:ext uri="{FF2B5EF4-FFF2-40B4-BE49-F238E27FC236}">
                <a16:creationId xmlns:a16="http://schemas.microsoft.com/office/drawing/2014/main" xmlns="" id="{718B3AD1-1AB5-AA4C-A55C-1AB52BFB629B}"/>
              </a:ext>
            </a:extLst>
          </p:cNvPr>
          <p:cNvSpPr/>
          <p:nvPr/>
        </p:nvSpPr>
        <p:spPr>
          <a:xfrm>
            <a:off x="3708400" y="4941888"/>
            <a:ext cx="18716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500"/>
          </a:p>
        </p:txBody>
      </p:sp>
    </p:spTree>
    <p:extLst>
      <p:ext uri="{BB962C8B-B14F-4D97-AF65-F5344CB8AC3E}">
        <p14:creationId xmlns:p14="http://schemas.microsoft.com/office/powerpoint/2010/main" val="172413746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a:extLst>
              <a:ext uri="{FF2B5EF4-FFF2-40B4-BE49-F238E27FC236}">
                <a16:creationId xmlns:a16="http://schemas.microsoft.com/office/drawing/2014/main" xmlns="" id="{387B95BD-95F4-5B4F-9B56-1B39D5666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88" y="1360488"/>
            <a:ext cx="7566025" cy="2376487"/>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7698" name="Object 4">
            <a:extLst>
              <a:ext uri="{FF2B5EF4-FFF2-40B4-BE49-F238E27FC236}">
                <a16:creationId xmlns:a16="http://schemas.microsoft.com/office/drawing/2014/main" xmlns="" id="{764A33E1-33B8-8146-A47A-7798D8A7BB4F}"/>
              </a:ext>
            </a:extLst>
          </p:cNvPr>
          <p:cNvGraphicFramePr>
            <a:graphicFrameLocks noChangeAspect="1"/>
          </p:cNvGraphicFramePr>
          <p:nvPr/>
        </p:nvGraphicFramePr>
        <p:xfrm>
          <a:off x="2982913" y="3917950"/>
          <a:ext cx="3379787" cy="2651125"/>
        </p:xfrm>
        <a:graphic>
          <a:graphicData uri="http://schemas.openxmlformats.org/presentationml/2006/ole">
            <mc:AlternateContent xmlns:mc="http://schemas.openxmlformats.org/markup-compatibility/2006">
              <mc:Choice xmlns:v="urn:schemas-microsoft-com:vml" Requires="v">
                <p:oleObj spid="_x0000_s538659" name="Acrobat Document" r:id="rId4" imgW="7912100" imgH="6210300" progId="AcroExch.Document.11">
                  <p:embed/>
                </p:oleObj>
              </mc:Choice>
              <mc:Fallback>
                <p:oleObj name="Acrobat Document" r:id="rId4" imgW="7912100" imgH="6210300" progId="AcroExch.Document.11">
                  <p:embed/>
                  <p:pic>
                    <p:nvPicPr>
                      <p:cNvPr id="157698" name="Object 4">
                        <a:extLst>
                          <a:ext uri="{FF2B5EF4-FFF2-40B4-BE49-F238E27FC236}">
                            <a16:creationId xmlns:a16="http://schemas.microsoft.com/office/drawing/2014/main" xmlns="" id="{764A33E1-33B8-8146-A47A-7798D8A7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2913" y="3917950"/>
                        <a:ext cx="3379787"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57699" name="Line 5">
            <a:extLst>
              <a:ext uri="{FF2B5EF4-FFF2-40B4-BE49-F238E27FC236}">
                <a16:creationId xmlns:a16="http://schemas.microsoft.com/office/drawing/2014/main" xmlns="" id="{835E3A97-8008-744B-87CE-C49EDE724AAF}"/>
              </a:ext>
            </a:extLst>
          </p:cNvPr>
          <p:cNvSpPr>
            <a:spLocks noChangeShapeType="1"/>
          </p:cNvSpPr>
          <p:nvPr/>
        </p:nvSpPr>
        <p:spPr bwMode="auto">
          <a:xfrm flipH="1">
            <a:off x="5186363" y="5243513"/>
            <a:ext cx="371475" cy="14287"/>
          </a:xfrm>
          <a:prstGeom prst="line">
            <a:avLst/>
          </a:prstGeom>
          <a:noFill/>
          <a:ln w="9525">
            <a:solidFill>
              <a:srgbClr val="333333"/>
            </a:solidFill>
            <a:round/>
            <a:headEnd/>
            <a:tailEnd type="triangle" w="med" len="med"/>
          </a:ln>
          <a:effectLst>
            <a:prstShdw prst="shdw17" dist="17961" dir="2700000">
              <a:srgbClr val="1F1F1F">
                <a:alpha val="74997"/>
              </a:srgbClr>
            </a:prstShdw>
          </a:effectLst>
          <a:extLst>
            <a:ext uri="{909E8E84-426E-40DD-AFC4-6F175D3DCCD1}">
              <a14:hiddenFill xmlns:a14="http://schemas.microsoft.com/office/drawing/2010/main">
                <a:noFill/>
              </a14:hiddenFill>
            </a:ext>
          </a:extLst>
        </p:spPr>
        <p:txBody>
          <a:bodyPr/>
          <a:lstStyle/>
          <a:p>
            <a:endParaRPr lang="it-IT"/>
          </a:p>
        </p:txBody>
      </p:sp>
      <p:cxnSp>
        <p:nvCxnSpPr>
          <p:cNvPr id="3" name="Connettore 1 2">
            <a:extLst>
              <a:ext uri="{FF2B5EF4-FFF2-40B4-BE49-F238E27FC236}">
                <a16:creationId xmlns:a16="http://schemas.microsoft.com/office/drawing/2014/main" xmlns="" id="{A0395688-F0A3-9C48-8542-09E1FF1CF939}"/>
              </a:ext>
            </a:extLst>
          </p:cNvPr>
          <p:cNvCxnSpPr>
            <a:cxnSpLocks noChangeShapeType="1"/>
          </p:cNvCxnSpPr>
          <p:nvPr/>
        </p:nvCxnSpPr>
        <p:spPr bwMode="auto">
          <a:xfrm>
            <a:off x="4543425" y="3241675"/>
            <a:ext cx="3709988"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 name="Connettore 1 2">
            <a:extLst>
              <a:ext uri="{FF2B5EF4-FFF2-40B4-BE49-F238E27FC236}">
                <a16:creationId xmlns:a16="http://schemas.microsoft.com/office/drawing/2014/main" xmlns="" id="{F06A85C7-CC01-094A-88AE-B9796601CA4C}"/>
              </a:ext>
            </a:extLst>
          </p:cNvPr>
          <p:cNvCxnSpPr>
            <a:cxnSpLocks noChangeShapeType="1"/>
          </p:cNvCxnSpPr>
          <p:nvPr/>
        </p:nvCxnSpPr>
        <p:spPr bwMode="auto">
          <a:xfrm>
            <a:off x="1044575" y="3600450"/>
            <a:ext cx="4141788"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5301691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5">
            <a:extLst>
              <a:ext uri="{FF2B5EF4-FFF2-40B4-BE49-F238E27FC236}">
                <a16:creationId xmlns:a16="http://schemas.microsoft.com/office/drawing/2014/main" xmlns="" id="{90BAF0AE-6CBF-0543-898D-5DD543BB3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484313"/>
            <a:ext cx="4459287" cy="3416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2" name="Text Box 6">
            <a:extLst>
              <a:ext uri="{FF2B5EF4-FFF2-40B4-BE49-F238E27FC236}">
                <a16:creationId xmlns:a16="http://schemas.microsoft.com/office/drawing/2014/main" xmlns="" id="{75A08A2C-BE5A-9E49-977C-0253C504E211}"/>
              </a:ext>
            </a:extLst>
          </p:cNvPr>
          <p:cNvSpPr txBox="1">
            <a:spLocks noChangeArrowheads="1"/>
          </p:cNvSpPr>
          <p:nvPr/>
        </p:nvSpPr>
        <p:spPr bwMode="auto">
          <a:xfrm>
            <a:off x="4859338" y="6483350"/>
            <a:ext cx="378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333333"/>
                </a:solidFill>
                <a:ea typeface="ヒラギノ角ゴ Pro W3" panose="020B0300000000000000" pitchFamily="34" charset="-128"/>
              </a:rPr>
              <a:t>Thune VALIANT Eur J Heart Fail 2011</a:t>
            </a:r>
          </a:p>
        </p:txBody>
      </p:sp>
      <p:sp>
        <p:nvSpPr>
          <p:cNvPr id="158723" name="Text Box 7">
            <a:extLst>
              <a:ext uri="{FF2B5EF4-FFF2-40B4-BE49-F238E27FC236}">
                <a16:creationId xmlns:a16="http://schemas.microsoft.com/office/drawing/2014/main" xmlns="" id="{06C9EE21-2047-C845-938D-9AC836365933}"/>
              </a:ext>
            </a:extLst>
          </p:cNvPr>
          <p:cNvSpPr txBox="1">
            <a:spLocks noChangeArrowheads="1"/>
          </p:cNvSpPr>
          <p:nvPr/>
        </p:nvSpPr>
        <p:spPr bwMode="auto">
          <a:xfrm>
            <a:off x="12700" y="858838"/>
            <a:ext cx="4722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800" b="1">
                <a:solidFill>
                  <a:srgbClr val="003399"/>
                </a:solidFill>
                <a:latin typeface="Calibri" panose="020F0502020204030204" pitchFamily="34" charset="0"/>
                <a:ea typeface="ヒラギノ角ゴ Pro W3" panose="020B0300000000000000" pitchFamily="34" charset="-128"/>
              </a:rPr>
              <a:t>Rischio trombotico: il reinfarto</a:t>
            </a:r>
          </a:p>
        </p:txBody>
      </p:sp>
      <p:sp>
        <p:nvSpPr>
          <p:cNvPr id="158724" name="Rectangle 8">
            <a:extLst>
              <a:ext uri="{FF2B5EF4-FFF2-40B4-BE49-F238E27FC236}">
                <a16:creationId xmlns:a16="http://schemas.microsoft.com/office/drawing/2014/main" xmlns="" id="{1D2A93FC-4270-C548-B9D0-C32D5E0CE759}"/>
              </a:ext>
            </a:extLst>
          </p:cNvPr>
          <p:cNvSpPr>
            <a:spLocks noChangeArrowheads="1"/>
          </p:cNvSpPr>
          <p:nvPr/>
        </p:nvSpPr>
        <p:spPr bwMode="auto">
          <a:xfrm>
            <a:off x="755650" y="5661025"/>
            <a:ext cx="8137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solidFill>
                  <a:srgbClr val="003399"/>
                </a:solidFill>
              </a:rPr>
              <a:t>Predictors of recurrent MI :</a:t>
            </a:r>
            <a:r>
              <a:rPr lang="it-IT" altLang="it-IT" sz="1800">
                <a:solidFill>
                  <a:srgbClr val="FF0000"/>
                </a:solidFill>
              </a:rPr>
              <a:t>  glomerular filtration rate, unstable angina, diabetes, and age.</a:t>
            </a:r>
          </a:p>
        </p:txBody>
      </p:sp>
      <p:pic>
        <p:nvPicPr>
          <p:cNvPr id="6" name="Immagine 1">
            <a:extLst>
              <a:ext uri="{FF2B5EF4-FFF2-40B4-BE49-F238E27FC236}">
                <a16:creationId xmlns:a16="http://schemas.microsoft.com/office/drawing/2014/main" xmlns="" id="{82645D58-3E84-BD47-83E4-E4FAE2DA0AD0}"/>
              </a:ext>
            </a:extLst>
          </p:cNvPr>
          <p:cNvPicPr>
            <a:picLocks noChangeAspect="1"/>
          </p:cNvPicPr>
          <p:nvPr/>
        </p:nvPicPr>
        <p:blipFill>
          <a:blip r:embed="rId3"/>
          <a:srcRect l="25182" t="15103" r="48544" b="28816"/>
          <a:stretch>
            <a:fillRect/>
          </a:stretch>
        </p:blipFill>
        <p:spPr bwMode="auto">
          <a:xfrm>
            <a:off x="4859338" y="836613"/>
            <a:ext cx="3840162" cy="4611687"/>
          </a:xfrm>
          <a:prstGeom prst="rect">
            <a:avLst/>
          </a:prstGeom>
          <a:noFill/>
          <a:ln w="38100">
            <a:solidFill>
              <a:schemeClr val="tx1">
                <a:lumMod val="75000"/>
                <a:lumOff val="25000"/>
              </a:schemeClr>
            </a:solidFill>
            <a:miter lim="800000"/>
            <a:headEnd/>
            <a:tailEnd/>
          </a:ln>
        </p:spPr>
      </p:pic>
      <p:cxnSp>
        <p:nvCxnSpPr>
          <p:cNvPr id="8" name="Connettore 1 7">
            <a:extLst>
              <a:ext uri="{FF2B5EF4-FFF2-40B4-BE49-F238E27FC236}">
                <a16:creationId xmlns:a16="http://schemas.microsoft.com/office/drawing/2014/main" xmlns="" id="{480D08CC-5ACF-D249-A14D-2B544328894F}"/>
              </a:ext>
            </a:extLst>
          </p:cNvPr>
          <p:cNvCxnSpPr/>
          <p:nvPr/>
        </p:nvCxnSpPr>
        <p:spPr>
          <a:xfrm flipV="1">
            <a:off x="3708400" y="5084763"/>
            <a:ext cx="1150938" cy="6477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635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8520" y="51470"/>
            <a:ext cx="8927976" cy="1865218"/>
          </a:xfrm>
          <a:prstGeom prst="rect">
            <a:avLst/>
          </a:prstGeom>
          <a:ln>
            <a:solidFill>
              <a:srgbClr val="000000"/>
            </a:solidFill>
          </a:ln>
        </p:spPr>
      </p:pic>
      <p:pic>
        <p:nvPicPr>
          <p:cNvPr id="3" name="Immagine 2"/>
          <p:cNvPicPr>
            <a:picLocks noChangeAspect="1"/>
          </p:cNvPicPr>
          <p:nvPr/>
        </p:nvPicPr>
        <p:blipFill>
          <a:blip r:embed="rId3"/>
          <a:stretch>
            <a:fillRect/>
          </a:stretch>
        </p:blipFill>
        <p:spPr>
          <a:xfrm>
            <a:off x="251520" y="2553499"/>
            <a:ext cx="8712968" cy="2895980"/>
          </a:xfrm>
          <a:prstGeom prst="rect">
            <a:avLst/>
          </a:prstGeom>
        </p:spPr>
      </p:pic>
      <p:sp>
        <p:nvSpPr>
          <p:cNvPr id="4" name="CasellaDiTesto 3"/>
          <p:cNvSpPr txBox="1"/>
          <p:nvPr/>
        </p:nvSpPr>
        <p:spPr>
          <a:xfrm>
            <a:off x="4826000" y="5841671"/>
            <a:ext cx="2667242" cy="369332"/>
          </a:xfrm>
          <a:prstGeom prst="rect">
            <a:avLst/>
          </a:prstGeom>
          <a:noFill/>
        </p:spPr>
        <p:txBody>
          <a:bodyPr wrap="none" rtlCol="0">
            <a:spAutoFit/>
          </a:bodyPr>
          <a:lstStyle/>
          <a:p>
            <a:r>
              <a:rPr lang="it-IT" dirty="0" err="1"/>
              <a:t>Lawler</a:t>
            </a:r>
            <a:r>
              <a:rPr lang="it-IT" dirty="0"/>
              <a:t>,  </a:t>
            </a:r>
            <a:r>
              <a:rPr lang="it-IT" dirty="0" err="1"/>
              <a:t>Am</a:t>
            </a:r>
            <a:r>
              <a:rPr lang="it-IT" dirty="0"/>
              <a:t> </a:t>
            </a:r>
            <a:r>
              <a:rPr lang="it-IT" dirty="0" err="1"/>
              <a:t>Heart</a:t>
            </a:r>
            <a:r>
              <a:rPr lang="it-IT" dirty="0"/>
              <a:t>  </a:t>
            </a:r>
            <a:r>
              <a:rPr lang="it-IT" dirty="0" err="1"/>
              <a:t>J</a:t>
            </a:r>
            <a:r>
              <a:rPr lang="it-IT" dirty="0"/>
              <a:t>   2011</a:t>
            </a:r>
          </a:p>
        </p:txBody>
      </p:sp>
      <p:sp>
        <p:nvSpPr>
          <p:cNvPr id="5" name="Rettangolo 4"/>
          <p:cNvSpPr/>
          <p:nvPr/>
        </p:nvSpPr>
        <p:spPr>
          <a:xfrm>
            <a:off x="251520" y="2938879"/>
            <a:ext cx="2583600" cy="339670"/>
          </a:xfrm>
          <a:prstGeom prst="rect">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4282212" y="2958367"/>
            <a:ext cx="2057190" cy="339670"/>
          </a:xfrm>
          <a:prstGeom prst="rect">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255834" y="3258447"/>
            <a:ext cx="1457051" cy="339670"/>
          </a:xfrm>
          <a:prstGeom prst="rect">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8165736" y="2953039"/>
            <a:ext cx="693995" cy="325510"/>
          </a:xfrm>
          <a:prstGeom prst="rect">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p:cNvSpPr txBox="1"/>
          <p:nvPr/>
        </p:nvSpPr>
        <p:spPr>
          <a:xfrm>
            <a:off x="1181300" y="2141394"/>
            <a:ext cx="1139104" cy="369332"/>
          </a:xfrm>
          <a:prstGeom prst="rect">
            <a:avLst/>
          </a:prstGeom>
          <a:noFill/>
        </p:spPr>
        <p:txBody>
          <a:bodyPr wrap="none" rtlCol="0">
            <a:spAutoFit/>
          </a:bodyPr>
          <a:lstStyle/>
          <a:p>
            <a:r>
              <a:rPr lang="it-IT" dirty="0"/>
              <a:t>34 </a:t>
            </a:r>
            <a:r>
              <a:rPr lang="it-IT" dirty="0" err="1"/>
              <a:t>studies</a:t>
            </a:r>
            <a:r>
              <a:rPr lang="it-IT" dirty="0"/>
              <a:t> </a:t>
            </a:r>
          </a:p>
        </p:txBody>
      </p:sp>
      <p:sp>
        <p:nvSpPr>
          <p:cNvPr id="10" name="Ovale 9"/>
          <p:cNvSpPr/>
          <p:nvPr/>
        </p:nvSpPr>
        <p:spPr>
          <a:xfrm>
            <a:off x="1047257" y="2141395"/>
            <a:ext cx="1273147" cy="412104"/>
          </a:xfrm>
          <a:prstGeom prst="ellipse">
            <a:avLst/>
          </a:prstGeom>
          <a:gradFill flip="none" rotWithShape="1">
            <a:gsLst>
              <a:gs pos="0">
                <a:schemeClr val="accent1">
                  <a:tint val="100000"/>
                  <a:shade val="100000"/>
                  <a:satMod val="130000"/>
                  <a:alpha val="9000"/>
                </a:schemeClr>
              </a:gs>
              <a:gs pos="100000">
                <a:schemeClr val="accent1">
                  <a:tint val="50000"/>
                  <a:shade val="100000"/>
                  <a:satMod val="350000"/>
                  <a:alpha val="9000"/>
                </a:schemeClr>
              </a:gs>
            </a:gsLst>
            <a:lin ang="16200000" scaled="0"/>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87084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EA0556-F1B5-4D48-BF37-0A2568FAFB0B}"/>
              </a:ext>
            </a:extLst>
          </p:cNvPr>
          <p:cNvPicPr>
            <a:picLocks noChangeAspect="1" noChangeArrowheads="1"/>
          </p:cNvPicPr>
          <p:nvPr/>
        </p:nvPicPr>
        <p:blipFill>
          <a:blip r:embed="rId2"/>
          <a:srcRect/>
          <a:stretch>
            <a:fillRect/>
          </a:stretch>
        </p:blipFill>
        <p:spPr bwMode="auto">
          <a:xfrm>
            <a:off x="34925" y="1916113"/>
            <a:ext cx="4184650" cy="2665412"/>
          </a:xfrm>
          <a:prstGeom prst="rect">
            <a:avLst/>
          </a:prstGeom>
          <a:noFill/>
          <a:ln w="38100">
            <a:solidFill>
              <a:schemeClr val="tx1">
                <a:lumMod val="75000"/>
                <a:lumOff val="25000"/>
              </a:schemeClr>
            </a:solidFill>
            <a:miter lim="800000"/>
            <a:headEnd/>
            <a:tailEnd/>
          </a:ln>
        </p:spPr>
      </p:pic>
      <p:pic>
        <p:nvPicPr>
          <p:cNvPr id="159746" name="Picture 3">
            <a:extLst>
              <a:ext uri="{FF2B5EF4-FFF2-40B4-BE49-F238E27FC236}">
                <a16:creationId xmlns:a16="http://schemas.microsoft.com/office/drawing/2014/main" xmlns="" id="{442B5CBD-5264-3E43-8D76-8F1C380B3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844675"/>
            <a:ext cx="4859337"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4">
            <a:extLst>
              <a:ext uri="{FF2B5EF4-FFF2-40B4-BE49-F238E27FC236}">
                <a16:creationId xmlns:a16="http://schemas.microsoft.com/office/drawing/2014/main" xmlns="" id="{0E0C85C5-8630-3A46-A943-2F0CB335C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906463"/>
            <a:ext cx="804703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CasellaDiTesto 4">
            <a:extLst>
              <a:ext uri="{FF2B5EF4-FFF2-40B4-BE49-F238E27FC236}">
                <a16:creationId xmlns:a16="http://schemas.microsoft.com/office/drawing/2014/main" xmlns="" id="{A49DAF9B-6842-0544-8555-5A511ADC09F2}"/>
              </a:ext>
            </a:extLst>
          </p:cNvPr>
          <p:cNvSpPr txBox="1">
            <a:spLocks noChangeArrowheads="1"/>
          </p:cNvSpPr>
          <p:nvPr/>
        </p:nvSpPr>
        <p:spPr bwMode="auto">
          <a:xfrm>
            <a:off x="-347663" y="5022850"/>
            <a:ext cx="9302751"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200" b="1">
                <a:solidFill>
                  <a:srgbClr val="FF0000"/>
                </a:solidFill>
                <a:latin typeface="Calibri" panose="020F0502020204030204" pitchFamily="34" charset="0"/>
                <a:ea typeface="ヒラギノ角ゴ Pro W3" panose="020B0300000000000000" pitchFamily="34" charset="-128"/>
              </a:rPr>
              <a:t>        Età &gt;70 a, sesso maschile, storia di angina, diabete, arteriopatia periferica</a:t>
            </a:r>
          </a:p>
        </p:txBody>
      </p:sp>
      <p:sp>
        <p:nvSpPr>
          <p:cNvPr id="159749" name="CasellaDiTesto 5">
            <a:extLst>
              <a:ext uri="{FF2B5EF4-FFF2-40B4-BE49-F238E27FC236}">
                <a16:creationId xmlns:a16="http://schemas.microsoft.com/office/drawing/2014/main" xmlns="" id="{307723D9-82A7-E94F-8999-360BF59C4E4F}"/>
              </a:ext>
            </a:extLst>
          </p:cNvPr>
          <p:cNvSpPr txBox="1">
            <a:spLocks noChangeArrowheads="1"/>
          </p:cNvSpPr>
          <p:nvPr/>
        </p:nvSpPr>
        <p:spPr bwMode="auto">
          <a:xfrm>
            <a:off x="6084888" y="6381750"/>
            <a:ext cx="2746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ea typeface="ヒラギノ角ゴ Pro W3" panose="020B0300000000000000" pitchFamily="34" charset="-128"/>
              </a:rPr>
              <a:t>Hubbard Ann Int Med 1992</a:t>
            </a:r>
          </a:p>
        </p:txBody>
      </p:sp>
    </p:spTree>
    <p:extLst>
      <p:ext uri="{BB962C8B-B14F-4D97-AF65-F5344CB8AC3E}">
        <p14:creationId xmlns:p14="http://schemas.microsoft.com/office/powerpoint/2010/main" val="371313880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5" descr="(Enlarge Slide)">
            <a:extLst>
              <a:ext uri="{FF2B5EF4-FFF2-40B4-BE49-F238E27FC236}">
                <a16:creationId xmlns:a16="http://schemas.microsoft.com/office/drawing/2014/main" xmlns="" id="{122CE16B-6EE0-5B4D-9761-A4B4CAEF5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Text Box 6">
            <a:extLst>
              <a:ext uri="{FF2B5EF4-FFF2-40B4-BE49-F238E27FC236}">
                <a16:creationId xmlns:a16="http://schemas.microsoft.com/office/drawing/2014/main" xmlns="" id="{5B499B11-9FC8-1248-AEB2-8A62A1414842}"/>
              </a:ext>
            </a:extLst>
          </p:cNvPr>
          <p:cNvSpPr txBox="1">
            <a:spLocks noChangeArrowheads="1"/>
          </p:cNvSpPr>
          <p:nvPr/>
        </p:nvSpPr>
        <p:spPr bwMode="auto">
          <a:xfrm>
            <a:off x="4211638" y="6567488"/>
            <a:ext cx="1822450" cy="290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300" b="1">
                <a:solidFill>
                  <a:srgbClr val="333333"/>
                </a:solidFill>
                <a:latin typeface="Calibri" panose="020F0502020204030204" pitchFamily="34" charset="0"/>
                <a:ea typeface="ヒラギノ角ゴ Pro W3" panose="020B0300000000000000" pitchFamily="34" charset="-128"/>
              </a:rPr>
              <a:t>Circ Cardiovasc Int 2010</a:t>
            </a:r>
          </a:p>
        </p:txBody>
      </p:sp>
    </p:spTree>
    <p:extLst>
      <p:ext uri="{BB962C8B-B14F-4D97-AF65-F5344CB8AC3E}">
        <p14:creationId xmlns:p14="http://schemas.microsoft.com/office/powerpoint/2010/main" val="250071206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4">
            <a:extLst>
              <a:ext uri="{FF2B5EF4-FFF2-40B4-BE49-F238E27FC236}">
                <a16:creationId xmlns:a16="http://schemas.microsoft.com/office/drawing/2014/main" xmlns="" id="{A55851EE-0640-7849-8D13-1F16D4AD1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788" y="1371600"/>
            <a:ext cx="6135687" cy="4829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1794" name="Text Box 6">
            <a:extLst>
              <a:ext uri="{FF2B5EF4-FFF2-40B4-BE49-F238E27FC236}">
                <a16:creationId xmlns:a16="http://schemas.microsoft.com/office/drawing/2014/main" xmlns="" id="{7F0B8AE8-96A6-8343-90A1-4CEAD7E69E78}"/>
              </a:ext>
            </a:extLst>
          </p:cNvPr>
          <p:cNvSpPr txBox="1">
            <a:spLocks noChangeArrowheads="1"/>
          </p:cNvSpPr>
          <p:nvPr/>
        </p:nvSpPr>
        <p:spPr bwMode="auto">
          <a:xfrm>
            <a:off x="4670425" y="6443663"/>
            <a:ext cx="3865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333333"/>
                </a:solidFill>
                <a:ea typeface="ヒラギノ角ゴ Pro W3" panose="020B0300000000000000" pitchFamily="34" charset="-128"/>
              </a:rPr>
              <a:t>Rosner ACUITY Trial  Circulation 2012</a:t>
            </a:r>
          </a:p>
        </p:txBody>
      </p:sp>
      <p:sp>
        <p:nvSpPr>
          <p:cNvPr id="161795" name="Text Box 7">
            <a:extLst>
              <a:ext uri="{FF2B5EF4-FFF2-40B4-BE49-F238E27FC236}">
                <a16:creationId xmlns:a16="http://schemas.microsoft.com/office/drawing/2014/main" xmlns="" id="{1FA9037F-F2FB-B545-ABB5-6B9FC1365491}"/>
              </a:ext>
            </a:extLst>
          </p:cNvPr>
          <p:cNvSpPr txBox="1">
            <a:spLocks noChangeArrowheads="1"/>
          </p:cNvSpPr>
          <p:nvPr/>
        </p:nvSpPr>
        <p:spPr bwMode="auto">
          <a:xfrm>
            <a:off x="5446713" y="4132263"/>
            <a:ext cx="1155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900" b="1">
                <a:solidFill>
                  <a:srgbClr val="333333"/>
                </a:solidFill>
                <a:latin typeface="Calibri" panose="020F0502020204030204" pitchFamily="34" charset="0"/>
                <a:ea typeface="ヒラギノ角ゴ Pro W3" panose="020B0300000000000000" pitchFamily="34" charset="-128"/>
              </a:rPr>
              <a:t>Complete</a:t>
            </a:r>
          </a:p>
        </p:txBody>
      </p:sp>
      <p:sp>
        <p:nvSpPr>
          <p:cNvPr id="161796" name="Text Box 8">
            <a:extLst>
              <a:ext uri="{FF2B5EF4-FFF2-40B4-BE49-F238E27FC236}">
                <a16:creationId xmlns:a16="http://schemas.microsoft.com/office/drawing/2014/main" xmlns="" id="{141DC4BF-78C6-CC48-A6EA-85B93292CF0E}"/>
              </a:ext>
            </a:extLst>
          </p:cNvPr>
          <p:cNvSpPr txBox="1">
            <a:spLocks noChangeArrowheads="1"/>
          </p:cNvSpPr>
          <p:nvPr/>
        </p:nvSpPr>
        <p:spPr bwMode="auto">
          <a:xfrm>
            <a:off x="5272088" y="3006725"/>
            <a:ext cx="13255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900" b="1">
                <a:solidFill>
                  <a:srgbClr val="333333"/>
                </a:solidFill>
                <a:latin typeface="Calibri" panose="020F0502020204030204" pitchFamily="34" charset="0"/>
                <a:ea typeface="ヒラギノ角ゴ Pro W3" panose="020B0300000000000000" pitchFamily="34" charset="-128"/>
              </a:rPr>
              <a:t>Incomplete</a:t>
            </a:r>
          </a:p>
        </p:txBody>
      </p:sp>
      <p:sp>
        <p:nvSpPr>
          <p:cNvPr id="161797" name="Oval 9">
            <a:extLst>
              <a:ext uri="{FF2B5EF4-FFF2-40B4-BE49-F238E27FC236}">
                <a16:creationId xmlns:a16="http://schemas.microsoft.com/office/drawing/2014/main" xmlns="" id="{12371CB4-096D-4943-8C57-4503FD49E841}"/>
              </a:ext>
            </a:extLst>
          </p:cNvPr>
          <p:cNvSpPr>
            <a:spLocks noChangeArrowheads="1"/>
          </p:cNvSpPr>
          <p:nvPr/>
        </p:nvSpPr>
        <p:spPr bwMode="auto">
          <a:xfrm>
            <a:off x="1460500" y="2954338"/>
            <a:ext cx="508000" cy="1439862"/>
          </a:xfrm>
          <a:prstGeom prst="ellipse">
            <a:avLst/>
          </a:prstGeom>
          <a:noFill/>
          <a:ln w="38100">
            <a:solidFill>
              <a:srgbClr val="F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Tree>
    <p:extLst>
      <p:ext uri="{BB962C8B-B14F-4D97-AF65-F5344CB8AC3E}">
        <p14:creationId xmlns:p14="http://schemas.microsoft.com/office/powerpoint/2010/main" val="108080100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7">
            <a:extLst>
              <a:ext uri="{FF2B5EF4-FFF2-40B4-BE49-F238E27FC236}">
                <a16:creationId xmlns:a16="http://schemas.microsoft.com/office/drawing/2014/main" xmlns="" id="{4D557CBC-510A-7944-B405-7CB57545DFD6}"/>
              </a:ext>
            </a:extLst>
          </p:cNvPr>
          <p:cNvGraphicFramePr>
            <a:graphicFrameLocks noGrp="1"/>
          </p:cNvGraphicFramePr>
          <p:nvPr/>
        </p:nvGraphicFramePr>
        <p:xfrm>
          <a:off x="900113" y="1433513"/>
          <a:ext cx="7416800" cy="5268913"/>
        </p:xfrm>
        <a:graphic>
          <a:graphicData uri="http://schemas.openxmlformats.org/drawingml/2006/table">
            <a:tbl>
              <a:tblPr/>
              <a:tblGrid>
                <a:gridCol w="6775450">
                  <a:extLst>
                    <a:ext uri="{9D8B030D-6E8A-4147-A177-3AD203B41FA5}">
                      <a16:colId xmlns:a16="http://schemas.microsoft.com/office/drawing/2014/main" xmlns="" val="1057732114"/>
                    </a:ext>
                  </a:extLst>
                </a:gridCol>
                <a:gridCol w="641350">
                  <a:extLst>
                    <a:ext uri="{9D8B030D-6E8A-4147-A177-3AD203B41FA5}">
                      <a16:colId xmlns:a16="http://schemas.microsoft.com/office/drawing/2014/main" xmlns="" val="3398695836"/>
                    </a:ext>
                  </a:extLst>
                </a:gridCol>
              </a:tblGrid>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1) Classe Killip max</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761894025"/>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2) Frazione di eiezione &lt;40%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62478240"/>
                  </a:ext>
                </a:extLst>
              </a:tr>
              <a:tr h="382588">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3) Frazione di eiezione &gt;40% &lt;45% con: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257963557"/>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               a) Pattern riempimento diastolico restrittivo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67780324"/>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                b) Insufficienza mitralica &gt; 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83983626"/>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                c) WMSI elevato e ventricolo non dilatato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03043171"/>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4) Importante variazione BNP</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89424864"/>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5) Uso di diuretici dell</a:t>
                      </a:r>
                      <a:r>
                        <a:rPr kumimoji="0" lang="ja-JP"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a:t>
                      </a:r>
                      <a:r>
                        <a:rPr kumimoji="0" lang="it-IT" altLang="ja-JP"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rPr>
                        <a:t>ansa </a:t>
                      </a:r>
                      <a:endParaRPr kumimoji="0" lang="it-IT" altLang="it-IT" sz="1800" b="1" i="0" u="none" strike="noStrike" cap="none" normalizeH="0" baseline="0">
                        <a:ln>
                          <a:noFill/>
                        </a:ln>
                        <a:solidFill>
                          <a:srgbClr val="B2B2B2"/>
                        </a:solidFill>
                        <a:effectLst/>
                        <a:latin typeface="Calibri" panose="020F0502020204030204" pitchFamily="34" charset="0"/>
                        <a:ea typeface="ヒラギノ角ゴ Pro W3" panose="020B0300000000000000" pitchFamily="34"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365138439"/>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6) Arteriopatia periferica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69922611"/>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7) Storia di angina o pregresso infarto miocardico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665532871"/>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8) Malattia coronarica multivasale/TC</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920930053"/>
                  </a:ext>
                </a:extLst>
              </a:tr>
              <a:tr h="695325">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9) Rivascolarizzazione incompleta o subottimale</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785955372"/>
                  </a:ext>
                </a:extLst>
              </a:tr>
              <a:tr h="381000">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it-IT" altLang="it-IT" sz="1800" b="1" i="0" u="none" strike="noStrike" cap="none" normalizeH="0" baseline="0">
                          <a:ln>
                            <a:noFill/>
                          </a:ln>
                          <a:solidFill>
                            <a:srgbClr val="003399"/>
                          </a:solidFill>
                          <a:effectLst/>
                          <a:latin typeface="Calibri" panose="020F0502020204030204" pitchFamily="34" charset="0"/>
                          <a:ea typeface="ヒラギノ角ゴ Pro W3" panose="020B0300000000000000" pitchFamily="34" charset="-128"/>
                        </a:rPr>
                        <a:t>10) Non rivascolarizzazione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it-IT" altLang="it-IT" sz="1800" b="1" i="0" u="none" strike="noStrike" cap="none" normalizeH="0" baseline="0">
                        <a:ln>
                          <a:noFill/>
                        </a:ln>
                        <a:solidFill>
                          <a:schemeClr val="tx1"/>
                        </a:solidFill>
                        <a:effectLst/>
                        <a:latin typeface="Calibri" panose="020F0502020204030204" pitchFamily="34" charset="0"/>
                        <a:ea typeface="ヒラギノ角ゴ Pro W3" panose="020B0300000000000000" pitchFamily="34"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568442190"/>
                  </a:ext>
                </a:extLst>
              </a:tr>
            </a:tbl>
          </a:graphicData>
        </a:graphic>
      </p:graphicFrame>
      <p:sp>
        <p:nvSpPr>
          <p:cNvPr id="162861" name="Titolo 1">
            <a:extLst>
              <a:ext uri="{FF2B5EF4-FFF2-40B4-BE49-F238E27FC236}">
                <a16:creationId xmlns:a16="http://schemas.microsoft.com/office/drawing/2014/main" xmlns="" id="{D479B573-BC6B-4649-A869-03C674D95090}"/>
              </a:ext>
            </a:extLst>
          </p:cNvPr>
          <p:cNvSpPr>
            <a:spLocks/>
          </p:cNvSpPr>
          <p:nvPr/>
        </p:nvSpPr>
        <p:spPr bwMode="auto">
          <a:xfrm>
            <a:off x="446088" y="64135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solidFill>
                  <a:srgbClr val="003399"/>
                </a:solidFill>
              </a:rPr>
              <a:t/>
            </a:r>
            <a:br>
              <a:rPr lang="it-IT" altLang="it-IT" sz="1800">
                <a:solidFill>
                  <a:srgbClr val="003399"/>
                </a:solidFill>
              </a:rPr>
            </a:br>
            <a:r>
              <a:rPr lang="it-IT" altLang="it-IT" sz="1800">
                <a:solidFill>
                  <a:srgbClr val="003399"/>
                </a:solidFill>
              </a:rPr>
              <a:t>Check list  da inserire nella  cartella clinica</a:t>
            </a:r>
          </a:p>
        </p:txBody>
      </p:sp>
      <p:cxnSp>
        <p:nvCxnSpPr>
          <p:cNvPr id="5" name="Connettore 1 4">
            <a:extLst>
              <a:ext uri="{FF2B5EF4-FFF2-40B4-BE49-F238E27FC236}">
                <a16:creationId xmlns:a16="http://schemas.microsoft.com/office/drawing/2014/main" xmlns="" id="{6F2E9B6D-BE1D-D443-AE2E-0729B13C5CD2}"/>
              </a:ext>
            </a:extLst>
          </p:cNvPr>
          <p:cNvCxnSpPr/>
          <p:nvPr/>
        </p:nvCxnSpPr>
        <p:spPr>
          <a:xfrm>
            <a:off x="900113" y="4470400"/>
            <a:ext cx="74168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Rettangolo 4">
            <a:extLst>
              <a:ext uri="{FF2B5EF4-FFF2-40B4-BE49-F238E27FC236}">
                <a16:creationId xmlns:a16="http://schemas.microsoft.com/office/drawing/2014/main" xmlns="" id="{00BD349D-39F4-9C4A-BFFA-143C8D4A926E}"/>
              </a:ext>
            </a:extLst>
          </p:cNvPr>
          <p:cNvSpPr>
            <a:spLocks noChangeArrowheads="1"/>
          </p:cNvSpPr>
          <p:nvPr/>
        </p:nvSpPr>
        <p:spPr bwMode="auto">
          <a:xfrm>
            <a:off x="7885113" y="4597400"/>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6" name="Rettangolo 4">
            <a:extLst>
              <a:ext uri="{FF2B5EF4-FFF2-40B4-BE49-F238E27FC236}">
                <a16:creationId xmlns:a16="http://schemas.microsoft.com/office/drawing/2014/main" xmlns="" id="{8E17F4B1-14B0-1149-B8FE-EC067FC5215E}"/>
              </a:ext>
            </a:extLst>
          </p:cNvPr>
          <p:cNvSpPr>
            <a:spLocks noChangeArrowheads="1"/>
          </p:cNvSpPr>
          <p:nvPr/>
        </p:nvSpPr>
        <p:spPr bwMode="auto">
          <a:xfrm>
            <a:off x="7885113" y="49577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7" name="Rettangolo 4">
            <a:extLst>
              <a:ext uri="{FF2B5EF4-FFF2-40B4-BE49-F238E27FC236}">
                <a16:creationId xmlns:a16="http://schemas.microsoft.com/office/drawing/2014/main" xmlns="" id="{536361DE-6970-8845-ABCF-BDF26576A59A}"/>
              </a:ext>
            </a:extLst>
          </p:cNvPr>
          <p:cNvSpPr>
            <a:spLocks noChangeArrowheads="1"/>
          </p:cNvSpPr>
          <p:nvPr/>
        </p:nvSpPr>
        <p:spPr bwMode="auto">
          <a:xfrm>
            <a:off x="7885113" y="53895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8" name="Rettangolo 4">
            <a:extLst>
              <a:ext uri="{FF2B5EF4-FFF2-40B4-BE49-F238E27FC236}">
                <a16:creationId xmlns:a16="http://schemas.microsoft.com/office/drawing/2014/main" xmlns="" id="{83E8858B-28E6-E445-B91F-9360B059D41A}"/>
              </a:ext>
            </a:extLst>
          </p:cNvPr>
          <p:cNvSpPr>
            <a:spLocks noChangeArrowheads="1"/>
          </p:cNvSpPr>
          <p:nvPr/>
        </p:nvSpPr>
        <p:spPr bwMode="auto">
          <a:xfrm>
            <a:off x="7885113" y="5822950"/>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
        <p:nvSpPr>
          <p:cNvPr id="9" name="Rettangolo 4">
            <a:extLst>
              <a:ext uri="{FF2B5EF4-FFF2-40B4-BE49-F238E27FC236}">
                <a16:creationId xmlns:a16="http://schemas.microsoft.com/office/drawing/2014/main" xmlns="" id="{4F17D696-A8D2-FD42-B47E-8E995DFE419D}"/>
              </a:ext>
            </a:extLst>
          </p:cNvPr>
          <p:cNvSpPr>
            <a:spLocks noChangeArrowheads="1"/>
          </p:cNvSpPr>
          <p:nvPr/>
        </p:nvSpPr>
        <p:spPr bwMode="auto">
          <a:xfrm>
            <a:off x="7885113" y="6397625"/>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endParaRPr>
          </a:p>
        </p:txBody>
      </p:sp>
    </p:spTree>
    <p:extLst>
      <p:ext uri="{BB962C8B-B14F-4D97-AF65-F5344CB8AC3E}">
        <p14:creationId xmlns:p14="http://schemas.microsoft.com/office/powerpoint/2010/main" val="203177355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CasellaDiTesto 2">
            <a:extLst>
              <a:ext uri="{FF2B5EF4-FFF2-40B4-BE49-F238E27FC236}">
                <a16:creationId xmlns:a16="http://schemas.microsoft.com/office/drawing/2014/main" xmlns="" id="{6208B8A8-4F3D-B64F-9F0E-C21F0FD35FCC}"/>
              </a:ext>
            </a:extLst>
          </p:cNvPr>
          <p:cNvSpPr txBox="1">
            <a:spLocks noChangeArrowheads="1"/>
          </p:cNvSpPr>
          <p:nvPr/>
        </p:nvSpPr>
        <p:spPr bwMode="auto">
          <a:xfrm>
            <a:off x="1836738" y="1230313"/>
            <a:ext cx="51736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3200" b="1">
                <a:solidFill>
                  <a:srgbClr val="003399"/>
                </a:solidFill>
                <a:latin typeface="Calibri" panose="020F0502020204030204" pitchFamily="34" charset="0"/>
                <a:ea typeface="ヒラギノ角ゴ Pro W3" panose="020B0300000000000000" pitchFamily="34" charset="-128"/>
              </a:rPr>
              <a:t>Alla dimissione dopo una SCA</a:t>
            </a:r>
          </a:p>
        </p:txBody>
      </p:sp>
      <p:sp>
        <p:nvSpPr>
          <p:cNvPr id="163842" name="Text Box 4">
            <a:extLst>
              <a:ext uri="{FF2B5EF4-FFF2-40B4-BE49-F238E27FC236}">
                <a16:creationId xmlns:a16="http://schemas.microsoft.com/office/drawing/2014/main" xmlns="" id="{052C733A-237D-0446-8AC7-E8511EB5BF34}"/>
              </a:ext>
            </a:extLst>
          </p:cNvPr>
          <p:cNvSpPr txBox="1">
            <a:spLocks noChangeArrowheads="1"/>
          </p:cNvSpPr>
          <p:nvPr/>
        </p:nvSpPr>
        <p:spPr bwMode="auto">
          <a:xfrm>
            <a:off x="52388" y="2057400"/>
            <a:ext cx="8991600" cy="3787775"/>
          </a:xfrm>
          <a:prstGeom prst="rect">
            <a:avLst/>
          </a:prstGeom>
          <a:noFill/>
          <a:ln w="38100">
            <a:solidFill>
              <a:srgbClr val="003399"/>
            </a:solidFill>
            <a:miter lim="800000"/>
            <a:headEnd/>
            <a:tailEnd/>
          </a:ln>
          <a:effectLst>
            <a:prstShdw prst="shdw17" dist="17961" dir="2700000">
              <a:srgbClr val="708688">
                <a:alpha val="74997"/>
              </a:srgbClr>
            </a:prstShdw>
          </a:effectLst>
          <a:extLst>
            <a:ext uri="{909E8E84-426E-40DD-AFC4-6F175D3DCCD1}">
              <a14:hiddenFill xmlns:a14="http://schemas.microsoft.com/office/drawing/2010/main">
                <a:solidFill>
                  <a:srgbClr val="FFFFFF"/>
                </a:solidFill>
              </a14:hiddenFill>
            </a:ext>
          </a:extLst>
        </p:spPr>
        <p:txBody>
          <a:bodyPr wrap="none">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2000" b="1">
              <a:solidFill>
                <a:srgbClr val="003399"/>
              </a:solidFill>
              <a:ea typeface="ヒラギノ角ゴ Pro W3" panose="020B0300000000000000" pitchFamily="34" charset="-128"/>
            </a:endParaRPr>
          </a:p>
          <a:p>
            <a:pPr eaLnBrk="1" hangingPunct="1"/>
            <a:r>
              <a:rPr lang="it-IT" altLang="it-IT" sz="2000" b="1">
                <a:solidFill>
                  <a:srgbClr val="003399"/>
                </a:solidFill>
                <a:ea typeface="ヒラギノ角ゴ Pro W3" panose="020B0300000000000000" pitchFamily="34" charset="-128"/>
              </a:rPr>
              <a:t>Una appropriate stratificazione prognostica consente di individuare:</a:t>
            </a:r>
          </a:p>
          <a:p>
            <a:pPr eaLnBrk="1" hangingPunct="1"/>
            <a:endParaRPr lang="it-IT" altLang="it-IT" sz="2000" b="1">
              <a:solidFill>
                <a:srgbClr val="003399"/>
              </a:solidFill>
              <a:ea typeface="ヒラギノ角ゴ Pro W3" panose="020B0300000000000000" pitchFamily="34" charset="-128"/>
            </a:endParaRPr>
          </a:p>
          <a:p>
            <a:pPr eaLnBrk="1" hangingPunct="1"/>
            <a:r>
              <a:rPr lang="it-IT" altLang="it-IT" sz="2000" b="1">
                <a:solidFill>
                  <a:srgbClr val="003399"/>
                </a:solidFill>
                <a:ea typeface="ヒラギノ角ゴ Pro W3" panose="020B0300000000000000" pitchFamily="34" charset="-128"/>
              </a:rPr>
              <a:t>A) Un gruppo di pazienti con mortalità a distanza elevata per disfunzione</a:t>
            </a:r>
          </a:p>
          <a:p>
            <a:pPr eaLnBrk="1" hangingPunct="1"/>
            <a:r>
              <a:rPr lang="it-IT" altLang="it-IT" sz="2000" b="1">
                <a:solidFill>
                  <a:srgbClr val="003399"/>
                </a:solidFill>
                <a:ea typeface="ヒラギノ角ゴ Pro W3" panose="020B0300000000000000" pitchFamily="34" charset="-128"/>
              </a:rPr>
              <a:t>       ventricolare o scompenso cardiaco (stima: 15% delle SCA)</a:t>
            </a:r>
          </a:p>
          <a:p>
            <a:pPr eaLnBrk="1" hangingPunct="1"/>
            <a:endParaRPr lang="it-IT" altLang="it-IT" sz="2000" b="1">
              <a:solidFill>
                <a:srgbClr val="003399"/>
              </a:solidFill>
              <a:ea typeface="ヒラギノ角ゴ Pro W3" panose="020B0300000000000000" pitchFamily="34" charset="-128"/>
            </a:endParaRPr>
          </a:p>
          <a:p>
            <a:pPr eaLnBrk="1" hangingPunct="1"/>
            <a:r>
              <a:rPr lang="it-IT" altLang="it-IT" sz="2000" b="1">
                <a:solidFill>
                  <a:srgbClr val="003399"/>
                </a:solidFill>
                <a:ea typeface="ヒラギノ角ゴ Pro W3" panose="020B0300000000000000" pitchFamily="34" charset="-128"/>
              </a:rPr>
              <a:t>B) Un gruppo di pazienti con maggiore rischio di recidive ischemiche</a:t>
            </a:r>
          </a:p>
          <a:p>
            <a:pPr eaLnBrk="1" hangingPunct="1"/>
            <a:r>
              <a:rPr lang="it-IT" altLang="it-IT" sz="2000" b="1">
                <a:solidFill>
                  <a:srgbClr val="003399"/>
                </a:solidFill>
                <a:ea typeface="ヒラギノ角ゴ Pro W3" panose="020B0300000000000000" pitchFamily="34" charset="-128"/>
              </a:rPr>
              <a:t>    o rischio trombotico, identificato da variabili cliniche ed angiografiche</a:t>
            </a:r>
          </a:p>
          <a:p>
            <a:pPr eaLnBrk="1" hangingPunct="1"/>
            <a:r>
              <a:rPr lang="it-IT" altLang="it-IT" sz="2000" b="1">
                <a:solidFill>
                  <a:srgbClr val="003399"/>
                </a:solidFill>
                <a:ea typeface="ヒラギノ角ゴ Pro W3" panose="020B0300000000000000" pitchFamily="34" charset="-128"/>
              </a:rPr>
              <a:t>    (e la cui numerosità è in rapporto con  le variabili adottate)</a:t>
            </a:r>
          </a:p>
          <a:p>
            <a:pPr eaLnBrk="1" hangingPunct="1"/>
            <a:endParaRPr lang="it-IT" altLang="it-IT" sz="2000" b="1">
              <a:solidFill>
                <a:srgbClr val="003399"/>
              </a:solidFill>
              <a:ea typeface="ヒラギノ角ゴ Pro W3" panose="020B0300000000000000" pitchFamily="34" charset="-128"/>
            </a:endParaRPr>
          </a:p>
          <a:p>
            <a:pPr eaLnBrk="1" hangingPunct="1"/>
            <a:r>
              <a:rPr lang="it-IT" altLang="it-IT" sz="2000" b="1">
                <a:solidFill>
                  <a:srgbClr val="003399"/>
                </a:solidFill>
                <a:ea typeface="ヒラギノ角ゴ Pro W3" panose="020B0300000000000000" pitchFamily="34" charset="-128"/>
              </a:rPr>
              <a:t>C)  Un gruppo di pazienti a  rischio più basso (non A non B)</a:t>
            </a:r>
          </a:p>
          <a:p>
            <a:pPr eaLnBrk="1" hangingPunct="1"/>
            <a:r>
              <a:rPr lang="it-IT" altLang="it-IT" sz="2000" b="1">
                <a:solidFill>
                  <a:srgbClr val="003399"/>
                </a:solidFill>
                <a:ea typeface="ヒラギノ角ゴ Pro W3" panose="020B0300000000000000" pitchFamily="34" charset="-128"/>
              </a:rPr>
              <a:t> </a:t>
            </a:r>
          </a:p>
        </p:txBody>
      </p:sp>
    </p:spTree>
    <p:extLst>
      <p:ext uri="{BB962C8B-B14F-4D97-AF65-F5344CB8AC3E}">
        <p14:creationId xmlns:p14="http://schemas.microsoft.com/office/powerpoint/2010/main" val="126263167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a:extLst>
              <a:ext uri="{FF2B5EF4-FFF2-40B4-BE49-F238E27FC236}">
                <a16:creationId xmlns:a16="http://schemas.microsoft.com/office/drawing/2014/main" xmlns="" id="{F583AAC8-4F64-C24F-AD6F-E35D31D751A2}"/>
              </a:ext>
            </a:extLst>
          </p:cNvPr>
          <p:cNvSpPr txBox="1">
            <a:spLocks/>
          </p:cNvSpPr>
          <p:nvPr/>
        </p:nvSpPr>
        <p:spPr bwMode="auto">
          <a:xfrm>
            <a:off x="457200" y="11572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it-IT" altLang="it-IT" sz="4000" b="1">
                <a:latin typeface="Calibri" panose="020F0502020204030204" pitchFamily="34" charset="0"/>
                <a:ea typeface="ヒラギノ角ゴ Pro W3" panose="020B0300000000000000" pitchFamily="34" charset="-128"/>
              </a:rPr>
              <a:t>Aderenza alla Terapia</a:t>
            </a:r>
            <a:br>
              <a:rPr lang="it-IT" altLang="it-IT" sz="4000" b="1">
                <a:latin typeface="Calibri" panose="020F0502020204030204" pitchFamily="34" charset="0"/>
                <a:ea typeface="ヒラギノ角ゴ Pro W3" panose="020B0300000000000000" pitchFamily="34" charset="-128"/>
              </a:rPr>
            </a:br>
            <a:r>
              <a:rPr lang="it-IT" altLang="it-IT" sz="3200" b="1" i="1">
                <a:latin typeface="Calibri" panose="020F0502020204030204" pitchFamily="34" charset="0"/>
                <a:ea typeface="ヒラギノ角ゴ Pro W3" panose="020B0300000000000000" pitchFamily="34" charset="-128"/>
              </a:rPr>
              <a:t>Fattori Predittivi di mancata Aderenza alle Prescrizioni Terapeutiche</a:t>
            </a:r>
            <a:r>
              <a:rPr lang="it-IT" altLang="it-IT" sz="4000" b="1">
                <a:latin typeface="Calibri" panose="020F0502020204030204" pitchFamily="34" charset="0"/>
                <a:ea typeface="ヒラギノ角ゴ Pro W3" panose="020B0300000000000000" pitchFamily="34" charset="-128"/>
              </a:rPr>
              <a:t> </a:t>
            </a:r>
            <a:endParaRPr lang="it-IT" altLang="it-IT" sz="3200" b="1">
              <a:latin typeface="Calibri" panose="020F0502020204030204" pitchFamily="34" charset="0"/>
              <a:ea typeface="ヒラギノ角ゴ Pro W3" panose="020B0300000000000000" pitchFamily="34" charset="-128"/>
            </a:endParaRPr>
          </a:p>
        </p:txBody>
      </p:sp>
      <p:pic>
        <p:nvPicPr>
          <p:cNvPr id="164866" name="Picture 4">
            <a:extLst>
              <a:ext uri="{FF2B5EF4-FFF2-40B4-BE49-F238E27FC236}">
                <a16:creationId xmlns:a16="http://schemas.microsoft.com/office/drawing/2014/main" xmlns="" id="{92BC5845-FD56-C143-A8EC-85E7F4813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3975"/>
            <a:ext cx="91440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34241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4">
            <a:extLst>
              <a:ext uri="{FF2B5EF4-FFF2-40B4-BE49-F238E27FC236}">
                <a16:creationId xmlns:a16="http://schemas.microsoft.com/office/drawing/2014/main" xmlns="" id="{EC262B97-421E-9F4B-B87D-9C64EA1640AD}"/>
              </a:ext>
            </a:extLst>
          </p:cNvPr>
          <p:cNvSpPr txBox="1">
            <a:spLocks/>
          </p:cNvSpPr>
          <p:nvPr/>
        </p:nvSpPr>
        <p:spPr bwMode="auto">
          <a:xfrm>
            <a:off x="457200" y="9429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it-IT" altLang="it-IT" sz="4000" b="1">
                <a:latin typeface="Calibri" panose="020F0502020204030204" pitchFamily="34" charset="0"/>
                <a:ea typeface="ヒラギノ角ゴ Pro W3" panose="020B0300000000000000" pitchFamily="34" charset="-128"/>
              </a:rPr>
              <a:t>Aderenza alla Terapia</a:t>
            </a:r>
            <a:br>
              <a:rPr lang="it-IT" altLang="it-IT" sz="4000" b="1">
                <a:latin typeface="Calibri" panose="020F0502020204030204" pitchFamily="34" charset="0"/>
                <a:ea typeface="ヒラギノ角ゴ Pro W3" panose="020B0300000000000000" pitchFamily="34" charset="-128"/>
              </a:rPr>
            </a:br>
            <a:r>
              <a:rPr lang="it-IT" altLang="it-IT" sz="3200" b="1" i="1">
                <a:latin typeface="Calibri" panose="020F0502020204030204" pitchFamily="34" charset="0"/>
                <a:ea typeface="ヒラギノ角ゴ Pro W3" panose="020B0300000000000000" pitchFamily="34" charset="-128"/>
              </a:rPr>
              <a:t>La Scala di Morisky</a:t>
            </a:r>
          </a:p>
        </p:txBody>
      </p:sp>
      <p:pic>
        <p:nvPicPr>
          <p:cNvPr id="165890" name="Picture 5">
            <a:extLst>
              <a:ext uri="{FF2B5EF4-FFF2-40B4-BE49-F238E27FC236}">
                <a16:creationId xmlns:a16="http://schemas.microsoft.com/office/drawing/2014/main" xmlns="" id="{3DF7AF4C-C6EB-B84C-AE53-B6009E2C7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2328863"/>
            <a:ext cx="9024937"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69850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xmlns="" id="{246F8F5B-3ED7-034A-8B4F-B8C70FEB757B}"/>
              </a:ext>
            </a:extLst>
          </p:cNvPr>
          <p:cNvSpPr txBox="1">
            <a:spLocks/>
          </p:cNvSpPr>
          <p:nvPr/>
        </p:nvSpPr>
        <p:spPr bwMode="auto">
          <a:xfrm>
            <a:off x="457200" y="11572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it-IT" altLang="it-IT" sz="4000" b="1">
                <a:latin typeface="Calibri" panose="020F0502020204030204" pitchFamily="34" charset="0"/>
                <a:ea typeface="ヒラギノ角ゴ Pro W3" panose="020B0300000000000000" pitchFamily="34" charset="-128"/>
              </a:rPr>
              <a:t>Aderenza alla Terapia</a:t>
            </a:r>
            <a:br>
              <a:rPr lang="it-IT" altLang="it-IT" sz="4000" b="1">
                <a:latin typeface="Calibri" panose="020F0502020204030204" pitchFamily="34" charset="0"/>
                <a:ea typeface="ヒラギノ角ゴ Pro W3" panose="020B0300000000000000" pitchFamily="34" charset="-128"/>
              </a:rPr>
            </a:br>
            <a:r>
              <a:rPr lang="it-IT" altLang="it-IT" sz="3200" b="1" i="1">
                <a:latin typeface="Calibri" panose="020F0502020204030204" pitchFamily="34" charset="0"/>
                <a:ea typeface="ヒラギノ角ゴ Pro W3" panose="020B0300000000000000" pitchFamily="34" charset="-128"/>
              </a:rPr>
              <a:t>Interventi per il Miglioramento dell’Aderenza alle Prescrizioni Terapeutiche</a:t>
            </a:r>
            <a:r>
              <a:rPr lang="it-IT" altLang="it-IT" sz="4000" b="1">
                <a:latin typeface="Calibri" panose="020F0502020204030204" pitchFamily="34" charset="0"/>
                <a:ea typeface="ヒラギノ角ゴ Pro W3" panose="020B0300000000000000" pitchFamily="34" charset="-128"/>
              </a:rPr>
              <a:t> </a:t>
            </a:r>
            <a:endParaRPr lang="it-IT" altLang="it-IT" sz="3200" b="1">
              <a:latin typeface="Calibri" panose="020F0502020204030204" pitchFamily="34" charset="0"/>
              <a:ea typeface="ヒラギノ角ゴ Pro W3" panose="020B0300000000000000" pitchFamily="34" charset="-128"/>
            </a:endParaRPr>
          </a:p>
        </p:txBody>
      </p:sp>
      <p:pic>
        <p:nvPicPr>
          <p:cNvPr id="166914" name="Picture 4">
            <a:extLst>
              <a:ext uri="{FF2B5EF4-FFF2-40B4-BE49-F238E27FC236}">
                <a16:creationId xmlns:a16="http://schemas.microsoft.com/office/drawing/2014/main" xmlns="" id="{DD87130D-6E39-5B43-8923-C1CAA31B5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0"/>
            <a:ext cx="914400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67963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xmlns="" id="{6A7C0376-7AFE-8B46-82D3-3680EE52A969}"/>
              </a:ext>
            </a:extLst>
          </p:cNvPr>
          <p:cNvSpPr txBox="1">
            <a:spLocks/>
          </p:cNvSpPr>
          <p:nvPr/>
        </p:nvSpPr>
        <p:spPr bwMode="auto">
          <a:xfrm>
            <a:off x="457200" y="9207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it-IT" altLang="it-IT" sz="4400" b="1">
                <a:latin typeface="Calibri" panose="020F0502020204030204" pitchFamily="34" charset="0"/>
                <a:ea typeface="ヒラギノ角ゴ Pro W3" panose="020B0300000000000000" pitchFamily="34" charset="-128"/>
              </a:rPr>
              <a:t>Aderenza alla Terapia - 1</a:t>
            </a:r>
            <a:endParaRPr lang="it-IT" altLang="it-IT" sz="3600" b="1">
              <a:latin typeface="Calibri" panose="020F0502020204030204" pitchFamily="34" charset="0"/>
              <a:ea typeface="ヒラギノ角ゴ Pro W3" panose="020B0300000000000000" pitchFamily="34" charset="-128"/>
            </a:endParaRPr>
          </a:p>
        </p:txBody>
      </p:sp>
      <p:sp>
        <p:nvSpPr>
          <p:cNvPr id="167938" name="Rectangle 4">
            <a:extLst>
              <a:ext uri="{FF2B5EF4-FFF2-40B4-BE49-F238E27FC236}">
                <a16:creationId xmlns:a16="http://schemas.microsoft.com/office/drawing/2014/main" xmlns="" id="{45153CAC-344E-3443-981E-67A0DD3A78BC}"/>
              </a:ext>
            </a:extLst>
          </p:cNvPr>
          <p:cNvSpPr txBox="1">
            <a:spLocks/>
          </p:cNvSpPr>
          <p:nvPr/>
        </p:nvSpPr>
        <p:spPr bwMode="auto">
          <a:xfrm>
            <a:off x="457200" y="216058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Tx/>
              <a:buChar char="•"/>
            </a:pPr>
            <a:r>
              <a:rPr lang="it-IT" altLang="it-IT" sz="2800" b="1">
                <a:latin typeface="Calibri" panose="020F0502020204030204" pitchFamily="34" charset="0"/>
                <a:ea typeface="ヒラギノ角ゴ Pro W3" panose="020B0300000000000000" pitchFamily="34" charset="-128"/>
              </a:rPr>
              <a:t>Per favorire l’aderenza, il Panel ritiene fondamentale:</a:t>
            </a:r>
          </a:p>
          <a:p>
            <a:pPr>
              <a:spcBef>
                <a:spcPct val="20000"/>
              </a:spcBef>
              <a:buFontTx/>
              <a:buAutoNum type="arabicPeriod"/>
            </a:pPr>
            <a:r>
              <a:rPr lang="it-IT" altLang="it-IT" sz="2800" b="1">
                <a:latin typeface="Calibri" panose="020F0502020204030204" pitchFamily="34" charset="0"/>
                <a:ea typeface="ヒラギノ角ゴ Pro W3" panose="020B0300000000000000" pitchFamily="34" charset="-128"/>
              </a:rPr>
              <a:t>iniziare la comunicazione sulla natura della malattia e la necessità di terapia immediatamente dopo il ricovero in ospedale (momento della massima motivazione al cambiamento);</a:t>
            </a:r>
          </a:p>
          <a:p>
            <a:pPr>
              <a:spcBef>
                <a:spcPct val="20000"/>
              </a:spcBef>
              <a:buFontTx/>
              <a:buAutoNum type="arabicPeriod"/>
            </a:pPr>
            <a:r>
              <a:rPr lang="it-IT" altLang="it-IT" sz="2800" b="1">
                <a:latin typeface="Calibri" panose="020F0502020204030204" pitchFamily="34" charset="0"/>
                <a:ea typeface="ヒラギノ角ゴ Pro W3" panose="020B0300000000000000" pitchFamily="34" charset="-128"/>
              </a:rPr>
              <a:t>fornire indicazioni dettagliate sulla terapia prescritta e le modalità di follow-up alla dimissione direttamente al paziente;</a:t>
            </a:r>
          </a:p>
        </p:txBody>
      </p:sp>
    </p:spTree>
    <p:extLst>
      <p:ext uri="{BB962C8B-B14F-4D97-AF65-F5344CB8AC3E}">
        <p14:creationId xmlns:p14="http://schemas.microsoft.com/office/powerpoint/2010/main" val="244939254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xmlns="" id="{47E7A9E5-120C-0546-BB94-5D2275938A7F}"/>
              </a:ext>
            </a:extLst>
          </p:cNvPr>
          <p:cNvSpPr txBox="1">
            <a:spLocks/>
          </p:cNvSpPr>
          <p:nvPr/>
        </p:nvSpPr>
        <p:spPr bwMode="auto">
          <a:xfrm>
            <a:off x="457200" y="8048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it-IT" altLang="it-IT" sz="4400" b="1">
                <a:latin typeface="Calibri" panose="020F0502020204030204" pitchFamily="34" charset="0"/>
                <a:ea typeface="ヒラギノ角ゴ Pro W3" panose="020B0300000000000000" pitchFamily="34" charset="-128"/>
              </a:rPr>
              <a:t>Aderenza alla Terapia - 2</a:t>
            </a:r>
            <a:endParaRPr lang="it-IT" altLang="it-IT" sz="3600" b="1">
              <a:latin typeface="Calibri" panose="020F0502020204030204" pitchFamily="34" charset="0"/>
              <a:ea typeface="ヒラギノ角ゴ Pro W3" panose="020B0300000000000000" pitchFamily="34" charset="-128"/>
            </a:endParaRPr>
          </a:p>
        </p:txBody>
      </p:sp>
      <p:sp>
        <p:nvSpPr>
          <p:cNvPr id="168962" name="Rectangle 3">
            <a:extLst>
              <a:ext uri="{FF2B5EF4-FFF2-40B4-BE49-F238E27FC236}">
                <a16:creationId xmlns:a16="http://schemas.microsoft.com/office/drawing/2014/main" xmlns="" id="{85F3C7BA-7C7D-0248-8AE0-FDB5BEEC4C84}"/>
              </a:ext>
            </a:extLst>
          </p:cNvPr>
          <p:cNvSpPr txBox="1">
            <a:spLocks/>
          </p:cNvSpPr>
          <p:nvPr/>
        </p:nvSpPr>
        <p:spPr bwMode="auto">
          <a:xfrm>
            <a:off x="457200" y="20447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pPr>
            <a:r>
              <a:rPr lang="it-IT" altLang="it-IT" b="1">
                <a:latin typeface="Calibri" panose="020F0502020204030204" pitchFamily="34" charset="0"/>
                <a:ea typeface="ヒラギノ角ゴ Pro W3" panose="020B0300000000000000" pitchFamily="34" charset="-128"/>
              </a:rPr>
              <a:t>3. favorire un contatto ottimale tra paziente ed operatori sanitari, prevedendo:</a:t>
            </a:r>
          </a:p>
          <a:p>
            <a:pPr>
              <a:lnSpc>
                <a:spcPct val="90000"/>
              </a:lnSpc>
              <a:spcBef>
                <a:spcPct val="20000"/>
              </a:spcBef>
            </a:pPr>
            <a:r>
              <a:rPr lang="it-IT" altLang="it-IT" b="1">
                <a:latin typeface="Calibri" panose="020F0502020204030204" pitchFamily="34" charset="0"/>
                <a:ea typeface="ヒラギノ角ゴ Pro W3" panose="020B0300000000000000" pitchFamily="34" charset="-128"/>
              </a:rPr>
              <a:t>– durata adeguata del colloquio pre-dimissione,</a:t>
            </a:r>
          </a:p>
          <a:p>
            <a:pPr>
              <a:lnSpc>
                <a:spcPct val="90000"/>
              </a:lnSpc>
              <a:spcBef>
                <a:spcPct val="20000"/>
              </a:spcBef>
            </a:pPr>
            <a:r>
              <a:rPr lang="it-IT" altLang="it-IT" b="1">
                <a:latin typeface="Calibri" panose="020F0502020204030204" pitchFamily="34" charset="0"/>
                <a:ea typeface="ヒラギノ角ゴ Pro W3" panose="020B0300000000000000" pitchFamily="34" charset="-128"/>
              </a:rPr>
              <a:t>– primo controllo post-dimissione a breve termine (30 giorni),</a:t>
            </a:r>
          </a:p>
          <a:p>
            <a:pPr>
              <a:lnSpc>
                <a:spcPct val="90000"/>
              </a:lnSpc>
              <a:spcBef>
                <a:spcPct val="20000"/>
              </a:spcBef>
            </a:pPr>
            <a:r>
              <a:rPr lang="it-IT" altLang="it-IT" b="1">
                <a:latin typeface="Calibri" panose="020F0502020204030204" pitchFamily="34" charset="0"/>
                <a:ea typeface="ヒラギノ角ゴ Pro W3" panose="020B0300000000000000" pitchFamily="34" charset="-128"/>
              </a:rPr>
              <a:t>– durata adeguata delle visite di follow-up,</a:t>
            </a:r>
          </a:p>
          <a:p>
            <a:pPr>
              <a:lnSpc>
                <a:spcPct val="90000"/>
              </a:lnSpc>
              <a:spcBef>
                <a:spcPct val="20000"/>
              </a:spcBef>
            </a:pPr>
            <a:r>
              <a:rPr lang="it-IT" altLang="it-IT" b="1">
                <a:latin typeface="Calibri" panose="020F0502020204030204" pitchFamily="34" charset="0"/>
                <a:ea typeface="ヒラギノ角ゴ Pro W3" panose="020B0300000000000000" pitchFamily="34" charset="-128"/>
              </a:rPr>
              <a:t>– possibilità di accesso diretto o telefonico nel caso di specifici problemi clinici;</a:t>
            </a:r>
          </a:p>
          <a:p>
            <a:pPr>
              <a:lnSpc>
                <a:spcPct val="90000"/>
              </a:lnSpc>
              <a:spcBef>
                <a:spcPct val="20000"/>
              </a:spcBef>
            </a:pPr>
            <a:r>
              <a:rPr lang="it-IT" altLang="it-IT" b="1">
                <a:latin typeface="Calibri" panose="020F0502020204030204" pitchFamily="34" charset="0"/>
                <a:ea typeface="ヒラギノ角ゴ Pro W3" panose="020B0300000000000000" pitchFamily="34" charset="-128"/>
              </a:rPr>
              <a:t>4. identificare i fattori associati a mancata aderenza  ed utilizzare strumenti specifici di verifica dell’aderenza durante il follow-up come il questionario di Morisky;</a:t>
            </a:r>
          </a:p>
          <a:p>
            <a:pPr>
              <a:lnSpc>
                <a:spcPct val="90000"/>
              </a:lnSpc>
              <a:spcBef>
                <a:spcPct val="20000"/>
              </a:spcBef>
            </a:pPr>
            <a:r>
              <a:rPr lang="it-IT" altLang="it-IT" b="1">
                <a:latin typeface="Calibri" panose="020F0502020204030204" pitchFamily="34" charset="0"/>
                <a:ea typeface="ヒラギノ角ゴ Pro W3" panose="020B0300000000000000" pitchFamily="34" charset="-128"/>
              </a:rPr>
              <a:t>5. utilizzare il recall telefonico soprattutto nei soggetti ad alto rischio trombotico.</a:t>
            </a:r>
          </a:p>
        </p:txBody>
      </p:sp>
    </p:spTree>
    <p:extLst>
      <p:ext uri="{BB962C8B-B14F-4D97-AF65-F5344CB8AC3E}">
        <p14:creationId xmlns:p14="http://schemas.microsoft.com/office/powerpoint/2010/main" val="1520919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1" name="Rettangolo 5">
            <a:extLst>
              <a:ext uri="{FF2B5EF4-FFF2-40B4-BE49-F238E27FC236}">
                <a16:creationId xmlns:a16="http://schemas.microsoft.com/office/drawing/2014/main" xmlns="" id="{4E10E749-9442-FF45-ABEB-A96CE8F2FE5B}"/>
              </a:ext>
            </a:extLst>
          </p:cNvPr>
          <p:cNvSpPr>
            <a:spLocks noChangeArrowheads="1"/>
          </p:cNvSpPr>
          <p:nvPr/>
        </p:nvSpPr>
        <p:spPr bwMode="auto">
          <a:xfrm>
            <a:off x="468313" y="5084763"/>
            <a:ext cx="8135937" cy="7921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90"/>
              </a:solidFill>
            </a:endParaRPr>
          </a:p>
        </p:txBody>
      </p:sp>
      <p:pic>
        <p:nvPicPr>
          <p:cNvPr id="66562" name="Immagine 3" descr="cochrane.jpg">
            <a:extLst>
              <a:ext uri="{FF2B5EF4-FFF2-40B4-BE49-F238E27FC236}">
                <a16:creationId xmlns:a16="http://schemas.microsoft.com/office/drawing/2014/main" xmlns="" id="{EFBEBCE8-4309-3E43-994C-82306FAA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7938"/>
            <a:ext cx="8890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asellaDiTesto 4">
            <a:extLst>
              <a:ext uri="{FF2B5EF4-FFF2-40B4-BE49-F238E27FC236}">
                <a16:creationId xmlns:a16="http://schemas.microsoft.com/office/drawing/2014/main" xmlns="" id="{44FDAE4D-0A3B-AF4B-95E6-C27C0F7137C4}"/>
              </a:ext>
            </a:extLst>
          </p:cNvPr>
          <p:cNvSpPr txBox="1">
            <a:spLocks noChangeArrowheads="1"/>
          </p:cNvSpPr>
          <p:nvPr/>
        </p:nvSpPr>
        <p:spPr bwMode="auto">
          <a:xfrm>
            <a:off x="468313" y="5084763"/>
            <a:ext cx="8124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dirty="0" err="1">
                <a:solidFill>
                  <a:schemeClr val="bg1"/>
                </a:solidFill>
                <a:latin typeface="Century Gothic" panose="020B0502020202020204" pitchFamily="34" charset="0"/>
              </a:rPr>
              <a:t>Reduction</a:t>
            </a:r>
            <a:r>
              <a:rPr lang="it-IT" altLang="it-IT" b="1" dirty="0">
                <a:solidFill>
                  <a:schemeClr val="bg1"/>
                </a:solidFill>
                <a:latin typeface="Century Gothic" panose="020B0502020202020204" pitchFamily="34" charset="0"/>
              </a:rPr>
              <a:t> of </a:t>
            </a:r>
            <a:r>
              <a:rPr lang="it-IT" altLang="it-IT" b="1" dirty="0" err="1">
                <a:solidFill>
                  <a:schemeClr val="bg1"/>
                </a:solidFill>
                <a:latin typeface="Century Gothic" panose="020B0502020202020204" pitchFamily="34" charset="0"/>
              </a:rPr>
              <a:t>cardiac</a:t>
            </a:r>
            <a:r>
              <a:rPr lang="it-IT" altLang="it-IT" b="1" dirty="0">
                <a:solidFill>
                  <a:schemeClr val="bg1"/>
                </a:solidFill>
                <a:latin typeface="Century Gothic" panose="020B0502020202020204" pitchFamily="34" charset="0"/>
              </a:rPr>
              <a:t> </a:t>
            </a:r>
            <a:r>
              <a:rPr lang="it-IT" altLang="it-IT" b="1" dirty="0" err="1">
                <a:solidFill>
                  <a:schemeClr val="bg1"/>
                </a:solidFill>
                <a:latin typeface="Century Gothic" panose="020B0502020202020204" pitchFamily="34" charset="0"/>
              </a:rPr>
              <a:t>mortality</a:t>
            </a:r>
            <a:r>
              <a:rPr lang="it-IT" altLang="it-IT" b="1" dirty="0">
                <a:solidFill>
                  <a:schemeClr val="bg1"/>
                </a:solidFill>
                <a:latin typeface="Century Gothic" panose="020B0502020202020204" pitchFamily="34" charset="0"/>
              </a:rPr>
              <a:t> and re-</a:t>
            </a:r>
            <a:r>
              <a:rPr lang="it-IT" altLang="it-IT" b="1" dirty="0" err="1">
                <a:solidFill>
                  <a:schemeClr val="bg1"/>
                </a:solidFill>
                <a:latin typeface="Century Gothic" panose="020B0502020202020204" pitchFamily="34" charset="0"/>
              </a:rPr>
              <a:t>hospitalization</a:t>
            </a:r>
            <a:endParaRPr lang="it-IT" altLang="it-IT" b="1" dirty="0">
              <a:solidFill>
                <a:schemeClr val="bg1"/>
              </a:solidFill>
              <a:latin typeface="Century Gothic" panose="020B0502020202020204" pitchFamily="34" charset="0"/>
            </a:endParaRPr>
          </a:p>
          <a:p>
            <a:pPr eaLnBrk="1" hangingPunct="1"/>
            <a:r>
              <a:rPr lang="it-IT" altLang="it-IT" b="1" dirty="0" err="1">
                <a:solidFill>
                  <a:schemeClr val="bg1"/>
                </a:solidFill>
                <a:latin typeface="Century Gothic" panose="020B0502020202020204" pitchFamily="34" charset="0"/>
              </a:rPr>
              <a:t>Improvement</a:t>
            </a:r>
            <a:r>
              <a:rPr lang="it-IT" altLang="it-IT" b="1" dirty="0">
                <a:solidFill>
                  <a:schemeClr val="bg1"/>
                </a:solidFill>
                <a:latin typeface="Century Gothic" panose="020B0502020202020204" pitchFamily="34" charset="0"/>
              </a:rPr>
              <a:t> in </a:t>
            </a:r>
            <a:r>
              <a:rPr lang="it-IT" altLang="it-IT" b="1" dirty="0" err="1">
                <a:solidFill>
                  <a:schemeClr val="bg1"/>
                </a:solidFill>
                <a:latin typeface="Century Gothic" panose="020B0502020202020204" pitchFamily="34" charset="0"/>
              </a:rPr>
              <a:t>QoL</a:t>
            </a:r>
            <a:r>
              <a:rPr lang="it-IT" altLang="it-IT" b="1" dirty="0">
                <a:solidFill>
                  <a:schemeClr val="bg1"/>
                </a:solidFill>
                <a:latin typeface="Century Gothic" panose="020B0502020202020204" pitchFamily="34" charset="0"/>
              </a:rPr>
              <a:t> and </a:t>
            </a:r>
            <a:r>
              <a:rPr lang="it-IT" altLang="it-IT" b="1" dirty="0" err="1">
                <a:solidFill>
                  <a:schemeClr val="bg1"/>
                </a:solidFill>
                <a:latin typeface="Century Gothic" panose="020B0502020202020204" pitchFamily="34" charset="0"/>
              </a:rPr>
              <a:t>exercize</a:t>
            </a:r>
            <a:r>
              <a:rPr lang="it-IT" altLang="it-IT" b="1" dirty="0">
                <a:solidFill>
                  <a:schemeClr val="bg1"/>
                </a:solidFill>
                <a:latin typeface="Century Gothic" panose="020B0502020202020204" pitchFamily="34" charset="0"/>
              </a:rPr>
              <a:t> </a:t>
            </a:r>
            <a:r>
              <a:rPr lang="it-IT" altLang="it-IT" b="1" dirty="0" err="1">
                <a:solidFill>
                  <a:schemeClr val="bg1"/>
                </a:solidFill>
                <a:latin typeface="Century Gothic" panose="020B0502020202020204" pitchFamily="34" charset="0"/>
              </a:rPr>
              <a:t>capacity</a:t>
            </a:r>
            <a:endParaRPr lang="it-IT" altLang="it-IT"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80593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Line 8">
            <a:extLst>
              <a:ext uri="{FF2B5EF4-FFF2-40B4-BE49-F238E27FC236}">
                <a16:creationId xmlns:a16="http://schemas.microsoft.com/office/drawing/2014/main" xmlns="" id="{72A80F5B-639A-F840-88EC-273E2AB4B374}"/>
              </a:ext>
            </a:extLst>
          </p:cNvPr>
          <p:cNvSpPr>
            <a:spLocks noChangeShapeType="1"/>
          </p:cNvSpPr>
          <p:nvPr/>
        </p:nvSpPr>
        <p:spPr bwMode="auto">
          <a:xfrm>
            <a:off x="2339975" y="1700213"/>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69986" name="Line 52">
            <a:extLst>
              <a:ext uri="{FF2B5EF4-FFF2-40B4-BE49-F238E27FC236}">
                <a16:creationId xmlns:a16="http://schemas.microsoft.com/office/drawing/2014/main" xmlns="" id="{1EFB972E-0C2F-9C42-8282-91A9A12B79B6}"/>
              </a:ext>
            </a:extLst>
          </p:cNvPr>
          <p:cNvSpPr>
            <a:spLocks noChangeShapeType="1"/>
          </p:cNvSpPr>
          <p:nvPr/>
        </p:nvSpPr>
        <p:spPr bwMode="auto">
          <a:xfrm>
            <a:off x="2339975" y="1716088"/>
            <a:ext cx="0" cy="46005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9987" name="Line 4">
            <a:extLst>
              <a:ext uri="{FF2B5EF4-FFF2-40B4-BE49-F238E27FC236}">
                <a16:creationId xmlns:a16="http://schemas.microsoft.com/office/drawing/2014/main" xmlns="" id="{BECB9C22-ABD6-C049-9D5B-FF03BE82A471}"/>
              </a:ext>
            </a:extLst>
          </p:cNvPr>
          <p:cNvSpPr>
            <a:spLocks noChangeShapeType="1"/>
          </p:cNvSpPr>
          <p:nvPr/>
        </p:nvSpPr>
        <p:spPr bwMode="auto">
          <a:xfrm>
            <a:off x="46196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69988" name="Line 5">
            <a:extLst>
              <a:ext uri="{FF2B5EF4-FFF2-40B4-BE49-F238E27FC236}">
                <a16:creationId xmlns:a16="http://schemas.microsoft.com/office/drawing/2014/main" xmlns="" id="{0F15AFEA-7BCA-EF46-968B-B1A5DB4CD3B0}"/>
              </a:ext>
            </a:extLst>
          </p:cNvPr>
          <p:cNvSpPr>
            <a:spLocks noChangeShapeType="1"/>
          </p:cNvSpPr>
          <p:nvPr/>
        </p:nvSpPr>
        <p:spPr bwMode="auto">
          <a:xfrm>
            <a:off x="354647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69989" name="Line 6">
            <a:extLst>
              <a:ext uri="{FF2B5EF4-FFF2-40B4-BE49-F238E27FC236}">
                <a16:creationId xmlns:a16="http://schemas.microsoft.com/office/drawing/2014/main" xmlns="" id="{CBFB3ACE-7D0C-7F48-85AB-2918C2BAF6A5}"/>
              </a:ext>
            </a:extLst>
          </p:cNvPr>
          <p:cNvSpPr>
            <a:spLocks noChangeShapeType="1"/>
          </p:cNvSpPr>
          <p:nvPr/>
        </p:nvSpPr>
        <p:spPr bwMode="auto">
          <a:xfrm>
            <a:off x="5715000"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69990" name="Line 7">
            <a:extLst>
              <a:ext uri="{FF2B5EF4-FFF2-40B4-BE49-F238E27FC236}">
                <a16:creationId xmlns:a16="http://schemas.microsoft.com/office/drawing/2014/main" xmlns="" id="{36740163-AE67-CF40-8B5A-4D684E4E584B}"/>
              </a:ext>
            </a:extLst>
          </p:cNvPr>
          <p:cNvSpPr>
            <a:spLocks noChangeShapeType="1"/>
          </p:cNvSpPr>
          <p:nvPr/>
        </p:nvSpPr>
        <p:spPr bwMode="auto">
          <a:xfrm>
            <a:off x="68040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69991" name="Line 8">
            <a:extLst>
              <a:ext uri="{FF2B5EF4-FFF2-40B4-BE49-F238E27FC236}">
                <a16:creationId xmlns:a16="http://schemas.microsoft.com/office/drawing/2014/main" xmlns="" id="{586B6F4B-6910-CB4A-BF94-4ED808831A78}"/>
              </a:ext>
            </a:extLst>
          </p:cNvPr>
          <p:cNvSpPr>
            <a:spLocks noChangeShapeType="1"/>
          </p:cNvSpPr>
          <p:nvPr/>
        </p:nvSpPr>
        <p:spPr bwMode="auto">
          <a:xfrm>
            <a:off x="2795588" y="1557338"/>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69992" name="Rectangle 9">
            <a:extLst>
              <a:ext uri="{FF2B5EF4-FFF2-40B4-BE49-F238E27FC236}">
                <a16:creationId xmlns:a16="http://schemas.microsoft.com/office/drawing/2014/main" xmlns="" id="{9B56BCE3-867F-814D-B71F-22E4E98172D2}"/>
              </a:ext>
            </a:extLst>
          </p:cNvPr>
          <p:cNvSpPr>
            <a:spLocks noChangeArrowheads="1"/>
          </p:cNvSpPr>
          <p:nvPr/>
        </p:nvSpPr>
        <p:spPr bwMode="auto">
          <a:xfrm>
            <a:off x="2398713" y="1338263"/>
            <a:ext cx="6405562" cy="290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latin typeface="Times New Roman" panose="02020603050405020304" pitchFamily="18" charset="0"/>
            </a:endParaRPr>
          </a:p>
        </p:txBody>
      </p:sp>
      <p:sp>
        <p:nvSpPr>
          <p:cNvPr id="169993" name="AutoShape 11">
            <a:extLst>
              <a:ext uri="{FF2B5EF4-FFF2-40B4-BE49-F238E27FC236}">
                <a16:creationId xmlns:a16="http://schemas.microsoft.com/office/drawing/2014/main" xmlns="" id="{2F5A5EA8-8072-9744-92AF-280A17A4B842}"/>
              </a:ext>
            </a:extLst>
          </p:cNvPr>
          <p:cNvSpPr>
            <a:spLocks noChangeArrowheads="1"/>
          </p:cNvSpPr>
          <p:nvPr/>
        </p:nvSpPr>
        <p:spPr bwMode="auto">
          <a:xfrm>
            <a:off x="2344738" y="1501775"/>
            <a:ext cx="6735762" cy="609600"/>
          </a:xfrm>
          <a:prstGeom prst="rightArrow">
            <a:avLst>
              <a:gd name="adj1" fmla="val 59370"/>
              <a:gd name="adj2" fmla="val 28903"/>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latin typeface="Times New Roman" panose="02020603050405020304" pitchFamily="18" charset="0"/>
            </a:endParaRPr>
          </a:p>
        </p:txBody>
      </p:sp>
      <p:sp>
        <p:nvSpPr>
          <p:cNvPr id="169994" name="Text Box 12">
            <a:extLst>
              <a:ext uri="{FF2B5EF4-FFF2-40B4-BE49-F238E27FC236}">
                <a16:creationId xmlns:a16="http://schemas.microsoft.com/office/drawing/2014/main" xmlns="" id="{75C9C40F-6710-0647-B127-3C2010F8EA9C}"/>
              </a:ext>
            </a:extLst>
          </p:cNvPr>
          <p:cNvSpPr txBox="1">
            <a:spLocks noChangeArrowheads="1"/>
          </p:cNvSpPr>
          <p:nvPr/>
        </p:nvSpPr>
        <p:spPr bwMode="auto">
          <a:xfrm>
            <a:off x="7178675" y="1651000"/>
            <a:ext cx="1263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b="1" i="1">
                <a:solidFill>
                  <a:srgbClr val="000000"/>
                </a:solidFill>
                <a:latin typeface="Times New Roman" panose="02020603050405020304" pitchFamily="18" charset="0"/>
              </a:rPr>
              <a:t>Mesi post SCA</a:t>
            </a:r>
          </a:p>
        </p:txBody>
      </p:sp>
      <p:sp>
        <p:nvSpPr>
          <p:cNvPr id="169995" name="Text Box 13">
            <a:extLst>
              <a:ext uri="{FF2B5EF4-FFF2-40B4-BE49-F238E27FC236}">
                <a16:creationId xmlns:a16="http://schemas.microsoft.com/office/drawing/2014/main" xmlns="" id="{C6E6E87F-E735-7748-8429-3947B7011AD1}"/>
              </a:ext>
            </a:extLst>
          </p:cNvPr>
          <p:cNvSpPr txBox="1">
            <a:spLocks noChangeArrowheads="1"/>
          </p:cNvSpPr>
          <p:nvPr/>
        </p:nvSpPr>
        <p:spPr bwMode="auto">
          <a:xfrm>
            <a:off x="2220913" y="1004888"/>
            <a:ext cx="588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a:solidFill>
                  <a:srgbClr val="000000"/>
                </a:solidFill>
                <a:latin typeface="Times New Roman" panose="02020603050405020304" pitchFamily="18" charset="0"/>
              </a:rPr>
              <a:t>SCA</a:t>
            </a:r>
          </a:p>
        </p:txBody>
      </p:sp>
      <p:sp>
        <p:nvSpPr>
          <p:cNvPr id="169996" name="Line 14">
            <a:extLst>
              <a:ext uri="{FF2B5EF4-FFF2-40B4-BE49-F238E27FC236}">
                <a16:creationId xmlns:a16="http://schemas.microsoft.com/office/drawing/2014/main" xmlns="" id="{B6D18385-453E-CC4C-81A4-A47983A5EE8C}"/>
              </a:ext>
            </a:extLst>
          </p:cNvPr>
          <p:cNvSpPr>
            <a:spLocks noChangeShapeType="1"/>
          </p:cNvSpPr>
          <p:nvPr/>
        </p:nvSpPr>
        <p:spPr bwMode="auto">
          <a:xfrm>
            <a:off x="2330450" y="1281113"/>
            <a:ext cx="0" cy="276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69997" name="Text Box 24">
            <a:extLst>
              <a:ext uri="{FF2B5EF4-FFF2-40B4-BE49-F238E27FC236}">
                <a16:creationId xmlns:a16="http://schemas.microsoft.com/office/drawing/2014/main" xmlns="" id="{24AFCAAB-AEEB-B745-A416-FA57CB410F1E}"/>
              </a:ext>
            </a:extLst>
          </p:cNvPr>
          <p:cNvSpPr txBox="1">
            <a:spLocks noChangeArrowheads="1"/>
          </p:cNvSpPr>
          <p:nvPr/>
        </p:nvSpPr>
        <p:spPr bwMode="auto">
          <a:xfrm>
            <a:off x="201613" y="2522538"/>
            <a:ext cx="2125662"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b="1">
                <a:solidFill>
                  <a:srgbClr val="000000"/>
                </a:solidFill>
                <a:latin typeface="Times New Roman" panose="02020603050405020304" pitchFamily="18" charset="0"/>
              </a:rPr>
              <a:t>MMG:</a:t>
            </a:r>
          </a:p>
          <a:p>
            <a:pPr eaLnBrk="1" hangingPunct="1"/>
            <a:r>
              <a:rPr lang="it-IT" altLang="it-IT" sz="1200" b="1" i="1">
                <a:solidFill>
                  <a:srgbClr val="000000"/>
                </a:solidFill>
                <a:latin typeface="Times New Roman" panose="02020603050405020304" pitchFamily="18" charset="0"/>
              </a:rPr>
              <a:t>-  Aderenza alla terapia</a:t>
            </a:r>
          </a:p>
          <a:p>
            <a:pPr eaLnBrk="1" hangingPunct="1"/>
            <a:r>
              <a:rPr lang="it-IT" altLang="it-IT" sz="1200" b="1" i="1">
                <a:solidFill>
                  <a:srgbClr val="000000"/>
                </a:solidFill>
                <a:latin typeface="Times New Roman" panose="02020603050405020304" pitchFamily="18" charset="0"/>
              </a:rPr>
              <a:t>-  Ttarget lipidi</a:t>
            </a:r>
          </a:p>
          <a:p>
            <a:pPr eaLnBrk="1" hangingPunct="1"/>
            <a:r>
              <a:rPr lang="it-IT" altLang="it-IT" sz="1200" b="1" i="1">
                <a:solidFill>
                  <a:srgbClr val="000000"/>
                </a:solidFill>
                <a:latin typeface="Times New Roman" panose="02020603050405020304" pitchFamily="18" charset="0"/>
              </a:rPr>
              <a:t>- Target PA</a:t>
            </a:r>
          </a:p>
          <a:p>
            <a:pPr eaLnBrk="1" hangingPunct="1"/>
            <a:r>
              <a:rPr lang="it-IT" altLang="it-IT" sz="1200" b="1" i="1">
                <a:solidFill>
                  <a:srgbClr val="000000"/>
                </a:solidFill>
                <a:latin typeface="Times New Roman" panose="02020603050405020304" pitchFamily="18" charset="0"/>
              </a:rPr>
              <a:t>- Target metabolici</a:t>
            </a:r>
          </a:p>
          <a:p>
            <a:pPr eaLnBrk="1" hangingPunct="1">
              <a:buFontTx/>
              <a:buChar char="-"/>
            </a:pPr>
            <a:r>
              <a:rPr lang="it-IT" altLang="it-IT" sz="1200" b="1" i="1">
                <a:solidFill>
                  <a:srgbClr val="000000"/>
                </a:solidFill>
                <a:latin typeface="Times New Roman" panose="02020603050405020304" pitchFamily="18" charset="0"/>
              </a:rPr>
              <a:t>Symptoms</a:t>
            </a:r>
          </a:p>
          <a:p>
            <a:pPr eaLnBrk="1" hangingPunct="1"/>
            <a:endParaRPr lang="it-IT" altLang="it-IT" sz="1400" b="1" i="1">
              <a:solidFill>
                <a:srgbClr val="000000"/>
              </a:solidFill>
              <a:latin typeface="Times New Roman" panose="02020603050405020304" pitchFamily="18" charset="0"/>
            </a:endParaRPr>
          </a:p>
          <a:p>
            <a:pPr eaLnBrk="1" hangingPunct="1">
              <a:lnSpc>
                <a:spcPct val="95000"/>
              </a:lnSpc>
            </a:pPr>
            <a:r>
              <a:rPr lang="it-IT" altLang="it-IT" sz="1400" b="1">
                <a:solidFill>
                  <a:srgbClr val="FF0000"/>
                </a:solidFill>
                <a:latin typeface="Times New Roman" panose="02020603050405020304" pitchFamily="18" charset="0"/>
              </a:rPr>
              <a:t>Visita cardiologica/  ECG</a:t>
            </a:r>
          </a:p>
          <a:p>
            <a:pPr eaLnBrk="1" hangingPunct="1">
              <a:lnSpc>
                <a:spcPct val="95000"/>
              </a:lnSpc>
            </a:pPr>
            <a:endParaRPr lang="it-IT" altLang="it-IT" sz="1400" b="1">
              <a:solidFill>
                <a:srgbClr val="000000"/>
              </a:solidFill>
              <a:latin typeface="Times New Roman" panose="02020603050405020304" pitchFamily="18" charset="0"/>
            </a:endParaRPr>
          </a:p>
          <a:p>
            <a:pPr eaLnBrk="1" hangingPunct="1">
              <a:lnSpc>
                <a:spcPct val="130000"/>
              </a:lnSpc>
            </a:pPr>
            <a:endParaRPr lang="it-IT" altLang="it-IT" sz="800" b="1">
              <a:solidFill>
                <a:srgbClr val="000000"/>
              </a:solidFill>
              <a:latin typeface="Times New Roman" panose="02020603050405020304" pitchFamily="18" charset="0"/>
            </a:endParaRPr>
          </a:p>
          <a:p>
            <a:pPr eaLnBrk="1" hangingPunct="1">
              <a:lnSpc>
                <a:spcPct val="130000"/>
              </a:lnSpc>
            </a:pPr>
            <a:r>
              <a:rPr lang="it-IT" altLang="it-IT" sz="1400" b="1">
                <a:solidFill>
                  <a:srgbClr val="000000"/>
                </a:solidFill>
                <a:latin typeface="Times New Roman" panose="02020603050405020304" pitchFamily="18" charset="0"/>
              </a:rPr>
              <a:t>Esami ematochimici</a:t>
            </a:r>
          </a:p>
          <a:p>
            <a:pPr eaLnBrk="1" hangingPunct="1">
              <a:lnSpc>
                <a:spcPct val="130000"/>
              </a:lnSpc>
            </a:pPr>
            <a:endParaRPr lang="it-IT" altLang="it-IT" sz="1400" b="1">
              <a:solidFill>
                <a:srgbClr val="000000"/>
              </a:solidFill>
              <a:latin typeface="Times New Roman" panose="02020603050405020304" pitchFamily="18" charset="0"/>
            </a:endParaRPr>
          </a:p>
          <a:p>
            <a:pPr eaLnBrk="1" hangingPunct="1">
              <a:lnSpc>
                <a:spcPct val="130000"/>
              </a:lnSpc>
            </a:pPr>
            <a:r>
              <a:rPr lang="it-IT" altLang="it-IT" sz="1400" b="1">
                <a:solidFill>
                  <a:srgbClr val="000000"/>
                </a:solidFill>
                <a:latin typeface="Times New Roman" panose="02020603050405020304" pitchFamily="18" charset="0"/>
              </a:rPr>
              <a:t>Ecocardiogramma</a:t>
            </a:r>
          </a:p>
          <a:p>
            <a:pPr eaLnBrk="1" hangingPunct="1">
              <a:lnSpc>
                <a:spcPct val="130000"/>
              </a:lnSpc>
            </a:pPr>
            <a:endParaRPr lang="it-IT" altLang="it-IT" sz="1400" b="1">
              <a:solidFill>
                <a:srgbClr val="000000"/>
              </a:solidFill>
              <a:latin typeface="Times New Roman" panose="02020603050405020304" pitchFamily="18" charset="0"/>
            </a:endParaRPr>
          </a:p>
          <a:p>
            <a:pPr eaLnBrk="1" hangingPunct="1">
              <a:lnSpc>
                <a:spcPct val="130000"/>
              </a:lnSpc>
            </a:pPr>
            <a:r>
              <a:rPr lang="it-IT" altLang="it-IT" sz="1400" b="1">
                <a:solidFill>
                  <a:srgbClr val="000000"/>
                </a:solidFill>
                <a:latin typeface="Times New Roman" panose="02020603050405020304" pitchFamily="18" charset="0"/>
                <a:ea typeface="ヒラギノ角ゴ Pro W3" panose="020B0300000000000000" pitchFamily="34" charset="-128"/>
              </a:rPr>
              <a:t>Test ergometrico</a:t>
            </a:r>
          </a:p>
        </p:txBody>
      </p:sp>
      <p:sp>
        <p:nvSpPr>
          <p:cNvPr id="169998" name="Line 29">
            <a:extLst>
              <a:ext uri="{FF2B5EF4-FFF2-40B4-BE49-F238E27FC236}">
                <a16:creationId xmlns:a16="http://schemas.microsoft.com/office/drawing/2014/main" xmlns="" id="{D0EE725C-8BB2-9043-9657-0498ED329BE6}"/>
              </a:ext>
            </a:extLst>
          </p:cNvPr>
          <p:cNvSpPr>
            <a:spLocks noChangeShapeType="1"/>
          </p:cNvSpPr>
          <p:nvPr/>
        </p:nvSpPr>
        <p:spPr bwMode="auto">
          <a:xfrm>
            <a:off x="250825" y="38179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9999" name="Line 30">
            <a:extLst>
              <a:ext uri="{FF2B5EF4-FFF2-40B4-BE49-F238E27FC236}">
                <a16:creationId xmlns:a16="http://schemas.microsoft.com/office/drawing/2014/main" xmlns="" id="{25A6D12C-0DDE-F845-9932-689BA2260D12}"/>
              </a:ext>
            </a:extLst>
          </p:cNvPr>
          <p:cNvSpPr>
            <a:spLocks noChangeShapeType="1"/>
          </p:cNvSpPr>
          <p:nvPr/>
        </p:nvSpPr>
        <p:spPr bwMode="auto">
          <a:xfrm>
            <a:off x="250825" y="43656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0000" name="Line 31">
            <a:extLst>
              <a:ext uri="{FF2B5EF4-FFF2-40B4-BE49-F238E27FC236}">
                <a16:creationId xmlns:a16="http://schemas.microsoft.com/office/drawing/2014/main" xmlns="" id="{9F1875F3-A8AB-AE40-91E0-E2731A088B4C}"/>
              </a:ext>
            </a:extLst>
          </p:cNvPr>
          <p:cNvSpPr>
            <a:spLocks noChangeShapeType="1"/>
          </p:cNvSpPr>
          <p:nvPr/>
        </p:nvSpPr>
        <p:spPr bwMode="auto">
          <a:xfrm>
            <a:off x="250825" y="49117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0001" name="Line 32">
            <a:extLst>
              <a:ext uri="{FF2B5EF4-FFF2-40B4-BE49-F238E27FC236}">
                <a16:creationId xmlns:a16="http://schemas.microsoft.com/office/drawing/2014/main" xmlns="" id="{F1A19217-6302-FF43-A1E6-CECAA8F977C5}"/>
              </a:ext>
            </a:extLst>
          </p:cNvPr>
          <p:cNvSpPr>
            <a:spLocks noChangeShapeType="1"/>
          </p:cNvSpPr>
          <p:nvPr/>
        </p:nvSpPr>
        <p:spPr bwMode="auto">
          <a:xfrm>
            <a:off x="250825" y="54451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0002" name="Line 33">
            <a:extLst>
              <a:ext uri="{FF2B5EF4-FFF2-40B4-BE49-F238E27FC236}">
                <a16:creationId xmlns:a16="http://schemas.microsoft.com/office/drawing/2014/main" xmlns="" id="{B165DCAA-9EBC-CB43-BBB8-0A91F41D67D0}"/>
              </a:ext>
            </a:extLst>
          </p:cNvPr>
          <p:cNvSpPr>
            <a:spLocks noChangeShapeType="1"/>
          </p:cNvSpPr>
          <p:nvPr/>
        </p:nvSpPr>
        <p:spPr bwMode="auto">
          <a:xfrm>
            <a:off x="250825" y="59642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0003" name="Rectangle 34">
            <a:extLst>
              <a:ext uri="{FF2B5EF4-FFF2-40B4-BE49-F238E27FC236}">
                <a16:creationId xmlns:a16="http://schemas.microsoft.com/office/drawing/2014/main" xmlns="" id="{16A0725F-2419-6E49-B785-1F0A0C40C236}"/>
              </a:ext>
            </a:extLst>
          </p:cNvPr>
          <p:cNvSpPr>
            <a:spLocks noChangeArrowheads="1"/>
          </p:cNvSpPr>
          <p:nvPr/>
        </p:nvSpPr>
        <p:spPr bwMode="auto">
          <a:xfrm>
            <a:off x="395288" y="5978525"/>
            <a:ext cx="874871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04" name="Rectangle 65">
            <a:extLst>
              <a:ext uri="{FF2B5EF4-FFF2-40B4-BE49-F238E27FC236}">
                <a16:creationId xmlns:a16="http://schemas.microsoft.com/office/drawing/2014/main" xmlns="" id="{9F41CA94-E424-B741-B4A8-F12C0FD5A6AC}"/>
              </a:ext>
            </a:extLst>
          </p:cNvPr>
          <p:cNvSpPr>
            <a:spLocks noChangeArrowheads="1"/>
          </p:cNvSpPr>
          <p:nvPr/>
        </p:nvSpPr>
        <p:spPr bwMode="auto">
          <a:xfrm>
            <a:off x="2195513" y="2000250"/>
            <a:ext cx="6677025"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imes New Roman" panose="02020603050405020304" pitchFamily="18" charset="0"/>
              </a:rPr>
              <a:t>0        1               3                      6                       9                     12               </a:t>
            </a:r>
          </a:p>
        </p:txBody>
      </p:sp>
      <p:sp>
        <p:nvSpPr>
          <p:cNvPr id="170005" name="Line 28">
            <a:extLst>
              <a:ext uri="{FF2B5EF4-FFF2-40B4-BE49-F238E27FC236}">
                <a16:creationId xmlns:a16="http://schemas.microsoft.com/office/drawing/2014/main" xmlns="" id="{0CAC7043-1218-6045-B11D-F63EEECDF577}"/>
              </a:ext>
            </a:extLst>
          </p:cNvPr>
          <p:cNvSpPr>
            <a:spLocks noChangeShapeType="1"/>
          </p:cNvSpPr>
          <p:nvPr/>
        </p:nvSpPr>
        <p:spPr bwMode="auto">
          <a:xfrm>
            <a:off x="250825" y="249237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0006" name="Rectangle 35">
            <a:extLst>
              <a:ext uri="{FF2B5EF4-FFF2-40B4-BE49-F238E27FC236}">
                <a16:creationId xmlns:a16="http://schemas.microsoft.com/office/drawing/2014/main" xmlns="" id="{B60AB21B-5E3F-CE4E-976F-B13C555836F2}"/>
              </a:ext>
            </a:extLst>
          </p:cNvPr>
          <p:cNvSpPr>
            <a:spLocks noChangeArrowheads="1"/>
          </p:cNvSpPr>
          <p:nvPr/>
        </p:nvSpPr>
        <p:spPr bwMode="auto">
          <a:xfrm>
            <a:off x="8928100" y="2205038"/>
            <a:ext cx="215900" cy="4421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latin typeface="Times New Roman" panose="02020603050405020304" pitchFamily="18" charset="0"/>
            </a:endParaRPr>
          </a:p>
        </p:txBody>
      </p:sp>
      <p:sp>
        <p:nvSpPr>
          <p:cNvPr id="170007" name="Rectangle 31">
            <a:extLst>
              <a:ext uri="{FF2B5EF4-FFF2-40B4-BE49-F238E27FC236}">
                <a16:creationId xmlns:a16="http://schemas.microsoft.com/office/drawing/2014/main" xmlns="" id="{0C7DF86E-6862-DC4D-8401-F9550772D476}"/>
              </a:ext>
            </a:extLst>
          </p:cNvPr>
          <p:cNvSpPr>
            <a:spLocks noChangeArrowheads="1"/>
          </p:cNvSpPr>
          <p:nvPr/>
        </p:nvSpPr>
        <p:spPr bwMode="auto">
          <a:xfrm>
            <a:off x="2124075" y="5972175"/>
            <a:ext cx="51117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87425" name="Text Box 33">
            <a:extLst>
              <a:ext uri="{FF2B5EF4-FFF2-40B4-BE49-F238E27FC236}">
                <a16:creationId xmlns:a16="http://schemas.microsoft.com/office/drawing/2014/main" xmlns="" id="{88BE3A78-D9D9-CA42-9475-1335B245FC70}"/>
              </a:ext>
            </a:extLst>
          </p:cNvPr>
          <p:cNvSpPr txBox="1">
            <a:spLocks noChangeArrowheads="1"/>
          </p:cNvSpPr>
          <p:nvPr/>
        </p:nvSpPr>
        <p:spPr bwMode="auto">
          <a:xfrm>
            <a:off x="0" y="206375"/>
            <a:ext cx="9144000" cy="701675"/>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lgn="ctr" fontAlgn="auto">
              <a:spcBef>
                <a:spcPts val="0"/>
              </a:spcBef>
              <a:spcAft>
                <a:spcPts val="0"/>
              </a:spcAft>
              <a:defRPr/>
            </a:pPr>
            <a:r>
              <a:rPr lang="it-IT">
                <a:solidFill>
                  <a:srgbClr val="000000"/>
                </a:solidFill>
                <a:latin typeface="Times New Roman" pitchFamily="18" charset="0"/>
                <a:ea typeface="ＭＳ Ｐゴシック"/>
                <a:cs typeface="ＭＳ Ｐゴシック"/>
              </a:rPr>
              <a:t>Alto rischio:scompenso cardiaco o disfunzione ventricolare sinistra</a:t>
            </a:r>
          </a:p>
          <a:p>
            <a:pPr algn="ctr" fontAlgn="auto">
              <a:spcBef>
                <a:spcPts val="0"/>
              </a:spcBef>
              <a:spcAft>
                <a:spcPts val="0"/>
              </a:spcAft>
              <a:defRPr/>
            </a:pPr>
            <a:r>
              <a:rPr lang="it-IT" sz="1600">
                <a:solidFill>
                  <a:srgbClr val="000000"/>
                </a:solidFill>
                <a:latin typeface="Times New Roman" pitchFamily="18" charset="0"/>
                <a:ea typeface="ＭＳ Ｐゴシック"/>
                <a:cs typeface="ＭＳ Ｐゴシック"/>
              </a:rPr>
              <a:t>Riabilitazione cardiologica degenziale/ambulatorio cardiologico controlli seriati/MMG</a:t>
            </a:r>
          </a:p>
        </p:txBody>
      </p:sp>
      <p:sp>
        <p:nvSpPr>
          <p:cNvPr id="170009" name="Oval 27">
            <a:extLst>
              <a:ext uri="{FF2B5EF4-FFF2-40B4-BE49-F238E27FC236}">
                <a16:creationId xmlns:a16="http://schemas.microsoft.com/office/drawing/2014/main" xmlns="" id="{3C0941ED-E456-CA41-A9EC-1C2EC864EA5D}"/>
              </a:ext>
            </a:extLst>
          </p:cNvPr>
          <p:cNvSpPr>
            <a:spLocks noChangeArrowheads="1"/>
          </p:cNvSpPr>
          <p:nvPr/>
        </p:nvSpPr>
        <p:spPr bwMode="auto">
          <a:xfrm>
            <a:off x="4572000" y="4019550"/>
            <a:ext cx="144463" cy="144463"/>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10" name="Oval 49">
            <a:extLst>
              <a:ext uri="{FF2B5EF4-FFF2-40B4-BE49-F238E27FC236}">
                <a16:creationId xmlns:a16="http://schemas.microsoft.com/office/drawing/2014/main" xmlns="" id="{E1112316-C177-8044-B275-5F37240A5E2B}"/>
              </a:ext>
            </a:extLst>
          </p:cNvPr>
          <p:cNvSpPr>
            <a:spLocks noChangeArrowheads="1"/>
          </p:cNvSpPr>
          <p:nvPr/>
        </p:nvSpPr>
        <p:spPr bwMode="auto">
          <a:xfrm>
            <a:off x="4572000" y="457358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11" name="Oval 53">
            <a:extLst>
              <a:ext uri="{FF2B5EF4-FFF2-40B4-BE49-F238E27FC236}">
                <a16:creationId xmlns:a16="http://schemas.microsoft.com/office/drawing/2014/main" xmlns="" id="{921F7061-3961-164E-BB7E-492455F48815}"/>
              </a:ext>
            </a:extLst>
          </p:cNvPr>
          <p:cNvSpPr>
            <a:spLocks noChangeArrowheads="1"/>
          </p:cNvSpPr>
          <p:nvPr/>
        </p:nvSpPr>
        <p:spPr bwMode="auto">
          <a:xfrm>
            <a:off x="2268538" y="306705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12" name="Oval 67">
            <a:extLst>
              <a:ext uri="{FF2B5EF4-FFF2-40B4-BE49-F238E27FC236}">
                <a16:creationId xmlns:a16="http://schemas.microsoft.com/office/drawing/2014/main" xmlns="" id="{95141C5C-5FA8-E446-AA82-94CAD600A97A}"/>
              </a:ext>
            </a:extLst>
          </p:cNvPr>
          <p:cNvSpPr>
            <a:spLocks noChangeArrowheads="1"/>
          </p:cNvSpPr>
          <p:nvPr/>
        </p:nvSpPr>
        <p:spPr bwMode="auto">
          <a:xfrm>
            <a:off x="2722563" y="515620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13" name="Oval 26">
            <a:extLst>
              <a:ext uri="{FF2B5EF4-FFF2-40B4-BE49-F238E27FC236}">
                <a16:creationId xmlns:a16="http://schemas.microsoft.com/office/drawing/2014/main" xmlns="" id="{33971CAC-9B90-EE49-958E-435C4054670D}"/>
              </a:ext>
            </a:extLst>
          </p:cNvPr>
          <p:cNvSpPr>
            <a:spLocks noChangeArrowheads="1"/>
          </p:cNvSpPr>
          <p:nvPr/>
        </p:nvSpPr>
        <p:spPr bwMode="auto">
          <a:xfrm>
            <a:off x="5651500" y="306863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14" name="Oval 26">
            <a:extLst>
              <a:ext uri="{FF2B5EF4-FFF2-40B4-BE49-F238E27FC236}">
                <a16:creationId xmlns:a16="http://schemas.microsoft.com/office/drawing/2014/main" xmlns="" id="{A7585203-3C88-264A-BFFB-D567D93F44C3}"/>
              </a:ext>
            </a:extLst>
          </p:cNvPr>
          <p:cNvSpPr>
            <a:spLocks noChangeArrowheads="1"/>
          </p:cNvSpPr>
          <p:nvPr/>
        </p:nvSpPr>
        <p:spPr bwMode="auto">
          <a:xfrm>
            <a:off x="270033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15" name="Oval 26">
            <a:extLst>
              <a:ext uri="{FF2B5EF4-FFF2-40B4-BE49-F238E27FC236}">
                <a16:creationId xmlns:a16="http://schemas.microsoft.com/office/drawing/2014/main" xmlns="" id="{2B7F6627-9042-5B4E-9787-507C0C8A4669}"/>
              </a:ext>
            </a:extLst>
          </p:cNvPr>
          <p:cNvSpPr>
            <a:spLocks noChangeArrowheads="1"/>
          </p:cNvSpPr>
          <p:nvPr/>
        </p:nvSpPr>
        <p:spPr bwMode="auto">
          <a:xfrm>
            <a:off x="2722563" y="306863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77" name="Oval 46">
            <a:extLst>
              <a:ext uri="{FF2B5EF4-FFF2-40B4-BE49-F238E27FC236}">
                <a16:creationId xmlns:a16="http://schemas.microsoft.com/office/drawing/2014/main" xmlns="" id="{8CEEA4BA-F3DC-074A-8275-B4F02E582B6B}"/>
              </a:ext>
            </a:extLst>
          </p:cNvPr>
          <p:cNvSpPr>
            <a:spLocks noChangeArrowheads="1"/>
          </p:cNvSpPr>
          <p:nvPr/>
        </p:nvSpPr>
        <p:spPr bwMode="auto">
          <a:xfrm>
            <a:off x="3492500" y="5661025"/>
            <a:ext cx="144463" cy="144463"/>
          </a:xfrm>
          <a:prstGeom prst="ellipse">
            <a:avLst/>
          </a:prstGeom>
          <a:solidFill>
            <a:schemeClr val="tx1"/>
          </a:solidFill>
          <a:ln>
            <a:noFill/>
          </a:ln>
          <a:effectLst>
            <a:outerShdw blurRad="63500" dist="17961" dir="2700000" algn="ctr" rotWithShape="0">
              <a:schemeClr val="bg1">
                <a:alpha val="74997"/>
              </a:schemeClr>
            </a:outerShdw>
          </a:effectLst>
          <a:extLst/>
        </p:spPr>
        <p:txBody>
          <a:bodyPr wrap="none" anchor="ctr"/>
          <a:lstStyle/>
          <a:p>
            <a:pPr fontAlgn="auto">
              <a:spcBef>
                <a:spcPts val="0"/>
              </a:spcBef>
              <a:spcAft>
                <a:spcPts val="0"/>
              </a:spcAft>
              <a:defRPr/>
            </a:pPr>
            <a:endParaRPr lang="it-IT">
              <a:solidFill>
                <a:prstClr val="black"/>
              </a:solidFill>
              <a:latin typeface="Calibri"/>
              <a:ea typeface="ＭＳ Ｐゴシック" charset="0"/>
              <a:cs typeface="Arial" charset="0"/>
            </a:endParaRPr>
          </a:p>
        </p:txBody>
      </p:sp>
      <p:sp>
        <p:nvSpPr>
          <p:cNvPr id="170017" name="Oval 47">
            <a:extLst>
              <a:ext uri="{FF2B5EF4-FFF2-40B4-BE49-F238E27FC236}">
                <a16:creationId xmlns:a16="http://schemas.microsoft.com/office/drawing/2014/main" xmlns="" id="{C93D7146-E71D-E04A-B4DC-7AA6C5E2D4CD}"/>
              </a:ext>
            </a:extLst>
          </p:cNvPr>
          <p:cNvSpPr>
            <a:spLocks noChangeArrowheads="1"/>
          </p:cNvSpPr>
          <p:nvPr/>
        </p:nvSpPr>
        <p:spPr bwMode="auto">
          <a:xfrm>
            <a:off x="2700338" y="5661025"/>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18" name="Line 60">
            <a:extLst>
              <a:ext uri="{FF2B5EF4-FFF2-40B4-BE49-F238E27FC236}">
                <a16:creationId xmlns:a16="http://schemas.microsoft.com/office/drawing/2014/main" xmlns="" id="{C65895D3-1828-094F-B0FF-F1959E590314}"/>
              </a:ext>
            </a:extLst>
          </p:cNvPr>
          <p:cNvSpPr>
            <a:spLocks noChangeShapeType="1"/>
          </p:cNvSpPr>
          <p:nvPr/>
        </p:nvSpPr>
        <p:spPr bwMode="auto">
          <a:xfrm flipH="1">
            <a:off x="3779838" y="5287963"/>
            <a:ext cx="360362" cy="301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type="triangle" w="med" len="med"/>
              </a14:hiddenLine>
            </a:ext>
          </a:extLst>
        </p:spPr>
        <p:txBody>
          <a:bodyPr/>
          <a:lstStyle/>
          <a:p>
            <a:endParaRPr lang="it-IT"/>
          </a:p>
        </p:txBody>
      </p:sp>
      <p:sp>
        <p:nvSpPr>
          <p:cNvPr id="170019" name="Text Box 70">
            <a:extLst>
              <a:ext uri="{FF2B5EF4-FFF2-40B4-BE49-F238E27FC236}">
                <a16:creationId xmlns:a16="http://schemas.microsoft.com/office/drawing/2014/main" xmlns="" id="{86195670-6AA7-DB4F-8310-5875D3700058}"/>
              </a:ext>
            </a:extLst>
          </p:cNvPr>
          <p:cNvSpPr txBox="1">
            <a:spLocks noChangeArrowheads="1"/>
          </p:cNvSpPr>
          <p:nvPr/>
        </p:nvSpPr>
        <p:spPr bwMode="auto">
          <a:xfrm>
            <a:off x="6886575" y="2936875"/>
            <a:ext cx="21224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0000"/>
                </a:solidFill>
                <a:latin typeface="Times New Roman" panose="02020603050405020304" pitchFamily="18" charset="0"/>
              </a:rPr>
              <a:t>Cadenza controlli</a:t>
            </a:r>
          </a:p>
          <a:p>
            <a:pPr algn="ctr" eaLnBrk="1" hangingPunct="1">
              <a:lnSpc>
                <a:spcPct val="90000"/>
              </a:lnSpc>
            </a:pPr>
            <a:r>
              <a:rPr lang="it-IT" altLang="it-IT" sz="1200" b="1">
                <a:solidFill>
                  <a:srgbClr val="000000"/>
                </a:solidFill>
                <a:latin typeface="Times New Roman" panose="02020603050405020304" pitchFamily="18" charset="0"/>
              </a:rPr>
              <a:t>in rapporto a condizione clinica</a:t>
            </a:r>
          </a:p>
        </p:txBody>
      </p:sp>
      <p:sp>
        <p:nvSpPr>
          <p:cNvPr id="170020" name="Text Box 70">
            <a:extLst>
              <a:ext uri="{FF2B5EF4-FFF2-40B4-BE49-F238E27FC236}">
                <a16:creationId xmlns:a16="http://schemas.microsoft.com/office/drawing/2014/main" xmlns="" id="{3F2DF0BF-E165-2D4D-BA11-A8CAEA46A63A}"/>
              </a:ext>
            </a:extLst>
          </p:cNvPr>
          <p:cNvSpPr txBox="1">
            <a:spLocks noChangeArrowheads="1"/>
          </p:cNvSpPr>
          <p:nvPr/>
        </p:nvSpPr>
        <p:spPr bwMode="auto">
          <a:xfrm>
            <a:off x="7224713" y="4419600"/>
            <a:ext cx="14239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0000"/>
                </a:solidFill>
                <a:latin typeface="Times New Roman" panose="02020603050405020304" pitchFamily="18" charset="0"/>
              </a:rPr>
              <a:t>Cadenza in rapporto</a:t>
            </a:r>
          </a:p>
          <a:p>
            <a:pPr algn="ctr" eaLnBrk="1" hangingPunct="1">
              <a:lnSpc>
                <a:spcPct val="90000"/>
              </a:lnSpc>
            </a:pPr>
            <a:r>
              <a:rPr lang="it-IT" altLang="it-IT" sz="1200" b="1">
                <a:solidFill>
                  <a:srgbClr val="000000"/>
                </a:solidFill>
                <a:latin typeface="Times New Roman" panose="02020603050405020304" pitchFamily="18" charset="0"/>
              </a:rPr>
              <a:t>a condizione clinica</a:t>
            </a:r>
          </a:p>
        </p:txBody>
      </p:sp>
      <p:sp>
        <p:nvSpPr>
          <p:cNvPr id="170021" name="Text Box 70">
            <a:extLst>
              <a:ext uri="{FF2B5EF4-FFF2-40B4-BE49-F238E27FC236}">
                <a16:creationId xmlns:a16="http://schemas.microsoft.com/office/drawing/2014/main" xmlns="" id="{1F1CF88B-0CDC-574C-AE9B-D932C20616C3}"/>
              </a:ext>
            </a:extLst>
          </p:cNvPr>
          <p:cNvSpPr txBox="1">
            <a:spLocks noChangeArrowheads="1"/>
          </p:cNvSpPr>
          <p:nvPr/>
        </p:nvSpPr>
        <p:spPr bwMode="auto">
          <a:xfrm>
            <a:off x="7637463" y="3933825"/>
            <a:ext cx="701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b="1">
                <a:solidFill>
                  <a:srgbClr val="000000"/>
                </a:solidFill>
                <a:latin typeface="Times New Roman" panose="02020603050405020304" pitchFamily="18" charset="0"/>
              </a:rPr>
              <a:t>Annuale</a:t>
            </a:r>
          </a:p>
        </p:txBody>
      </p:sp>
      <p:sp>
        <p:nvSpPr>
          <p:cNvPr id="170022" name="Rectangle 65">
            <a:extLst>
              <a:ext uri="{FF2B5EF4-FFF2-40B4-BE49-F238E27FC236}">
                <a16:creationId xmlns:a16="http://schemas.microsoft.com/office/drawing/2014/main" xmlns="" id="{D1252047-3E4A-9B44-A9F7-A497C4BEE6B6}"/>
              </a:ext>
            </a:extLst>
          </p:cNvPr>
          <p:cNvSpPr>
            <a:spLocks noChangeArrowheads="1"/>
          </p:cNvSpPr>
          <p:nvPr/>
        </p:nvSpPr>
        <p:spPr bwMode="auto">
          <a:xfrm>
            <a:off x="0" y="6165850"/>
            <a:ext cx="9144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1746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1746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1746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174625"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pPr>
            <a:r>
              <a:rPr lang="it-IT" altLang="it-IT" sz="1200">
                <a:solidFill>
                  <a:srgbClr val="000000"/>
                </a:solidFill>
                <a:latin typeface="Times New Roman" panose="02020603050405020304" pitchFamily="18" charset="0"/>
              </a:rPr>
              <a:t>   Prova da sforzo per valutazione funzionale pre e post riabilitazione cardiologica</a:t>
            </a:r>
          </a:p>
          <a:p>
            <a:pPr eaLnBrk="1" hangingPunct="1">
              <a:lnSpc>
                <a:spcPct val="95000"/>
              </a:lnSpc>
            </a:pPr>
            <a:endParaRPr lang="it-IT" altLang="it-IT" sz="1200">
              <a:solidFill>
                <a:srgbClr val="000000"/>
              </a:solidFill>
              <a:latin typeface="Times New Roman" panose="02020603050405020304" pitchFamily="18" charset="0"/>
            </a:endParaRPr>
          </a:p>
          <a:p>
            <a:pPr eaLnBrk="1" hangingPunct="1">
              <a:lnSpc>
                <a:spcPct val="95000"/>
              </a:lnSpc>
            </a:pPr>
            <a:endParaRPr lang="it-IT" altLang="it-IT" sz="1200">
              <a:solidFill>
                <a:srgbClr val="000000"/>
              </a:solidFill>
              <a:latin typeface="Times New Roman" panose="02020603050405020304" pitchFamily="18" charset="0"/>
            </a:endParaRPr>
          </a:p>
          <a:p>
            <a:pPr eaLnBrk="1" hangingPunct="1">
              <a:lnSpc>
                <a:spcPct val="95000"/>
              </a:lnSpc>
            </a:pPr>
            <a:endParaRPr lang="it-IT" altLang="it-IT" sz="1200">
              <a:solidFill>
                <a:srgbClr val="000000"/>
              </a:solidFill>
              <a:latin typeface="Times New Roman" panose="02020603050405020304" pitchFamily="18" charset="0"/>
            </a:endParaRPr>
          </a:p>
        </p:txBody>
      </p:sp>
      <p:sp>
        <p:nvSpPr>
          <p:cNvPr id="170023" name="Text Box 42">
            <a:extLst>
              <a:ext uri="{FF2B5EF4-FFF2-40B4-BE49-F238E27FC236}">
                <a16:creationId xmlns:a16="http://schemas.microsoft.com/office/drawing/2014/main" xmlns="" id="{C0DC7E0F-9604-DF42-8223-7F86FFACA265}"/>
              </a:ext>
            </a:extLst>
          </p:cNvPr>
          <p:cNvSpPr txBox="1">
            <a:spLocks noChangeArrowheads="1"/>
          </p:cNvSpPr>
          <p:nvPr/>
        </p:nvSpPr>
        <p:spPr bwMode="auto">
          <a:xfrm>
            <a:off x="50800" y="44450"/>
            <a:ext cx="247650" cy="366713"/>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000000"/>
                </a:solidFill>
                <a:latin typeface="Calibri" panose="020F0502020204030204" pitchFamily="34" charset="0"/>
              </a:rPr>
              <a:t> </a:t>
            </a:r>
          </a:p>
        </p:txBody>
      </p:sp>
      <p:sp>
        <p:nvSpPr>
          <p:cNvPr id="170024" name="Text Box 43">
            <a:extLst>
              <a:ext uri="{FF2B5EF4-FFF2-40B4-BE49-F238E27FC236}">
                <a16:creationId xmlns:a16="http://schemas.microsoft.com/office/drawing/2014/main" xmlns="" id="{97AD3B53-865A-3241-9F25-0EE174CDEDD3}"/>
              </a:ext>
            </a:extLst>
          </p:cNvPr>
          <p:cNvSpPr txBox="1">
            <a:spLocks noChangeArrowheads="1"/>
          </p:cNvSpPr>
          <p:nvPr/>
        </p:nvSpPr>
        <p:spPr bwMode="auto">
          <a:xfrm>
            <a:off x="2755900" y="5464175"/>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0000"/>
                </a:solidFill>
                <a:latin typeface="Calibri" panose="020F0502020204030204" pitchFamily="34" charset="0"/>
              </a:rPr>
              <a:t>*</a:t>
            </a:r>
          </a:p>
        </p:txBody>
      </p:sp>
      <p:sp>
        <p:nvSpPr>
          <p:cNvPr id="170025" name="Text Box 44">
            <a:extLst>
              <a:ext uri="{FF2B5EF4-FFF2-40B4-BE49-F238E27FC236}">
                <a16:creationId xmlns:a16="http://schemas.microsoft.com/office/drawing/2014/main" xmlns="" id="{4EF955A1-62E1-8A4B-A106-86828C3F6C1A}"/>
              </a:ext>
            </a:extLst>
          </p:cNvPr>
          <p:cNvSpPr txBox="1">
            <a:spLocks noChangeArrowheads="1"/>
          </p:cNvSpPr>
          <p:nvPr/>
        </p:nvSpPr>
        <p:spPr bwMode="auto">
          <a:xfrm>
            <a:off x="34925" y="6021388"/>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0000"/>
                </a:solidFill>
                <a:latin typeface="Calibri" panose="020F0502020204030204" pitchFamily="34" charset="0"/>
              </a:rPr>
              <a:t>*</a:t>
            </a:r>
          </a:p>
        </p:txBody>
      </p:sp>
      <p:sp>
        <p:nvSpPr>
          <p:cNvPr id="170026" name="Oval 27">
            <a:extLst>
              <a:ext uri="{FF2B5EF4-FFF2-40B4-BE49-F238E27FC236}">
                <a16:creationId xmlns:a16="http://schemas.microsoft.com/office/drawing/2014/main" xmlns="" id="{5D7F07AC-87FD-AE4B-B704-C19DAD597587}"/>
              </a:ext>
            </a:extLst>
          </p:cNvPr>
          <p:cNvSpPr>
            <a:spLocks noChangeArrowheads="1"/>
          </p:cNvSpPr>
          <p:nvPr/>
        </p:nvSpPr>
        <p:spPr bwMode="auto">
          <a:xfrm>
            <a:off x="673258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27" name="Oval 49">
            <a:extLst>
              <a:ext uri="{FF2B5EF4-FFF2-40B4-BE49-F238E27FC236}">
                <a16:creationId xmlns:a16="http://schemas.microsoft.com/office/drawing/2014/main" xmlns="" id="{28ED9FD2-CEF5-E847-86E0-EE905EB897ED}"/>
              </a:ext>
            </a:extLst>
          </p:cNvPr>
          <p:cNvSpPr>
            <a:spLocks noChangeArrowheads="1"/>
          </p:cNvSpPr>
          <p:nvPr/>
        </p:nvSpPr>
        <p:spPr bwMode="auto">
          <a:xfrm>
            <a:off x="4572000" y="5156200"/>
            <a:ext cx="144463"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28" name="Oval 49">
            <a:extLst>
              <a:ext uri="{FF2B5EF4-FFF2-40B4-BE49-F238E27FC236}">
                <a16:creationId xmlns:a16="http://schemas.microsoft.com/office/drawing/2014/main" xmlns="" id="{13094FCF-2F10-FA4F-A7D9-96F6C223F7D5}"/>
              </a:ext>
            </a:extLst>
          </p:cNvPr>
          <p:cNvSpPr>
            <a:spLocks noChangeArrowheads="1"/>
          </p:cNvSpPr>
          <p:nvPr/>
        </p:nvSpPr>
        <p:spPr bwMode="auto">
          <a:xfrm>
            <a:off x="6732588" y="515620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29" name="Text Box 43">
            <a:extLst>
              <a:ext uri="{FF2B5EF4-FFF2-40B4-BE49-F238E27FC236}">
                <a16:creationId xmlns:a16="http://schemas.microsoft.com/office/drawing/2014/main" xmlns="" id="{57C06BE3-E670-7045-9F9E-0D8A5318233C}"/>
              </a:ext>
            </a:extLst>
          </p:cNvPr>
          <p:cNvSpPr txBox="1">
            <a:spLocks noChangeArrowheads="1"/>
          </p:cNvSpPr>
          <p:nvPr/>
        </p:nvSpPr>
        <p:spPr bwMode="auto">
          <a:xfrm>
            <a:off x="3563938" y="5492750"/>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0000"/>
                </a:solidFill>
                <a:latin typeface="Calibri" panose="020F0502020204030204" pitchFamily="34" charset="0"/>
              </a:rPr>
              <a:t>*</a:t>
            </a:r>
          </a:p>
        </p:txBody>
      </p:sp>
      <p:sp>
        <p:nvSpPr>
          <p:cNvPr id="170030" name="Text Box 70">
            <a:extLst>
              <a:ext uri="{FF2B5EF4-FFF2-40B4-BE49-F238E27FC236}">
                <a16:creationId xmlns:a16="http://schemas.microsoft.com/office/drawing/2014/main" xmlns="" id="{7F4AEEED-EC41-E248-B40E-66BD74CC92E9}"/>
              </a:ext>
            </a:extLst>
          </p:cNvPr>
          <p:cNvSpPr txBox="1">
            <a:spLocks noChangeArrowheads="1"/>
          </p:cNvSpPr>
          <p:nvPr/>
        </p:nvSpPr>
        <p:spPr bwMode="auto">
          <a:xfrm>
            <a:off x="7235825" y="4951413"/>
            <a:ext cx="14239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0000"/>
                </a:solidFill>
                <a:latin typeface="Times New Roman" panose="02020603050405020304" pitchFamily="18" charset="0"/>
              </a:rPr>
              <a:t>Cadenza in rapporto</a:t>
            </a:r>
          </a:p>
          <a:p>
            <a:pPr algn="ctr" eaLnBrk="1" hangingPunct="1">
              <a:lnSpc>
                <a:spcPct val="90000"/>
              </a:lnSpc>
            </a:pPr>
            <a:r>
              <a:rPr lang="it-IT" altLang="it-IT" sz="1200" b="1">
                <a:solidFill>
                  <a:srgbClr val="000000"/>
                </a:solidFill>
                <a:latin typeface="Times New Roman" panose="02020603050405020304" pitchFamily="18" charset="0"/>
              </a:rPr>
              <a:t>a condizione clinica</a:t>
            </a:r>
          </a:p>
        </p:txBody>
      </p:sp>
      <p:sp>
        <p:nvSpPr>
          <p:cNvPr id="170031" name="Oval 26">
            <a:extLst>
              <a:ext uri="{FF2B5EF4-FFF2-40B4-BE49-F238E27FC236}">
                <a16:creationId xmlns:a16="http://schemas.microsoft.com/office/drawing/2014/main" xmlns="" id="{9B486AAE-4614-EC4B-97E9-5C6986AD44E3}"/>
              </a:ext>
            </a:extLst>
          </p:cNvPr>
          <p:cNvSpPr>
            <a:spLocks noChangeArrowheads="1"/>
          </p:cNvSpPr>
          <p:nvPr/>
        </p:nvSpPr>
        <p:spPr bwMode="auto">
          <a:xfrm>
            <a:off x="2700338" y="457993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0032" name="Text Box 70">
            <a:extLst>
              <a:ext uri="{FF2B5EF4-FFF2-40B4-BE49-F238E27FC236}">
                <a16:creationId xmlns:a16="http://schemas.microsoft.com/office/drawing/2014/main" xmlns="" id="{FB2C8ED3-1973-6742-9433-B34435D9D480}"/>
              </a:ext>
            </a:extLst>
          </p:cNvPr>
          <p:cNvSpPr txBox="1">
            <a:spLocks noChangeArrowheads="1"/>
          </p:cNvSpPr>
          <p:nvPr/>
        </p:nvSpPr>
        <p:spPr bwMode="auto">
          <a:xfrm>
            <a:off x="7235825" y="5454650"/>
            <a:ext cx="14239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0000"/>
                </a:solidFill>
                <a:latin typeface="Times New Roman" panose="02020603050405020304" pitchFamily="18" charset="0"/>
              </a:rPr>
              <a:t>Cadenza in rapporto</a:t>
            </a:r>
          </a:p>
          <a:p>
            <a:pPr algn="ctr" eaLnBrk="1" hangingPunct="1">
              <a:lnSpc>
                <a:spcPct val="90000"/>
              </a:lnSpc>
            </a:pPr>
            <a:r>
              <a:rPr lang="it-IT" altLang="it-IT" sz="1200" b="1">
                <a:solidFill>
                  <a:srgbClr val="000000"/>
                </a:solidFill>
                <a:latin typeface="Times New Roman" panose="02020603050405020304" pitchFamily="18" charset="0"/>
              </a:rPr>
              <a:t>a condizione clinica</a:t>
            </a:r>
          </a:p>
        </p:txBody>
      </p:sp>
      <p:sp>
        <p:nvSpPr>
          <p:cNvPr id="170033" name="Text Box 54">
            <a:extLst>
              <a:ext uri="{FF2B5EF4-FFF2-40B4-BE49-F238E27FC236}">
                <a16:creationId xmlns:a16="http://schemas.microsoft.com/office/drawing/2014/main" xmlns="" id="{D7E2E112-D36A-A54A-AD04-1D74F23E4444}"/>
              </a:ext>
            </a:extLst>
          </p:cNvPr>
          <p:cNvSpPr txBox="1">
            <a:spLocks noChangeArrowheads="1"/>
          </p:cNvSpPr>
          <p:nvPr/>
        </p:nvSpPr>
        <p:spPr bwMode="auto">
          <a:xfrm>
            <a:off x="5435600" y="6477000"/>
            <a:ext cx="3633788" cy="336550"/>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a:solidFill>
                  <a:srgbClr val="000000"/>
                </a:solidFill>
                <a:latin typeface="Calibri" panose="020F0502020204030204" pitchFamily="34" charset="0"/>
              </a:rPr>
              <a:t>Modificata da Rossini et al. in press</a:t>
            </a:r>
          </a:p>
        </p:txBody>
      </p:sp>
      <p:sp>
        <p:nvSpPr>
          <p:cNvPr id="170034" name="Oval 26">
            <a:extLst>
              <a:ext uri="{FF2B5EF4-FFF2-40B4-BE49-F238E27FC236}">
                <a16:creationId xmlns:a16="http://schemas.microsoft.com/office/drawing/2014/main" xmlns="" id="{94D9351B-88F2-F644-8459-DD9E0CB89FE1}"/>
              </a:ext>
            </a:extLst>
          </p:cNvPr>
          <p:cNvSpPr>
            <a:spLocks noChangeArrowheads="1"/>
          </p:cNvSpPr>
          <p:nvPr/>
        </p:nvSpPr>
        <p:spPr bwMode="auto">
          <a:xfrm>
            <a:off x="3419475" y="4005263"/>
            <a:ext cx="144463"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Tree>
    <p:extLst>
      <p:ext uri="{BB962C8B-B14F-4D97-AF65-F5344CB8AC3E}">
        <p14:creationId xmlns:p14="http://schemas.microsoft.com/office/powerpoint/2010/main" val="113509257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Line 8">
            <a:extLst>
              <a:ext uri="{FF2B5EF4-FFF2-40B4-BE49-F238E27FC236}">
                <a16:creationId xmlns:a16="http://schemas.microsoft.com/office/drawing/2014/main" xmlns="" id="{3415C291-0FBD-6C48-BE1B-36A08F707DA4}"/>
              </a:ext>
            </a:extLst>
          </p:cNvPr>
          <p:cNvSpPr>
            <a:spLocks noChangeShapeType="1"/>
          </p:cNvSpPr>
          <p:nvPr/>
        </p:nvSpPr>
        <p:spPr bwMode="auto">
          <a:xfrm>
            <a:off x="2339975" y="1700213"/>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71010" name="Line 52">
            <a:extLst>
              <a:ext uri="{FF2B5EF4-FFF2-40B4-BE49-F238E27FC236}">
                <a16:creationId xmlns:a16="http://schemas.microsoft.com/office/drawing/2014/main" xmlns="" id="{28840172-EC64-0D46-AC25-CFB7F04921E3}"/>
              </a:ext>
            </a:extLst>
          </p:cNvPr>
          <p:cNvSpPr>
            <a:spLocks noChangeShapeType="1"/>
          </p:cNvSpPr>
          <p:nvPr/>
        </p:nvSpPr>
        <p:spPr bwMode="auto">
          <a:xfrm>
            <a:off x="2339975" y="1716088"/>
            <a:ext cx="0" cy="46005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1011" name="Line 4">
            <a:extLst>
              <a:ext uri="{FF2B5EF4-FFF2-40B4-BE49-F238E27FC236}">
                <a16:creationId xmlns:a16="http://schemas.microsoft.com/office/drawing/2014/main" xmlns="" id="{9B3D1D8A-0E52-4243-97D2-826F937114EC}"/>
              </a:ext>
            </a:extLst>
          </p:cNvPr>
          <p:cNvSpPr>
            <a:spLocks noChangeShapeType="1"/>
          </p:cNvSpPr>
          <p:nvPr/>
        </p:nvSpPr>
        <p:spPr bwMode="auto">
          <a:xfrm>
            <a:off x="46196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71012" name="Line 5">
            <a:extLst>
              <a:ext uri="{FF2B5EF4-FFF2-40B4-BE49-F238E27FC236}">
                <a16:creationId xmlns:a16="http://schemas.microsoft.com/office/drawing/2014/main" xmlns="" id="{5A177D18-52DE-B145-A6E0-06B2C7C8D1A2}"/>
              </a:ext>
            </a:extLst>
          </p:cNvPr>
          <p:cNvSpPr>
            <a:spLocks noChangeShapeType="1"/>
          </p:cNvSpPr>
          <p:nvPr/>
        </p:nvSpPr>
        <p:spPr bwMode="auto">
          <a:xfrm>
            <a:off x="354647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71013" name="Line 6">
            <a:extLst>
              <a:ext uri="{FF2B5EF4-FFF2-40B4-BE49-F238E27FC236}">
                <a16:creationId xmlns:a16="http://schemas.microsoft.com/office/drawing/2014/main" xmlns="" id="{9B1F6BB6-29C0-F542-A281-657DC55C846A}"/>
              </a:ext>
            </a:extLst>
          </p:cNvPr>
          <p:cNvSpPr>
            <a:spLocks noChangeShapeType="1"/>
          </p:cNvSpPr>
          <p:nvPr/>
        </p:nvSpPr>
        <p:spPr bwMode="auto">
          <a:xfrm>
            <a:off x="5715000"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71014" name="Line 7">
            <a:extLst>
              <a:ext uri="{FF2B5EF4-FFF2-40B4-BE49-F238E27FC236}">
                <a16:creationId xmlns:a16="http://schemas.microsoft.com/office/drawing/2014/main" xmlns="" id="{2FA5AD85-E915-8C49-808E-2BE8D1EB44D2}"/>
              </a:ext>
            </a:extLst>
          </p:cNvPr>
          <p:cNvSpPr>
            <a:spLocks noChangeShapeType="1"/>
          </p:cNvSpPr>
          <p:nvPr/>
        </p:nvSpPr>
        <p:spPr bwMode="auto">
          <a:xfrm>
            <a:off x="68040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71015" name="Line 8">
            <a:extLst>
              <a:ext uri="{FF2B5EF4-FFF2-40B4-BE49-F238E27FC236}">
                <a16:creationId xmlns:a16="http://schemas.microsoft.com/office/drawing/2014/main" xmlns="" id="{7EA9642B-0839-E34A-BAB1-54F8E3E8EA9E}"/>
              </a:ext>
            </a:extLst>
          </p:cNvPr>
          <p:cNvSpPr>
            <a:spLocks noChangeShapeType="1"/>
          </p:cNvSpPr>
          <p:nvPr/>
        </p:nvSpPr>
        <p:spPr bwMode="auto">
          <a:xfrm>
            <a:off x="2795588" y="1557338"/>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71016" name="Rectangle 9">
            <a:extLst>
              <a:ext uri="{FF2B5EF4-FFF2-40B4-BE49-F238E27FC236}">
                <a16:creationId xmlns:a16="http://schemas.microsoft.com/office/drawing/2014/main" xmlns="" id="{223BE0EE-5059-6B4E-A892-E806D7A8058F}"/>
              </a:ext>
            </a:extLst>
          </p:cNvPr>
          <p:cNvSpPr>
            <a:spLocks noChangeArrowheads="1"/>
          </p:cNvSpPr>
          <p:nvPr/>
        </p:nvSpPr>
        <p:spPr bwMode="auto">
          <a:xfrm>
            <a:off x="2398713" y="1338263"/>
            <a:ext cx="6405562" cy="290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latin typeface="Times New Roman" panose="02020603050405020304" pitchFamily="18" charset="0"/>
            </a:endParaRPr>
          </a:p>
        </p:txBody>
      </p:sp>
      <p:sp>
        <p:nvSpPr>
          <p:cNvPr id="171017" name="AutoShape 11">
            <a:extLst>
              <a:ext uri="{FF2B5EF4-FFF2-40B4-BE49-F238E27FC236}">
                <a16:creationId xmlns:a16="http://schemas.microsoft.com/office/drawing/2014/main" xmlns="" id="{252158E3-B472-7A40-ADBF-8BF736BFA1B5}"/>
              </a:ext>
            </a:extLst>
          </p:cNvPr>
          <p:cNvSpPr>
            <a:spLocks noChangeArrowheads="1"/>
          </p:cNvSpPr>
          <p:nvPr/>
        </p:nvSpPr>
        <p:spPr bwMode="auto">
          <a:xfrm>
            <a:off x="2344738" y="1501775"/>
            <a:ext cx="6735762" cy="609600"/>
          </a:xfrm>
          <a:prstGeom prst="rightArrow">
            <a:avLst>
              <a:gd name="adj1" fmla="val 59370"/>
              <a:gd name="adj2" fmla="val 28903"/>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latin typeface="Times New Roman" panose="02020603050405020304" pitchFamily="18" charset="0"/>
            </a:endParaRPr>
          </a:p>
        </p:txBody>
      </p:sp>
      <p:sp>
        <p:nvSpPr>
          <p:cNvPr id="171018" name="Text Box 12">
            <a:extLst>
              <a:ext uri="{FF2B5EF4-FFF2-40B4-BE49-F238E27FC236}">
                <a16:creationId xmlns:a16="http://schemas.microsoft.com/office/drawing/2014/main" xmlns="" id="{5B440853-BB0A-7249-ACCE-95B628E9E4A0}"/>
              </a:ext>
            </a:extLst>
          </p:cNvPr>
          <p:cNvSpPr txBox="1">
            <a:spLocks noChangeArrowheads="1"/>
          </p:cNvSpPr>
          <p:nvPr/>
        </p:nvSpPr>
        <p:spPr bwMode="auto">
          <a:xfrm>
            <a:off x="7178675" y="1651000"/>
            <a:ext cx="1263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b="1" i="1">
                <a:solidFill>
                  <a:srgbClr val="000000"/>
                </a:solidFill>
                <a:latin typeface="Times New Roman" panose="02020603050405020304" pitchFamily="18" charset="0"/>
              </a:rPr>
              <a:t>Mesi post SCA</a:t>
            </a:r>
          </a:p>
        </p:txBody>
      </p:sp>
      <p:sp>
        <p:nvSpPr>
          <p:cNvPr id="171019" name="Text Box 13">
            <a:extLst>
              <a:ext uri="{FF2B5EF4-FFF2-40B4-BE49-F238E27FC236}">
                <a16:creationId xmlns:a16="http://schemas.microsoft.com/office/drawing/2014/main" xmlns="" id="{5A029BB7-4606-074D-B4C2-60879FEBF78E}"/>
              </a:ext>
            </a:extLst>
          </p:cNvPr>
          <p:cNvSpPr txBox="1">
            <a:spLocks noChangeArrowheads="1"/>
          </p:cNvSpPr>
          <p:nvPr/>
        </p:nvSpPr>
        <p:spPr bwMode="auto">
          <a:xfrm>
            <a:off x="2220913" y="1004888"/>
            <a:ext cx="588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a:solidFill>
                  <a:srgbClr val="000000"/>
                </a:solidFill>
                <a:latin typeface="Times New Roman" panose="02020603050405020304" pitchFamily="18" charset="0"/>
              </a:rPr>
              <a:t>SCA</a:t>
            </a:r>
          </a:p>
        </p:txBody>
      </p:sp>
      <p:sp>
        <p:nvSpPr>
          <p:cNvPr id="171020" name="Line 14">
            <a:extLst>
              <a:ext uri="{FF2B5EF4-FFF2-40B4-BE49-F238E27FC236}">
                <a16:creationId xmlns:a16="http://schemas.microsoft.com/office/drawing/2014/main" xmlns="" id="{9451DDC4-D50B-514D-BA12-84B28029DBDD}"/>
              </a:ext>
            </a:extLst>
          </p:cNvPr>
          <p:cNvSpPr>
            <a:spLocks noChangeShapeType="1"/>
          </p:cNvSpPr>
          <p:nvPr/>
        </p:nvSpPr>
        <p:spPr bwMode="auto">
          <a:xfrm>
            <a:off x="2330450" y="1281113"/>
            <a:ext cx="0" cy="276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1021" name="Text Box 24">
            <a:extLst>
              <a:ext uri="{FF2B5EF4-FFF2-40B4-BE49-F238E27FC236}">
                <a16:creationId xmlns:a16="http://schemas.microsoft.com/office/drawing/2014/main" xmlns="" id="{E0F820C1-99BF-FD46-97DD-76AA0082B506}"/>
              </a:ext>
            </a:extLst>
          </p:cNvPr>
          <p:cNvSpPr txBox="1">
            <a:spLocks noChangeArrowheads="1"/>
          </p:cNvSpPr>
          <p:nvPr/>
        </p:nvSpPr>
        <p:spPr bwMode="auto">
          <a:xfrm>
            <a:off x="201613" y="2522538"/>
            <a:ext cx="2125662"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b="1">
                <a:solidFill>
                  <a:srgbClr val="000000"/>
                </a:solidFill>
                <a:latin typeface="Times New Roman" panose="02020603050405020304" pitchFamily="18" charset="0"/>
              </a:rPr>
              <a:t>MMG:</a:t>
            </a:r>
          </a:p>
          <a:p>
            <a:pPr eaLnBrk="1" hangingPunct="1"/>
            <a:r>
              <a:rPr lang="it-IT" altLang="it-IT" sz="1200" b="1" i="1">
                <a:solidFill>
                  <a:srgbClr val="000000"/>
                </a:solidFill>
                <a:latin typeface="Times New Roman" panose="02020603050405020304" pitchFamily="18" charset="0"/>
              </a:rPr>
              <a:t>-  Aderenza alla terapia</a:t>
            </a:r>
          </a:p>
          <a:p>
            <a:pPr eaLnBrk="1" hangingPunct="1"/>
            <a:r>
              <a:rPr lang="it-IT" altLang="it-IT" sz="1200" b="1" i="1">
                <a:solidFill>
                  <a:srgbClr val="000000"/>
                </a:solidFill>
                <a:latin typeface="Times New Roman" panose="02020603050405020304" pitchFamily="18" charset="0"/>
              </a:rPr>
              <a:t>-  Ttarget lipidi</a:t>
            </a:r>
          </a:p>
          <a:p>
            <a:pPr eaLnBrk="1" hangingPunct="1"/>
            <a:r>
              <a:rPr lang="it-IT" altLang="it-IT" sz="1200" b="1" i="1">
                <a:solidFill>
                  <a:srgbClr val="000000"/>
                </a:solidFill>
                <a:latin typeface="Times New Roman" panose="02020603050405020304" pitchFamily="18" charset="0"/>
              </a:rPr>
              <a:t>- Target PA</a:t>
            </a:r>
          </a:p>
          <a:p>
            <a:pPr eaLnBrk="1" hangingPunct="1"/>
            <a:r>
              <a:rPr lang="it-IT" altLang="it-IT" sz="1200" b="1" i="1">
                <a:solidFill>
                  <a:srgbClr val="000000"/>
                </a:solidFill>
                <a:latin typeface="Times New Roman" panose="02020603050405020304" pitchFamily="18" charset="0"/>
              </a:rPr>
              <a:t>- Target metabolici</a:t>
            </a:r>
          </a:p>
          <a:p>
            <a:pPr eaLnBrk="1" hangingPunct="1">
              <a:buFontTx/>
              <a:buChar char="-"/>
            </a:pPr>
            <a:r>
              <a:rPr lang="it-IT" altLang="it-IT" sz="1200" b="1" i="1">
                <a:solidFill>
                  <a:srgbClr val="000000"/>
                </a:solidFill>
                <a:latin typeface="Times New Roman" panose="02020603050405020304" pitchFamily="18" charset="0"/>
              </a:rPr>
              <a:t>Symptoms</a:t>
            </a:r>
          </a:p>
          <a:p>
            <a:pPr eaLnBrk="1" hangingPunct="1"/>
            <a:endParaRPr lang="it-IT" altLang="it-IT" sz="1400" b="1" i="1">
              <a:solidFill>
                <a:srgbClr val="000000"/>
              </a:solidFill>
              <a:latin typeface="Times New Roman" panose="02020603050405020304" pitchFamily="18" charset="0"/>
            </a:endParaRPr>
          </a:p>
          <a:p>
            <a:pPr eaLnBrk="1" hangingPunct="1">
              <a:lnSpc>
                <a:spcPct val="95000"/>
              </a:lnSpc>
            </a:pPr>
            <a:r>
              <a:rPr lang="it-IT" altLang="it-IT" sz="1400" b="1">
                <a:solidFill>
                  <a:srgbClr val="FF0000"/>
                </a:solidFill>
                <a:latin typeface="Times New Roman" panose="02020603050405020304" pitchFamily="18" charset="0"/>
              </a:rPr>
              <a:t>Visita cardiologica/  ECG</a:t>
            </a:r>
          </a:p>
          <a:p>
            <a:pPr eaLnBrk="1" hangingPunct="1">
              <a:lnSpc>
                <a:spcPct val="95000"/>
              </a:lnSpc>
            </a:pPr>
            <a:endParaRPr lang="it-IT" altLang="it-IT" sz="1400" b="1">
              <a:solidFill>
                <a:srgbClr val="000000"/>
              </a:solidFill>
              <a:latin typeface="Times New Roman" panose="02020603050405020304" pitchFamily="18" charset="0"/>
            </a:endParaRPr>
          </a:p>
          <a:p>
            <a:pPr eaLnBrk="1" hangingPunct="1">
              <a:lnSpc>
                <a:spcPct val="130000"/>
              </a:lnSpc>
            </a:pPr>
            <a:endParaRPr lang="it-IT" altLang="it-IT" sz="800" b="1">
              <a:solidFill>
                <a:srgbClr val="000000"/>
              </a:solidFill>
              <a:latin typeface="Times New Roman" panose="02020603050405020304" pitchFamily="18" charset="0"/>
            </a:endParaRPr>
          </a:p>
          <a:p>
            <a:pPr eaLnBrk="1" hangingPunct="1">
              <a:lnSpc>
                <a:spcPct val="130000"/>
              </a:lnSpc>
            </a:pPr>
            <a:r>
              <a:rPr lang="it-IT" altLang="it-IT" sz="1400" b="1">
                <a:solidFill>
                  <a:srgbClr val="000000"/>
                </a:solidFill>
                <a:latin typeface="Times New Roman" panose="02020603050405020304" pitchFamily="18" charset="0"/>
              </a:rPr>
              <a:t>Esami ematochimici</a:t>
            </a:r>
          </a:p>
          <a:p>
            <a:pPr eaLnBrk="1" hangingPunct="1">
              <a:lnSpc>
                <a:spcPct val="130000"/>
              </a:lnSpc>
            </a:pPr>
            <a:endParaRPr lang="it-IT" altLang="it-IT" sz="1400" b="1">
              <a:solidFill>
                <a:srgbClr val="000000"/>
              </a:solidFill>
              <a:latin typeface="Times New Roman" panose="02020603050405020304" pitchFamily="18" charset="0"/>
            </a:endParaRPr>
          </a:p>
          <a:p>
            <a:pPr eaLnBrk="1" hangingPunct="1">
              <a:lnSpc>
                <a:spcPct val="130000"/>
              </a:lnSpc>
            </a:pPr>
            <a:r>
              <a:rPr lang="it-IT" altLang="it-IT" sz="1400" b="1">
                <a:solidFill>
                  <a:srgbClr val="000000"/>
                </a:solidFill>
                <a:latin typeface="Times New Roman" panose="02020603050405020304" pitchFamily="18" charset="0"/>
              </a:rPr>
              <a:t>Ecocardiogramma</a:t>
            </a:r>
          </a:p>
          <a:p>
            <a:pPr eaLnBrk="1" hangingPunct="1">
              <a:lnSpc>
                <a:spcPct val="130000"/>
              </a:lnSpc>
            </a:pPr>
            <a:endParaRPr lang="it-IT" altLang="it-IT" sz="1400" b="1">
              <a:solidFill>
                <a:srgbClr val="000000"/>
              </a:solidFill>
              <a:latin typeface="Times New Roman" panose="02020603050405020304" pitchFamily="18" charset="0"/>
            </a:endParaRPr>
          </a:p>
          <a:p>
            <a:pPr eaLnBrk="1" hangingPunct="1">
              <a:lnSpc>
                <a:spcPct val="130000"/>
              </a:lnSpc>
            </a:pPr>
            <a:r>
              <a:rPr lang="it-IT" altLang="it-IT" sz="1400" b="1">
                <a:solidFill>
                  <a:srgbClr val="000000"/>
                </a:solidFill>
                <a:latin typeface="Times New Roman" panose="02020603050405020304" pitchFamily="18" charset="0"/>
                <a:ea typeface="ヒラギノ角ゴ Pro W3" panose="020B0300000000000000" pitchFamily="34" charset="-128"/>
              </a:rPr>
              <a:t>Test ergometrico</a:t>
            </a:r>
          </a:p>
        </p:txBody>
      </p:sp>
      <p:sp>
        <p:nvSpPr>
          <p:cNvPr id="171022" name="Line 29">
            <a:extLst>
              <a:ext uri="{FF2B5EF4-FFF2-40B4-BE49-F238E27FC236}">
                <a16:creationId xmlns:a16="http://schemas.microsoft.com/office/drawing/2014/main" xmlns="" id="{B745CD10-A883-9D40-817C-B4BB207730F1}"/>
              </a:ext>
            </a:extLst>
          </p:cNvPr>
          <p:cNvSpPr>
            <a:spLocks noChangeShapeType="1"/>
          </p:cNvSpPr>
          <p:nvPr/>
        </p:nvSpPr>
        <p:spPr bwMode="auto">
          <a:xfrm>
            <a:off x="250825" y="38179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1023" name="Line 30">
            <a:extLst>
              <a:ext uri="{FF2B5EF4-FFF2-40B4-BE49-F238E27FC236}">
                <a16:creationId xmlns:a16="http://schemas.microsoft.com/office/drawing/2014/main" xmlns="" id="{6D55EA75-E191-AF43-BCC0-53B90F228B45}"/>
              </a:ext>
            </a:extLst>
          </p:cNvPr>
          <p:cNvSpPr>
            <a:spLocks noChangeShapeType="1"/>
          </p:cNvSpPr>
          <p:nvPr/>
        </p:nvSpPr>
        <p:spPr bwMode="auto">
          <a:xfrm>
            <a:off x="250825" y="43656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1024" name="Line 31">
            <a:extLst>
              <a:ext uri="{FF2B5EF4-FFF2-40B4-BE49-F238E27FC236}">
                <a16:creationId xmlns:a16="http://schemas.microsoft.com/office/drawing/2014/main" xmlns="" id="{715CE218-B678-D94D-B239-79A3858317AA}"/>
              </a:ext>
            </a:extLst>
          </p:cNvPr>
          <p:cNvSpPr>
            <a:spLocks noChangeShapeType="1"/>
          </p:cNvSpPr>
          <p:nvPr/>
        </p:nvSpPr>
        <p:spPr bwMode="auto">
          <a:xfrm>
            <a:off x="250825" y="49117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1025" name="Line 32">
            <a:extLst>
              <a:ext uri="{FF2B5EF4-FFF2-40B4-BE49-F238E27FC236}">
                <a16:creationId xmlns:a16="http://schemas.microsoft.com/office/drawing/2014/main" xmlns="" id="{69F6E71E-86DB-384D-AAD8-42784A28E100}"/>
              </a:ext>
            </a:extLst>
          </p:cNvPr>
          <p:cNvSpPr>
            <a:spLocks noChangeShapeType="1"/>
          </p:cNvSpPr>
          <p:nvPr/>
        </p:nvSpPr>
        <p:spPr bwMode="auto">
          <a:xfrm>
            <a:off x="250825" y="54451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1026" name="Line 33">
            <a:extLst>
              <a:ext uri="{FF2B5EF4-FFF2-40B4-BE49-F238E27FC236}">
                <a16:creationId xmlns:a16="http://schemas.microsoft.com/office/drawing/2014/main" xmlns="" id="{3068BA2A-307B-7A4B-9E1C-29FA872A6E30}"/>
              </a:ext>
            </a:extLst>
          </p:cNvPr>
          <p:cNvSpPr>
            <a:spLocks noChangeShapeType="1"/>
          </p:cNvSpPr>
          <p:nvPr/>
        </p:nvSpPr>
        <p:spPr bwMode="auto">
          <a:xfrm>
            <a:off x="250825" y="59642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1027" name="Rectangle 34">
            <a:extLst>
              <a:ext uri="{FF2B5EF4-FFF2-40B4-BE49-F238E27FC236}">
                <a16:creationId xmlns:a16="http://schemas.microsoft.com/office/drawing/2014/main" xmlns="" id="{A5778B1A-81A0-3A47-B02B-93CD685967C9}"/>
              </a:ext>
            </a:extLst>
          </p:cNvPr>
          <p:cNvSpPr>
            <a:spLocks noChangeArrowheads="1"/>
          </p:cNvSpPr>
          <p:nvPr/>
        </p:nvSpPr>
        <p:spPr bwMode="auto">
          <a:xfrm>
            <a:off x="395288" y="5978525"/>
            <a:ext cx="874871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1028" name="Rectangle 65">
            <a:extLst>
              <a:ext uri="{FF2B5EF4-FFF2-40B4-BE49-F238E27FC236}">
                <a16:creationId xmlns:a16="http://schemas.microsoft.com/office/drawing/2014/main" xmlns="" id="{552DB595-A627-064A-B080-1A5E7A7DEF27}"/>
              </a:ext>
            </a:extLst>
          </p:cNvPr>
          <p:cNvSpPr>
            <a:spLocks noChangeArrowheads="1"/>
          </p:cNvSpPr>
          <p:nvPr/>
        </p:nvSpPr>
        <p:spPr bwMode="auto">
          <a:xfrm>
            <a:off x="2195513" y="2000250"/>
            <a:ext cx="6677025"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0000"/>
                </a:solidFill>
                <a:latin typeface="Times New Roman" panose="02020603050405020304" pitchFamily="18" charset="0"/>
              </a:rPr>
              <a:t>0        1               3                      6                       9                     12               </a:t>
            </a:r>
          </a:p>
        </p:txBody>
      </p:sp>
      <p:sp>
        <p:nvSpPr>
          <p:cNvPr id="171029" name="Line 28">
            <a:extLst>
              <a:ext uri="{FF2B5EF4-FFF2-40B4-BE49-F238E27FC236}">
                <a16:creationId xmlns:a16="http://schemas.microsoft.com/office/drawing/2014/main" xmlns="" id="{675112E7-7784-BB46-B90E-C88520757712}"/>
              </a:ext>
            </a:extLst>
          </p:cNvPr>
          <p:cNvSpPr>
            <a:spLocks noChangeShapeType="1"/>
          </p:cNvSpPr>
          <p:nvPr/>
        </p:nvSpPr>
        <p:spPr bwMode="auto">
          <a:xfrm>
            <a:off x="250825" y="249237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1030" name="Rectangle 35">
            <a:extLst>
              <a:ext uri="{FF2B5EF4-FFF2-40B4-BE49-F238E27FC236}">
                <a16:creationId xmlns:a16="http://schemas.microsoft.com/office/drawing/2014/main" xmlns="" id="{F8F07406-9F17-A540-B2F3-8B17A2E8F6B6}"/>
              </a:ext>
            </a:extLst>
          </p:cNvPr>
          <p:cNvSpPr>
            <a:spLocks noChangeArrowheads="1"/>
          </p:cNvSpPr>
          <p:nvPr/>
        </p:nvSpPr>
        <p:spPr bwMode="auto">
          <a:xfrm>
            <a:off x="8928100" y="2205038"/>
            <a:ext cx="215900" cy="4421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latin typeface="Times New Roman" panose="02020603050405020304" pitchFamily="18" charset="0"/>
            </a:endParaRPr>
          </a:p>
        </p:txBody>
      </p:sp>
      <p:sp>
        <p:nvSpPr>
          <p:cNvPr id="171031" name="Rectangle 31">
            <a:extLst>
              <a:ext uri="{FF2B5EF4-FFF2-40B4-BE49-F238E27FC236}">
                <a16:creationId xmlns:a16="http://schemas.microsoft.com/office/drawing/2014/main" xmlns="" id="{DFF38EA3-C46A-4648-B6F1-6F17074A28B5}"/>
              </a:ext>
            </a:extLst>
          </p:cNvPr>
          <p:cNvSpPr>
            <a:spLocks noChangeArrowheads="1"/>
          </p:cNvSpPr>
          <p:nvPr/>
        </p:nvSpPr>
        <p:spPr bwMode="auto">
          <a:xfrm>
            <a:off x="2124075" y="5972175"/>
            <a:ext cx="51117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87425" name="Text Box 33">
            <a:extLst>
              <a:ext uri="{FF2B5EF4-FFF2-40B4-BE49-F238E27FC236}">
                <a16:creationId xmlns:a16="http://schemas.microsoft.com/office/drawing/2014/main" xmlns="" id="{2D4164AA-4A75-6E43-A8F5-00F6FFF6C4BD}"/>
              </a:ext>
            </a:extLst>
          </p:cNvPr>
          <p:cNvSpPr txBox="1">
            <a:spLocks noChangeArrowheads="1"/>
          </p:cNvSpPr>
          <p:nvPr/>
        </p:nvSpPr>
        <p:spPr bwMode="auto">
          <a:xfrm>
            <a:off x="0" y="206375"/>
            <a:ext cx="9144000" cy="701675"/>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lgn="ctr" fontAlgn="auto">
              <a:spcBef>
                <a:spcPts val="0"/>
              </a:spcBef>
              <a:spcAft>
                <a:spcPts val="0"/>
              </a:spcAft>
              <a:defRPr/>
            </a:pPr>
            <a:r>
              <a:rPr lang="it-IT">
                <a:solidFill>
                  <a:srgbClr val="000000"/>
                </a:solidFill>
                <a:latin typeface="Times New Roman" pitchFamily="18" charset="0"/>
                <a:ea typeface="ＭＳ Ｐゴシック"/>
                <a:cs typeface="ＭＳ Ｐゴシック"/>
              </a:rPr>
              <a:t>Basso rischio</a:t>
            </a:r>
          </a:p>
          <a:p>
            <a:pPr algn="ctr" fontAlgn="auto">
              <a:spcBef>
                <a:spcPts val="0"/>
              </a:spcBef>
              <a:spcAft>
                <a:spcPts val="0"/>
              </a:spcAft>
              <a:defRPr/>
            </a:pPr>
            <a:r>
              <a:rPr lang="it-IT" sz="1600">
                <a:solidFill>
                  <a:srgbClr val="000000"/>
                </a:solidFill>
                <a:latin typeface="Times New Roman" pitchFamily="18" charset="0"/>
                <a:ea typeface="ＭＳ Ｐゴシック"/>
                <a:cs typeface="ＭＳ Ｐゴシック"/>
              </a:rPr>
              <a:t>Ambulatorio cardiologico H o territoriale/MMG</a:t>
            </a:r>
          </a:p>
        </p:txBody>
      </p:sp>
      <p:sp>
        <p:nvSpPr>
          <p:cNvPr id="171033" name="Oval 49">
            <a:extLst>
              <a:ext uri="{FF2B5EF4-FFF2-40B4-BE49-F238E27FC236}">
                <a16:creationId xmlns:a16="http://schemas.microsoft.com/office/drawing/2014/main" xmlns="" id="{2C1538F5-26B7-B34F-8E68-96E01A006815}"/>
              </a:ext>
            </a:extLst>
          </p:cNvPr>
          <p:cNvSpPr>
            <a:spLocks noChangeArrowheads="1"/>
          </p:cNvSpPr>
          <p:nvPr/>
        </p:nvSpPr>
        <p:spPr bwMode="auto">
          <a:xfrm>
            <a:off x="6732588" y="457358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1034" name="Oval 53">
            <a:extLst>
              <a:ext uri="{FF2B5EF4-FFF2-40B4-BE49-F238E27FC236}">
                <a16:creationId xmlns:a16="http://schemas.microsoft.com/office/drawing/2014/main" xmlns="" id="{F17E538A-D95B-9349-89EB-CAF36EA9174E}"/>
              </a:ext>
            </a:extLst>
          </p:cNvPr>
          <p:cNvSpPr>
            <a:spLocks noChangeArrowheads="1"/>
          </p:cNvSpPr>
          <p:nvPr/>
        </p:nvSpPr>
        <p:spPr bwMode="auto">
          <a:xfrm>
            <a:off x="2268538" y="306705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1035" name="Oval 67">
            <a:extLst>
              <a:ext uri="{FF2B5EF4-FFF2-40B4-BE49-F238E27FC236}">
                <a16:creationId xmlns:a16="http://schemas.microsoft.com/office/drawing/2014/main" xmlns="" id="{11BF3A9E-ABC5-A242-B75B-1F1B5BAAE238}"/>
              </a:ext>
            </a:extLst>
          </p:cNvPr>
          <p:cNvSpPr>
            <a:spLocks noChangeArrowheads="1"/>
          </p:cNvSpPr>
          <p:nvPr/>
        </p:nvSpPr>
        <p:spPr bwMode="auto">
          <a:xfrm>
            <a:off x="2722563" y="4562475"/>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1036" name="Oval 26">
            <a:extLst>
              <a:ext uri="{FF2B5EF4-FFF2-40B4-BE49-F238E27FC236}">
                <a16:creationId xmlns:a16="http://schemas.microsoft.com/office/drawing/2014/main" xmlns="" id="{B540876A-E696-024D-9CC3-5EBE28AAAB32}"/>
              </a:ext>
            </a:extLst>
          </p:cNvPr>
          <p:cNvSpPr>
            <a:spLocks noChangeArrowheads="1"/>
          </p:cNvSpPr>
          <p:nvPr/>
        </p:nvSpPr>
        <p:spPr bwMode="auto">
          <a:xfrm>
            <a:off x="4572000" y="306863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1037" name="Oval 26">
            <a:extLst>
              <a:ext uri="{FF2B5EF4-FFF2-40B4-BE49-F238E27FC236}">
                <a16:creationId xmlns:a16="http://schemas.microsoft.com/office/drawing/2014/main" xmlns="" id="{3AF49589-0DAD-9242-ADAB-FCD6879AE0A1}"/>
              </a:ext>
            </a:extLst>
          </p:cNvPr>
          <p:cNvSpPr>
            <a:spLocks noChangeArrowheads="1"/>
          </p:cNvSpPr>
          <p:nvPr/>
        </p:nvSpPr>
        <p:spPr bwMode="auto">
          <a:xfrm>
            <a:off x="270033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1038" name="Oval 26">
            <a:extLst>
              <a:ext uri="{FF2B5EF4-FFF2-40B4-BE49-F238E27FC236}">
                <a16:creationId xmlns:a16="http://schemas.microsoft.com/office/drawing/2014/main" xmlns="" id="{93FB0C04-FF78-EA47-8BBC-B31D948BEEA5}"/>
              </a:ext>
            </a:extLst>
          </p:cNvPr>
          <p:cNvSpPr>
            <a:spLocks noChangeArrowheads="1"/>
          </p:cNvSpPr>
          <p:nvPr/>
        </p:nvSpPr>
        <p:spPr bwMode="auto">
          <a:xfrm>
            <a:off x="2722563" y="306863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1039" name="Line 60">
            <a:extLst>
              <a:ext uri="{FF2B5EF4-FFF2-40B4-BE49-F238E27FC236}">
                <a16:creationId xmlns:a16="http://schemas.microsoft.com/office/drawing/2014/main" xmlns="" id="{A074AAE5-F181-EE47-A222-3F22C869AD19}"/>
              </a:ext>
            </a:extLst>
          </p:cNvPr>
          <p:cNvSpPr>
            <a:spLocks noChangeShapeType="1"/>
          </p:cNvSpPr>
          <p:nvPr/>
        </p:nvSpPr>
        <p:spPr bwMode="auto">
          <a:xfrm flipH="1">
            <a:off x="3779838" y="5287963"/>
            <a:ext cx="360362" cy="301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type="triangle" w="med" len="med"/>
              </a14:hiddenLine>
            </a:ext>
          </a:extLst>
        </p:spPr>
        <p:txBody>
          <a:bodyPr/>
          <a:lstStyle/>
          <a:p>
            <a:endParaRPr lang="it-IT"/>
          </a:p>
        </p:txBody>
      </p:sp>
      <p:sp>
        <p:nvSpPr>
          <p:cNvPr id="171040" name="Text Box 70">
            <a:extLst>
              <a:ext uri="{FF2B5EF4-FFF2-40B4-BE49-F238E27FC236}">
                <a16:creationId xmlns:a16="http://schemas.microsoft.com/office/drawing/2014/main" xmlns="" id="{F331E58D-1B69-C948-BDDF-B08235F02456}"/>
              </a:ext>
            </a:extLst>
          </p:cNvPr>
          <p:cNvSpPr txBox="1">
            <a:spLocks noChangeArrowheads="1"/>
          </p:cNvSpPr>
          <p:nvPr/>
        </p:nvSpPr>
        <p:spPr bwMode="auto">
          <a:xfrm>
            <a:off x="6886575" y="2936875"/>
            <a:ext cx="21224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0000"/>
                </a:solidFill>
                <a:latin typeface="Times New Roman" panose="02020603050405020304" pitchFamily="18" charset="0"/>
              </a:rPr>
              <a:t>Cadenza controlli</a:t>
            </a:r>
          </a:p>
          <a:p>
            <a:pPr algn="ctr" eaLnBrk="1" hangingPunct="1">
              <a:lnSpc>
                <a:spcPct val="90000"/>
              </a:lnSpc>
            </a:pPr>
            <a:r>
              <a:rPr lang="it-IT" altLang="it-IT" sz="1200" b="1">
                <a:solidFill>
                  <a:srgbClr val="000000"/>
                </a:solidFill>
                <a:latin typeface="Times New Roman" panose="02020603050405020304" pitchFamily="18" charset="0"/>
              </a:rPr>
              <a:t>in rapporto a condizione clinica</a:t>
            </a:r>
          </a:p>
        </p:txBody>
      </p:sp>
      <p:sp>
        <p:nvSpPr>
          <p:cNvPr id="171041" name="Text Box 70">
            <a:extLst>
              <a:ext uri="{FF2B5EF4-FFF2-40B4-BE49-F238E27FC236}">
                <a16:creationId xmlns:a16="http://schemas.microsoft.com/office/drawing/2014/main" xmlns="" id="{A391F51D-3873-0245-97D9-6F13E6776AA6}"/>
              </a:ext>
            </a:extLst>
          </p:cNvPr>
          <p:cNvSpPr txBox="1">
            <a:spLocks noChangeArrowheads="1"/>
          </p:cNvSpPr>
          <p:nvPr/>
        </p:nvSpPr>
        <p:spPr bwMode="auto">
          <a:xfrm>
            <a:off x="7224713" y="4419600"/>
            <a:ext cx="14239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0000"/>
                </a:solidFill>
                <a:latin typeface="Times New Roman" panose="02020603050405020304" pitchFamily="18" charset="0"/>
              </a:rPr>
              <a:t>Cadenza in rapporto</a:t>
            </a:r>
          </a:p>
          <a:p>
            <a:pPr algn="ctr" eaLnBrk="1" hangingPunct="1">
              <a:lnSpc>
                <a:spcPct val="90000"/>
              </a:lnSpc>
            </a:pPr>
            <a:r>
              <a:rPr lang="it-IT" altLang="it-IT" sz="1200" b="1">
                <a:solidFill>
                  <a:srgbClr val="000000"/>
                </a:solidFill>
                <a:latin typeface="Times New Roman" panose="02020603050405020304" pitchFamily="18" charset="0"/>
              </a:rPr>
              <a:t>a condizione clinica</a:t>
            </a:r>
          </a:p>
        </p:txBody>
      </p:sp>
      <p:sp>
        <p:nvSpPr>
          <p:cNvPr id="171042" name="Text Box 70">
            <a:extLst>
              <a:ext uri="{FF2B5EF4-FFF2-40B4-BE49-F238E27FC236}">
                <a16:creationId xmlns:a16="http://schemas.microsoft.com/office/drawing/2014/main" xmlns="" id="{27AE1296-318E-FB4B-868B-ACFBF365512B}"/>
              </a:ext>
            </a:extLst>
          </p:cNvPr>
          <p:cNvSpPr txBox="1">
            <a:spLocks noChangeArrowheads="1"/>
          </p:cNvSpPr>
          <p:nvPr/>
        </p:nvSpPr>
        <p:spPr bwMode="auto">
          <a:xfrm>
            <a:off x="7637463" y="3933825"/>
            <a:ext cx="701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b="1">
                <a:solidFill>
                  <a:srgbClr val="000000"/>
                </a:solidFill>
                <a:latin typeface="Times New Roman" panose="02020603050405020304" pitchFamily="18" charset="0"/>
              </a:rPr>
              <a:t>Annuale</a:t>
            </a:r>
          </a:p>
        </p:txBody>
      </p:sp>
      <p:sp>
        <p:nvSpPr>
          <p:cNvPr id="171043" name="Text Box 70">
            <a:extLst>
              <a:ext uri="{FF2B5EF4-FFF2-40B4-BE49-F238E27FC236}">
                <a16:creationId xmlns:a16="http://schemas.microsoft.com/office/drawing/2014/main" xmlns="" id="{C2BC462D-AE3E-FC4B-96D3-FFB017B7E1CD}"/>
              </a:ext>
            </a:extLst>
          </p:cNvPr>
          <p:cNvSpPr txBox="1">
            <a:spLocks noChangeArrowheads="1"/>
          </p:cNvSpPr>
          <p:nvPr/>
        </p:nvSpPr>
        <p:spPr bwMode="auto">
          <a:xfrm>
            <a:off x="2700338" y="5033963"/>
            <a:ext cx="4608512" cy="2667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0000"/>
                </a:solidFill>
                <a:latin typeface="Times New Roman" panose="02020603050405020304" pitchFamily="18" charset="0"/>
              </a:rPr>
              <a:t>Non indicato in pazienti asintomatici senza nuovi eventi</a:t>
            </a:r>
          </a:p>
        </p:txBody>
      </p:sp>
      <p:sp>
        <p:nvSpPr>
          <p:cNvPr id="171044" name="Text Box 42">
            <a:extLst>
              <a:ext uri="{FF2B5EF4-FFF2-40B4-BE49-F238E27FC236}">
                <a16:creationId xmlns:a16="http://schemas.microsoft.com/office/drawing/2014/main" xmlns="" id="{63AC23D4-25F9-944A-9C3B-A9CCF99F1E77}"/>
              </a:ext>
            </a:extLst>
          </p:cNvPr>
          <p:cNvSpPr txBox="1">
            <a:spLocks noChangeArrowheads="1"/>
          </p:cNvSpPr>
          <p:nvPr/>
        </p:nvSpPr>
        <p:spPr bwMode="auto">
          <a:xfrm>
            <a:off x="50800" y="44450"/>
            <a:ext cx="247650" cy="366713"/>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000000"/>
                </a:solidFill>
                <a:latin typeface="Calibri" panose="020F0502020204030204" pitchFamily="34" charset="0"/>
              </a:rPr>
              <a:t> </a:t>
            </a:r>
          </a:p>
        </p:txBody>
      </p:sp>
      <p:sp>
        <p:nvSpPr>
          <p:cNvPr id="171045" name="Oval 27">
            <a:extLst>
              <a:ext uri="{FF2B5EF4-FFF2-40B4-BE49-F238E27FC236}">
                <a16:creationId xmlns:a16="http://schemas.microsoft.com/office/drawing/2014/main" xmlns="" id="{89AEFA8C-6723-3C47-933A-E3B5D3EF04F6}"/>
              </a:ext>
            </a:extLst>
          </p:cNvPr>
          <p:cNvSpPr>
            <a:spLocks noChangeArrowheads="1"/>
          </p:cNvSpPr>
          <p:nvPr/>
        </p:nvSpPr>
        <p:spPr bwMode="auto">
          <a:xfrm>
            <a:off x="673258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71046" name="Text Box 70">
            <a:extLst>
              <a:ext uri="{FF2B5EF4-FFF2-40B4-BE49-F238E27FC236}">
                <a16:creationId xmlns:a16="http://schemas.microsoft.com/office/drawing/2014/main" xmlns="" id="{D34BEBFE-469D-CA49-9C5C-561611BE1E5F}"/>
              </a:ext>
            </a:extLst>
          </p:cNvPr>
          <p:cNvSpPr txBox="1">
            <a:spLocks noChangeArrowheads="1"/>
          </p:cNvSpPr>
          <p:nvPr/>
        </p:nvSpPr>
        <p:spPr bwMode="auto">
          <a:xfrm>
            <a:off x="2627313" y="5538788"/>
            <a:ext cx="4608512" cy="2667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0000"/>
                </a:solidFill>
                <a:latin typeface="Times New Roman" panose="02020603050405020304" pitchFamily="18" charset="0"/>
              </a:rPr>
              <a:t>Non indicato in pazienti asintomatici senza nuovi eventi</a:t>
            </a:r>
          </a:p>
        </p:txBody>
      </p:sp>
      <p:sp>
        <p:nvSpPr>
          <p:cNvPr id="171047" name="Text Box 49">
            <a:extLst>
              <a:ext uri="{FF2B5EF4-FFF2-40B4-BE49-F238E27FC236}">
                <a16:creationId xmlns:a16="http://schemas.microsoft.com/office/drawing/2014/main" xmlns="" id="{6269DDC2-CD34-2B4B-965F-1D0ADF9369FF}"/>
              </a:ext>
            </a:extLst>
          </p:cNvPr>
          <p:cNvSpPr txBox="1">
            <a:spLocks noChangeArrowheads="1"/>
          </p:cNvSpPr>
          <p:nvPr/>
        </p:nvSpPr>
        <p:spPr bwMode="auto">
          <a:xfrm>
            <a:off x="5435600" y="6477000"/>
            <a:ext cx="3633788" cy="336550"/>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a:solidFill>
                  <a:srgbClr val="000000"/>
                </a:solidFill>
                <a:latin typeface="Calibri" panose="020F0502020204030204" pitchFamily="34" charset="0"/>
              </a:rPr>
              <a:t>Modificata da Rossini et al. in press</a:t>
            </a:r>
          </a:p>
        </p:txBody>
      </p:sp>
    </p:spTree>
    <p:extLst>
      <p:ext uri="{BB962C8B-B14F-4D97-AF65-F5344CB8AC3E}">
        <p14:creationId xmlns:p14="http://schemas.microsoft.com/office/powerpoint/2010/main" val="309231242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1026">
            <a:extLst>
              <a:ext uri="{FF2B5EF4-FFF2-40B4-BE49-F238E27FC236}">
                <a16:creationId xmlns:a16="http://schemas.microsoft.com/office/drawing/2014/main" xmlns="" id="{6E88203E-F1DF-FF42-9194-1CFDA66B7302}"/>
              </a:ext>
            </a:extLst>
          </p:cNvPr>
          <p:cNvSpPr txBox="1">
            <a:spLocks noChangeArrowheads="1"/>
          </p:cNvSpPr>
          <p:nvPr/>
        </p:nvSpPr>
        <p:spPr bwMode="auto">
          <a:xfrm>
            <a:off x="547688" y="1412875"/>
            <a:ext cx="83439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500"/>
              </a:lnSpc>
            </a:pPr>
            <a:r>
              <a:rPr lang="en-US" altLang="it-IT" sz="3000" b="1">
                <a:latin typeface="Verdana" panose="020B0604030504040204" pitchFamily="34" charset="0"/>
              </a:rPr>
              <a:t> Lettera di dimissione </a:t>
            </a:r>
          </a:p>
          <a:p>
            <a:pPr algn="ctr" eaLnBrk="1" hangingPunct="1">
              <a:lnSpc>
                <a:spcPts val="3500"/>
              </a:lnSpc>
            </a:pPr>
            <a:endParaRPr lang="it-IT" altLang="it-IT" sz="3000" b="1">
              <a:latin typeface="Verdana" panose="020B0604030504040204" pitchFamily="34" charset="0"/>
            </a:endParaRPr>
          </a:p>
        </p:txBody>
      </p:sp>
      <p:sp>
        <p:nvSpPr>
          <p:cNvPr id="480261" name="Text Box 1029">
            <a:extLst>
              <a:ext uri="{FF2B5EF4-FFF2-40B4-BE49-F238E27FC236}">
                <a16:creationId xmlns:a16="http://schemas.microsoft.com/office/drawing/2014/main" xmlns="" id="{92ABCF54-4350-5D41-AA02-D5054DE316DA}"/>
              </a:ext>
            </a:extLst>
          </p:cNvPr>
          <p:cNvSpPr txBox="1">
            <a:spLocks noChangeArrowheads="1"/>
          </p:cNvSpPr>
          <p:nvPr/>
        </p:nvSpPr>
        <p:spPr bwMode="auto">
          <a:xfrm>
            <a:off x="280988" y="2892425"/>
            <a:ext cx="8683625" cy="3400425"/>
          </a:xfrm>
          <a:prstGeom prst="rect">
            <a:avLst/>
          </a:prstGeom>
          <a:noFill/>
          <a:ln w="38100">
            <a:solidFill>
              <a:schemeClr val="tx1">
                <a:lumMod val="75000"/>
                <a:lumOff val="25000"/>
              </a:schemeClr>
            </a:solidFill>
            <a:miter lim="800000"/>
            <a:headEnd/>
            <a:tailEnd/>
          </a:ln>
        </p:spPr>
        <p:txBody>
          <a:bodyPr>
            <a:spAutoFit/>
          </a:bodyPr>
          <a:lstStyle/>
          <a:p>
            <a:pPr marL="385763" indent="-385763" fontAlgn="auto">
              <a:lnSpc>
                <a:spcPct val="145000"/>
              </a:lnSpc>
              <a:spcBef>
                <a:spcPct val="10000"/>
              </a:spcBef>
              <a:spcAft>
                <a:spcPts val="0"/>
              </a:spcAft>
              <a:buClr>
                <a:srgbClr val="FFFF00"/>
              </a:buClr>
              <a:buSzPct val="140000"/>
              <a:buFont typeface="Wingdings" pitchFamily="2" charset="2"/>
              <a:buNone/>
              <a:defRPr/>
            </a:pPr>
            <a:r>
              <a:rPr lang="it-IT" sz="2000" dirty="0">
                <a:latin typeface="+mn-lt"/>
                <a:ea typeface="+mn-ea"/>
                <a:cs typeface="ＭＳ Ｐゴシック" charset="0"/>
              </a:rPr>
              <a:t> Linguaggio chiaro e comprensibile, contenuti condivisi con paziente</a:t>
            </a:r>
          </a:p>
          <a:p>
            <a:pPr marL="385763" indent="-385763" fontAlgn="auto">
              <a:lnSpc>
                <a:spcPct val="145000"/>
              </a:lnSpc>
              <a:spcBef>
                <a:spcPct val="10000"/>
              </a:spcBef>
              <a:spcAft>
                <a:spcPts val="0"/>
              </a:spcAft>
              <a:buClr>
                <a:srgbClr val="FFFF00"/>
              </a:buClr>
              <a:buSzPct val="140000"/>
              <a:buFont typeface="Wingdings" pitchFamily="2" charset="2"/>
              <a:buNone/>
              <a:defRPr/>
            </a:pPr>
            <a:r>
              <a:rPr lang="it-IT" sz="2000" dirty="0">
                <a:latin typeface="+mn-lt"/>
                <a:ea typeface="ＭＳ Ｐゴシック"/>
                <a:cs typeface="Arial" charset="0"/>
              </a:rPr>
              <a:t> Diagnosi e sintesi decorso clinico </a:t>
            </a:r>
          </a:p>
          <a:p>
            <a:pPr marL="385763" indent="-385763" fontAlgn="auto">
              <a:lnSpc>
                <a:spcPct val="145000"/>
              </a:lnSpc>
              <a:spcBef>
                <a:spcPct val="10000"/>
              </a:spcBef>
              <a:spcAft>
                <a:spcPts val="0"/>
              </a:spcAft>
              <a:buClr>
                <a:srgbClr val="FFFF00"/>
              </a:buClr>
              <a:buSzPct val="140000"/>
              <a:buFont typeface="Wingdings" pitchFamily="2" charset="2"/>
              <a:buNone/>
              <a:defRPr/>
            </a:pPr>
            <a:r>
              <a:rPr lang="it-IT" sz="2000" dirty="0">
                <a:latin typeface="+mn-lt"/>
                <a:ea typeface="ＭＳ Ｐゴシック"/>
                <a:cs typeface="Arial" charset="0"/>
              </a:rPr>
              <a:t> </a:t>
            </a:r>
            <a:r>
              <a:rPr lang="it-IT" sz="2000" dirty="0">
                <a:solidFill>
                  <a:srgbClr val="FF0000"/>
                </a:solidFill>
                <a:latin typeface="+mn-lt"/>
                <a:ea typeface="ＭＳ Ｐゴシック"/>
                <a:cs typeface="Arial" charset="0"/>
              </a:rPr>
              <a:t>Valutazione prognostica -  rischio scompenso</a:t>
            </a:r>
          </a:p>
          <a:p>
            <a:pPr marL="385763" indent="-385763" fontAlgn="auto">
              <a:lnSpc>
                <a:spcPct val="145000"/>
              </a:lnSpc>
              <a:spcBef>
                <a:spcPct val="10000"/>
              </a:spcBef>
              <a:spcAft>
                <a:spcPts val="0"/>
              </a:spcAft>
              <a:buClr>
                <a:srgbClr val="FFFF00"/>
              </a:buClr>
              <a:buSzPct val="140000"/>
              <a:buFont typeface="Wingdings" pitchFamily="2" charset="2"/>
              <a:buNone/>
              <a:defRPr/>
            </a:pPr>
            <a:r>
              <a:rPr lang="it-IT" sz="2000" dirty="0">
                <a:solidFill>
                  <a:srgbClr val="FF0000"/>
                </a:solidFill>
                <a:latin typeface="+mn-lt"/>
                <a:ea typeface="ＭＳ Ｐゴシック"/>
                <a:cs typeface="Arial" charset="0"/>
              </a:rPr>
              <a:t>                                            -  rischio trombotico</a:t>
            </a:r>
          </a:p>
          <a:p>
            <a:pPr marL="385763" indent="-385763" fontAlgn="auto">
              <a:lnSpc>
                <a:spcPct val="145000"/>
              </a:lnSpc>
              <a:spcBef>
                <a:spcPct val="10000"/>
              </a:spcBef>
              <a:spcAft>
                <a:spcPts val="0"/>
              </a:spcAft>
              <a:buClr>
                <a:srgbClr val="FFFF00"/>
              </a:buClr>
              <a:buSzPct val="140000"/>
              <a:buFont typeface="Wingdings" pitchFamily="2" charset="2"/>
              <a:buNone/>
              <a:defRPr/>
            </a:pPr>
            <a:r>
              <a:rPr lang="it-IT" sz="2000" dirty="0">
                <a:latin typeface="+mn-lt"/>
                <a:ea typeface="ＭＳ Ｐゴシック"/>
                <a:cs typeface="Arial" charset="0"/>
              </a:rPr>
              <a:t> Terapia con indicazioni per la titolazione</a:t>
            </a:r>
          </a:p>
          <a:p>
            <a:pPr marL="385763" indent="-385763" fontAlgn="auto">
              <a:lnSpc>
                <a:spcPct val="145000"/>
              </a:lnSpc>
              <a:spcBef>
                <a:spcPct val="10000"/>
              </a:spcBef>
              <a:spcAft>
                <a:spcPts val="0"/>
              </a:spcAft>
              <a:buClr>
                <a:srgbClr val="FFFF00"/>
              </a:buClr>
              <a:buSzPct val="140000"/>
              <a:buFont typeface="Wingdings" pitchFamily="2" charset="2"/>
              <a:buNone/>
              <a:defRPr/>
            </a:pPr>
            <a:r>
              <a:rPr lang="it-IT" sz="2000" dirty="0">
                <a:latin typeface="+mn-lt"/>
                <a:ea typeface="+mn-ea"/>
                <a:cs typeface="ＭＳ Ｐゴシック" charset="0"/>
              </a:rPr>
              <a:t> </a:t>
            </a:r>
            <a:r>
              <a:rPr lang="it-IT" sz="2000" dirty="0">
                <a:solidFill>
                  <a:srgbClr val="FF0000"/>
                </a:solidFill>
                <a:latin typeface="+mn-lt"/>
                <a:ea typeface="+mn-ea"/>
                <a:cs typeface="ＭＳ Ｐゴシック" charset="0"/>
              </a:rPr>
              <a:t>Identificazione di percorso assistenziale e controlli</a:t>
            </a:r>
            <a:endParaRPr lang="it-IT" sz="2000" dirty="0">
              <a:solidFill>
                <a:srgbClr val="FF0000"/>
              </a:solidFill>
              <a:latin typeface="+mn-lt"/>
              <a:ea typeface="ＭＳ Ｐゴシック"/>
              <a:cs typeface="ＭＳ Ｐゴシック"/>
            </a:endParaRPr>
          </a:p>
          <a:p>
            <a:pPr marL="385763" indent="-385763" fontAlgn="auto">
              <a:lnSpc>
                <a:spcPct val="145000"/>
              </a:lnSpc>
              <a:spcBef>
                <a:spcPct val="10000"/>
              </a:spcBef>
              <a:spcAft>
                <a:spcPts val="0"/>
              </a:spcAft>
              <a:buClr>
                <a:srgbClr val="FFFF00"/>
              </a:buClr>
              <a:buSzPct val="140000"/>
              <a:buFont typeface="Wingdings" pitchFamily="2" charset="2"/>
              <a:buNone/>
              <a:defRPr/>
            </a:pPr>
            <a:r>
              <a:rPr lang="it-IT" sz="2000" dirty="0">
                <a:latin typeface="+mn-lt"/>
                <a:ea typeface="ＭＳ Ｐゴシック"/>
                <a:cs typeface="ＭＳ Ｐゴシック"/>
              </a:rPr>
              <a:t> Raccomandazioni per correggere lo stile di vita </a:t>
            </a:r>
          </a:p>
        </p:txBody>
      </p:sp>
    </p:spTree>
    <p:extLst>
      <p:ext uri="{BB962C8B-B14F-4D97-AF65-F5344CB8AC3E}">
        <p14:creationId xmlns:p14="http://schemas.microsoft.com/office/powerpoint/2010/main" val="268327894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Immagine 1">
            <a:extLst>
              <a:ext uri="{FF2B5EF4-FFF2-40B4-BE49-F238E27FC236}">
                <a16:creationId xmlns:a16="http://schemas.microsoft.com/office/drawing/2014/main" xmlns="" id="{4C39F30A-23E8-8546-B358-EFC8DBFDC3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8863" y="855663"/>
            <a:ext cx="6983412"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e 2">
            <a:extLst>
              <a:ext uri="{FF2B5EF4-FFF2-40B4-BE49-F238E27FC236}">
                <a16:creationId xmlns:a16="http://schemas.microsoft.com/office/drawing/2014/main" xmlns="" id="{D1868CC5-7B11-9248-8B55-8C3E6463D64E}"/>
              </a:ext>
            </a:extLst>
          </p:cNvPr>
          <p:cNvSpPr>
            <a:spLocks noChangeArrowheads="1"/>
          </p:cNvSpPr>
          <p:nvPr/>
        </p:nvSpPr>
        <p:spPr bwMode="auto">
          <a:xfrm>
            <a:off x="1058863" y="855663"/>
            <a:ext cx="6635750" cy="2432050"/>
          </a:xfrm>
          <a:prstGeom prst="ellipse">
            <a:avLst/>
          </a:prstGeom>
          <a:gradFill rotWithShape="1">
            <a:gsLst>
              <a:gs pos="0">
                <a:srgbClr val="9BC1FF">
                  <a:alpha val="0"/>
                </a:srgbClr>
              </a:gs>
              <a:gs pos="100000">
                <a:srgbClr val="3F80CD">
                  <a:alpha val="0"/>
                </a:srgbClr>
              </a:gs>
            </a:gsLst>
            <a:lin ang="5400000"/>
          </a:gradFill>
          <a:ln w="9525">
            <a:solidFill>
              <a:schemeClr val="tx1"/>
            </a:solidFill>
            <a:round/>
            <a:headEnd/>
            <a:tailEnd/>
          </a:ln>
          <a:effectLst>
            <a:outerShdw dist="23000" dir="5400000" rotWithShape="0">
              <a:srgbClr val="808080">
                <a:alpha val="34998"/>
              </a:srgbClr>
            </a:outerShdw>
          </a:effectLst>
        </p:spPr>
        <p:txBody>
          <a:bodyPr anchor="ctr"/>
          <a:lstStyle/>
          <a:p>
            <a:pPr algn="ctr">
              <a:defRPr/>
            </a:pPr>
            <a:endParaRPr lang="it-IT">
              <a:solidFill>
                <a:schemeClr val="lt1"/>
              </a:solidFill>
              <a:latin typeface="+mn-lt"/>
              <a:ea typeface="+mn-ea"/>
              <a:cs typeface="ＭＳ Ｐゴシック" charset="0"/>
            </a:endParaRPr>
          </a:p>
        </p:txBody>
      </p:sp>
      <p:sp>
        <p:nvSpPr>
          <p:cNvPr id="6" name="Ovale 5">
            <a:extLst>
              <a:ext uri="{FF2B5EF4-FFF2-40B4-BE49-F238E27FC236}">
                <a16:creationId xmlns:a16="http://schemas.microsoft.com/office/drawing/2014/main" xmlns="" id="{0096C0B0-5471-AF4A-AA29-CFB76EEF9311}"/>
              </a:ext>
            </a:extLst>
          </p:cNvPr>
          <p:cNvSpPr>
            <a:spLocks noChangeArrowheads="1"/>
          </p:cNvSpPr>
          <p:nvPr/>
        </p:nvSpPr>
        <p:spPr bwMode="auto">
          <a:xfrm>
            <a:off x="896938" y="3084513"/>
            <a:ext cx="7335837" cy="2432050"/>
          </a:xfrm>
          <a:prstGeom prst="ellipse">
            <a:avLst/>
          </a:prstGeom>
          <a:gradFill rotWithShape="1">
            <a:gsLst>
              <a:gs pos="0">
                <a:srgbClr val="9BC1FF">
                  <a:alpha val="0"/>
                </a:srgbClr>
              </a:gs>
              <a:gs pos="100000">
                <a:srgbClr val="3F80CD">
                  <a:alpha val="0"/>
                </a:srgbClr>
              </a:gs>
            </a:gsLst>
            <a:lin ang="5400000"/>
          </a:gradFill>
          <a:ln w="9525">
            <a:solidFill>
              <a:schemeClr val="tx1"/>
            </a:solidFill>
            <a:round/>
            <a:headEnd/>
            <a:tailEnd/>
          </a:ln>
          <a:effectLst>
            <a:outerShdw dist="23000" dir="5400000" rotWithShape="0">
              <a:srgbClr val="808080">
                <a:alpha val="34998"/>
              </a:srgbClr>
            </a:outerShdw>
          </a:effectLst>
        </p:spPr>
        <p:txBody>
          <a:bodyPr anchor="ctr"/>
          <a:lstStyle/>
          <a:p>
            <a:pPr algn="ctr">
              <a:defRPr/>
            </a:pPr>
            <a:endParaRPr lang="it-IT">
              <a:solidFill>
                <a:schemeClr val="lt1"/>
              </a:solidFill>
              <a:latin typeface="+mn-lt"/>
              <a:ea typeface="+mn-ea"/>
              <a:cs typeface="ＭＳ Ｐゴシック" charset="0"/>
            </a:endParaRPr>
          </a:p>
        </p:txBody>
      </p:sp>
      <p:sp>
        <p:nvSpPr>
          <p:cNvPr id="7" name="Ovale 6">
            <a:extLst>
              <a:ext uri="{FF2B5EF4-FFF2-40B4-BE49-F238E27FC236}">
                <a16:creationId xmlns:a16="http://schemas.microsoft.com/office/drawing/2014/main" xmlns="" id="{2A53D94F-31A1-164F-B36E-C138A82A7757}"/>
              </a:ext>
            </a:extLst>
          </p:cNvPr>
          <p:cNvSpPr>
            <a:spLocks noChangeArrowheads="1"/>
          </p:cNvSpPr>
          <p:nvPr/>
        </p:nvSpPr>
        <p:spPr bwMode="auto">
          <a:xfrm>
            <a:off x="896938" y="5094288"/>
            <a:ext cx="7488237" cy="1800225"/>
          </a:xfrm>
          <a:prstGeom prst="ellipse">
            <a:avLst/>
          </a:prstGeom>
          <a:gradFill rotWithShape="1">
            <a:gsLst>
              <a:gs pos="0">
                <a:srgbClr val="9BC1FF">
                  <a:alpha val="0"/>
                </a:srgbClr>
              </a:gs>
              <a:gs pos="100000">
                <a:srgbClr val="3F80CD">
                  <a:alpha val="0"/>
                </a:srgbClr>
              </a:gs>
            </a:gsLst>
            <a:lin ang="5400000"/>
          </a:gradFill>
          <a:ln w="9525">
            <a:solidFill>
              <a:schemeClr val="tx1"/>
            </a:solidFill>
            <a:round/>
            <a:headEnd/>
            <a:tailEnd/>
          </a:ln>
          <a:effectLst>
            <a:outerShdw dist="23000" dir="5400000" rotWithShape="0">
              <a:srgbClr val="808080">
                <a:alpha val="34998"/>
              </a:srgbClr>
            </a:outerShdw>
          </a:effectLst>
        </p:spPr>
        <p:txBody>
          <a:bodyPr anchor="ctr"/>
          <a:lstStyle/>
          <a:p>
            <a:pPr algn="ctr">
              <a:defRPr/>
            </a:pPr>
            <a:endParaRPr lang="it-IT">
              <a:solidFill>
                <a:schemeClr val="lt1"/>
              </a:solidFill>
              <a:latin typeface="+mn-lt"/>
              <a:ea typeface="+mn-ea"/>
              <a:cs typeface="ＭＳ Ｐゴシック" charset="0"/>
            </a:endParaRPr>
          </a:p>
        </p:txBody>
      </p:sp>
    </p:spTree>
    <p:extLst>
      <p:ext uri="{BB962C8B-B14F-4D97-AF65-F5344CB8AC3E}">
        <p14:creationId xmlns:p14="http://schemas.microsoft.com/office/powerpoint/2010/main" val="121883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Immagine 2" descr="Senza titolo.png">
            <a:extLst>
              <a:ext uri="{FF2B5EF4-FFF2-40B4-BE49-F238E27FC236}">
                <a16:creationId xmlns:a16="http://schemas.microsoft.com/office/drawing/2014/main" xmlns="" id="{61716319-4449-F848-9493-E2E02AC738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989138"/>
            <a:ext cx="6750050"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CasellaDiTesto 1">
            <a:extLst>
              <a:ext uri="{FF2B5EF4-FFF2-40B4-BE49-F238E27FC236}">
                <a16:creationId xmlns:a16="http://schemas.microsoft.com/office/drawing/2014/main" xmlns="" id="{9FCB5689-DB86-CC49-89B4-1EAF06C18A51}"/>
              </a:ext>
            </a:extLst>
          </p:cNvPr>
          <p:cNvSpPr txBox="1">
            <a:spLocks noChangeArrowheads="1"/>
          </p:cNvSpPr>
          <p:nvPr/>
        </p:nvSpPr>
        <p:spPr bwMode="auto">
          <a:xfrm>
            <a:off x="5940425" y="256540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latin typeface="Calibri" panose="020F0502020204030204" pitchFamily="34" charset="0"/>
              </a:rPr>
              <a:t>0,83%/anno</a:t>
            </a:r>
          </a:p>
        </p:txBody>
      </p:sp>
      <p:sp>
        <p:nvSpPr>
          <p:cNvPr id="174083" name="CasellaDiTesto 5">
            <a:extLst>
              <a:ext uri="{FF2B5EF4-FFF2-40B4-BE49-F238E27FC236}">
                <a16:creationId xmlns:a16="http://schemas.microsoft.com/office/drawing/2014/main" xmlns="" id="{64285159-8209-7B4A-A8A5-CB32D1C027CB}"/>
              </a:ext>
            </a:extLst>
          </p:cNvPr>
          <p:cNvSpPr txBox="1">
            <a:spLocks noChangeArrowheads="1"/>
          </p:cNvSpPr>
          <p:nvPr/>
        </p:nvSpPr>
        <p:spPr bwMode="auto">
          <a:xfrm>
            <a:off x="5940425" y="3419475"/>
            <a:ext cx="151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latin typeface="Calibri" panose="020F0502020204030204" pitchFamily="34" charset="0"/>
              </a:rPr>
              <a:t>1,33%/anno</a:t>
            </a:r>
          </a:p>
        </p:txBody>
      </p:sp>
      <p:sp>
        <p:nvSpPr>
          <p:cNvPr id="174084" name="CasellaDiTesto 6">
            <a:extLst>
              <a:ext uri="{FF2B5EF4-FFF2-40B4-BE49-F238E27FC236}">
                <a16:creationId xmlns:a16="http://schemas.microsoft.com/office/drawing/2014/main" xmlns="" id="{C523B808-A04E-ED44-86F2-D474DC895043}"/>
              </a:ext>
            </a:extLst>
          </p:cNvPr>
          <p:cNvSpPr txBox="1">
            <a:spLocks noChangeArrowheads="1"/>
          </p:cNvSpPr>
          <p:nvPr/>
        </p:nvSpPr>
        <p:spPr bwMode="auto">
          <a:xfrm>
            <a:off x="2843213" y="1916113"/>
            <a:ext cx="5113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FF0000"/>
                </a:solidFill>
                <a:latin typeface="Calibri" panose="020F0502020204030204" pitchFamily="34" charset="0"/>
              </a:rPr>
              <a:t>Secondary end point : </a:t>
            </a:r>
            <a:r>
              <a:rPr lang="it-IT" altLang="it-IT" sz="1800" b="1">
                <a:latin typeface="Calibri" panose="020F0502020204030204" pitchFamily="34" charset="0"/>
              </a:rPr>
              <a:t>CV death + non fatal MI</a:t>
            </a:r>
          </a:p>
        </p:txBody>
      </p:sp>
      <p:sp>
        <p:nvSpPr>
          <p:cNvPr id="174085" name="CasellaDiTesto 4">
            <a:extLst>
              <a:ext uri="{FF2B5EF4-FFF2-40B4-BE49-F238E27FC236}">
                <a16:creationId xmlns:a16="http://schemas.microsoft.com/office/drawing/2014/main" xmlns="" id="{4A6757BE-6E64-794C-B858-38C8A3B1A0BC}"/>
              </a:ext>
            </a:extLst>
          </p:cNvPr>
          <p:cNvSpPr txBox="1">
            <a:spLocks noChangeArrowheads="1"/>
          </p:cNvSpPr>
          <p:nvPr/>
        </p:nvSpPr>
        <p:spPr bwMode="auto">
          <a:xfrm>
            <a:off x="2843213" y="3429000"/>
            <a:ext cx="3097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4000" b="1">
                <a:solidFill>
                  <a:srgbClr val="FF0000"/>
                </a:solidFill>
                <a:latin typeface="Calibri" panose="020F0502020204030204" pitchFamily="34" charset="0"/>
              </a:rPr>
              <a:t>NNT = 200</a:t>
            </a:r>
          </a:p>
        </p:txBody>
      </p:sp>
      <p:sp>
        <p:nvSpPr>
          <p:cNvPr id="174086" name="CasellaDiTesto 1">
            <a:extLst>
              <a:ext uri="{FF2B5EF4-FFF2-40B4-BE49-F238E27FC236}">
                <a16:creationId xmlns:a16="http://schemas.microsoft.com/office/drawing/2014/main" xmlns="" id="{1EED8C7A-C73B-D648-9AA9-BE1E6FF4A408}"/>
              </a:ext>
            </a:extLst>
          </p:cNvPr>
          <p:cNvSpPr txBox="1">
            <a:spLocks noChangeArrowheads="1"/>
          </p:cNvSpPr>
          <p:nvPr/>
        </p:nvSpPr>
        <p:spPr bwMode="auto">
          <a:xfrm>
            <a:off x="2395538" y="1047750"/>
            <a:ext cx="4740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3600" b="1">
                <a:latin typeface="Calibri" panose="020F0502020204030204" pitchFamily="34" charset="0"/>
                <a:ea typeface="ヒラギノ角ゴ Pro W3" panose="020B0300000000000000" pitchFamily="34" charset="-128"/>
              </a:rPr>
              <a:t>GOSPEL</a:t>
            </a:r>
          </a:p>
        </p:txBody>
      </p:sp>
    </p:spTree>
    <p:extLst>
      <p:ext uri="{BB962C8B-B14F-4D97-AF65-F5344CB8AC3E}">
        <p14:creationId xmlns:p14="http://schemas.microsoft.com/office/powerpoint/2010/main" val="174579297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a:extLst>
              <a:ext uri="{FF2B5EF4-FFF2-40B4-BE49-F238E27FC236}">
                <a16:creationId xmlns:a16="http://schemas.microsoft.com/office/drawing/2014/main" xmlns="" id="{A3827CE0-4A00-B044-8FB6-0F8747646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997200"/>
            <a:ext cx="40386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5">
            <a:extLst>
              <a:ext uri="{FF2B5EF4-FFF2-40B4-BE49-F238E27FC236}">
                <a16:creationId xmlns:a16="http://schemas.microsoft.com/office/drawing/2014/main" xmlns="" id="{7036896A-F8B5-EE4F-BECC-4E251BF94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041650"/>
            <a:ext cx="4129087"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6">
            <a:extLst>
              <a:ext uri="{FF2B5EF4-FFF2-40B4-BE49-F238E27FC236}">
                <a16:creationId xmlns:a16="http://schemas.microsoft.com/office/drawing/2014/main" xmlns="" id="{76EAD284-0444-3A48-B63B-A13ABA29E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75" y="1298575"/>
            <a:ext cx="700563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7">
            <a:extLst>
              <a:ext uri="{FF2B5EF4-FFF2-40B4-BE49-F238E27FC236}">
                <a16:creationId xmlns:a16="http://schemas.microsoft.com/office/drawing/2014/main" xmlns="" id="{60CEE4D5-4502-E042-9F81-1922D49B6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25" y="6597650"/>
            <a:ext cx="21939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74913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7">
            <a:extLst>
              <a:ext uri="{FF2B5EF4-FFF2-40B4-BE49-F238E27FC236}">
                <a16:creationId xmlns:a16="http://schemas.microsoft.com/office/drawing/2014/main" xmlns="" id="{FF2F32AF-05F6-CC40-999A-36FAF387A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176338"/>
            <a:ext cx="892333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Rectangle 8">
            <a:extLst>
              <a:ext uri="{FF2B5EF4-FFF2-40B4-BE49-F238E27FC236}">
                <a16:creationId xmlns:a16="http://schemas.microsoft.com/office/drawing/2014/main" xmlns="" id="{E9201652-F251-2946-BF4E-C68BD2629578}"/>
              </a:ext>
            </a:extLst>
          </p:cNvPr>
          <p:cNvSpPr>
            <a:spLocks noChangeArrowheads="1"/>
          </p:cNvSpPr>
          <p:nvPr/>
        </p:nvSpPr>
        <p:spPr bwMode="auto">
          <a:xfrm>
            <a:off x="6588125" y="6405563"/>
            <a:ext cx="237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a:t>O’ Connor JAMA. 2009</a:t>
            </a:r>
          </a:p>
        </p:txBody>
      </p:sp>
      <p:sp>
        <p:nvSpPr>
          <p:cNvPr id="176131" name="Rectangle 9">
            <a:extLst>
              <a:ext uri="{FF2B5EF4-FFF2-40B4-BE49-F238E27FC236}">
                <a16:creationId xmlns:a16="http://schemas.microsoft.com/office/drawing/2014/main" xmlns="" id="{03DA1819-4FCB-D343-BD46-88B03D78DCD3}"/>
              </a:ext>
            </a:extLst>
          </p:cNvPr>
          <p:cNvSpPr>
            <a:spLocks noChangeArrowheads="1"/>
          </p:cNvSpPr>
          <p:nvPr/>
        </p:nvSpPr>
        <p:spPr bwMode="auto">
          <a:xfrm>
            <a:off x="217488" y="2138363"/>
            <a:ext cx="867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solidFill>
                  <a:srgbClr val="333333"/>
                </a:solidFill>
              </a:rPr>
              <a:t>                         Primary end point of death or hospitalization from any cause </a:t>
            </a:r>
          </a:p>
        </p:txBody>
      </p:sp>
      <p:pic>
        <p:nvPicPr>
          <p:cNvPr id="176132" name="Immagine 2" descr="Senza titolo.png">
            <a:extLst>
              <a:ext uri="{FF2B5EF4-FFF2-40B4-BE49-F238E27FC236}">
                <a16:creationId xmlns:a16="http://schemas.microsoft.com/office/drawing/2014/main" xmlns="" id="{73206E16-5219-A54B-9F74-3391891345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2357438"/>
            <a:ext cx="5718175"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75498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Immagine 2" descr="Senza titolo.png">
            <a:extLst>
              <a:ext uri="{FF2B5EF4-FFF2-40B4-BE49-F238E27FC236}">
                <a16:creationId xmlns:a16="http://schemas.microsoft.com/office/drawing/2014/main" xmlns="" id="{5B8D0E9B-13A0-C84F-ACDF-7FD2675D03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534988"/>
            <a:ext cx="8291513"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xmlns="" id="{B84BC418-F6CB-BD4C-9343-72495132C3CD}"/>
              </a:ext>
            </a:extLst>
          </p:cNvPr>
          <p:cNvSpPr>
            <a:spLocks noChangeArrowheads="1"/>
          </p:cNvSpPr>
          <p:nvPr/>
        </p:nvSpPr>
        <p:spPr bwMode="auto">
          <a:xfrm>
            <a:off x="373063" y="1193800"/>
            <a:ext cx="4878387" cy="534988"/>
          </a:xfrm>
          <a:prstGeom prst="rect">
            <a:avLst/>
          </a:prstGeom>
          <a:solidFill>
            <a:srgbClr val="FF0000">
              <a:alpha val="25098"/>
            </a:srgbClr>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it-IT">
              <a:solidFill>
                <a:schemeClr val="lt1"/>
              </a:solidFill>
              <a:latin typeface="+mn-lt"/>
              <a:ea typeface="+mn-ea"/>
            </a:endParaRPr>
          </a:p>
        </p:txBody>
      </p:sp>
    </p:spTree>
    <p:extLst>
      <p:ext uri="{BB962C8B-B14F-4D97-AF65-F5344CB8AC3E}">
        <p14:creationId xmlns:p14="http://schemas.microsoft.com/office/powerpoint/2010/main" val="34264919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xmlns="" id="{1851974B-8A3C-9148-AB0C-D7B59F5252E1}"/>
              </a:ext>
            </a:extLst>
          </p:cNvPr>
          <p:cNvSpPr>
            <a:spLocks noChangeArrowheads="1"/>
          </p:cNvSpPr>
          <p:nvPr/>
        </p:nvSpPr>
        <p:spPr bwMode="auto">
          <a:xfrm>
            <a:off x="323850" y="3221038"/>
            <a:ext cx="8520113" cy="2601912"/>
          </a:xfrm>
          <a:prstGeom prst="rect">
            <a:avLst/>
          </a:prstGeom>
          <a:noFill/>
          <a:ln w="38100">
            <a:solidFill>
              <a:srgbClr val="3333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solidFill>
                  <a:srgbClr val="FF0000"/>
                </a:solidFill>
              </a:rPr>
              <a:t>Over time  participants in rehabilitation  </a:t>
            </a:r>
            <a:r>
              <a:rPr lang="it-IT" altLang="it-IT" sz="1800">
                <a:solidFill>
                  <a:srgbClr val="333333"/>
                </a:solidFill>
              </a:rPr>
              <a:t>aged and comprised a growing proportion of women and  of patients with comorbidity, thus </a:t>
            </a:r>
            <a:r>
              <a:rPr lang="it-IT" altLang="it-IT" sz="1800">
                <a:solidFill>
                  <a:srgbClr val="FF3300"/>
                </a:solidFill>
              </a:rPr>
              <a:t>at</a:t>
            </a:r>
            <a:r>
              <a:rPr lang="it-IT" altLang="it-IT" sz="1800"/>
              <a:t> </a:t>
            </a:r>
            <a:r>
              <a:rPr lang="it-IT" altLang="it-IT" sz="1800">
                <a:solidFill>
                  <a:srgbClr val="FF0000"/>
                </a:solidFill>
              </a:rPr>
              <a:t>greater risk of death.</a:t>
            </a:r>
          </a:p>
          <a:p>
            <a:pPr algn="ctr" eaLnBrk="1" hangingPunct="1"/>
            <a:endParaRPr lang="it-IT" altLang="it-IT" sz="1800"/>
          </a:p>
          <a:p>
            <a:pPr algn="ctr" eaLnBrk="1" hangingPunct="1"/>
            <a:endParaRPr lang="it-IT" altLang="it-IT" sz="1800">
              <a:solidFill>
                <a:srgbClr val="FF3300"/>
              </a:solidFill>
            </a:endParaRPr>
          </a:p>
          <a:p>
            <a:pPr algn="ctr" eaLnBrk="1" hangingPunct="1"/>
            <a:r>
              <a:rPr lang="it-IT" altLang="it-IT" sz="1800"/>
              <a:t>The RR of death for participation versus no participation</a:t>
            </a:r>
          </a:p>
          <a:p>
            <a:pPr algn="ctr" eaLnBrk="1" hangingPunct="1"/>
            <a:r>
              <a:rPr lang="it-IT" altLang="it-IT" sz="1800"/>
              <a:t> 0.41 (95% CI 0.33 to 0.52) for 1990 vs 1982 </a:t>
            </a:r>
          </a:p>
          <a:p>
            <a:pPr algn="ctr" eaLnBrk="1" hangingPunct="1"/>
            <a:r>
              <a:rPr lang="it-IT" altLang="it-IT" sz="1800"/>
              <a:t> </a:t>
            </a:r>
            <a:r>
              <a:rPr lang="it-IT" altLang="it-IT" sz="1800">
                <a:solidFill>
                  <a:srgbClr val="FF3300"/>
                </a:solidFill>
              </a:rPr>
              <a:t>0.28</a:t>
            </a:r>
            <a:r>
              <a:rPr lang="it-IT" altLang="it-IT" sz="1800"/>
              <a:t> (95% CI0.18 to 0.43) for 1998 vs 1982.</a:t>
            </a:r>
          </a:p>
          <a:p>
            <a:pPr algn="ctr" eaLnBrk="1" hangingPunct="1"/>
            <a:endParaRPr lang="it-IT" altLang="it-IT" sz="1800"/>
          </a:p>
        </p:txBody>
      </p:sp>
      <p:sp>
        <p:nvSpPr>
          <p:cNvPr id="178178" name="Rectangle 3">
            <a:extLst>
              <a:ext uri="{FF2B5EF4-FFF2-40B4-BE49-F238E27FC236}">
                <a16:creationId xmlns:a16="http://schemas.microsoft.com/office/drawing/2014/main" xmlns="" id="{6882C368-34D9-8449-A856-B31020DAAEDF}"/>
              </a:ext>
            </a:extLst>
          </p:cNvPr>
          <p:cNvSpPr>
            <a:spLocks noChangeArrowheads="1"/>
          </p:cNvSpPr>
          <p:nvPr/>
        </p:nvSpPr>
        <p:spPr bwMode="auto">
          <a:xfrm>
            <a:off x="468313" y="1347788"/>
            <a:ext cx="8135937"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a:t>Increasing efficacy of Cardiac Rehabilitation After Myocardial Infarction in the Community</a:t>
            </a:r>
          </a:p>
          <a:p>
            <a:pPr algn="ctr" eaLnBrk="1" hangingPunct="1"/>
            <a:r>
              <a:rPr lang="it-IT" altLang="it-IT" sz="1800"/>
              <a:t>Olmsted County Study</a:t>
            </a:r>
          </a:p>
        </p:txBody>
      </p:sp>
      <p:sp>
        <p:nvSpPr>
          <p:cNvPr id="178179" name="Text Box 4">
            <a:extLst>
              <a:ext uri="{FF2B5EF4-FFF2-40B4-BE49-F238E27FC236}">
                <a16:creationId xmlns:a16="http://schemas.microsoft.com/office/drawing/2014/main" xmlns="" id="{3C5B50CE-B218-8243-BA69-F7AAF202F801}"/>
              </a:ext>
            </a:extLst>
          </p:cNvPr>
          <p:cNvSpPr txBox="1">
            <a:spLocks noChangeArrowheads="1"/>
          </p:cNvSpPr>
          <p:nvPr/>
        </p:nvSpPr>
        <p:spPr bwMode="auto">
          <a:xfrm>
            <a:off x="3851275" y="6375400"/>
            <a:ext cx="523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800" b="1">
                <a:solidFill>
                  <a:srgbClr val="333333"/>
                </a:solidFill>
                <a:latin typeface="Calibri" panose="020F0502020204030204" pitchFamily="34" charset="0"/>
              </a:rPr>
              <a:t>Witt BJ et al. Am Coll Cardiol  2004;44:988 –96</a:t>
            </a:r>
            <a:endParaRPr lang="it-IT" altLang="it-IT" sz="1800" b="1">
              <a:solidFill>
                <a:srgbClr val="333333"/>
              </a:solidFill>
              <a:latin typeface="Calibri" panose="020F0502020204030204" pitchFamily="34" charset="0"/>
            </a:endParaRPr>
          </a:p>
        </p:txBody>
      </p:sp>
    </p:spTree>
    <p:extLst>
      <p:ext uri="{BB962C8B-B14F-4D97-AF65-F5344CB8AC3E}">
        <p14:creationId xmlns:p14="http://schemas.microsoft.com/office/powerpoint/2010/main" val="216508663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a:extLst>
              <a:ext uri="{FF2B5EF4-FFF2-40B4-BE49-F238E27FC236}">
                <a16:creationId xmlns:a16="http://schemas.microsoft.com/office/drawing/2014/main" xmlns="" id="{30313317-5049-E64D-A22B-D922B6F79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258888"/>
            <a:ext cx="7004050" cy="4822825"/>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pic>
      <p:cxnSp>
        <p:nvCxnSpPr>
          <p:cNvPr id="4" name="Connettore 1 3">
            <a:extLst>
              <a:ext uri="{FF2B5EF4-FFF2-40B4-BE49-F238E27FC236}">
                <a16:creationId xmlns:a16="http://schemas.microsoft.com/office/drawing/2014/main" xmlns="" id="{A08D169F-6E8C-A349-94D1-CFE1263202B9}"/>
              </a:ext>
            </a:extLst>
          </p:cNvPr>
          <p:cNvCxnSpPr>
            <a:cxnSpLocks noChangeShapeType="1"/>
          </p:cNvCxnSpPr>
          <p:nvPr/>
        </p:nvCxnSpPr>
        <p:spPr bwMode="auto">
          <a:xfrm>
            <a:off x="1193800" y="6049963"/>
            <a:ext cx="6018213"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 name="Connettore 1 4">
            <a:extLst>
              <a:ext uri="{FF2B5EF4-FFF2-40B4-BE49-F238E27FC236}">
                <a16:creationId xmlns:a16="http://schemas.microsoft.com/office/drawing/2014/main" xmlns="" id="{A02D441B-2A84-B142-BC70-DE6D5B743CB4}"/>
              </a:ext>
            </a:extLst>
          </p:cNvPr>
          <p:cNvCxnSpPr>
            <a:cxnSpLocks noChangeShapeType="1"/>
          </p:cNvCxnSpPr>
          <p:nvPr/>
        </p:nvCxnSpPr>
        <p:spPr bwMode="auto">
          <a:xfrm>
            <a:off x="6681788" y="5673725"/>
            <a:ext cx="1201737"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Connettore 1 7">
            <a:extLst>
              <a:ext uri="{FF2B5EF4-FFF2-40B4-BE49-F238E27FC236}">
                <a16:creationId xmlns:a16="http://schemas.microsoft.com/office/drawing/2014/main" xmlns="" id="{1C3FB6DF-ACB1-1743-B6A4-346C2CEF375B}"/>
              </a:ext>
            </a:extLst>
          </p:cNvPr>
          <p:cNvCxnSpPr>
            <a:cxnSpLocks noChangeShapeType="1"/>
          </p:cNvCxnSpPr>
          <p:nvPr/>
        </p:nvCxnSpPr>
        <p:spPr bwMode="auto">
          <a:xfrm>
            <a:off x="4592638" y="4006850"/>
            <a:ext cx="3297237"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Connettore 1 10">
            <a:extLst>
              <a:ext uri="{FF2B5EF4-FFF2-40B4-BE49-F238E27FC236}">
                <a16:creationId xmlns:a16="http://schemas.microsoft.com/office/drawing/2014/main" xmlns="" id="{CFF68B26-98BE-3840-9424-9F5368791ECE}"/>
              </a:ext>
            </a:extLst>
          </p:cNvPr>
          <p:cNvCxnSpPr>
            <a:cxnSpLocks noChangeShapeType="1"/>
          </p:cNvCxnSpPr>
          <p:nvPr/>
        </p:nvCxnSpPr>
        <p:spPr bwMode="auto">
          <a:xfrm>
            <a:off x="1225550" y="4349750"/>
            <a:ext cx="477838"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34274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026"/>
          <p:cNvGrpSpPr>
            <a:grpSpLocks/>
          </p:cNvGrpSpPr>
          <p:nvPr/>
        </p:nvGrpSpPr>
        <p:grpSpPr bwMode="auto">
          <a:xfrm>
            <a:off x="130175" y="2732088"/>
            <a:ext cx="8861425" cy="3032125"/>
            <a:chOff x="100" y="1786"/>
            <a:chExt cx="5550" cy="2210"/>
          </a:xfrm>
        </p:grpSpPr>
        <p:sp>
          <p:nvSpPr>
            <p:cNvPr id="3" name="Rectangle 1027"/>
            <p:cNvSpPr>
              <a:spLocks noChangeArrowheads="1"/>
            </p:cNvSpPr>
            <p:nvPr/>
          </p:nvSpPr>
          <p:spPr bwMode="auto">
            <a:xfrm>
              <a:off x="4270" y="3653"/>
              <a:ext cx="1380"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P=0.400</a:t>
              </a:r>
            </a:p>
          </p:txBody>
        </p:sp>
        <p:sp>
          <p:nvSpPr>
            <p:cNvPr id="4" name="Rectangle 1028"/>
            <p:cNvSpPr>
              <a:spLocks noChangeArrowheads="1"/>
            </p:cNvSpPr>
            <p:nvPr/>
          </p:nvSpPr>
          <p:spPr bwMode="auto">
            <a:xfrm>
              <a:off x="2890" y="3653"/>
              <a:ext cx="1380"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dirty="0">
                  <a:ln>
                    <a:solidFill>
                      <a:srgbClr val="800000"/>
                    </a:solidFill>
                  </a:ln>
                </a:rPr>
                <a:t>-51% to 34%</a:t>
              </a:r>
            </a:p>
          </p:txBody>
        </p:sp>
        <p:sp>
          <p:nvSpPr>
            <p:cNvPr id="5" name="Rectangle 1029"/>
            <p:cNvSpPr>
              <a:spLocks noChangeArrowheads="1"/>
            </p:cNvSpPr>
            <p:nvPr/>
          </p:nvSpPr>
          <p:spPr bwMode="auto">
            <a:xfrm>
              <a:off x="1509" y="3653"/>
              <a:ext cx="1381"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-19</a:t>
              </a:r>
            </a:p>
          </p:txBody>
        </p:sp>
        <p:sp>
          <p:nvSpPr>
            <p:cNvPr id="6" name="Rectangle 1030"/>
            <p:cNvSpPr>
              <a:spLocks noChangeArrowheads="1"/>
            </p:cNvSpPr>
            <p:nvPr/>
          </p:nvSpPr>
          <p:spPr bwMode="auto">
            <a:xfrm>
              <a:off x="100" y="3653"/>
              <a:ext cx="1409"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PTCA</a:t>
              </a:r>
            </a:p>
          </p:txBody>
        </p:sp>
        <p:sp>
          <p:nvSpPr>
            <p:cNvPr id="7" name="Rectangle 1031"/>
            <p:cNvSpPr>
              <a:spLocks noChangeArrowheads="1"/>
            </p:cNvSpPr>
            <p:nvPr/>
          </p:nvSpPr>
          <p:spPr bwMode="auto">
            <a:xfrm>
              <a:off x="4270" y="3310"/>
              <a:ext cx="1380"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P=0.400</a:t>
              </a:r>
            </a:p>
          </p:txBody>
        </p:sp>
        <p:sp>
          <p:nvSpPr>
            <p:cNvPr id="8" name="Rectangle 1032"/>
            <p:cNvSpPr>
              <a:spLocks noChangeArrowheads="1"/>
            </p:cNvSpPr>
            <p:nvPr/>
          </p:nvSpPr>
          <p:spPr bwMode="auto">
            <a:xfrm>
              <a:off x="2890" y="3310"/>
              <a:ext cx="1380"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-35% to 16%</a:t>
              </a:r>
            </a:p>
          </p:txBody>
        </p:sp>
        <p:sp>
          <p:nvSpPr>
            <p:cNvPr id="9" name="Rectangle 1033"/>
            <p:cNvSpPr>
              <a:spLocks noChangeArrowheads="1"/>
            </p:cNvSpPr>
            <p:nvPr/>
          </p:nvSpPr>
          <p:spPr bwMode="auto">
            <a:xfrm>
              <a:off x="1509" y="3310"/>
              <a:ext cx="1381"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-13</a:t>
              </a:r>
            </a:p>
          </p:txBody>
        </p:sp>
        <p:sp>
          <p:nvSpPr>
            <p:cNvPr id="10" name="Rectangle 1034"/>
            <p:cNvSpPr>
              <a:spLocks noChangeArrowheads="1"/>
            </p:cNvSpPr>
            <p:nvPr/>
          </p:nvSpPr>
          <p:spPr bwMode="auto">
            <a:xfrm>
              <a:off x="100" y="3310"/>
              <a:ext cx="1409"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CABG</a:t>
              </a:r>
            </a:p>
          </p:txBody>
        </p:sp>
        <p:sp>
          <p:nvSpPr>
            <p:cNvPr id="11" name="Rectangle 1035"/>
            <p:cNvSpPr>
              <a:spLocks noChangeArrowheads="1"/>
            </p:cNvSpPr>
            <p:nvPr/>
          </p:nvSpPr>
          <p:spPr bwMode="auto">
            <a:xfrm>
              <a:off x="4270" y="2968"/>
              <a:ext cx="1380" cy="342"/>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P=0.150</a:t>
              </a:r>
            </a:p>
          </p:txBody>
        </p:sp>
        <p:sp>
          <p:nvSpPr>
            <p:cNvPr id="12" name="Rectangle 1036"/>
            <p:cNvSpPr>
              <a:spLocks noChangeArrowheads="1"/>
            </p:cNvSpPr>
            <p:nvPr/>
          </p:nvSpPr>
          <p:spPr bwMode="auto">
            <a:xfrm>
              <a:off x="2890" y="2968"/>
              <a:ext cx="1380" cy="342"/>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-43% to 9%</a:t>
              </a:r>
            </a:p>
          </p:txBody>
        </p:sp>
        <p:sp>
          <p:nvSpPr>
            <p:cNvPr id="13" name="Rectangle 1037"/>
            <p:cNvSpPr>
              <a:spLocks noChangeArrowheads="1"/>
            </p:cNvSpPr>
            <p:nvPr/>
          </p:nvSpPr>
          <p:spPr bwMode="auto">
            <a:xfrm>
              <a:off x="1509" y="2968"/>
              <a:ext cx="1381" cy="342"/>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-21</a:t>
              </a:r>
            </a:p>
          </p:txBody>
        </p:sp>
        <p:sp>
          <p:nvSpPr>
            <p:cNvPr id="14" name="Rectangle 1038"/>
            <p:cNvSpPr>
              <a:spLocks noChangeArrowheads="1"/>
            </p:cNvSpPr>
            <p:nvPr/>
          </p:nvSpPr>
          <p:spPr bwMode="auto">
            <a:xfrm>
              <a:off x="100" y="2968"/>
              <a:ext cx="1409" cy="342"/>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Nonfatal MI</a:t>
              </a:r>
            </a:p>
          </p:txBody>
        </p:sp>
        <p:sp>
          <p:nvSpPr>
            <p:cNvPr id="15" name="Rectangle 1039"/>
            <p:cNvSpPr>
              <a:spLocks noChangeArrowheads="1"/>
            </p:cNvSpPr>
            <p:nvPr/>
          </p:nvSpPr>
          <p:spPr bwMode="auto">
            <a:xfrm>
              <a:off x="4270" y="2625"/>
              <a:ext cx="1380"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P=0.002</a:t>
              </a:r>
            </a:p>
          </p:txBody>
        </p:sp>
        <p:sp>
          <p:nvSpPr>
            <p:cNvPr id="16" name="Rectangle 1040"/>
            <p:cNvSpPr>
              <a:spLocks noChangeArrowheads="1"/>
            </p:cNvSpPr>
            <p:nvPr/>
          </p:nvSpPr>
          <p:spPr bwMode="auto">
            <a:xfrm>
              <a:off x="2890" y="2625"/>
              <a:ext cx="1380"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-10% to –29%</a:t>
              </a:r>
            </a:p>
          </p:txBody>
        </p:sp>
        <p:sp>
          <p:nvSpPr>
            <p:cNvPr id="17" name="Rectangle 1041"/>
            <p:cNvSpPr>
              <a:spLocks noChangeArrowheads="1"/>
            </p:cNvSpPr>
            <p:nvPr/>
          </p:nvSpPr>
          <p:spPr bwMode="auto">
            <a:xfrm>
              <a:off x="1509" y="2625"/>
              <a:ext cx="1381"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-26</a:t>
              </a:r>
            </a:p>
          </p:txBody>
        </p:sp>
        <p:sp>
          <p:nvSpPr>
            <p:cNvPr id="18" name="Rectangle 1042"/>
            <p:cNvSpPr>
              <a:spLocks noChangeArrowheads="1"/>
            </p:cNvSpPr>
            <p:nvPr/>
          </p:nvSpPr>
          <p:spPr bwMode="auto">
            <a:xfrm>
              <a:off x="100" y="2625"/>
              <a:ext cx="1409" cy="343"/>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Cardiac mortality</a:t>
              </a:r>
            </a:p>
          </p:txBody>
        </p:sp>
        <p:sp>
          <p:nvSpPr>
            <p:cNvPr id="19" name="Rectangle 1043"/>
            <p:cNvSpPr>
              <a:spLocks noChangeArrowheads="1"/>
            </p:cNvSpPr>
            <p:nvPr/>
          </p:nvSpPr>
          <p:spPr bwMode="auto">
            <a:xfrm>
              <a:off x="4270" y="2283"/>
              <a:ext cx="1380" cy="342"/>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dirty="0" err="1">
                  <a:ln>
                    <a:solidFill>
                      <a:srgbClr val="800000"/>
                    </a:solidFill>
                  </a:ln>
                </a:rPr>
                <a:t>P</a:t>
              </a:r>
              <a:r>
                <a:rPr lang="it-IT" dirty="0">
                  <a:ln>
                    <a:solidFill>
                      <a:srgbClr val="800000"/>
                    </a:solidFill>
                  </a:ln>
                </a:rPr>
                <a:t>=0.005</a:t>
              </a:r>
            </a:p>
          </p:txBody>
        </p:sp>
        <p:sp>
          <p:nvSpPr>
            <p:cNvPr id="20" name="Rectangle 1044"/>
            <p:cNvSpPr>
              <a:spLocks noChangeArrowheads="1"/>
            </p:cNvSpPr>
            <p:nvPr/>
          </p:nvSpPr>
          <p:spPr bwMode="auto">
            <a:xfrm>
              <a:off x="2890" y="2283"/>
              <a:ext cx="1380" cy="342"/>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dirty="0">
                  <a:ln>
                    <a:solidFill>
                      <a:srgbClr val="800000"/>
                    </a:solidFill>
                  </a:ln>
                </a:rPr>
                <a:t>-7% to –32%</a:t>
              </a:r>
            </a:p>
          </p:txBody>
        </p:sp>
        <p:sp>
          <p:nvSpPr>
            <p:cNvPr id="21" name="Rectangle 1045"/>
            <p:cNvSpPr>
              <a:spLocks noChangeArrowheads="1"/>
            </p:cNvSpPr>
            <p:nvPr/>
          </p:nvSpPr>
          <p:spPr bwMode="auto">
            <a:xfrm>
              <a:off x="1509" y="2283"/>
              <a:ext cx="1381" cy="342"/>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dirty="0">
                  <a:ln>
                    <a:solidFill>
                      <a:srgbClr val="800000"/>
                    </a:solidFill>
                  </a:ln>
                </a:rPr>
                <a:t>-20</a:t>
              </a:r>
            </a:p>
          </p:txBody>
        </p:sp>
        <p:sp>
          <p:nvSpPr>
            <p:cNvPr id="22" name="Rectangle 1046"/>
            <p:cNvSpPr>
              <a:spLocks noChangeArrowheads="1"/>
            </p:cNvSpPr>
            <p:nvPr/>
          </p:nvSpPr>
          <p:spPr bwMode="auto">
            <a:xfrm>
              <a:off x="100" y="2283"/>
              <a:ext cx="1409" cy="342"/>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a:ln>
                    <a:solidFill>
                      <a:srgbClr val="800000"/>
                    </a:solidFill>
                  </a:ln>
                </a:rPr>
                <a:t>Total mortality</a:t>
              </a:r>
            </a:p>
          </p:txBody>
        </p:sp>
        <p:sp>
          <p:nvSpPr>
            <p:cNvPr id="23" name="Rectangle 1047"/>
            <p:cNvSpPr>
              <a:spLocks noChangeArrowheads="1"/>
            </p:cNvSpPr>
            <p:nvPr/>
          </p:nvSpPr>
          <p:spPr bwMode="auto">
            <a:xfrm>
              <a:off x="4270" y="1786"/>
              <a:ext cx="1380" cy="497"/>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sz="1400" dirty="0">
                  <a:ln>
                    <a:solidFill>
                      <a:srgbClr val="800000"/>
                    </a:solidFill>
                  </a:ln>
                </a:rPr>
                <a:t>Statistical </a:t>
              </a:r>
              <a:r>
                <a:rPr lang="it-IT" sz="1400" dirty="0" err="1">
                  <a:ln>
                    <a:solidFill>
                      <a:srgbClr val="800000"/>
                    </a:solidFill>
                  </a:ln>
                </a:rPr>
                <a:t>Difference</a:t>
              </a:r>
              <a:endParaRPr lang="it-IT" sz="1400" dirty="0">
                <a:ln>
                  <a:solidFill>
                    <a:srgbClr val="800000"/>
                  </a:solidFill>
                </a:ln>
              </a:endParaRPr>
            </a:p>
          </p:txBody>
        </p:sp>
        <p:sp>
          <p:nvSpPr>
            <p:cNvPr id="24" name="Rectangle 1048"/>
            <p:cNvSpPr>
              <a:spLocks noChangeArrowheads="1"/>
            </p:cNvSpPr>
            <p:nvPr/>
          </p:nvSpPr>
          <p:spPr bwMode="auto">
            <a:xfrm>
              <a:off x="2890" y="1786"/>
              <a:ext cx="1380" cy="497"/>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sz="1400" dirty="0">
                  <a:ln>
                    <a:solidFill>
                      <a:srgbClr val="800000"/>
                    </a:solidFill>
                  </a:ln>
                </a:rPr>
                <a:t>95% </a:t>
              </a:r>
              <a:r>
                <a:rPr lang="it-IT" sz="1400" dirty="0" err="1">
                  <a:ln>
                    <a:solidFill>
                      <a:srgbClr val="800000"/>
                    </a:solidFill>
                  </a:ln>
                </a:rPr>
                <a:t>Confidence</a:t>
              </a:r>
              <a:r>
                <a:rPr lang="it-IT" dirty="0">
                  <a:ln>
                    <a:solidFill>
                      <a:srgbClr val="800000"/>
                    </a:solidFill>
                  </a:ln>
                </a:rPr>
                <a:t> Limit</a:t>
              </a:r>
            </a:p>
          </p:txBody>
        </p:sp>
        <p:sp>
          <p:nvSpPr>
            <p:cNvPr id="25" name="Rectangle 1049"/>
            <p:cNvSpPr>
              <a:spLocks noChangeArrowheads="1"/>
            </p:cNvSpPr>
            <p:nvPr/>
          </p:nvSpPr>
          <p:spPr bwMode="auto">
            <a:xfrm>
              <a:off x="1509" y="1786"/>
              <a:ext cx="1381" cy="497"/>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sz="1400" dirty="0" err="1">
                  <a:ln>
                    <a:solidFill>
                      <a:srgbClr val="800000"/>
                    </a:solidFill>
                  </a:ln>
                </a:rPr>
                <a:t>Mean</a:t>
              </a:r>
              <a:r>
                <a:rPr lang="it-IT" sz="1400" dirty="0">
                  <a:ln>
                    <a:solidFill>
                      <a:srgbClr val="800000"/>
                    </a:solidFill>
                  </a:ln>
                </a:rPr>
                <a:t> </a:t>
              </a:r>
            </a:p>
            <a:p>
              <a:pPr algn="ctr">
                <a:lnSpc>
                  <a:spcPct val="120000"/>
                </a:lnSpc>
                <a:spcBef>
                  <a:spcPct val="40000"/>
                </a:spcBef>
                <a:buClr>
                  <a:schemeClr val="tx2"/>
                </a:buClr>
                <a:buSzPct val="125000"/>
                <a:buFont typeface="Symbol" pitchFamily="18" charset="2"/>
                <a:buNone/>
                <a:defRPr/>
              </a:pPr>
              <a:r>
                <a:rPr lang="it-IT" sz="1400" dirty="0" err="1">
                  <a:ln>
                    <a:solidFill>
                      <a:srgbClr val="800000"/>
                    </a:solidFill>
                  </a:ln>
                </a:rPr>
                <a:t>Difference</a:t>
              </a:r>
              <a:r>
                <a:rPr lang="it-IT" sz="1400" dirty="0">
                  <a:ln>
                    <a:solidFill>
                      <a:srgbClr val="800000"/>
                    </a:solidFill>
                  </a:ln>
                </a:rPr>
                <a:t>, %</a:t>
              </a:r>
            </a:p>
          </p:txBody>
        </p:sp>
        <p:sp>
          <p:nvSpPr>
            <p:cNvPr id="26" name="Rectangle 1050"/>
            <p:cNvSpPr>
              <a:spLocks noChangeArrowheads="1"/>
            </p:cNvSpPr>
            <p:nvPr/>
          </p:nvSpPr>
          <p:spPr bwMode="auto">
            <a:xfrm>
              <a:off x="100" y="1786"/>
              <a:ext cx="1409" cy="497"/>
            </a:xfrm>
            <a:prstGeom prst="rect">
              <a:avLst/>
            </a:prstGeom>
            <a:noFill/>
            <a:ln w="9525">
              <a:solidFill>
                <a:schemeClr val="tx1"/>
              </a:solidFill>
              <a:miter lim="800000"/>
              <a:headEnd/>
              <a:tailEnd/>
            </a:ln>
          </p:spPr>
          <p:txBody>
            <a:bodyPr/>
            <a:lstStyle/>
            <a:p>
              <a:pPr algn="ctr">
                <a:lnSpc>
                  <a:spcPct val="120000"/>
                </a:lnSpc>
                <a:spcBef>
                  <a:spcPct val="40000"/>
                </a:spcBef>
                <a:buClr>
                  <a:schemeClr val="tx2"/>
                </a:buClr>
                <a:buSzPct val="125000"/>
                <a:buFont typeface="Symbol" pitchFamily="18" charset="2"/>
                <a:buNone/>
                <a:defRPr/>
              </a:pPr>
              <a:r>
                <a:rPr lang="it-IT" dirty="0" err="1">
                  <a:ln>
                    <a:solidFill>
                      <a:srgbClr val="800000"/>
                    </a:solidFill>
                  </a:ln>
                </a:rPr>
                <a:t>Outcome</a:t>
              </a:r>
              <a:endParaRPr lang="it-IT" dirty="0">
                <a:ln>
                  <a:solidFill>
                    <a:srgbClr val="800000"/>
                  </a:solidFill>
                </a:ln>
              </a:endParaRPr>
            </a:p>
          </p:txBody>
        </p:sp>
        <p:sp>
          <p:nvSpPr>
            <p:cNvPr id="27" name="Line 1051"/>
            <p:cNvSpPr>
              <a:spLocks noChangeShapeType="1"/>
            </p:cNvSpPr>
            <p:nvPr/>
          </p:nvSpPr>
          <p:spPr bwMode="auto">
            <a:xfrm>
              <a:off x="100" y="3996"/>
              <a:ext cx="5550" cy="0"/>
            </a:xfrm>
            <a:prstGeom prst="line">
              <a:avLst/>
            </a:prstGeom>
            <a:noFill/>
            <a:ln w="12700" cap="sq">
              <a:solidFill>
                <a:schemeClr val="tx1"/>
              </a:solidFill>
              <a:round/>
              <a:headEnd/>
              <a:tailEnd/>
            </a:ln>
          </p:spPr>
          <p:txBody>
            <a:bodyPr/>
            <a:lstStyle/>
            <a:p>
              <a:pPr>
                <a:defRPr/>
              </a:pPr>
              <a:endParaRPr lang="it-IT">
                <a:ln>
                  <a:solidFill>
                    <a:srgbClr val="800000"/>
                  </a:solidFill>
                </a:ln>
              </a:endParaRPr>
            </a:p>
          </p:txBody>
        </p:sp>
        <p:sp>
          <p:nvSpPr>
            <p:cNvPr id="28" name="Line 1052"/>
            <p:cNvSpPr>
              <a:spLocks noChangeShapeType="1"/>
            </p:cNvSpPr>
            <p:nvPr/>
          </p:nvSpPr>
          <p:spPr bwMode="auto">
            <a:xfrm>
              <a:off x="100" y="2281"/>
              <a:ext cx="5550" cy="0"/>
            </a:xfrm>
            <a:prstGeom prst="line">
              <a:avLst/>
            </a:prstGeom>
            <a:noFill/>
            <a:ln w="12700">
              <a:solidFill>
                <a:schemeClr val="tx1"/>
              </a:solidFill>
              <a:round/>
              <a:headEnd/>
              <a:tailEnd/>
            </a:ln>
          </p:spPr>
          <p:txBody>
            <a:bodyPr/>
            <a:lstStyle/>
            <a:p>
              <a:pPr>
                <a:defRPr/>
              </a:pPr>
              <a:endParaRPr lang="it-IT">
                <a:ln>
                  <a:solidFill>
                    <a:srgbClr val="800000"/>
                  </a:solidFill>
                </a:ln>
              </a:endParaRPr>
            </a:p>
          </p:txBody>
        </p:sp>
      </p:grpSp>
      <p:sp>
        <p:nvSpPr>
          <p:cNvPr id="29" name="Rectangle 1054"/>
          <p:cNvSpPr>
            <a:spLocks noChangeArrowheads="1"/>
          </p:cNvSpPr>
          <p:nvPr/>
        </p:nvSpPr>
        <p:spPr bwMode="auto">
          <a:xfrm>
            <a:off x="5693" y="231067"/>
            <a:ext cx="9158288"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p>
            <a:pPr algn="ctr">
              <a:lnSpc>
                <a:spcPct val="90000"/>
              </a:lnSpc>
            </a:pPr>
            <a:r>
              <a:rPr lang="it-IT" sz="3200" b="1" dirty="0" err="1">
                <a:solidFill>
                  <a:srgbClr val="FF0000"/>
                </a:solidFill>
              </a:rPr>
              <a:t>Effects</a:t>
            </a:r>
            <a:r>
              <a:rPr lang="it-IT" sz="3200" b="1" dirty="0">
                <a:solidFill>
                  <a:srgbClr val="FF0000"/>
                </a:solidFill>
              </a:rPr>
              <a:t> of </a:t>
            </a:r>
            <a:r>
              <a:rPr lang="it-IT" sz="3200" b="1" dirty="0" err="1">
                <a:solidFill>
                  <a:srgbClr val="FF0000"/>
                </a:solidFill>
              </a:rPr>
              <a:t>Exercise-Based</a:t>
            </a:r>
            <a:r>
              <a:rPr lang="it-IT" sz="3200" b="1" dirty="0">
                <a:solidFill>
                  <a:srgbClr val="FF0000"/>
                </a:solidFill>
              </a:rPr>
              <a:t> CR </a:t>
            </a:r>
          </a:p>
          <a:p>
            <a:pPr algn="ctr">
              <a:lnSpc>
                <a:spcPct val="90000"/>
              </a:lnSpc>
            </a:pPr>
            <a:r>
              <a:rPr lang="it-IT" sz="3200" b="1" dirty="0">
                <a:solidFill>
                  <a:srgbClr val="FF0000"/>
                </a:solidFill>
              </a:rPr>
              <a:t>on </a:t>
            </a:r>
            <a:r>
              <a:rPr lang="it-IT" sz="3200" b="1" dirty="0" err="1">
                <a:solidFill>
                  <a:srgbClr val="FF0000"/>
                </a:solidFill>
              </a:rPr>
              <a:t>Study</a:t>
            </a:r>
            <a:r>
              <a:rPr lang="it-IT" sz="3200" b="1" dirty="0">
                <a:solidFill>
                  <a:srgbClr val="FF0000"/>
                </a:solidFill>
              </a:rPr>
              <a:t> End </a:t>
            </a:r>
            <a:r>
              <a:rPr lang="it-IT" sz="3200" b="1" dirty="0" err="1">
                <a:solidFill>
                  <a:srgbClr val="FF0000"/>
                </a:solidFill>
              </a:rPr>
              <a:t>Points</a:t>
            </a:r>
            <a:endParaRPr lang="it-IT" sz="3200" b="1" dirty="0">
              <a:solidFill>
                <a:srgbClr val="FF0000"/>
              </a:solidFill>
            </a:endParaRPr>
          </a:p>
        </p:txBody>
      </p:sp>
      <p:sp>
        <p:nvSpPr>
          <p:cNvPr id="30" name="Text Box 1057"/>
          <p:cNvSpPr txBox="1">
            <a:spLocks noChangeArrowheads="1"/>
          </p:cNvSpPr>
          <p:nvPr/>
        </p:nvSpPr>
        <p:spPr bwMode="auto">
          <a:xfrm>
            <a:off x="4953000" y="1784350"/>
            <a:ext cx="4046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600">
                <a:solidFill>
                  <a:schemeClr val="tx1"/>
                </a:solidFill>
                <a:latin typeface="Calibri" charset="0"/>
                <a:ea typeface="ヒラギノ角ゴ Pro W3" charset="0"/>
                <a:cs typeface="ヒラギノ角ゴ Pro W3" charset="0"/>
              </a:defRPr>
            </a:lvl1pPr>
            <a:lvl2pPr marL="742950" indent="-285750" eaLnBrk="0" hangingPunct="0">
              <a:defRPr sz="1600">
                <a:solidFill>
                  <a:schemeClr val="tx1"/>
                </a:solidFill>
                <a:latin typeface="Calibri" charset="0"/>
                <a:ea typeface="ヒラギノ角ゴ Pro W3" charset="0"/>
                <a:cs typeface="ヒラギノ角ゴ Pro W3" charset="0"/>
              </a:defRPr>
            </a:lvl2pPr>
            <a:lvl3pPr marL="1143000" indent="-228600" eaLnBrk="0" hangingPunct="0">
              <a:defRPr sz="1600">
                <a:solidFill>
                  <a:schemeClr val="tx1"/>
                </a:solidFill>
                <a:latin typeface="Calibri" charset="0"/>
                <a:ea typeface="ヒラギノ角ゴ Pro W3" charset="0"/>
                <a:cs typeface="ヒラギノ角ゴ Pro W3" charset="0"/>
              </a:defRPr>
            </a:lvl3pPr>
            <a:lvl4pPr marL="1600200" indent="-228600" eaLnBrk="0" hangingPunct="0">
              <a:defRPr sz="1600">
                <a:solidFill>
                  <a:schemeClr val="tx1"/>
                </a:solidFill>
                <a:latin typeface="Calibri" charset="0"/>
                <a:ea typeface="ヒラギノ角ゴ Pro W3" charset="0"/>
                <a:cs typeface="ヒラギノ角ゴ Pro W3" charset="0"/>
              </a:defRPr>
            </a:lvl4pPr>
            <a:lvl5pPr marL="2057400" indent="-228600" eaLnBrk="0" hangingPunct="0">
              <a:defRPr sz="1600">
                <a:solidFill>
                  <a:schemeClr val="tx1"/>
                </a:solidFill>
                <a:latin typeface="Calibri" charset="0"/>
                <a:ea typeface="ヒラギノ角ゴ Pro W3" charset="0"/>
                <a:cs typeface="ヒラギノ角ゴ Pro W3" charset="0"/>
              </a:defRPr>
            </a:lvl5pPr>
            <a:lvl6pPr marL="2514600" indent="-228600"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6pPr>
            <a:lvl7pPr marL="2971800" indent="-228600"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7pPr>
            <a:lvl8pPr marL="3429000" indent="-228600"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8pPr>
            <a:lvl9pPr marL="3886200" indent="-228600"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9pPr>
          </a:lstStyle>
          <a:p>
            <a:pPr algn="ctr" eaLnBrk="1" hangingPunct="1">
              <a:spcBef>
                <a:spcPct val="50000"/>
              </a:spcBef>
            </a:pPr>
            <a:r>
              <a:rPr lang="it-IT" sz="1200"/>
              <a:t>Taylor et al. Am J Med. 2004;116:682-697</a:t>
            </a:r>
          </a:p>
        </p:txBody>
      </p:sp>
      <p:sp>
        <p:nvSpPr>
          <p:cNvPr id="31" name="Rectangle 1059"/>
          <p:cNvSpPr>
            <a:spLocks noChangeArrowheads="1"/>
          </p:cNvSpPr>
          <p:nvPr/>
        </p:nvSpPr>
        <p:spPr bwMode="auto">
          <a:xfrm>
            <a:off x="3124200" y="3455988"/>
            <a:ext cx="796925" cy="868362"/>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spcBef>
                <a:spcPct val="40000"/>
              </a:spcBef>
              <a:buFontTx/>
              <a:buChar char="•"/>
            </a:pPr>
            <a:endParaRPr lang="it-IT">
              <a:solidFill>
                <a:schemeClr val="bg1"/>
              </a:solidFill>
              <a:latin typeface="Comic Sans MS" charset="0"/>
            </a:endParaRPr>
          </a:p>
        </p:txBody>
      </p:sp>
      <p:sp>
        <p:nvSpPr>
          <p:cNvPr id="32" name="Line 11"/>
          <p:cNvSpPr>
            <a:spLocks noChangeShapeType="1"/>
          </p:cNvSpPr>
          <p:nvPr/>
        </p:nvSpPr>
        <p:spPr bwMode="auto">
          <a:xfrm flipV="1">
            <a:off x="381000" y="1253162"/>
            <a:ext cx="81534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3" name="CasellaDiTesto 32"/>
          <p:cNvSpPr txBox="1"/>
          <p:nvPr/>
        </p:nvSpPr>
        <p:spPr>
          <a:xfrm>
            <a:off x="812144" y="2067553"/>
            <a:ext cx="1191289" cy="369332"/>
          </a:xfrm>
          <a:prstGeom prst="rect">
            <a:avLst/>
          </a:prstGeom>
          <a:noFill/>
        </p:spPr>
        <p:txBody>
          <a:bodyPr wrap="none" rtlCol="0">
            <a:spAutoFit/>
          </a:bodyPr>
          <a:lstStyle/>
          <a:p>
            <a:r>
              <a:rPr lang="it-IT" dirty="0"/>
              <a:t>22  </a:t>
            </a:r>
            <a:r>
              <a:rPr lang="it-IT" dirty="0" err="1"/>
              <a:t>studies</a:t>
            </a:r>
            <a:endParaRPr lang="it-IT" dirty="0"/>
          </a:p>
        </p:txBody>
      </p:sp>
      <p:sp>
        <p:nvSpPr>
          <p:cNvPr id="34" name="Ovale 33"/>
          <p:cNvSpPr/>
          <p:nvPr/>
        </p:nvSpPr>
        <p:spPr>
          <a:xfrm>
            <a:off x="778721" y="2056413"/>
            <a:ext cx="1567715" cy="450063"/>
          </a:xfrm>
          <a:prstGeom prst="ellipse">
            <a:avLst/>
          </a:prstGeom>
          <a:gradFill flip="none" rotWithShape="1">
            <a:gsLst>
              <a:gs pos="0">
                <a:schemeClr val="accent1">
                  <a:tint val="100000"/>
                  <a:shade val="100000"/>
                  <a:satMod val="130000"/>
                  <a:alpha val="3000"/>
                </a:schemeClr>
              </a:gs>
              <a:gs pos="100000">
                <a:schemeClr val="accent1">
                  <a:tint val="50000"/>
                  <a:shade val="100000"/>
                  <a:satMod val="350000"/>
                  <a:alpha val="300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987613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ou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xmlns="" id="{5C79C977-7AA8-E641-BD1B-34CE50B1C42D}"/>
              </a:ext>
            </a:extLst>
          </p:cNvPr>
          <p:cNvSpPr txBox="1"/>
          <p:nvPr/>
        </p:nvSpPr>
        <p:spPr>
          <a:xfrm>
            <a:off x="504825" y="1609725"/>
            <a:ext cx="3852863" cy="369888"/>
          </a:xfrm>
          <a:prstGeom prst="rect">
            <a:avLst/>
          </a:prstGeom>
          <a:noFill/>
        </p:spPr>
        <p:txBody>
          <a:bodyPr>
            <a:spAutoFit/>
          </a:bodyPr>
          <a:lstStyle/>
          <a:p>
            <a:pPr algn="just" fontAlgn="auto">
              <a:spcBef>
                <a:spcPts val="0"/>
              </a:spcBef>
              <a:spcAft>
                <a:spcPts val="0"/>
              </a:spcAft>
              <a:defRPr/>
            </a:pPr>
            <a:r>
              <a:rPr lang="it-IT" dirty="0">
                <a:solidFill>
                  <a:prstClr val="white"/>
                </a:solidFill>
                <a:latin typeface="Corbel"/>
                <a:ea typeface="+mn-ea"/>
              </a:rPr>
              <a:t>Evidenze scientifiche </a:t>
            </a:r>
          </a:p>
        </p:txBody>
      </p:sp>
      <p:sp>
        <p:nvSpPr>
          <p:cNvPr id="12" name="Rettangolo 11">
            <a:extLst>
              <a:ext uri="{FF2B5EF4-FFF2-40B4-BE49-F238E27FC236}">
                <a16:creationId xmlns:a16="http://schemas.microsoft.com/office/drawing/2014/main" xmlns="" id="{1BDEC85C-8501-F34C-A5FF-2462288FC034}"/>
              </a:ext>
            </a:extLst>
          </p:cNvPr>
          <p:cNvSpPr/>
          <p:nvPr/>
        </p:nvSpPr>
        <p:spPr>
          <a:xfrm>
            <a:off x="504237" y="1025506"/>
            <a:ext cx="3853449" cy="954107"/>
          </a:xfrm>
          <a:prstGeom prst="rect">
            <a:avLst/>
          </a:prstGeom>
        </p:spPr>
        <p:txBody>
          <a:bodyPr>
            <a:spAutoFit/>
          </a:bodyPr>
          <a:lstStyle/>
          <a:p>
            <a:pPr fontAlgn="auto">
              <a:spcBef>
                <a:spcPts val="0"/>
              </a:spcBef>
              <a:spcAft>
                <a:spcPts val="0"/>
              </a:spcAft>
              <a:defRPr/>
            </a:pPr>
            <a:r>
              <a:rPr lang="it-IT" sz="2800" dirty="0">
                <a:solidFill>
                  <a:srgbClr val="FF0000"/>
                </a:solidFill>
                <a:effectLst>
                  <a:reflection blurRad="6350" stA="55000" endA="300" endPos="45500" dir="5400000" sy="-100000" algn="bl" rotWithShape="0"/>
                </a:effectLst>
                <a:latin typeface="Corbel"/>
                <a:ea typeface="+mn-ea"/>
              </a:rPr>
              <a:t>La Riabilitazione Cardiologica </a:t>
            </a:r>
          </a:p>
        </p:txBody>
      </p:sp>
      <p:pic>
        <p:nvPicPr>
          <p:cNvPr id="67587" name="Picture 3">
            <a:extLst>
              <a:ext uri="{FF2B5EF4-FFF2-40B4-BE49-F238E27FC236}">
                <a16:creationId xmlns:a16="http://schemas.microsoft.com/office/drawing/2014/main" xmlns="" id="{DEE5CCFD-C11F-0945-B7BB-90C04C716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03" r="8594"/>
          <a:stretch>
            <a:fillRect/>
          </a:stretch>
        </p:blipFill>
        <p:spPr bwMode="auto">
          <a:xfrm>
            <a:off x="7637463" y="315913"/>
            <a:ext cx="1006475" cy="75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8" name="Picture 4">
            <a:extLst>
              <a:ext uri="{FF2B5EF4-FFF2-40B4-BE49-F238E27FC236}">
                <a16:creationId xmlns:a16="http://schemas.microsoft.com/office/drawing/2014/main" xmlns="" id="{947981C5-F85A-1A49-90FE-F1FCF390A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03" r="8594"/>
          <a:stretch>
            <a:fillRect/>
          </a:stretch>
        </p:blipFill>
        <p:spPr bwMode="auto">
          <a:xfrm>
            <a:off x="7637463" y="1619250"/>
            <a:ext cx="1006475" cy="75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9" name="Picture 5">
            <a:extLst>
              <a:ext uri="{FF2B5EF4-FFF2-40B4-BE49-F238E27FC236}">
                <a16:creationId xmlns:a16="http://schemas.microsoft.com/office/drawing/2014/main" xmlns="" id="{2237C2BF-D9D6-9E4C-AD9A-13FCCA504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203" r="8594"/>
          <a:stretch>
            <a:fillRect/>
          </a:stretch>
        </p:blipFill>
        <p:spPr bwMode="auto">
          <a:xfrm>
            <a:off x="7637463" y="2922588"/>
            <a:ext cx="1006475" cy="757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0" name="Picture 6">
            <a:extLst>
              <a:ext uri="{FF2B5EF4-FFF2-40B4-BE49-F238E27FC236}">
                <a16:creationId xmlns:a16="http://schemas.microsoft.com/office/drawing/2014/main" xmlns="" id="{E6E58306-CA85-CF49-A7D8-C7E0E5B6F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203" r="8594"/>
          <a:stretch>
            <a:fillRect/>
          </a:stretch>
        </p:blipFill>
        <p:spPr bwMode="auto">
          <a:xfrm>
            <a:off x="7596188" y="4149725"/>
            <a:ext cx="1006475" cy="75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1" name="Picture 8">
            <a:extLst>
              <a:ext uri="{FF2B5EF4-FFF2-40B4-BE49-F238E27FC236}">
                <a16:creationId xmlns:a16="http://schemas.microsoft.com/office/drawing/2014/main" xmlns="" id="{09656EAA-FFD1-5749-B7C5-6512AA996E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8398" r="8398"/>
          <a:stretch>
            <a:fillRect/>
          </a:stretch>
        </p:blipFill>
        <p:spPr bwMode="auto">
          <a:xfrm>
            <a:off x="7596188" y="5373688"/>
            <a:ext cx="1006475" cy="75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92" name="CasellaDiTesto 9">
            <a:extLst>
              <a:ext uri="{FF2B5EF4-FFF2-40B4-BE49-F238E27FC236}">
                <a16:creationId xmlns:a16="http://schemas.microsoft.com/office/drawing/2014/main" xmlns="" id="{7BEFE2F7-B148-454F-BE59-141B39D61563}"/>
              </a:ext>
            </a:extLst>
          </p:cNvPr>
          <p:cNvSpPr txBox="1">
            <a:spLocks noChangeArrowheads="1"/>
          </p:cNvSpPr>
          <p:nvPr/>
        </p:nvSpPr>
        <p:spPr bwMode="auto">
          <a:xfrm>
            <a:off x="539750" y="2205038"/>
            <a:ext cx="67865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929188" algn="l"/>
                <a:tab pos="502285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000" b="1">
                <a:solidFill>
                  <a:srgbClr val="000090"/>
                </a:solidFill>
                <a:latin typeface="Corbel" panose="020B0503020204020204" pitchFamily="34" charset="0"/>
              </a:rPr>
              <a:t>RIDUCE LA MORTALITA</a:t>
            </a:r>
            <a:r>
              <a:rPr lang="ja-JP" altLang="it-IT" sz="2000" b="1">
                <a:solidFill>
                  <a:srgbClr val="000090"/>
                </a:solidFill>
                <a:latin typeface="Corbel" panose="020B0503020204020204" pitchFamily="34" charset="0"/>
              </a:rPr>
              <a:t>’</a:t>
            </a:r>
            <a:r>
              <a:rPr lang="it-IT" altLang="ja-JP" sz="2000" b="1">
                <a:solidFill>
                  <a:srgbClr val="000090"/>
                </a:solidFill>
                <a:latin typeface="Corbel" panose="020B0503020204020204" pitchFamily="34" charset="0"/>
              </a:rPr>
              <a:t> </a:t>
            </a:r>
          </a:p>
          <a:p>
            <a:pPr eaLnBrk="1" hangingPunct="1">
              <a:buFont typeface="Wingdings" pitchFamily="2" charset="2"/>
              <a:buChar char="§"/>
            </a:pPr>
            <a:r>
              <a:rPr lang="it-IT" altLang="it-IT" sz="2000" b="1">
                <a:solidFill>
                  <a:srgbClr val="000090"/>
                </a:solidFill>
                <a:latin typeface="Corbel" panose="020B0503020204020204" pitchFamily="34" charset="0"/>
              </a:rPr>
              <a:t> CARDIOVASCOLARE                                                                              ( Meta-Analisi  e  Cochrane )  	27%</a:t>
            </a:r>
          </a:p>
          <a:p>
            <a:pPr eaLnBrk="1" hangingPunct="1">
              <a:buFont typeface="Wingdings" pitchFamily="2" charset="2"/>
              <a:buChar char="§"/>
            </a:pPr>
            <a:r>
              <a:rPr lang="it-IT" altLang="it-IT" sz="2000" b="1">
                <a:solidFill>
                  <a:srgbClr val="000090"/>
                </a:solidFill>
                <a:latin typeface="Corbel" panose="020B0503020204020204" pitchFamily="34" charset="0"/>
              </a:rPr>
              <a:t> PER REINFARTO	25%</a:t>
            </a:r>
          </a:p>
          <a:p>
            <a:pPr eaLnBrk="1" hangingPunct="1">
              <a:buFont typeface="Wingdings" pitchFamily="2" charset="2"/>
              <a:buChar char="§"/>
            </a:pPr>
            <a:r>
              <a:rPr lang="it-IT" altLang="it-IT" sz="2000" b="1">
                <a:solidFill>
                  <a:srgbClr val="000090"/>
                </a:solidFill>
                <a:latin typeface="Corbel" panose="020B0503020204020204" pitchFamily="34" charset="0"/>
              </a:rPr>
              <a:t> NELLO SCOMPENSO CARDIACO	35%</a:t>
            </a:r>
          </a:p>
          <a:p>
            <a:pPr eaLnBrk="1" hangingPunct="1">
              <a:buFont typeface="Wingdings" pitchFamily="2" charset="2"/>
              <a:buChar char="§"/>
            </a:pPr>
            <a:r>
              <a:rPr lang="it-IT" altLang="it-IT" sz="2000" b="1">
                <a:solidFill>
                  <a:srgbClr val="000090"/>
                </a:solidFill>
                <a:latin typeface="Corbel" panose="020B0503020204020204" pitchFamily="34" charset="0"/>
              </a:rPr>
              <a:t> NEL CARDIOPATICO ANZIANO 	37%</a:t>
            </a:r>
          </a:p>
        </p:txBody>
      </p:sp>
      <p:sp>
        <p:nvSpPr>
          <p:cNvPr id="13" name="Rettangolo 12">
            <a:extLst>
              <a:ext uri="{FF2B5EF4-FFF2-40B4-BE49-F238E27FC236}">
                <a16:creationId xmlns:a16="http://schemas.microsoft.com/office/drawing/2014/main" xmlns="" id="{0656DD30-2439-084C-94CC-A037ADE2813C}"/>
              </a:ext>
            </a:extLst>
          </p:cNvPr>
          <p:cNvSpPr/>
          <p:nvPr/>
        </p:nvSpPr>
        <p:spPr>
          <a:xfrm>
            <a:off x="604273" y="4500570"/>
            <a:ext cx="6715172" cy="2185214"/>
          </a:xfrm>
          <a:prstGeom prst="rect">
            <a:avLst/>
          </a:prstGeom>
          <a:scene3d>
            <a:camera prst="orthographicFront"/>
            <a:lightRig rig="threePt" dir="t"/>
          </a:scene3d>
          <a:sp3d prstMaterial="dkEdge">
            <a:bevelT/>
          </a:sp3d>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i="1">
                <a:solidFill>
                  <a:srgbClr val="000090"/>
                </a:solidFill>
                <a:latin typeface="Corbel" panose="020B0503020204020204" pitchFamily="34" charset="0"/>
              </a:rPr>
              <a:t>Se ci fosse una pillola molto economica, in grado di ridurre le morti per causa cardiaca del 27%, di migliorare la qualità della vita, di ridurre ansia e depressione, ci si aspetterebbe che tutti i cardiopatici europei l'assumessero. </a:t>
            </a:r>
            <a:br>
              <a:rPr lang="it-IT" altLang="it-IT" sz="1600" b="1" i="1">
                <a:solidFill>
                  <a:srgbClr val="000090"/>
                </a:solidFill>
                <a:latin typeface="Corbel" panose="020B0503020204020204" pitchFamily="34" charset="0"/>
              </a:rPr>
            </a:br>
            <a:r>
              <a:rPr lang="it-IT" altLang="it-IT" sz="1600" b="1" i="1">
                <a:solidFill>
                  <a:srgbClr val="000090"/>
                </a:solidFill>
                <a:latin typeface="Corbel" panose="020B0503020204020204" pitchFamily="34" charset="0"/>
              </a:rPr>
              <a:t>Questa pillola non esiste, ma un programma di riabilitazione cardiaca può fornire tutti questi benefici. </a:t>
            </a:r>
            <a:br>
              <a:rPr lang="it-IT" altLang="it-IT" sz="1600" b="1" i="1">
                <a:solidFill>
                  <a:srgbClr val="000090"/>
                </a:solidFill>
                <a:latin typeface="Corbel" panose="020B0503020204020204" pitchFamily="34" charset="0"/>
              </a:rPr>
            </a:br>
            <a:endParaRPr lang="it-IT" altLang="it-IT" sz="1600" b="1" i="1">
              <a:solidFill>
                <a:srgbClr val="000090"/>
              </a:solidFill>
              <a:latin typeface="Corbel" panose="020B0503020204020204" pitchFamily="34" charset="0"/>
            </a:endParaRPr>
          </a:p>
          <a:p>
            <a:pPr eaLnBrk="1" hangingPunct="1"/>
            <a:r>
              <a:rPr lang="it-IT" altLang="it-IT" sz="1600" b="1" i="1">
                <a:solidFill>
                  <a:srgbClr val="000090"/>
                </a:solidFill>
                <a:latin typeface="Corbel" panose="020B0503020204020204" pitchFamily="34" charset="0"/>
              </a:rPr>
              <a:t>Prof. Bob Lewin</a:t>
            </a:r>
            <a:r>
              <a:rPr lang="it-IT" altLang="it-IT" sz="1600" b="1">
                <a:solidFill>
                  <a:srgbClr val="000090"/>
                </a:solidFill>
                <a:latin typeface="Corbel" panose="020B0503020204020204" pitchFamily="34" charset="0"/>
              </a:rPr>
              <a:t/>
            </a:r>
            <a:br>
              <a:rPr lang="it-IT" altLang="it-IT" sz="1600" b="1">
                <a:solidFill>
                  <a:srgbClr val="000090"/>
                </a:solidFill>
                <a:latin typeface="Corbel" panose="020B0503020204020204" pitchFamily="34" charset="0"/>
              </a:rPr>
            </a:br>
            <a:r>
              <a:rPr lang="it-IT" altLang="it-IT" sz="1200" b="1">
                <a:solidFill>
                  <a:srgbClr val="000090"/>
                </a:solidFill>
                <a:latin typeface="Corbel" panose="020B0503020204020204" pitchFamily="34" charset="0"/>
              </a:rPr>
              <a:t>European Society of Cardiology Congress</a:t>
            </a:r>
            <a:br>
              <a:rPr lang="it-IT" altLang="it-IT" sz="1200" b="1">
                <a:solidFill>
                  <a:srgbClr val="000090"/>
                </a:solidFill>
                <a:latin typeface="Corbel" panose="020B0503020204020204" pitchFamily="34" charset="0"/>
              </a:rPr>
            </a:br>
            <a:r>
              <a:rPr lang="it-IT" altLang="it-IT" sz="1200" b="1">
                <a:solidFill>
                  <a:srgbClr val="000090"/>
                </a:solidFill>
                <a:latin typeface="Corbel" panose="020B0503020204020204" pitchFamily="34" charset="0"/>
              </a:rPr>
              <a:t>Amsterdam 2005</a:t>
            </a:r>
            <a:endParaRPr lang="it-IT" altLang="it-IT" sz="1600" b="1">
              <a:solidFill>
                <a:srgbClr val="000090"/>
              </a:solidFill>
              <a:latin typeface="Corbel" panose="020B0503020204020204" pitchFamily="34" charset="0"/>
            </a:endParaRPr>
          </a:p>
        </p:txBody>
      </p:sp>
      <p:pic>
        <p:nvPicPr>
          <p:cNvPr id="67596" name="Picture 7">
            <a:extLst>
              <a:ext uri="{FF2B5EF4-FFF2-40B4-BE49-F238E27FC236}">
                <a16:creationId xmlns:a16="http://schemas.microsoft.com/office/drawing/2014/main" xmlns="" id="{9E2EAC71-366C-FA42-BFFF-1FDC57A3F0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270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384859"/>
      </p:ext>
    </p:extLst>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magine 180"/>
          <p:cNvPicPr/>
          <p:nvPr/>
        </p:nvPicPr>
        <p:blipFill>
          <a:blip r:embed="rId3" cstate="print"/>
          <a:stretch/>
        </p:blipFill>
        <p:spPr>
          <a:xfrm>
            <a:off x="586919" y="2641889"/>
            <a:ext cx="4235208" cy="3382299"/>
          </a:xfrm>
          <a:prstGeom prst="rect">
            <a:avLst/>
          </a:prstGeom>
          <a:ln>
            <a:noFill/>
          </a:ln>
        </p:spPr>
      </p:pic>
      <p:pic>
        <p:nvPicPr>
          <p:cNvPr id="182" name="Immagine 181"/>
          <p:cNvPicPr/>
          <p:nvPr/>
        </p:nvPicPr>
        <p:blipFill>
          <a:blip r:embed="rId4" cstate="print"/>
          <a:stretch/>
        </p:blipFill>
        <p:spPr>
          <a:xfrm>
            <a:off x="5343919" y="701162"/>
            <a:ext cx="3548561" cy="5323026"/>
          </a:xfrm>
          <a:prstGeom prst="rect">
            <a:avLst/>
          </a:prstGeom>
          <a:ln>
            <a:noFill/>
          </a:ln>
        </p:spPr>
      </p:pic>
      <p:pic>
        <p:nvPicPr>
          <p:cNvPr id="183" name="Immagine 182"/>
          <p:cNvPicPr/>
          <p:nvPr/>
        </p:nvPicPr>
        <p:blipFill>
          <a:blip r:embed="rId5" cstate="print"/>
          <a:stretch/>
        </p:blipFill>
        <p:spPr>
          <a:xfrm>
            <a:off x="1108711" y="548680"/>
            <a:ext cx="2901969" cy="1998130"/>
          </a:xfrm>
          <a:prstGeom prst="rect">
            <a:avLst/>
          </a:prstGeom>
          <a:ln>
            <a:noFill/>
          </a:ln>
        </p:spPr>
      </p:pic>
      <p:sp>
        <p:nvSpPr>
          <p:cNvPr id="2" name="Rettangolo 1"/>
          <p:cNvSpPr/>
          <p:nvPr/>
        </p:nvSpPr>
        <p:spPr>
          <a:xfrm>
            <a:off x="5473122" y="1723677"/>
            <a:ext cx="1728192" cy="9341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473122" y="2708920"/>
            <a:ext cx="1728192" cy="9341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796276" y="4001654"/>
            <a:ext cx="2088232" cy="1800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26108023"/>
      </p:ext>
    </p:extLst>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7">
            <a:extLst>
              <a:ext uri="{FF2B5EF4-FFF2-40B4-BE49-F238E27FC236}">
                <a16:creationId xmlns:a16="http://schemas.microsoft.com/office/drawing/2014/main" xmlns="" id="{7377396B-EAFB-AC4A-8BCD-756EE481C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494713"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2">
            <a:extLst>
              <a:ext uri="{FF2B5EF4-FFF2-40B4-BE49-F238E27FC236}">
                <a16:creationId xmlns:a16="http://schemas.microsoft.com/office/drawing/2014/main" xmlns="" id="{95603A39-AAAE-CD4F-BCDA-A7142518DF4D}"/>
              </a:ext>
            </a:extLst>
          </p:cNvPr>
          <p:cNvSpPr txBox="1">
            <a:spLocks noChangeArrowheads="1"/>
          </p:cNvSpPr>
          <p:nvPr/>
        </p:nvSpPr>
        <p:spPr bwMode="auto">
          <a:xfrm>
            <a:off x="1441450" y="152400"/>
            <a:ext cx="6254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algn="ctr" eaLnBrk="1" hangingPunct="1">
              <a:spcBef>
                <a:spcPct val="0"/>
              </a:spcBef>
              <a:buClrTx/>
              <a:buSzTx/>
              <a:buFontTx/>
              <a:buNone/>
            </a:pPr>
            <a:r>
              <a:rPr lang="it-IT" altLang="it-IT" sz="1800" b="1">
                <a:solidFill>
                  <a:schemeClr val="tx1"/>
                </a:solidFill>
                <a:latin typeface="Arial" panose="020B0604020202020204" pitchFamily="34" charset="0"/>
              </a:rPr>
              <a:t>Indicazioni alla riabilitazione cardiologica </a:t>
            </a:r>
          </a:p>
          <a:p>
            <a:pPr algn="ctr" eaLnBrk="1" hangingPunct="1">
              <a:spcBef>
                <a:spcPct val="0"/>
              </a:spcBef>
              <a:buClrTx/>
              <a:buSzTx/>
              <a:buFontTx/>
              <a:buNone/>
            </a:pPr>
            <a:r>
              <a:rPr lang="it-IT" altLang="it-IT" sz="1800" b="1">
                <a:solidFill>
                  <a:schemeClr val="tx1"/>
                </a:solidFill>
                <a:latin typeface="Arial" panose="020B0604020202020204" pitchFamily="34" charset="0"/>
              </a:rPr>
              <a:t>secondo le Linee Guida</a:t>
            </a:r>
          </a:p>
        </p:txBody>
      </p:sp>
      <p:pic>
        <p:nvPicPr>
          <p:cNvPr id="48131" name="Picture 3">
            <a:extLst>
              <a:ext uri="{FF2B5EF4-FFF2-40B4-BE49-F238E27FC236}">
                <a16:creationId xmlns:a16="http://schemas.microsoft.com/office/drawing/2014/main" xmlns="" id="{D1ACDA8F-59A2-424E-8649-B5E764500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68463"/>
            <a:ext cx="8799513"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a:extLst>
              <a:ext uri="{FF2B5EF4-FFF2-40B4-BE49-F238E27FC236}">
                <a16:creationId xmlns:a16="http://schemas.microsoft.com/office/drawing/2014/main" xmlns="" id="{59B0E94D-75D6-054A-B780-E892BDAAB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286000"/>
            <a:ext cx="9078913"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a:extLst>
              <a:ext uri="{FF2B5EF4-FFF2-40B4-BE49-F238E27FC236}">
                <a16:creationId xmlns:a16="http://schemas.microsoft.com/office/drawing/2014/main" xmlns="" id="{3A4978D6-D2A7-7E47-80C7-5B0A227B0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3810000"/>
            <a:ext cx="8932862"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55003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129"/>
                                        </p:tgtEl>
                                        <p:attrNameLst>
                                          <p:attrName>style.visibility</p:attrName>
                                        </p:attrNameLst>
                                      </p:cBhvr>
                                      <p:to>
                                        <p:strVal val="visible"/>
                                      </p:to>
                                    </p:set>
                                    <p:anim calcmode="lin" valueType="num">
                                      <p:cBhvr additive="base">
                                        <p:cTn id="7" dur="500" fill="hold"/>
                                        <p:tgtEl>
                                          <p:spTgt spid="48129"/>
                                        </p:tgtEl>
                                        <p:attrNameLst>
                                          <p:attrName>ppt_x</p:attrName>
                                        </p:attrNameLst>
                                      </p:cBhvr>
                                      <p:tavLst>
                                        <p:tav tm="0">
                                          <p:val>
                                            <p:strVal val="#ppt_x"/>
                                          </p:val>
                                        </p:tav>
                                        <p:tav tm="100000">
                                          <p:val>
                                            <p:strVal val="#ppt_x"/>
                                          </p:val>
                                        </p:tav>
                                      </p:tavLst>
                                    </p:anim>
                                    <p:anim calcmode="lin" valueType="num">
                                      <p:cBhvr additive="base">
                                        <p:cTn id="8" dur="500" fill="hold"/>
                                        <p:tgtEl>
                                          <p:spTgt spid="4812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8131"/>
                                        </p:tgtEl>
                                        <p:attrNameLst>
                                          <p:attrName>style.visibility</p:attrName>
                                        </p:attrNameLst>
                                      </p:cBhvr>
                                      <p:to>
                                        <p:strVal val="visible"/>
                                      </p:to>
                                    </p:set>
                                    <p:anim calcmode="lin" valueType="num">
                                      <p:cBhvr additive="base">
                                        <p:cTn id="12" dur="510" fill="hold"/>
                                        <p:tgtEl>
                                          <p:spTgt spid="48131"/>
                                        </p:tgtEl>
                                        <p:attrNameLst>
                                          <p:attrName>ppt_x</p:attrName>
                                        </p:attrNameLst>
                                      </p:cBhvr>
                                      <p:tavLst>
                                        <p:tav tm="0">
                                          <p:val>
                                            <p:strVal val="#ppt_x"/>
                                          </p:val>
                                        </p:tav>
                                        <p:tav tm="100000">
                                          <p:val>
                                            <p:strVal val="#ppt_x"/>
                                          </p:val>
                                        </p:tav>
                                      </p:tavLst>
                                    </p:anim>
                                    <p:anim calcmode="lin" valueType="num">
                                      <p:cBhvr additive="base">
                                        <p:cTn id="13" dur="510" fill="hold"/>
                                        <p:tgtEl>
                                          <p:spTgt spid="48131"/>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10"/>
                            </p:stCondLst>
                            <p:childTnLst>
                              <p:par>
                                <p:cTn id="15" presetID="2" presetClass="entr" presetSubtype="4" fill="hold" nodeType="afterEffect">
                                  <p:stCondLst>
                                    <p:cond delay="0"/>
                                  </p:stCondLst>
                                  <p:childTnLst>
                                    <p:set>
                                      <p:cBhvr>
                                        <p:cTn id="16" dur="1" fill="hold">
                                          <p:stCondLst>
                                            <p:cond delay="0"/>
                                          </p:stCondLst>
                                        </p:cTn>
                                        <p:tgtEl>
                                          <p:spTgt spid="48132"/>
                                        </p:tgtEl>
                                        <p:attrNameLst>
                                          <p:attrName>style.visibility</p:attrName>
                                        </p:attrNameLst>
                                      </p:cBhvr>
                                      <p:to>
                                        <p:strVal val="visible"/>
                                      </p:to>
                                    </p:set>
                                    <p:anim calcmode="lin" valueType="num">
                                      <p:cBhvr additive="base">
                                        <p:cTn id="17" dur="500" fill="hold"/>
                                        <p:tgtEl>
                                          <p:spTgt spid="48132"/>
                                        </p:tgtEl>
                                        <p:attrNameLst>
                                          <p:attrName>ppt_x</p:attrName>
                                        </p:attrNameLst>
                                      </p:cBhvr>
                                      <p:tavLst>
                                        <p:tav tm="0">
                                          <p:val>
                                            <p:strVal val="#ppt_x"/>
                                          </p:val>
                                        </p:tav>
                                        <p:tav tm="100000">
                                          <p:val>
                                            <p:strVal val="#ppt_x"/>
                                          </p:val>
                                        </p:tav>
                                      </p:tavLst>
                                    </p:anim>
                                    <p:anim calcmode="lin" valueType="num">
                                      <p:cBhvr additive="base">
                                        <p:cTn id="18"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6" name="Rectangle 2">
            <a:extLst>
              <a:ext uri="{FF2B5EF4-FFF2-40B4-BE49-F238E27FC236}">
                <a16:creationId xmlns:a16="http://schemas.microsoft.com/office/drawing/2014/main" xmlns="" id="{6D288612-F111-8B4D-92AD-77BFAAF625A0}"/>
              </a:ext>
            </a:extLst>
          </p:cNvPr>
          <p:cNvSpPr>
            <a:spLocks noGrp="1" noChangeArrowheads="1"/>
          </p:cNvSpPr>
          <p:nvPr>
            <p:ph type="title" idx="4294967295"/>
          </p:nvPr>
        </p:nvSpPr>
        <p:spPr>
          <a:xfrm>
            <a:off x="1382713" y="381000"/>
            <a:ext cx="7761287" cy="468313"/>
          </a:xfrm>
        </p:spPr>
        <p:txBody>
          <a:bodyPr rtlCol="0"/>
          <a:lstStyle/>
          <a:p>
            <a:pPr eaLnBrk="1" fontAlgn="auto" hangingPunct="1">
              <a:spcAft>
                <a:spcPts val="0"/>
              </a:spcAft>
              <a:defRPr/>
            </a:pPr>
            <a:r>
              <a:rPr lang="en-GB" sz="2800" dirty="0">
                <a:solidFill>
                  <a:schemeClr val="tx2"/>
                </a:solidFill>
                <a:effectLst>
                  <a:outerShdw blurRad="38100" dist="38100" dir="2700000" algn="tl">
                    <a:srgbClr val="C0C0C0"/>
                  </a:outerShdw>
                </a:effectLst>
                <a:latin typeface="Comic Sans MS" pitchFamily="66" charset="0"/>
                <a:ea typeface="Arial Unicode MS" pitchFamily="34" charset="-128"/>
                <a:cs typeface="Times New Roman" pitchFamily="18" charset="0"/>
              </a:rPr>
              <a:t>Rehabilitation and pre-discharge advice</a:t>
            </a:r>
            <a:endParaRPr lang="fr-FR" sz="2800" dirty="0">
              <a:solidFill>
                <a:schemeClr val="tx2"/>
              </a:solidFill>
              <a:effectLst>
                <a:outerShdw blurRad="38100" dist="38100" dir="2700000" algn="tl">
                  <a:srgbClr val="C0C0C0"/>
                </a:outerShdw>
              </a:effectLst>
              <a:latin typeface="Comic Sans MS" pitchFamily="66" charset="0"/>
              <a:ea typeface="Arial Unicode MS" pitchFamily="34" charset="-128"/>
              <a:cs typeface="Times New Roman" pitchFamily="18" charset="0"/>
            </a:endParaRPr>
          </a:p>
        </p:txBody>
      </p:sp>
      <p:sp>
        <p:nvSpPr>
          <p:cNvPr id="58370" name="Rectangle 3">
            <a:extLst>
              <a:ext uri="{FF2B5EF4-FFF2-40B4-BE49-F238E27FC236}">
                <a16:creationId xmlns:a16="http://schemas.microsoft.com/office/drawing/2014/main" xmlns="" id="{90F92DAD-6EC1-3144-A97C-6EA62A606064}"/>
              </a:ext>
            </a:extLst>
          </p:cNvPr>
          <p:cNvSpPr>
            <a:spLocks noGrp="1"/>
          </p:cNvSpPr>
          <p:nvPr>
            <p:ph type="body" idx="4294967295"/>
          </p:nvPr>
        </p:nvSpPr>
        <p:spPr>
          <a:xfrm>
            <a:off x="866775" y="1773238"/>
            <a:ext cx="8277225" cy="4525962"/>
          </a:xfrm>
        </p:spPr>
        <p:txBody>
          <a:bodyPr/>
          <a:lstStyle/>
          <a:p>
            <a:pPr marL="609600" indent="-609600" eaLnBrk="1" hangingPunct="1">
              <a:lnSpc>
                <a:spcPct val="110000"/>
              </a:lnSpc>
            </a:pPr>
            <a:r>
              <a:rPr lang="en-GB" altLang="it-IT" sz="2800">
                <a:latin typeface="Comic Sans MS" panose="030F0902030302020204" pitchFamily="66" charset="0"/>
                <a:ea typeface="Arial Unicode MS" panose="020B0604020202020204" pitchFamily="34" charset="-128"/>
                <a:cs typeface="Arial Unicode MS" panose="020B0604020202020204" pitchFamily="34" charset="-128"/>
              </a:rPr>
              <a:t>Rehabilitation should be offered to all   patients after STEMI</a:t>
            </a:r>
          </a:p>
          <a:p>
            <a:pPr marL="609600" indent="-609600" eaLnBrk="1" hangingPunct="1">
              <a:lnSpc>
                <a:spcPct val="110000"/>
              </a:lnSpc>
            </a:pPr>
            <a:endParaRPr lang="en-GB" altLang="it-IT" sz="2800">
              <a:latin typeface="Comic Sans MS" panose="030F0902030302020204" pitchFamily="66" charset="0"/>
              <a:ea typeface="Arial Unicode MS" panose="020B0604020202020204" pitchFamily="34" charset="-128"/>
              <a:cs typeface="Arial Unicode MS" panose="020B0604020202020204" pitchFamily="34" charset="-128"/>
            </a:endParaRPr>
          </a:p>
          <a:p>
            <a:pPr marL="609600" indent="-609600" eaLnBrk="1" hangingPunct="1">
              <a:lnSpc>
                <a:spcPct val="110000"/>
              </a:lnSpc>
            </a:pPr>
            <a:r>
              <a:rPr lang="en-GB" altLang="it-IT" sz="2800">
                <a:latin typeface="Comic Sans MS" panose="030F0902030302020204" pitchFamily="66" charset="0"/>
                <a:ea typeface="Arial Unicode MS" panose="020B0604020202020204" pitchFamily="34" charset="-128"/>
                <a:cs typeface="Arial Unicode MS" panose="020B0604020202020204" pitchFamily="34" charset="-128"/>
              </a:rPr>
              <a:t>The process should start as soon as possible after hospital admission and be continuated in the succeeding months </a:t>
            </a:r>
          </a:p>
          <a:p>
            <a:pPr marL="609600" indent="-609600" eaLnBrk="1" hangingPunct="1">
              <a:lnSpc>
                <a:spcPct val="110000"/>
              </a:lnSpc>
            </a:pPr>
            <a:endParaRPr lang="en-GB" altLang="it-IT" sz="2800">
              <a:latin typeface="Comic Sans MS" panose="030F0902030302020204" pitchFamily="66" charset="0"/>
              <a:ea typeface="Arial Unicode MS" panose="020B0604020202020204" pitchFamily="34" charset="-128"/>
              <a:cs typeface="Arial Unicode MS" panose="020B0604020202020204" pitchFamily="34" charset="-128"/>
            </a:endParaRPr>
          </a:p>
          <a:p>
            <a:pPr marL="609600" indent="-609600" eaLnBrk="1" hangingPunct="1">
              <a:lnSpc>
                <a:spcPct val="110000"/>
              </a:lnSpc>
            </a:pPr>
            <a:endParaRPr lang="en-GB" altLang="it-IT" sz="2800">
              <a:latin typeface="Comic Sans MS" panose="030F0902030302020204" pitchFamily="66" charset="0"/>
              <a:ea typeface="Arial Unicode MS" panose="020B0604020202020204" pitchFamily="34" charset="-128"/>
              <a:cs typeface="Arial Unicode MS" panose="020B0604020202020204" pitchFamily="34" charset="-128"/>
            </a:endParaRPr>
          </a:p>
        </p:txBody>
      </p:sp>
      <p:pic>
        <p:nvPicPr>
          <p:cNvPr id="58371" name="Picture 8" descr="New_ESC_BGV1_cut">
            <a:extLst>
              <a:ext uri="{FF2B5EF4-FFF2-40B4-BE49-F238E27FC236}">
                <a16:creationId xmlns:a16="http://schemas.microsoft.com/office/drawing/2014/main" xmlns="" id="{32003627-80F8-224E-89B9-668790E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2363"/>
            <a:ext cx="9144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93" name="Text Box 9">
            <a:extLst>
              <a:ext uri="{FF2B5EF4-FFF2-40B4-BE49-F238E27FC236}">
                <a16:creationId xmlns:a16="http://schemas.microsoft.com/office/drawing/2014/main" xmlns="" id="{1FE8A4BA-6130-F04A-9866-160A81825CDE}"/>
              </a:ext>
            </a:extLst>
          </p:cNvPr>
          <p:cNvSpPr txBox="1">
            <a:spLocks noChangeArrowheads="1"/>
          </p:cNvSpPr>
          <p:nvPr/>
        </p:nvSpPr>
        <p:spPr bwMode="auto">
          <a:xfrm>
            <a:off x="76200" y="6276975"/>
            <a:ext cx="8305800" cy="36988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en-US" i="1" dirty="0">
                <a:solidFill>
                  <a:prstClr val="black"/>
                </a:solidFill>
                <a:latin typeface="Arial" pitchFamily="34" charset="0"/>
                <a:ea typeface="+mn-ea"/>
              </a:rPr>
              <a:t>ESC Guidelines for the Management of STEMI-ACS 2008</a:t>
            </a:r>
          </a:p>
        </p:txBody>
      </p:sp>
    </p:spTree>
    <p:extLst>
      <p:ext uri="{BB962C8B-B14F-4D97-AF65-F5344CB8AC3E}">
        <p14:creationId xmlns:p14="http://schemas.microsoft.com/office/powerpoint/2010/main" val="133348599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xmlns="" id="{0E31E297-D5FB-644E-BF86-7C8848C3E898}"/>
              </a:ext>
            </a:extLst>
          </p:cNvPr>
          <p:cNvSpPr>
            <a:spLocks noGrp="1"/>
          </p:cNvSpPr>
          <p:nvPr>
            <p:ph type="title"/>
          </p:nvPr>
        </p:nvSpPr>
        <p:spPr>
          <a:xfrm>
            <a:off x="755650" y="260350"/>
            <a:ext cx="7993063" cy="685800"/>
          </a:xfrm>
        </p:spPr>
        <p:txBody>
          <a:bodyPr/>
          <a:lstStyle/>
          <a:p>
            <a:pPr eaLnBrk="1" hangingPunct="1"/>
            <a:r>
              <a:rPr lang="it-IT" altLang="it-IT" sz="2800" b="1">
                <a:solidFill>
                  <a:srgbClr val="0000FF"/>
                </a:solidFill>
                <a:ea typeface="ＭＳ Ｐゴシック" panose="020B0600070205080204" pitchFamily="34" charset="-128"/>
              </a:rPr>
              <a:t>A questo punto dopo SCA tutti in riabilitazione?</a:t>
            </a:r>
          </a:p>
        </p:txBody>
      </p:sp>
      <p:pic>
        <p:nvPicPr>
          <p:cNvPr id="60418" name="Immagine 5" descr="folla.jpg">
            <a:extLst>
              <a:ext uri="{FF2B5EF4-FFF2-40B4-BE49-F238E27FC236}">
                <a16:creationId xmlns:a16="http://schemas.microsoft.com/office/drawing/2014/main" xmlns="" id="{D452E048-63B1-7448-8C0A-5B50A9EBF5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4963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891903"/>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vignetta">
            <a:extLst>
              <a:ext uri="{FF2B5EF4-FFF2-40B4-BE49-F238E27FC236}">
                <a16:creationId xmlns:a16="http://schemas.microsoft.com/office/drawing/2014/main" xmlns="" id="{7122F8E8-BFC4-0E42-8ACA-600DDF8D7E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970088"/>
            <a:ext cx="7339012" cy="36988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387" name="Rectangle 3">
            <a:extLst>
              <a:ext uri="{FF2B5EF4-FFF2-40B4-BE49-F238E27FC236}">
                <a16:creationId xmlns:a16="http://schemas.microsoft.com/office/drawing/2014/main" xmlns="" id="{74CD92C6-D2D4-A44D-8AC5-22C5798A4BB0}"/>
              </a:ext>
            </a:extLst>
          </p:cNvPr>
          <p:cNvSpPr>
            <a:spLocks noChangeArrowheads="1"/>
          </p:cNvSpPr>
          <p:nvPr/>
        </p:nvSpPr>
        <p:spPr bwMode="auto">
          <a:xfrm>
            <a:off x="1801813" y="2209800"/>
            <a:ext cx="216058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a:spcBef>
                <a:spcPct val="0"/>
              </a:spcBef>
              <a:buClrTx/>
              <a:buSzTx/>
              <a:buFontTx/>
              <a:buNone/>
            </a:pPr>
            <a:r>
              <a:rPr lang="it-IT" altLang="it-IT" sz="1300" b="1">
                <a:solidFill>
                  <a:srgbClr val="000066"/>
                </a:solidFill>
                <a:latin typeface="Verdana" panose="020B0604030504040204" pitchFamily="34" charset="0"/>
              </a:rPr>
              <a:t>ORA LEI E’ </a:t>
            </a:r>
          </a:p>
          <a:p>
            <a:pPr>
              <a:spcBef>
                <a:spcPct val="0"/>
              </a:spcBef>
              <a:buClrTx/>
              <a:buSzTx/>
              <a:buFontTx/>
              <a:buNone/>
            </a:pPr>
            <a:r>
              <a:rPr lang="it-IT" altLang="it-IT" sz="1300" b="1">
                <a:solidFill>
                  <a:srgbClr val="000066"/>
                </a:solidFill>
                <a:latin typeface="Verdana" panose="020B0604030504040204" pitchFamily="34" charset="0"/>
              </a:rPr>
              <a:t>GUARITO !</a:t>
            </a:r>
          </a:p>
          <a:p>
            <a:pPr>
              <a:spcBef>
                <a:spcPct val="0"/>
              </a:spcBef>
              <a:buClrTx/>
              <a:buSzTx/>
              <a:buFontTx/>
              <a:buNone/>
            </a:pPr>
            <a:r>
              <a:rPr lang="it-IT" altLang="it-IT" sz="1300" b="1">
                <a:solidFill>
                  <a:srgbClr val="000066"/>
                </a:solidFill>
                <a:latin typeface="Verdana" panose="020B0604030504040204" pitchFamily="34" charset="0"/>
              </a:rPr>
              <a:t>AVANTI UN ALTRO !</a:t>
            </a:r>
          </a:p>
        </p:txBody>
      </p:sp>
      <p:sp>
        <p:nvSpPr>
          <p:cNvPr id="16388" name="CasellaDiTesto 3">
            <a:extLst>
              <a:ext uri="{FF2B5EF4-FFF2-40B4-BE49-F238E27FC236}">
                <a16:creationId xmlns:a16="http://schemas.microsoft.com/office/drawing/2014/main" xmlns="" id="{ED6901EF-57CD-4043-A095-9F54A5D86FA7}"/>
              </a:ext>
            </a:extLst>
          </p:cNvPr>
          <p:cNvSpPr txBox="1">
            <a:spLocks noChangeArrowheads="1"/>
          </p:cNvSpPr>
          <p:nvPr/>
        </p:nvSpPr>
        <p:spPr bwMode="auto">
          <a:xfrm>
            <a:off x="1143000" y="571500"/>
            <a:ext cx="7115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a:spcBef>
                <a:spcPct val="0"/>
              </a:spcBef>
              <a:buClrTx/>
              <a:buSzTx/>
              <a:buFontTx/>
              <a:buNone/>
            </a:pPr>
            <a:r>
              <a:rPr lang="it-IT" altLang="it-IT" sz="5400">
                <a:solidFill>
                  <a:schemeClr val="accent2"/>
                </a:solidFill>
                <a:latin typeface="Verdana" panose="020B0604030504040204" pitchFamily="34" charset="0"/>
              </a:rPr>
              <a:t>D</a:t>
            </a:r>
            <a:r>
              <a:rPr lang="it-IT" altLang="it-IT" sz="3200">
                <a:solidFill>
                  <a:schemeClr val="tx2"/>
                </a:solidFill>
                <a:latin typeface="Verdana" panose="020B0604030504040204" pitchFamily="34" charset="0"/>
              </a:rPr>
              <a:t>imettete </a:t>
            </a:r>
            <a:r>
              <a:rPr lang="it-IT" altLang="it-IT" sz="5400">
                <a:solidFill>
                  <a:schemeClr val="accent2"/>
                </a:solidFill>
                <a:latin typeface="Verdana" panose="020B0604030504040204" pitchFamily="34" charset="0"/>
              </a:rPr>
              <a:t>R</a:t>
            </a:r>
            <a:r>
              <a:rPr lang="it-IT" altLang="it-IT" sz="3200">
                <a:solidFill>
                  <a:schemeClr val="tx2"/>
                </a:solidFill>
                <a:latin typeface="Verdana" panose="020B0604030504040204" pitchFamily="34" charset="0"/>
              </a:rPr>
              <a:t>apidamente </a:t>
            </a:r>
            <a:r>
              <a:rPr lang="it-IT" altLang="it-IT" sz="5400">
                <a:solidFill>
                  <a:schemeClr val="accent2"/>
                </a:solidFill>
                <a:latin typeface="Verdana" panose="020B0604030504040204" pitchFamily="34" charset="0"/>
              </a:rPr>
              <a:t>G</a:t>
            </a:r>
            <a:r>
              <a:rPr lang="it-IT" altLang="it-IT" sz="3200">
                <a:solidFill>
                  <a:schemeClr val="tx2"/>
                </a:solidFill>
                <a:latin typeface="Verdana" panose="020B0604030504040204" pitchFamily="34" charset="0"/>
              </a:rPr>
              <a:t>razie</a:t>
            </a:r>
          </a:p>
        </p:txBody>
      </p:sp>
    </p:spTree>
    <p:extLst>
      <p:ext uri="{BB962C8B-B14F-4D97-AF65-F5344CB8AC3E}">
        <p14:creationId xmlns:p14="http://schemas.microsoft.com/office/powerpoint/2010/main" val="2817510421"/>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80" name="Group 40">
            <a:extLst>
              <a:ext uri="{FF2B5EF4-FFF2-40B4-BE49-F238E27FC236}">
                <a16:creationId xmlns:a16="http://schemas.microsoft.com/office/drawing/2014/main" xmlns="" id="{8D807A32-85F7-A04B-9826-F8587AAAB304}"/>
              </a:ext>
            </a:extLst>
          </p:cNvPr>
          <p:cNvGraphicFramePr>
            <a:graphicFrameLocks noGrp="1"/>
          </p:cNvGraphicFramePr>
          <p:nvPr>
            <p:ph/>
          </p:nvPr>
        </p:nvGraphicFramePr>
        <p:xfrm>
          <a:off x="611188" y="1550988"/>
          <a:ext cx="7632700" cy="4910497"/>
        </p:xfrm>
        <a:graphic>
          <a:graphicData uri="http://schemas.openxmlformats.org/drawingml/2006/table">
            <a:tbl>
              <a:tblPr/>
              <a:tblGrid>
                <a:gridCol w="2835275">
                  <a:extLst>
                    <a:ext uri="{9D8B030D-6E8A-4147-A177-3AD203B41FA5}">
                      <a16:colId xmlns:a16="http://schemas.microsoft.com/office/drawing/2014/main" xmlns="" val="20000"/>
                    </a:ext>
                  </a:extLst>
                </a:gridCol>
                <a:gridCol w="2262187">
                  <a:extLst>
                    <a:ext uri="{9D8B030D-6E8A-4147-A177-3AD203B41FA5}">
                      <a16:colId xmlns:a16="http://schemas.microsoft.com/office/drawing/2014/main" xmlns="" val="20001"/>
                    </a:ext>
                  </a:extLst>
                </a:gridCol>
                <a:gridCol w="2535238">
                  <a:extLst>
                    <a:ext uri="{9D8B030D-6E8A-4147-A177-3AD203B41FA5}">
                      <a16:colId xmlns:a16="http://schemas.microsoft.com/office/drawing/2014/main" xmlns="" val="20002"/>
                    </a:ext>
                  </a:extLst>
                </a:gridCol>
              </a:tblGrid>
              <a:tr h="888972">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0" fontAlgn="base" latinLnBrk="0" hangingPunct="0">
                        <a:lnSpc>
                          <a:spcPct val="110000"/>
                        </a:lnSpc>
                        <a:spcBef>
                          <a:spcPct val="40000"/>
                        </a:spcBef>
                        <a:spcAft>
                          <a:spcPct val="0"/>
                        </a:spcAft>
                        <a:buClrTx/>
                        <a:buSzTx/>
                        <a:buFontTx/>
                        <a:buNone/>
                        <a:tabLst/>
                      </a:pPr>
                      <a:endParaRPr kumimoji="0" lang="it-IT" altLang="it-IT" sz="2000" b="0" i="0" u="none" strike="noStrike" cap="none" normalizeH="0" baseline="0">
                        <a:ln>
                          <a:noFill/>
                        </a:ln>
                        <a:solidFill>
                          <a:srgbClr val="333399"/>
                        </a:solidFill>
                        <a:effectLst/>
                        <a:latin typeface="Arial" pitchFamily="34" charset="0"/>
                        <a:ea typeface="ＭＳ Ｐゴシック" pitchFamily="34" charset="-128"/>
                      </a:endParaRPr>
                    </a:p>
                  </a:txBody>
                  <a:tcPr marT="45968" marB="459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NSTEMI</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(n=2912)</a:t>
                      </a:r>
                    </a:p>
                  </a:txBody>
                  <a:tcPr marT="45968" marB="459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STEMI</a:t>
                      </a:r>
                    </a:p>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(n=2833)</a:t>
                      </a:r>
                    </a:p>
                  </a:txBody>
                  <a:tcPr marT="45968" marB="459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0"/>
                  </a:ext>
                </a:extLst>
              </a:tr>
              <a:tr h="766079">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333399"/>
                          </a:solidFill>
                          <a:effectLst/>
                          <a:latin typeface="Arial" pitchFamily="34" charset="0"/>
                          <a:ea typeface="ＭＳ Ｐゴシック" pitchFamily="34" charset="-128"/>
                        </a:rPr>
                        <a:t>Counseling infermieristico</a:t>
                      </a:r>
                    </a:p>
                  </a:txBody>
                  <a:tcPr marT="45968" marB="459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710 (26.4%)</a:t>
                      </a:r>
                    </a:p>
                  </a:txBody>
                  <a:tcPr marT="45968" marB="459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741 (28.5%)</a:t>
                      </a:r>
                    </a:p>
                  </a:txBody>
                  <a:tcPr marT="45968" marB="459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1"/>
                  </a:ext>
                </a:extLst>
              </a:tr>
              <a:tr h="739911">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333399"/>
                          </a:solidFill>
                          <a:effectLst/>
                          <a:latin typeface="Arial" pitchFamily="34" charset="0"/>
                          <a:ea typeface="ＭＳ Ｐゴシック" pitchFamily="34" charset="-128"/>
                        </a:rPr>
                        <a:t>Percorso prevenzione</a:t>
                      </a:r>
                    </a:p>
                  </a:txBody>
                  <a:tcPr marT="45968" marB="459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388 (14.5%)</a:t>
                      </a:r>
                    </a:p>
                  </a:txBody>
                  <a:tcPr marT="45968" marB="459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562 (21.6%)</a:t>
                      </a:r>
                    </a:p>
                  </a:txBody>
                  <a:tcPr marT="45968" marB="459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2"/>
                  </a:ext>
                </a:extLst>
              </a:tr>
              <a:tr h="766079">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FF0000"/>
                          </a:solidFill>
                          <a:effectLst/>
                          <a:latin typeface="Arial" pitchFamily="34" charset="0"/>
                          <a:ea typeface="ＭＳ Ｐゴシック" pitchFamily="34" charset="-128"/>
                        </a:rPr>
                        <a:t>Riabilitazione cardiologica</a:t>
                      </a:r>
                    </a:p>
                  </a:txBody>
                  <a:tcPr marT="45968" marB="459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FF3300"/>
                          </a:solidFill>
                          <a:effectLst>
                            <a:outerShdw blurRad="38100" dist="38100" dir="2700000" algn="tl">
                              <a:srgbClr val="000000"/>
                            </a:outerShdw>
                          </a:effectLst>
                          <a:latin typeface="Arial" pitchFamily="34" charset="0"/>
                          <a:ea typeface="ＭＳ Ｐゴシック" pitchFamily="34" charset="-128"/>
                        </a:rPr>
                        <a:t>12.4 </a:t>
                      </a:r>
                    </a:p>
                  </a:txBody>
                  <a:tcPr marT="45968" marB="459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FF3300"/>
                          </a:solidFill>
                          <a:effectLst>
                            <a:outerShdw blurRad="38100" dist="38100" dir="2700000" algn="tl">
                              <a:srgbClr val="000000"/>
                            </a:outerShdw>
                          </a:effectLst>
                          <a:latin typeface="Arial" pitchFamily="34" charset="0"/>
                          <a:ea typeface="ＭＳ Ｐゴシック" pitchFamily="34" charset="-128"/>
                        </a:rPr>
                        <a:t>16.5 </a:t>
                      </a:r>
                    </a:p>
                  </a:txBody>
                  <a:tcPr marT="45968" marB="459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3"/>
                  </a:ext>
                </a:extLst>
              </a:tr>
              <a:tr h="564984">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333399"/>
                          </a:solidFill>
                          <a:effectLst/>
                          <a:latin typeface="Arial" pitchFamily="34" charset="0"/>
                          <a:ea typeface="ＭＳ Ｐゴシック" pitchFamily="34" charset="-128"/>
                        </a:rPr>
                        <a:t>Percorso  fumo</a:t>
                      </a:r>
                    </a:p>
                  </a:txBody>
                  <a:tcPr marT="45968" marB="459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95 (3.3%)</a:t>
                      </a:r>
                    </a:p>
                  </a:txBody>
                  <a:tcPr marT="45968" marB="459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174 (6.1%)</a:t>
                      </a:r>
                    </a:p>
                  </a:txBody>
                  <a:tcPr marT="45968" marB="459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4"/>
                  </a:ext>
                </a:extLst>
              </a:tr>
              <a:tr h="549024">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333399"/>
                          </a:solidFill>
                          <a:effectLst/>
                          <a:latin typeface="Arial" pitchFamily="34" charset="0"/>
                          <a:ea typeface="ＭＳ Ｐゴシック" pitchFamily="34" charset="-128"/>
                        </a:rPr>
                        <a:t>Percorso obesi</a:t>
                      </a:r>
                    </a:p>
                  </a:txBody>
                  <a:tcPr marT="45968" marB="459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94 (3.3%)</a:t>
                      </a:r>
                    </a:p>
                  </a:txBody>
                  <a:tcPr marT="45968" marB="459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106 (3.7%)</a:t>
                      </a:r>
                    </a:p>
                  </a:txBody>
                  <a:tcPr marT="45968" marB="459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5"/>
                  </a:ext>
                </a:extLst>
              </a:tr>
              <a:tr h="612863">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333399"/>
                          </a:solidFill>
                          <a:effectLst/>
                          <a:latin typeface="Arial" pitchFamily="34" charset="0"/>
                          <a:ea typeface="ＭＳ Ｐゴシック" pitchFamily="34" charset="-128"/>
                        </a:rPr>
                        <a:t>Percorso diabete</a:t>
                      </a:r>
                    </a:p>
                  </a:txBody>
                  <a:tcPr marT="45968" marB="459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93 (3.2%)</a:t>
                      </a:r>
                    </a:p>
                  </a:txBody>
                  <a:tcPr marT="45968" marB="459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0" fontAlgn="base" latinLnBrk="0" hangingPunct="0">
                        <a:lnSpc>
                          <a:spcPct val="110000"/>
                        </a:lnSpc>
                        <a:spcBef>
                          <a:spcPct val="40000"/>
                        </a:spcBef>
                        <a:spcAft>
                          <a:spcPct val="0"/>
                        </a:spcAft>
                        <a:buClrTx/>
                        <a:buSzTx/>
                        <a:buFontTx/>
                        <a:buNone/>
                        <a:tabLst/>
                      </a:pPr>
                      <a:r>
                        <a:rPr kumimoji="0" lang="it-IT" altLang="it-IT" sz="2000" b="1" i="0" u="none" strike="noStrike" cap="none" normalizeH="0" baseline="0">
                          <a:ln>
                            <a:noFill/>
                          </a:ln>
                          <a:solidFill>
                            <a:srgbClr val="002060"/>
                          </a:solidFill>
                          <a:effectLst/>
                          <a:latin typeface="Arial" pitchFamily="34" charset="0"/>
                          <a:ea typeface="ＭＳ Ｐゴシック" pitchFamily="34" charset="-128"/>
                        </a:rPr>
                        <a:t>86 (3.0%)</a:t>
                      </a:r>
                    </a:p>
                  </a:txBody>
                  <a:tcPr marT="45968" marB="459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6"/>
                  </a:ext>
                </a:extLst>
              </a:tr>
            </a:tbl>
          </a:graphicData>
        </a:graphic>
      </p:graphicFrame>
      <p:sp>
        <p:nvSpPr>
          <p:cNvPr id="74788" name="Text Box 36">
            <a:extLst>
              <a:ext uri="{FF2B5EF4-FFF2-40B4-BE49-F238E27FC236}">
                <a16:creationId xmlns:a16="http://schemas.microsoft.com/office/drawing/2014/main" xmlns="" id="{41470B3F-07C0-704A-86DF-A392FDCAD08A}"/>
              </a:ext>
            </a:extLst>
          </p:cNvPr>
          <p:cNvSpPr txBox="1">
            <a:spLocks noChangeArrowheads="1"/>
          </p:cNvSpPr>
          <p:nvPr/>
        </p:nvSpPr>
        <p:spPr bwMode="auto">
          <a:xfrm>
            <a:off x="539750" y="549275"/>
            <a:ext cx="7777163" cy="584200"/>
          </a:xfrm>
          <a:prstGeom prst="rect">
            <a:avLst/>
          </a:prstGeom>
          <a:noFill/>
          <a:ln w="9525">
            <a:noFill/>
            <a:miter lim="800000"/>
            <a:headEnd/>
            <a:tailEnd/>
          </a:ln>
        </p:spPr>
        <p:txBody>
          <a:bodyPr>
            <a:spAutoFit/>
          </a:bodyPr>
          <a:lstStyle/>
          <a:p>
            <a:pPr algn="ctr" eaLnBrk="1" hangingPunct="1">
              <a:defRPr/>
            </a:pPr>
            <a:r>
              <a:rPr lang="it-IT" sz="3200" b="1" dirty="0">
                <a:solidFill>
                  <a:srgbClr val="0000FF"/>
                </a:solidFill>
                <a:latin typeface="Arial" pitchFamily="34" charset="0"/>
                <a:ea typeface="+mn-ea"/>
                <a:cs typeface="Arial" pitchFamily="34" charset="0"/>
              </a:rPr>
              <a:t>Pianificazione post-dimissione</a:t>
            </a:r>
          </a:p>
        </p:txBody>
      </p:sp>
      <p:sp>
        <p:nvSpPr>
          <p:cNvPr id="74789" name="Text Box 37">
            <a:extLst>
              <a:ext uri="{FF2B5EF4-FFF2-40B4-BE49-F238E27FC236}">
                <a16:creationId xmlns:a16="http://schemas.microsoft.com/office/drawing/2014/main" xmlns="" id="{3287FB28-D6C9-864E-AADF-6BB666F5664E}"/>
              </a:ext>
            </a:extLst>
          </p:cNvPr>
          <p:cNvSpPr txBox="1">
            <a:spLocks noChangeArrowheads="1"/>
          </p:cNvSpPr>
          <p:nvPr/>
        </p:nvSpPr>
        <p:spPr bwMode="auto">
          <a:xfrm>
            <a:off x="5661025" y="-17463"/>
            <a:ext cx="184150" cy="823913"/>
          </a:xfrm>
          <a:prstGeom prst="rect">
            <a:avLst/>
          </a:prstGeom>
          <a:noFill/>
          <a:ln w="9525">
            <a:noFill/>
            <a:miter lim="800000"/>
            <a:headEnd/>
            <a:tailEnd/>
          </a:ln>
        </p:spPr>
        <p:txBody>
          <a:bodyPr wrap="none">
            <a:spAutoFit/>
          </a:bodyPr>
          <a:lstStyle/>
          <a:p>
            <a:pPr algn="ctr" eaLnBrk="1" hangingPunct="1">
              <a:defRPr/>
            </a:pPr>
            <a:endParaRPr lang="it-IT" sz="4800">
              <a:solidFill>
                <a:srgbClr val="000000"/>
              </a:solidFill>
              <a:latin typeface="Arial" pitchFamily="34" charset="0"/>
              <a:ea typeface="+mn-ea"/>
              <a:cs typeface="Arial" pitchFamily="34" charset="0"/>
            </a:endParaRPr>
          </a:p>
        </p:txBody>
      </p:sp>
      <p:pic>
        <p:nvPicPr>
          <p:cNvPr id="61477" name="Picture 4">
            <a:extLst>
              <a:ext uri="{FF2B5EF4-FFF2-40B4-BE49-F238E27FC236}">
                <a16:creationId xmlns:a16="http://schemas.microsoft.com/office/drawing/2014/main" xmlns="" id="{501EC420-C76C-F943-BFDA-112BAECA72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9563" y="0"/>
            <a:ext cx="12350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58963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xmlns="" id="{638C2175-A817-234A-A221-3E6D9CCBEAA2}"/>
              </a:ext>
            </a:extLst>
          </p:cNvPr>
          <p:cNvSpPr>
            <a:spLocks noGrp="1" noChangeArrowheads="1"/>
          </p:cNvSpPr>
          <p:nvPr>
            <p:ph type="title"/>
          </p:nvPr>
        </p:nvSpPr>
        <p:spPr>
          <a:xfrm>
            <a:off x="539749" y="836613"/>
            <a:ext cx="8208963" cy="1143000"/>
          </a:xfrm>
        </p:spPr>
        <p:txBody>
          <a:bodyPr/>
          <a:lstStyle/>
          <a:p>
            <a:pPr algn="ctr" eaLnBrk="1" hangingPunct="1">
              <a:defRPr/>
            </a:pPr>
            <a:r>
              <a:rPr lang="en-US" sz="3200" dirty="0">
                <a:solidFill>
                  <a:srgbClr val="FF0000"/>
                </a:solidFill>
                <a:latin typeface="Century Gothic" pitchFamily="34" charset="0"/>
              </a:rPr>
              <a:t>Le </a:t>
            </a:r>
            <a:r>
              <a:rPr lang="en-US" sz="3200" dirty="0" err="1">
                <a:solidFill>
                  <a:srgbClr val="FF0000"/>
                </a:solidFill>
                <a:latin typeface="Century Gothic" pitchFamily="34" charset="0"/>
              </a:rPr>
              <a:t>cose</a:t>
            </a:r>
            <a:r>
              <a:rPr lang="en-US" sz="3200" dirty="0">
                <a:solidFill>
                  <a:srgbClr val="FF0000"/>
                </a:solidFill>
                <a:latin typeface="Century Gothic" pitchFamily="34" charset="0"/>
              </a:rPr>
              <a:t> da fare in </a:t>
            </a:r>
            <a:r>
              <a:rPr lang="en-US" sz="3200" dirty="0" err="1">
                <a:solidFill>
                  <a:srgbClr val="FF0000"/>
                </a:solidFill>
                <a:latin typeface="Century Gothic" pitchFamily="34" charset="0"/>
              </a:rPr>
              <a:t>prevenzione</a:t>
            </a:r>
            <a:r>
              <a:rPr lang="en-US" sz="3200" dirty="0">
                <a:solidFill>
                  <a:srgbClr val="FF0000"/>
                </a:solidFill>
                <a:latin typeface="Century Gothic" pitchFamily="34" charset="0"/>
              </a:rPr>
              <a:t> </a:t>
            </a:r>
            <a:r>
              <a:rPr lang="en-US" sz="3200" dirty="0" err="1">
                <a:solidFill>
                  <a:srgbClr val="FF0000"/>
                </a:solidFill>
                <a:latin typeface="Century Gothic" pitchFamily="34" charset="0"/>
              </a:rPr>
              <a:t>secondaria</a:t>
            </a:r>
            <a:endParaRPr lang="it-IT" sz="3200" b="1" dirty="0">
              <a:solidFill>
                <a:srgbClr val="FF0000"/>
              </a:solidFill>
              <a:latin typeface="Century Gothic" pitchFamily="34" charset="0"/>
              <a:cs typeface="+mj-cs"/>
            </a:endParaRPr>
          </a:p>
        </p:txBody>
      </p:sp>
      <p:sp>
        <p:nvSpPr>
          <p:cNvPr id="47107" name="Rectangle 3">
            <a:extLst>
              <a:ext uri="{FF2B5EF4-FFF2-40B4-BE49-F238E27FC236}">
                <a16:creationId xmlns:a16="http://schemas.microsoft.com/office/drawing/2014/main" xmlns="" id="{5AA436C3-64F3-FB47-8C2C-FAD8A5B0F127}"/>
              </a:ext>
            </a:extLst>
          </p:cNvPr>
          <p:cNvSpPr>
            <a:spLocks noGrp="1" noChangeArrowheads="1"/>
          </p:cNvSpPr>
          <p:nvPr>
            <p:ph idx="1"/>
          </p:nvPr>
        </p:nvSpPr>
        <p:spPr>
          <a:xfrm>
            <a:off x="755650" y="2349500"/>
            <a:ext cx="7993063" cy="4114800"/>
          </a:xfrm>
        </p:spPr>
        <p:txBody>
          <a:bodyPr/>
          <a:lstStyle/>
          <a:p>
            <a:pPr>
              <a:lnSpc>
                <a:spcPct val="130000"/>
              </a:lnSpc>
              <a:buClr>
                <a:srgbClr val="1515F7"/>
              </a:buClr>
              <a:buFont typeface="Wingdings" charset="2"/>
              <a:buChar char="ü"/>
              <a:defRPr/>
            </a:pPr>
            <a:r>
              <a:rPr lang="en-US" sz="2400" i="1" dirty="0" err="1">
                <a:solidFill>
                  <a:srgbClr val="000090"/>
                </a:solidFill>
                <a:latin typeface="Verdana" charset="0"/>
              </a:rPr>
              <a:t>Stratificare</a:t>
            </a:r>
            <a:r>
              <a:rPr lang="en-US" sz="2400" i="1" dirty="0">
                <a:solidFill>
                  <a:srgbClr val="000090"/>
                </a:solidFill>
                <a:latin typeface="Verdana" charset="0"/>
              </a:rPr>
              <a:t> </a:t>
            </a:r>
            <a:r>
              <a:rPr lang="en-US" sz="2400" i="1" dirty="0" err="1">
                <a:solidFill>
                  <a:srgbClr val="000090"/>
                </a:solidFill>
                <a:latin typeface="Verdana" charset="0"/>
              </a:rPr>
              <a:t>il</a:t>
            </a:r>
            <a:r>
              <a:rPr lang="en-US" sz="2400" i="1" dirty="0">
                <a:solidFill>
                  <a:srgbClr val="000090"/>
                </a:solidFill>
                <a:latin typeface="Verdana" charset="0"/>
              </a:rPr>
              <a:t> </a:t>
            </a:r>
            <a:r>
              <a:rPr lang="en-US" sz="2400" i="1" dirty="0" err="1">
                <a:solidFill>
                  <a:srgbClr val="000090"/>
                </a:solidFill>
                <a:latin typeface="Verdana" charset="0"/>
              </a:rPr>
              <a:t>rischio</a:t>
            </a:r>
            <a:r>
              <a:rPr lang="en-US" sz="2400" i="1" dirty="0">
                <a:solidFill>
                  <a:srgbClr val="000090"/>
                </a:solidFill>
                <a:latin typeface="Verdana" charset="0"/>
              </a:rPr>
              <a:t> </a:t>
            </a:r>
            <a:r>
              <a:rPr lang="en-US" sz="2400" i="1" dirty="0" err="1">
                <a:solidFill>
                  <a:srgbClr val="000090"/>
                </a:solidFill>
                <a:latin typeface="Verdana" charset="0"/>
              </a:rPr>
              <a:t>ed</a:t>
            </a:r>
            <a:r>
              <a:rPr lang="en-US" sz="2400" i="1" dirty="0">
                <a:solidFill>
                  <a:srgbClr val="000090"/>
                </a:solidFill>
                <a:latin typeface="Verdana" charset="0"/>
              </a:rPr>
              <a:t> </a:t>
            </a:r>
            <a:r>
              <a:rPr lang="en-US" sz="2400" i="1" dirty="0" err="1">
                <a:solidFill>
                  <a:srgbClr val="000090"/>
                </a:solidFill>
                <a:latin typeface="Verdana" charset="0"/>
              </a:rPr>
              <a:t>avviare</a:t>
            </a:r>
            <a:r>
              <a:rPr lang="en-US" sz="2400" i="1" dirty="0">
                <a:solidFill>
                  <a:srgbClr val="000090"/>
                </a:solidFill>
                <a:latin typeface="Verdana" charset="0"/>
              </a:rPr>
              <a:t> un follow up </a:t>
            </a:r>
            <a:r>
              <a:rPr lang="en-US" sz="2400" i="1" dirty="0" err="1">
                <a:solidFill>
                  <a:srgbClr val="000090"/>
                </a:solidFill>
                <a:latin typeface="Verdana" charset="0"/>
              </a:rPr>
              <a:t>appropriato</a:t>
            </a:r>
            <a:r>
              <a:rPr lang="en-US" sz="2400" i="1" dirty="0">
                <a:solidFill>
                  <a:srgbClr val="000090"/>
                </a:solidFill>
                <a:latin typeface="Verdana" charset="0"/>
              </a:rPr>
              <a:t> </a:t>
            </a:r>
            <a:r>
              <a:rPr lang="en-US" sz="2400" i="1" dirty="0" err="1">
                <a:solidFill>
                  <a:srgbClr val="000090"/>
                </a:solidFill>
                <a:latin typeface="Verdana" charset="0"/>
              </a:rPr>
              <a:t>alle</a:t>
            </a:r>
            <a:r>
              <a:rPr lang="en-US" sz="2400" i="1" dirty="0">
                <a:solidFill>
                  <a:srgbClr val="000090"/>
                </a:solidFill>
                <a:latin typeface="Verdana" charset="0"/>
              </a:rPr>
              <a:t> </a:t>
            </a:r>
            <a:r>
              <a:rPr lang="en-US" sz="2400" i="1" dirty="0" err="1">
                <a:solidFill>
                  <a:srgbClr val="000090"/>
                </a:solidFill>
                <a:latin typeface="Verdana" charset="0"/>
              </a:rPr>
              <a:t>caratteristiche</a:t>
            </a:r>
            <a:r>
              <a:rPr lang="en-US" sz="2400" i="1" dirty="0">
                <a:solidFill>
                  <a:srgbClr val="000090"/>
                </a:solidFill>
                <a:latin typeface="Verdana" charset="0"/>
              </a:rPr>
              <a:t> del </a:t>
            </a:r>
            <a:r>
              <a:rPr lang="en-US" sz="2400" i="1" dirty="0" err="1">
                <a:solidFill>
                  <a:srgbClr val="000090"/>
                </a:solidFill>
                <a:latin typeface="Verdana" charset="0"/>
              </a:rPr>
              <a:t>paziente</a:t>
            </a:r>
            <a:endParaRPr lang="en-US" sz="2400" i="1" dirty="0">
              <a:solidFill>
                <a:srgbClr val="000090"/>
              </a:solidFill>
              <a:latin typeface="Verdana" charset="0"/>
            </a:endParaRPr>
          </a:p>
          <a:p>
            <a:pPr eaLnBrk="1" hangingPunct="1">
              <a:lnSpc>
                <a:spcPct val="130000"/>
              </a:lnSpc>
              <a:buClr>
                <a:srgbClr val="1515F7"/>
              </a:buClr>
              <a:buFont typeface="Wingdings" charset="2"/>
              <a:buChar char="ü"/>
              <a:defRPr/>
            </a:pPr>
            <a:r>
              <a:rPr lang="en-US" sz="2400" i="1" dirty="0" err="1">
                <a:solidFill>
                  <a:srgbClr val="000090"/>
                </a:solidFill>
                <a:latin typeface="Verdana" charset="0"/>
              </a:rPr>
              <a:t>Ottimizzare</a:t>
            </a:r>
            <a:r>
              <a:rPr lang="en-US" sz="2400" i="1" dirty="0">
                <a:solidFill>
                  <a:srgbClr val="000090"/>
                </a:solidFill>
                <a:latin typeface="Verdana" charset="0"/>
              </a:rPr>
              <a:t> la </a:t>
            </a:r>
            <a:r>
              <a:rPr lang="en-US" sz="2400" i="1" dirty="0" err="1">
                <a:solidFill>
                  <a:srgbClr val="000090"/>
                </a:solidFill>
                <a:latin typeface="Verdana" charset="0"/>
              </a:rPr>
              <a:t>terapia</a:t>
            </a:r>
            <a:r>
              <a:rPr lang="en-US" sz="2400" i="1" dirty="0">
                <a:solidFill>
                  <a:srgbClr val="000090"/>
                </a:solidFill>
                <a:latin typeface="Verdana" charset="0"/>
              </a:rPr>
              <a:t>, </a:t>
            </a:r>
            <a:r>
              <a:rPr lang="en-US" sz="2400" i="1" dirty="0" err="1">
                <a:solidFill>
                  <a:srgbClr val="000090"/>
                </a:solidFill>
                <a:latin typeface="Verdana" charset="0"/>
              </a:rPr>
              <a:t>verificando</a:t>
            </a:r>
            <a:r>
              <a:rPr lang="en-US" sz="2400" i="1" dirty="0">
                <a:solidFill>
                  <a:srgbClr val="000090"/>
                </a:solidFill>
                <a:latin typeface="Verdana" charset="0"/>
              </a:rPr>
              <a:t> </a:t>
            </a:r>
            <a:r>
              <a:rPr lang="en-US" sz="2400" i="1" dirty="0" err="1">
                <a:solidFill>
                  <a:srgbClr val="000090"/>
                </a:solidFill>
                <a:latin typeface="Verdana" charset="0"/>
              </a:rPr>
              <a:t>l’aderenza</a:t>
            </a:r>
            <a:endParaRPr lang="en-US" sz="2400" i="1" dirty="0">
              <a:solidFill>
                <a:srgbClr val="000090"/>
              </a:solidFill>
              <a:latin typeface="Verdana" charset="0"/>
            </a:endParaRPr>
          </a:p>
          <a:p>
            <a:pPr eaLnBrk="1" hangingPunct="1">
              <a:lnSpc>
                <a:spcPct val="130000"/>
              </a:lnSpc>
              <a:buClr>
                <a:srgbClr val="1515F7"/>
              </a:buClr>
              <a:buFont typeface="Wingdings" charset="2"/>
              <a:buChar char="ü"/>
              <a:defRPr/>
            </a:pPr>
            <a:r>
              <a:rPr lang="en-US" sz="2400" i="1" dirty="0" err="1">
                <a:solidFill>
                  <a:srgbClr val="000090"/>
                </a:solidFill>
                <a:latin typeface="Verdana" charset="0"/>
              </a:rPr>
              <a:t>Sfruttare</a:t>
            </a:r>
            <a:r>
              <a:rPr lang="en-US" sz="2400" i="1" dirty="0">
                <a:solidFill>
                  <a:srgbClr val="000090"/>
                </a:solidFill>
                <a:latin typeface="Verdana" charset="0"/>
              </a:rPr>
              <a:t> </a:t>
            </a:r>
            <a:r>
              <a:rPr lang="en-US" sz="2400" i="1" dirty="0" err="1">
                <a:solidFill>
                  <a:srgbClr val="000090"/>
                </a:solidFill>
                <a:latin typeface="Verdana" charset="0"/>
              </a:rPr>
              <a:t>i</a:t>
            </a:r>
            <a:r>
              <a:rPr lang="en-US" sz="2400" i="1" dirty="0">
                <a:solidFill>
                  <a:srgbClr val="000090"/>
                </a:solidFill>
                <a:latin typeface="Verdana" charset="0"/>
              </a:rPr>
              <a:t> </a:t>
            </a:r>
            <a:r>
              <a:rPr lang="en-US" sz="2400" i="1" dirty="0" err="1">
                <a:solidFill>
                  <a:srgbClr val="000090"/>
                </a:solidFill>
                <a:latin typeface="Verdana" charset="0"/>
              </a:rPr>
              <a:t>vantaggi</a:t>
            </a:r>
            <a:r>
              <a:rPr lang="en-US" sz="2400" i="1" dirty="0">
                <a:solidFill>
                  <a:srgbClr val="000090"/>
                </a:solidFill>
                <a:latin typeface="Verdana" charset="0"/>
              </a:rPr>
              <a:t> </a:t>
            </a:r>
            <a:r>
              <a:rPr lang="en-US" sz="2400" i="1" dirty="0" err="1">
                <a:solidFill>
                  <a:srgbClr val="000090"/>
                </a:solidFill>
                <a:latin typeface="Verdana" charset="0"/>
              </a:rPr>
              <a:t>degli</a:t>
            </a:r>
            <a:r>
              <a:rPr lang="en-US" sz="2400" i="1" dirty="0">
                <a:solidFill>
                  <a:srgbClr val="000090"/>
                </a:solidFill>
                <a:latin typeface="Verdana" charset="0"/>
              </a:rPr>
              <a:t> </a:t>
            </a:r>
            <a:r>
              <a:rPr lang="en-US" sz="2400" i="1" dirty="0" err="1">
                <a:solidFill>
                  <a:srgbClr val="000090"/>
                </a:solidFill>
                <a:latin typeface="Verdana" charset="0"/>
              </a:rPr>
              <a:t>interventi</a:t>
            </a:r>
            <a:r>
              <a:rPr lang="en-US" sz="2400" i="1" dirty="0">
                <a:solidFill>
                  <a:srgbClr val="000090"/>
                </a:solidFill>
                <a:latin typeface="Verdana" charset="0"/>
              </a:rPr>
              <a:t> non </a:t>
            </a:r>
            <a:r>
              <a:rPr lang="en-US" sz="2400" i="1" dirty="0" err="1">
                <a:solidFill>
                  <a:srgbClr val="000090"/>
                </a:solidFill>
                <a:latin typeface="Verdana" charset="0"/>
              </a:rPr>
              <a:t>farmacologici</a:t>
            </a:r>
            <a:endParaRPr lang="en-US" sz="2400" i="1" dirty="0">
              <a:solidFill>
                <a:srgbClr val="000090"/>
              </a:solidFill>
              <a:latin typeface="Verdana" charset="0"/>
            </a:endParaRPr>
          </a:p>
          <a:p>
            <a:pPr eaLnBrk="1" hangingPunct="1">
              <a:buClr>
                <a:srgbClr val="1515F7"/>
              </a:buClr>
              <a:buFont typeface="Wingdings" charset="2"/>
              <a:buChar char="ü"/>
              <a:defRPr/>
            </a:pPr>
            <a:endParaRPr lang="en-US" dirty="0">
              <a:solidFill>
                <a:srgbClr val="000090"/>
              </a:solidFill>
              <a:latin typeface="Verdana" charset="0"/>
              <a:cs typeface="+mn-cs"/>
            </a:endParaRPr>
          </a:p>
        </p:txBody>
      </p:sp>
    </p:spTree>
    <p:extLst>
      <p:ext uri="{BB962C8B-B14F-4D97-AF65-F5344CB8AC3E}">
        <p14:creationId xmlns:p14="http://schemas.microsoft.com/office/powerpoint/2010/main" val="11701311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47107">
                                            <p:txEl>
                                              <p:pRg st="0" end="0"/>
                                            </p:txEl>
                                          </p:spTgt>
                                        </p:tgtEl>
                                        <p:attrNameLst>
                                          <p:attrName>style.color</p:attrName>
                                        </p:attrNameLst>
                                      </p:cBhvr>
                                      <p:to>
                                        <a:srgbClr val="FF041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a:extLst>
              <a:ext uri="{FF2B5EF4-FFF2-40B4-BE49-F238E27FC236}">
                <a16:creationId xmlns:a16="http://schemas.microsoft.com/office/drawing/2014/main" xmlns="" id="{70D19578-7D0E-7348-B0E6-5C894669D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174750"/>
            <a:ext cx="8159750" cy="2562225"/>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2578" name="Object 11">
            <a:extLst>
              <a:ext uri="{FF2B5EF4-FFF2-40B4-BE49-F238E27FC236}">
                <a16:creationId xmlns:a16="http://schemas.microsoft.com/office/drawing/2014/main" xmlns="" id="{2635C0EB-A077-2B4B-9D37-CCCE9973F888}"/>
              </a:ext>
            </a:extLst>
          </p:cNvPr>
          <p:cNvGraphicFramePr>
            <a:graphicFrameLocks noChangeAspect="1"/>
          </p:cNvGraphicFramePr>
          <p:nvPr/>
        </p:nvGraphicFramePr>
        <p:xfrm>
          <a:off x="2868613" y="3917950"/>
          <a:ext cx="3379787" cy="2651125"/>
        </p:xfrm>
        <a:graphic>
          <a:graphicData uri="http://schemas.openxmlformats.org/presentationml/2006/ole">
            <mc:AlternateContent xmlns:mc="http://schemas.openxmlformats.org/markup-compatibility/2006">
              <mc:Choice xmlns:v="urn:schemas-microsoft-com:vml" Requires="v">
                <p:oleObj spid="_x0000_s533539" name="Acrobat Document" r:id="rId4" imgW="7912100" imgH="6210300" progId="AcroExch.Document.11">
                  <p:embed/>
                </p:oleObj>
              </mc:Choice>
              <mc:Fallback>
                <p:oleObj name="Acrobat Document" r:id="rId4" imgW="7912100" imgH="6210300" progId="AcroExch.Document.11">
                  <p:embed/>
                  <p:pic>
                    <p:nvPicPr>
                      <p:cNvPr id="152578" name="Object 11">
                        <a:extLst>
                          <a:ext uri="{FF2B5EF4-FFF2-40B4-BE49-F238E27FC236}">
                            <a16:creationId xmlns:a16="http://schemas.microsoft.com/office/drawing/2014/main" xmlns="" id="{2635C0EB-A077-2B4B-9D37-CCCE9973F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8613" y="3917950"/>
                        <a:ext cx="3379787"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52579" name="Line 7">
            <a:extLst>
              <a:ext uri="{FF2B5EF4-FFF2-40B4-BE49-F238E27FC236}">
                <a16:creationId xmlns:a16="http://schemas.microsoft.com/office/drawing/2014/main" xmlns="" id="{EB385AA9-2FCD-964D-9A0E-B87608F08179}"/>
              </a:ext>
            </a:extLst>
          </p:cNvPr>
          <p:cNvSpPr>
            <a:spLocks noChangeShapeType="1"/>
          </p:cNvSpPr>
          <p:nvPr/>
        </p:nvSpPr>
        <p:spPr bwMode="auto">
          <a:xfrm flipH="1">
            <a:off x="4986338" y="4814888"/>
            <a:ext cx="371475" cy="14287"/>
          </a:xfrm>
          <a:prstGeom prst="line">
            <a:avLst/>
          </a:prstGeom>
          <a:noFill/>
          <a:ln w="9525">
            <a:solidFill>
              <a:srgbClr val="FF3300"/>
            </a:solidFill>
            <a:round/>
            <a:headEnd/>
            <a:tailEnd type="triangle" w="med" len="med"/>
          </a:ln>
          <a:effectLst>
            <a:prstShdw prst="shdw17" dist="17961" dir="2700000">
              <a:srgbClr val="991F00">
                <a:alpha val="74997"/>
              </a:srgbClr>
            </a:prstShdw>
          </a:effectLst>
          <a:extLst>
            <a:ext uri="{909E8E84-426E-40DD-AFC4-6F175D3DCCD1}">
              <a14:hiddenFill xmlns:a14="http://schemas.microsoft.com/office/drawing/2010/main">
                <a:noFill/>
              </a14:hiddenFill>
            </a:ext>
          </a:extLst>
        </p:spPr>
        <p:txBody>
          <a:bodyPr/>
          <a:lstStyle/>
          <a:p>
            <a:endParaRPr lang="it-IT"/>
          </a:p>
        </p:txBody>
      </p:sp>
      <p:cxnSp>
        <p:nvCxnSpPr>
          <p:cNvPr id="3" name="Connettore 1 2">
            <a:extLst>
              <a:ext uri="{FF2B5EF4-FFF2-40B4-BE49-F238E27FC236}">
                <a16:creationId xmlns:a16="http://schemas.microsoft.com/office/drawing/2014/main" xmlns="" id="{45981E64-DA8E-A04B-BF36-45AF3503CE1C}"/>
              </a:ext>
            </a:extLst>
          </p:cNvPr>
          <p:cNvCxnSpPr>
            <a:cxnSpLocks noChangeShapeType="1"/>
          </p:cNvCxnSpPr>
          <p:nvPr/>
        </p:nvCxnSpPr>
        <p:spPr bwMode="auto">
          <a:xfrm>
            <a:off x="6262688" y="2455863"/>
            <a:ext cx="2090737"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 name="Connettore 1 2">
            <a:extLst>
              <a:ext uri="{FF2B5EF4-FFF2-40B4-BE49-F238E27FC236}">
                <a16:creationId xmlns:a16="http://schemas.microsoft.com/office/drawing/2014/main" xmlns="" id="{6D85DF5C-B73A-E545-8D08-D8A47317565E}"/>
              </a:ext>
            </a:extLst>
          </p:cNvPr>
          <p:cNvCxnSpPr>
            <a:cxnSpLocks noChangeShapeType="1"/>
          </p:cNvCxnSpPr>
          <p:nvPr/>
        </p:nvCxnSpPr>
        <p:spPr bwMode="auto">
          <a:xfrm>
            <a:off x="700088" y="2827338"/>
            <a:ext cx="5929312"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Connettore 1 2">
            <a:extLst>
              <a:ext uri="{FF2B5EF4-FFF2-40B4-BE49-F238E27FC236}">
                <a16:creationId xmlns:a16="http://schemas.microsoft.com/office/drawing/2014/main" xmlns="" id="{266576AD-23F5-2148-8CF4-99BEDF8561F0}"/>
              </a:ext>
            </a:extLst>
          </p:cNvPr>
          <p:cNvCxnSpPr>
            <a:cxnSpLocks noChangeShapeType="1"/>
          </p:cNvCxnSpPr>
          <p:nvPr/>
        </p:nvCxnSpPr>
        <p:spPr bwMode="auto">
          <a:xfrm>
            <a:off x="1597025" y="3176588"/>
            <a:ext cx="6756400"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Connettore 1 2">
            <a:extLst>
              <a:ext uri="{FF2B5EF4-FFF2-40B4-BE49-F238E27FC236}">
                <a16:creationId xmlns:a16="http://schemas.microsoft.com/office/drawing/2014/main" xmlns="" id="{7A388A99-31EE-734D-8B76-7777288436CE}"/>
              </a:ext>
            </a:extLst>
          </p:cNvPr>
          <p:cNvCxnSpPr>
            <a:cxnSpLocks noChangeShapeType="1"/>
          </p:cNvCxnSpPr>
          <p:nvPr/>
        </p:nvCxnSpPr>
        <p:spPr bwMode="auto">
          <a:xfrm>
            <a:off x="700088" y="3559175"/>
            <a:ext cx="5929312"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56101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2B6D6777-D9EE-7B4A-864F-6311C8DD6F34}"/>
              </a:ext>
            </a:extLst>
          </p:cNvPr>
          <p:cNvSpPr>
            <a:spLocks noChangeArrowheads="1"/>
          </p:cNvSpPr>
          <p:nvPr/>
        </p:nvSpPr>
        <p:spPr bwMode="auto">
          <a:xfrm>
            <a:off x="6845300" y="1763242"/>
            <a:ext cx="1900238" cy="1762125"/>
          </a:xfrm>
          <a:prstGeom prst="ellipse">
            <a:avLst/>
          </a:prstGeom>
          <a:solidFill>
            <a:srgbClr val="FF0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0354" name="CasellaDiTesto 4">
            <a:extLst>
              <a:ext uri="{FF2B5EF4-FFF2-40B4-BE49-F238E27FC236}">
                <a16:creationId xmlns:a16="http://schemas.microsoft.com/office/drawing/2014/main" xmlns="" id="{F85FA6C9-3CD8-3B4D-97DD-1A646C0AA7FA}"/>
              </a:ext>
            </a:extLst>
          </p:cNvPr>
          <p:cNvSpPr txBox="1">
            <a:spLocks noChangeArrowheads="1"/>
          </p:cNvSpPr>
          <p:nvPr/>
        </p:nvSpPr>
        <p:spPr bwMode="auto">
          <a:xfrm>
            <a:off x="6959600" y="2053902"/>
            <a:ext cx="17859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dirty="0">
                <a:latin typeface="Calibri" panose="020F0502020204030204" pitchFamily="34" charset="0"/>
              </a:rPr>
              <a:t>CR DEGENZIALE</a:t>
            </a:r>
          </a:p>
        </p:txBody>
      </p:sp>
      <p:sp>
        <p:nvSpPr>
          <p:cNvPr id="22" name="Ovale 21">
            <a:extLst>
              <a:ext uri="{FF2B5EF4-FFF2-40B4-BE49-F238E27FC236}">
                <a16:creationId xmlns:a16="http://schemas.microsoft.com/office/drawing/2014/main" xmlns="" id="{00EF12E7-928A-FE43-965A-53B7EB8B791F}"/>
              </a:ext>
            </a:extLst>
          </p:cNvPr>
          <p:cNvSpPr>
            <a:spLocks noChangeArrowheads="1"/>
          </p:cNvSpPr>
          <p:nvPr/>
        </p:nvSpPr>
        <p:spPr bwMode="auto">
          <a:xfrm>
            <a:off x="104775" y="2660650"/>
            <a:ext cx="1900238" cy="17621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0356" name="CasellaDiTesto 22">
            <a:extLst>
              <a:ext uri="{FF2B5EF4-FFF2-40B4-BE49-F238E27FC236}">
                <a16:creationId xmlns:a16="http://schemas.microsoft.com/office/drawing/2014/main" xmlns="" id="{4FFD7532-6AC6-D249-B6BC-C070F06D3815}"/>
              </a:ext>
            </a:extLst>
          </p:cNvPr>
          <p:cNvSpPr txBox="1">
            <a:spLocks noChangeArrowheads="1"/>
          </p:cNvSpPr>
          <p:nvPr/>
        </p:nvSpPr>
        <p:spPr bwMode="auto">
          <a:xfrm>
            <a:off x="219075" y="3011488"/>
            <a:ext cx="1643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rPr>
              <a:t>POST EVENTO </a:t>
            </a:r>
          </a:p>
        </p:txBody>
      </p:sp>
      <p:sp>
        <p:nvSpPr>
          <p:cNvPr id="100357" name="CasellaDiTesto 1">
            <a:extLst>
              <a:ext uri="{FF2B5EF4-FFF2-40B4-BE49-F238E27FC236}">
                <a16:creationId xmlns:a16="http://schemas.microsoft.com/office/drawing/2014/main" xmlns="" id="{D8FE6420-3CED-3E45-BB1F-692C8C29E7FC}"/>
              </a:ext>
            </a:extLst>
          </p:cNvPr>
          <p:cNvSpPr txBox="1">
            <a:spLocks noChangeArrowheads="1"/>
          </p:cNvSpPr>
          <p:nvPr/>
        </p:nvSpPr>
        <p:spPr bwMode="auto">
          <a:xfrm>
            <a:off x="2157413" y="1901825"/>
            <a:ext cx="3895725" cy="29845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ea typeface="ヒラギノ角ゴ Pro W3" panose="020B0300000000000000" pitchFamily="34" charset="-128"/>
              </a:rPr>
              <a:t>ALTO RISCHIO</a:t>
            </a:r>
          </a:p>
          <a:p>
            <a:pPr algn="ctr" eaLnBrk="1" hangingPunct="1">
              <a:buFontTx/>
              <a:buChar char="-"/>
            </a:pPr>
            <a:r>
              <a:rPr lang="it-IT" altLang="it-IT" sz="2000" b="1">
                <a:latin typeface="Calibri" panose="020F0502020204030204" pitchFamily="34" charset="0"/>
                <a:ea typeface="ヒラギノ角ゴ Pro W3" panose="020B0300000000000000" pitchFamily="34" charset="-128"/>
              </a:rPr>
              <a:t>FE &lt; 40% IN SCOMPENSO</a:t>
            </a:r>
          </a:p>
          <a:p>
            <a:pPr algn="ctr" eaLnBrk="1" hangingPunct="1">
              <a:buFontTx/>
              <a:buChar char="-"/>
            </a:pPr>
            <a:r>
              <a:rPr lang="it-IT" altLang="it-IT" sz="2000" b="1">
                <a:latin typeface="Calibri" panose="020F0502020204030204" pitchFamily="34" charset="0"/>
                <a:ea typeface="ヒラギノ角ゴ Pro W3" panose="020B0300000000000000" pitchFamily="34" charset="-128"/>
              </a:rPr>
              <a:t>DISABILITA’ CORRELATE ALL’EVENTO INDICE</a:t>
            </a:r>
          </a:p>
          <a:p>
            <a:pPr algn="ctr" eaLnBrk="1" hangingPunct="1">
              <a:buFontTx/>
              <a:buChar char="-"/>
            </a:pPr>
            <a:r>
              <a:rPr lang="it-IT" altLang="it-IT" sz="2000" b="1">
                <a:latin typeface="Calibri" panose="020F0502020204030204" pitchFamily="34" charset="0"/>
                <a:ea typeface="ヒラギノ角ゴ Pro W3" panose="020B0300000000000000" pitchFamily="34" charset="-128"/>
              </a:rPr>
              <a:t>SEVERE COMPLICANZE POST-OPERATORIE</a:t>
            </a:r>
          </a:p>
          <a:p>
            <a:pPr algn="ctr" eaLnBrk="1" hangingPunct="1">
              <a:buFontTx/>
              <a:buChar char="-"/>
            </a:pPr>
            <a:r>
              <a:rPr lang="it-IT" altLang="it-IT" sz="2000" b="1">
                <a:latin typeface="Calibri" panose="020F0502020204030204" pitchFamily="34" charset="0"/>
                <a:ea typeface="ヒラギノ角ゴ Pro W3" panose="020B0300000000000000" pitchFamily="34" charset="-128"/>
              </a:rPr>
              <a:t>ANZIANO FRAGILE</a:t>
            </a:r>
          </a:p>
          <a:p>
            <a:pPr algn="ctr" eaLnBrk="1" hangingPunct="1">
              <a:buFontTx/>
              <a:buChar char="-"/>
            </a:pPr>
            <a:r>
              <a:rPr lang="it-IT" altLang="it-IT" sz="2000" b="1">
                <a:latin typeface="Calibri" panose="020F0502020204030204" pitchFamily="34" charset="0"/>
                <a:ea typeface="ヒラギノ角ゴ Pro W3" panose="020B0300000000000000" pitchFamily="34" charset="-128"/>
              </a:rPr>
              <a:t>PROBL. SOCIO-AMBIIENTALI</a:t>
            </a:r>
          </a:p>
          <a:p>
            <a:pPr algn="ctr" eaLnBrk="1" hangingPunct="1">
              <a:buFontTx/>
              <a:buChar char="-"/>
            </a:pPr>
            <a:endParaRPr lang="it-IT" altLang="it-IT" sz="2000" b="1">
              <a:latin typeface="Calibri" panose="020F0502020204030204" pitchFamily="34" charset="0"/>
              <a:ea typeface="ヒラギノ角ゴ Pro W3" panose="020B0300000000000000" pitchFamily="34" charset="-128"/>
            </a:endParaRPr>
          </a:p>
        </p:txBody>
      </p:sp>
      <p:sp>
        <p:nvSpPr>
          <p:cNvPr id="4" name="Freccia destra 3">
            <a:extLst>
              <a:ext uri="{FF2B5EF4-FFF2-40B4-BE49-F238E27FC236}">
                <a16:creationId xmlns:a16="http://schemas.microsoft.com/office/drawing/2014/main" xmlns="" id="{02982563-7639-9E4B-9C2D-EDB0546D2FBA}"/>
              </a:ext>
            </a:extLst>
          </p:cNvPr>
          <p:cNvSpPr>
            <a:spLocks noChangeArrowheads="1"/>
          </p:cNvSpPr>
          <p:nvPr/>
        </p:nvSpPr>
        <p:spPr bwMode="auto">
          <a:xfrm>
            <a:off x="6035055" y="2508250"/>
            <a:ext cx="658812" cy="304800"/>
          </a:xfrm>
          <a:prstGeom prst="rightArrow">
            <a:avLst>
              <a:gd name="adj1" fmla="val 50000"/>
              <a:gd name="adj2" fmla="val 50004"/>
            </a:avLst>
          </a:prstGeom>
          <a:solidFill>
            <a:srgbClr val="FF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it-IT">
              <a:solidFill>
                <a:schemeClr val="lt1"/>
              </a:solidFill>
              <a:latin typeface="+mn-lt"/>
              <a:ea typeface="+mn-ea"/>
            </a:endParaRPr>
          </a:p>
        </p:txBody>
      </p:sp>
      <p:sp>
        <p:nvSpPr>
          <p:cNvPr id="100359" name="Titolo 1">
            <a:extLst>
              <a:ext uri="{FF2B5EF4-FFF2-40B4-BE49-F238E27FC236}">
                <a16:creationId xmlns:a16="http://schemas.microsoft.com/office/drawing/2014/main" xmlns="" id="{6DD4552E-41C6-894D-BAA4-FCAAEBCE196D}"/>
              </a:ext>
            </a:extLst>
          </p:cNvPr>
          <p:cNvSpPr>
            <a:spLocks noGrp="1"/>
          </p:cNvSpPr>
          <p:nvPr>
            <p:ph type="title"/>
          </p:nvPr>
        </p:nvSpPr>
        <p:spPr>
          <a:xfrm>
            <a:off x="0" y="428625"/>
            <a:ext cx="9061450" cy="1143000"/>
          </a:xfrm>
        </p:spPr>
        <p:txBody>
          <a:bodyPr/>
          <a:lstStyle/>
          <a:p>
            <a:pPr eaLnBrk="1" hangingPunct="1"/>
            <a:r>
              <a:rPr lang="it-IT" altLang="it-IT" sz="2400" b="1">
                <a:solidFill>
                  <a:srgbClr val="DA1D25"/>
                </a:solidFill>
                <a:latin typeface="Century Gothic" panose="020B0502020202020204" pitchFamily="34" charset="0"/>
                <a:ea typeface="ヒラギノ角ゴ Pro W3" panose="020B0300000000000000" pitchFamily="34" charset="-128"/>
              </a:rPr>
              <a:t>PREVENZIONE SECONDARIA/RIABILITAZIONE POSTACUTA </a:t>
            </a:r>
          </a:p>
        </p:txBody>
      </p:sp>
      <p:sp>
        <p:nvSpPr>
          <p:cNvPr id="2" name="Freccia giù 1">
            <a:extLst>
              <a:ext uri="{FF2B5EF4-FFF2-40B4-BE49-F238E27FC236}">
                <a16:creationId xmlns:a16="http://schemas.microsoft.com/office/drawing/2014/main" xmlns="" id="{1071B812-9B81-1945-AA0E-9B0491D6733A}"/>
              </a:ext>
            </a:extLst>
          </p:cNvPr>
          <p:cNvSpPr>
            <a:spLocks noChangeArrowheads="1"/>
          </p:cNvSpPr>
          <p:nvPr/>
        </p:nvSpPr>
        <p:spPr bwMode="auto">
          <a:xfrm>
            <a:off x="7691437" y="3688447"/>
            <a:ext cx="338138" cy="673100"/>
          </a:xfrm>
          <a:prstGeom prst="downArrow">
            <a:avLst>
              <a:gd name="adj1" fmla="val 50000"/>
              <a:gd name="adj2" fmla="val 49996"/>
            </a:avLst>
          </a:prstGeom>
          <a:solidFill>
            <a:srgbClr val="FE8527"/>
          </a:soli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it-IT">
              <a:solidFill>
                <a:schemeClr val="lt1"/>
              </a:solidFill>
              <a:latin typeface="+mn-lt"/>
              <a:ea typeface="+mn-ea"/>
            </a:endParaRPr>
          </a:p>
        </p:txBody>
      </p:sp>
      <p:sp>
        <p:nvSpPr>
          <p:cNvPr id="12" name="Ovale 11">
            <a:extLst>
              <a:ext uri="{FF2B5EF4-FFF2-40B4-BE49-F238E27FC236}">
                <a16:creationId xmlns:a16="http://schemas.microsoft.com/office/drawing/2014/main" xmlns="" id="{9033A2B9-CE26-C842-9C40-756AE9831FC0}"/>
              </a:ext>
            </a:extLst>
          </p:cNvPr>
          <p:cNvSpPr>
            <a:spLocks noChangeArrowheads="1"/>
          </p:cNvSpPr>
          <p:nvPr/>
        </p:nvSpPr>
        <p:spPr bwMode="auto">
          <a:xfrm>
            <a:off x="6526502" y="4361547"/>
            <a:ext cx="2635250" cy="2430462"/>
          </a:xfrm>
          <a:prstGeom prst="ellipse">
            <a:avLst/>
          </a:prstGeom>
          <a:solidFill>
            <a:srgbClr val="FF66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3" name="CasellaDiTesto 4">
            <a:extLst>
              <a:ext uri="{FF2B5EF4-FFF2-40B4-BE49-F238E27FC236}">
                <a16:creationId xmlns:a16="http://schemas.microsoft.com/office/drawing/2014/main" xmlns="" id="{621F2184-A148-4E45-8D4F-54C55CFDE8EE}"/>
              </a:ext>
            </a:extLst>
          </p:cNvPr>
          <p:cNvSpPr txBox="1">
            <a:spLocks noChangeArrowheads="1"/>
          </p:cNvSpPr>
          <p:nvPr/>
        </p:nvSpPr>
        <p:spPr bwMode="auto">
          <a:xfrm>
            <a:off x="6526502" y="5125928"/>
            <a:ext cx="279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dirty="0">
                <a:latin typeface="Calibri" panose="020F0502020204030204" pitchFamily="34" charset="0"/>
              </a:rPr>
              <a:t>CR</a:t>
            </a:r>
          </a:p>
          <a:p>
            <a:pPr algn="ctr" eaLnBrk="1" hangingPunct="1"/>
            <a:r>
              <a:rPr lang="it-IT" altLang="it-IT" b="1" dirty="0">
                <a:latin typeface="Calibri" panose="020F0502020204030204" pitchFamily="34" charset="0"/>
              </a:rPr>
              <a:t>AMBULATORIALE</a:t>
            </a:r>
          </a:p>
        </p:txBody>
      </p:sp>
    </p:spTree>
    <p:extLst>
      <p:ext uri="{BB962C8B-B14F-4D97-AF65-F5344CB8AC3E}">
        <p14:creationId xmlns:p14="http://schemas.microsoft.com/office/powerpoint/2010/main" val="631803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13CA1538-C4A1-9C4A-8F8F-EA7733A1BEB7}"/>
              </a:ext>
            </a:extLst>
          </p:cNvPr>
          <p:cNvSpPr>
            <a:spLocks noChangeArrowheads="1"/>
          </p:cNvSpPr>
          <p:nvPr/>
        </p:nvSpPr>
        <p:spPr bwMode="auto">
          <a:xfrm>
            <a:off x="6426200" y="1179513"/>
            <a:ext cx="2635250" cy="2430462"/>
          </a:xfrm>
          <a:prstGeom prst="ellipse">
            <a:avLst/>
          </a:prstGeom>
          <a:solidFill>
            <a:srgbClr val="FF66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1378" name="CasellaDiTesto 4">
            <a:extLst>
              <a:ext uri="{FF2B5EF4-FFF2-40B4-BE49-F238E27FC236}">
                <a16:creationId xmlns:a16="http://schemas.microsoft.com/office/drawing/2014/main" xmlns="" id="{8EB1663E-EEE4-0844-A76B-9E8AB1432BDA}"/>
              </a:ext>
            </a:extLst>
          </p:cNvPr>
          <p:cNvSpPr txBox="1">
            <a:spLocks noChangeArrowheads="1"/>
          </p:cNvSpPr>
          <p:nvPr/>
        </p:nvSpPr>
        <p:spPr bwMode="auto">
          <a:xfrm>
            <a:off x="6369050" y="1757363"/>
            <a:ext cx="279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latin typeface="Calibri" panose="020F0502020204030204" pitchFamily="34" charset="0"/>
              </a:rPr>
              <a:t>CR</a:t>
            </a:r>
          </a:p>
          <a:p>
            <a:pPr algn="ctr" eaLnBrk="1" hangingPunct="1"/>
            <a:r>
              <a:rPr lang="it-IT" altLang="it-IT" sz="2800" b="1">
                <a:latin typeface="Calibri" panose="020F0502020204030204" pitchFamily="34" charset="0"/>
              </a:rPr>
              <a:t>AMBULATORIALE</a:t>
            </a:r>
          </a:p>
        </p:txBody>
      </p:sp>
      <p:sp>
        <p:nvSpPr>
          <p:cNvPr id="22" name="Ovale 21">
            <a:extLst>
              <a:ext uri="{FF2B5EF4-FFF2-40B4-BE49-F238E27FC236}">
                <a16:creationId xmlns:a16="http://schemas.microsoft.com/office/drawing/2014/main" xmlns="" id="{99B5D48A-E492-3A43-A4D6-E563000C2C75}"/>
              </a:ext>
            </a:extLst>
          </p:cNvPr>
          <p:cNvSpPr>
            <a:spLocks noChangeArrowheads="1"/>
          </p:cNvSpPr>
          <p:nvPr/>
        </p:nvSpPr>
        <p:spPr bwMode="auto">
          <a:xfrm>
            <a:off x="104775" y="2828925"/>
            <a:ext cx="1900238" cy="17621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1380" name="CasellaDiTesto 22">
            <a:extLst>
              <a:ext uri="{FF2B5EF4-FFF2-40B4-BE49-F238E27FC236}">
                <a16:creationId xmlns:a16="http://schemas.microsoft.com/office/drawing/2014/main" xmlns="" id="{27CE713C-7FB7-D149-B33B-2AD5985CE228}"/>
              </a:ext>
            </a:extLst>
          </p:cNvPr>
          <p:cNvSpPr txBox="1">
            <a:spLocks noChangeArrowheads="1"/>
          </p:cNvSpPr>
          <p:nvPr/>
        </p:nvSpPr>
        <p:spPr bwMode="auto">
          <a:xfrm>
            <a:off x="219075" y="3351213"/>
            <a:ext cx="1643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rPr>
              <a:t>POST EVENTO</a:t>
            </a:r>
          </a:p>
        </p:txBody>
      </p:sp>
      <p:sp>
        <p:nvSpPr>
          <p:cNvPr id="2" name="CasellaDiTesto 1">
            <a:extLst>
              <a:ext uri="{FF2B5EF4-FFF2-40B4-BE49-F238E27FC236}">
                <a16:creationId xmlns:a16="http://schemas.microsoft.com/office/drawing/2014/main" xmlns="" id="{B8BE5780-4834-A247-BA56-71081013FD6E}"/>
              </a:ext>
            </a:extLst>
          </p:cNvPr>
          <p:cNvSpPr txBox="1"/>
          <p:nvPr/>
        </p:nvSpPr>
        <p:spPr>
          <a:xfrm>
            <a:off x="2005013" y="1747838"/>
            <a:ext cx="3895725" cy="3416300"/>
          </a:xfrm>
          <a:prstGeom prst="rect">
            <a:avLst/>
          </a:prstGeom>
          <a:solidFill>
            <a:srgbClr val="CCFFCC"/>
          </a:solidFill>
        </p:spPr>
        <p:txBody>
          <a:bodyPr>
            <a:spAutoFit/>
          </a:bodyPr>
          <a:lstStyle/>
          <a:p>
            <a:pPr algn="ctr">
              <a:defRPr/>
            </a:pPr>
            <a:r>
              <a:rPr lang="it-IT" sz="2800" dirty="0">
                <a:solidFill>
                  <a:srgbClr val="FF0000"/>
                </a:solidFill>
                <a:latin typeface="Arial" charset="0"/>
                <a:ea typeface="ＭＳ Ｐゴシック" charset="0"/>
                <a:cs typeface="ＭＳ Ｐゴシック" charset="0"/>
              </a:rPr>
              <a:t>Rischio trombotico elevato</a:t>
            </a:r>
          </a:p>
          <a:p>
            <a:pPr marL="342900" indent="-342900" algn="ctr">
              <a:buFontTx/>
              <a:buChar char="-"/>
              <a:defRPr/>
            </a:pPr>
            <a:r>
              <a:rPr lang="it-IT" sz="2000" dirty="0">
                <a:latin typeface="Arial" charset="0"/>
                <a:ea typeface="ＭＳ Ｐゴシック" charset="0"/>
                <a:cs typeface="ＭＳ Ｐゴシック" charset="0"/>
              </a:rPr>
              <a:t>DIABETE MELLITO</a:t>
            </a:r>
          </a:p>
          <a:p>
            <a:pPr marL="342900" indent="-342900" algn="ctr">
              <a:buFontTx/>
              <a:buChar char="-"/>
              <a:defRPr/>
            </a:pPr>
            <a:r>
              <a:rPr lang="it-IT" sz="2000" dirty="0">
                <a:latin typeface="Arial" charset="0"/>
                <a:ea typeface="ＭＳ Ｐゴシック" charset="0"/>
                <a:cs typeface="ＭＳ Ｐゴシック" charset="0"/>
              </a:rPr>
              <a:t>INSUFF.RENALE</a:t>
            </a:r>
          </a:p>
          <a:p>
            <a:pPr marL="342900" indent="-342900" algn="ctr">
              <a:buFontTx/>
              <a:buChar char="-"/>
              <a:defRPr/>
            </a:pPr>
            <a:r>
              <a:rPr lang="it-IT" sz="2000" dirty="0">
                <a:latin typeface="Arial" charset="0"/>
                <a:ea typeface="ＭＳ Ｐゴシック" charset="0"/>
                <a:cs typeface="ＭＳ Ｐゴシック" charset="0"/>
              </a:rPr>
              <a:t>ARTERIOPATIA POLIDISTRETTUALE</a:t>
            </a:r>
          </a:p>
          <a:p>
            <a:pPr marL="342900" indent="-342900" algn="ctr">
              <a:buFontTx/>
              <a:buChar char="-"/>
              <a:defRPr/>
            </a:pPr>
            <a:r>
              <a:rPr lang="it-IT" sz="2000" dirty="0">
                <a:latin typeface="Arial" charset="0"/>
                <a:ea typeface="ＭＳ Ｐゴシック" charset="0"/>
                <a:cs typeface="ＭＳ Ｐゴシック" charset="0"/>
              </a:rPr>
              <a:t>RIVASCOLARIZZAZIONE INCOMPLETA O NON EFFETTUATA</a:t>
            </a:r>
          </a:p>
          <a:p>
            <a:pPr marL="342900" indent="-342900" algn="ctr">
              <a:buFontTx/>
              <a:buChar char="-"/>
              <a:defRPr/>
            </a:pPr>
            <a:endParaRPr lang="it-IT" sz="2000" dirty="0">
              <a:latin typeface="Arial" charset="0"/>
              <a:ea typeface="ＭＳ Ｐゴシック" charset="0"/>
              <a:cs typeface="ＭＳ Ｐゴシック" charset="0"/>
            </a:endParaRPr>
          </a:p>
        </p:txBody>
      </p:sp>
      <p:cxnSp>
        <p:nvCxnSpPr>
          <p:cNvPr id="74759" name="Connettore 2 4">
            <a:extLst>
              <a:ext uri="{FF2B5EF4-FFF2-40B4-BE49-F238E27FC236}">
                <a16:creationId xmlns:a16="http://schemas.microsoft.com/office/drawing/2014/main" xmlns="" id="{8973C8BD-AF9E-8146-9789-0605AB9A477D}"/>
              </a:ext>
            </a:extLst>
          </p:cNvPr>
          <p:cNvCxnSpPr>
            <a:cxnSpLocks noChangeShapeType="1"/>
          </p:cNvCxnSpPr>
          <p:nvPr/>
        </p:nvCxnSpPr>
        <p:spPr bwMode="auto">
          <a:xfrm flipV="1">
            <a:off x="6034088" y="3036888"/>
            <a:ext cx="515937" cy="504825"/>
          </a:xfrm>
          <a:prstGeom prst="straightConnector1">
            <a:avLst/>
          </a:prstGeom>
          <a:noFill/>
          <a:ln w="76200">
            <a:solidFill>
              <a:srgbClr val="FF66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1383" name="CasellaDiTesto 1">
            <a:extLst>
              <a:ext uri="{FF2B5EF4-FFF2-40B4-BE49-F238E27FC236}">
                <a16:creationId xmlns:a16="http://schemas.microsoft.com/office/drawing/2014/main" xmlns="" id="{1FE67020-CF1B-4947-A8C0-1D61F2287304}"/>
              </a:ext>
            </a:extLst>
          </p:cNvPr>
          <p:cNvSpPr txBox="1">
            <a:spLocks noChangeArrowheads="1"/>
          </p:cNvSpPr>
          <p:nvPr/>
        </p:nvSpPr>
        <p:spPr bwMode="auto">
          <a:xfrm>
            <a:off x="2005013" y="4795838"/>
            <a:ext cx="3895725" cy="11382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ea typeface="ヒラギノ角ゴ Pro W3" panose="020B0300000000000000" pitchFamily="34" charset="-128"/>
              </a:rPr>
              <a:t>MEDIO RISCHIO</a:t>
            </a:r>
          </a:p>
          <a:p>
            <a:pPr algn="ctr" eaLnBrk="1" hangingPunct="1">
              <a:buFontTx/>
              <a:buChar char="-"/>
            </a:pPr>
            <a:r>
              <a:rPr lang="it-IT" altLang="it-IT" sz="2000" b="1">
                <a:latin typeface="Calibri" panose="020F0502020204030204" pitchFamily="34" charset="0"/>
                <a:ea typeface="ヒラギノ角ゴ Pro W3" panose="020B0300000000000000" pitchFamily="34" charset="-128"/>
              </a:rPr>
              <a:t>FE 40-50% </a:t>
            </a:r>
          </a:p>
          <a:p>
            <a:pPr algn="ctr" eaLnBrk="1" hangingPunct="1">
              <a:buFontTx/>
              <a:buChar char="-"/>
            </a:pPr>
            <a:endParaRPr lang="it-IT" altLang="it-IT" sz="2000" b="1">
              <a:latin typeface="Calibri" panose="020F0502020204030204" pitchFamily="34" charset="0"/>
              <a:ea typeface="ヒラギノ角ゴ Pro W3" panose="020B0300000000000000" pitchFamily="34" charset="-128"/>
            </a:endParaRPr>
          </a:p>
        </p:txBody>
      </p:sp>
      <p:sp>
        <p:nvSpPr>
          <p:cNvPr id="10" name="Titolo 1">
            <a:extLst>
              <a:ext uri="{FF2B5EF4-FFF2-40B4-BE49-F238E27FC236}">
                <a16:creationId xmlns:a16="http://schemas.microsoft.com/office/drawing/2014/main" xmlns="" id="{76878945-C24C-5F44-83DE-8B182B33351D}"/>
              </a:ext>
            </a:extLst>
          </p:cNvPr>
          <p:cNvSpPr txBox="1">
            <a:spLocks/>
          </p:cNvSpPr>
          <p:nvPr/>
        </p:nvSpPr>
        <p:spPr bwMode="auto">
          <a:xfrm>
            <a:off x="82550" y="404813"/>
            <a:ext cx="9061450" cy="1143000"/>
          </a:xfrm>
          <a:prstGeom prst="rect">
            <a:avLst/>
          </a:prstGeom>
          <a:noFill/>
          <a:ln w="9525">
            <a:noFill/>
            <a:miter lim="800000"/>
            <a:headEnd/>
            <a:tailEnd/>
          </a:ln>
        </p:spPr>
        <p:txBody>
          <a:bodyPr anchor="ctr"/>
          <a:lstStyle/>
          <a:p>
            <a:pPr algn="ctr" eaLnBrk="0" hangingPunct="0">
              <a:defRPr/>
            </a:pPr>
            <a:r>
              <a:rPr lang="it-IT" kern="0" dirty="0">
                <a:solidFill>
                  <a:srgbClr val="DA1D25"/>
                </a:solidFill>
                <a:latin typeface="Century Gothic" pitchFamily="34" charset="0"/>
                <a:ea typeface="ヒラギノ角ゴ Pro W3" pitchFamily="-84" charset="-128"/>
              </a:rPr>
              <a:t>PREVENZIONE SECONDARIA/RIABILITAZIONE POSTACUTA </a:t>
            </a:r>
          </a:p>
        </p:txBody>
      </p:sp>
    </p:spTree>
    <p:extLst>
      <p:ext uri="{BB962C8B-B14F-4D97-AF65-F5344CB8AC3E}">
        <p14:creationId xmlns:p14="http://schemas.microsoft.com/office/powerpoint/2010/main" val="1414073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xmlns="" id="{53114DDA-FF64-9E4C-9527-FA860FB70100}"/>
              </a:ext>
            </a:extLst>
          </p:cNvPr>
          <p:cNvSpPr>
            <a:spLocks noChangeArrowheads="1"/>
          </p:cNvSpPr>
          <p:nvPr/>
        </p:nvSpPr>
        <p:spPr bwMode="auto">
          <a:xfrm>
            <a:off x="6426200" y="1179513"/>
            <a:ext cx="2635250" cy="2430462"/>
          </a:xfrm>
          <a:prstGeom prst="ellipse">
            <a:avLst/>
          </a:prstGeom>
          <a:solidFill>
            <a:srgbClr val="FF66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2402" name="CasellaDiTesto 4">
            <a:extLst>
              <a:ext uri="{FF2B5EF4-FFF2-40B4-BE49-F238E27FC236}">
                <a16:creationId xmlns:a16="http://schemas.microsoft.com/office/drawing/2014/main" xmlns="" id="{7E6D68FA-AD5A-6E46-AB7F-96A3E5F2B84E}"/>
              </a:ext>
            </a:extLst>
          </p:cNvPr>
          <p:cNvSpPr txBox="1">
            <a:spLocks noChangeArrowheads="1"/>
          </p:cNvSpPr>
          <p:nvPr/>
        </p:nvSpPr>
        <p:spPr bwMode="auto">
          <a:xfrm>
            <a:off x="6369050" y="1757363"/>
            <a:ext cx="279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latin typeface="Calibri" panose="020F0502020204030204" pitchFamily="34" charset="0"/>
              </a:rPr>
              <a:t>CR</a:t>
            </a:r>
          </a:p>
          <a:p>
            <a:pPr algn="ctr" eaLnBrk="1" hangingPunct="1"/>
            <a:r>
              <a:rPr lang="it-IT" altLang="it-IT" sz="2800" b="1">
                <a:latin typeface="Calibri" panose="020F0502020204030204" pitchFamily="34" charset="0"/>
              </a:rPr>
              <a:t>AMBULATORIALE</a:t>
            </a:r>
          </a:p>
        </p:txBody>
      </p:sp>
      <p:sp>
        <p:nvSpPr>
          <p:cNvPr id="22" name="Ovale 21">
            <a:extLst>
              <a:ext uri="{FF2B5EF4-FFF2-40B4-BE49-F238E27FC236}">
                <a16:creationId xmlns:a16="http://schemas.microsoft.com/office/drawing/2014/main" xmlns="" id="{96CDC160-055C-3A46-A79B-8B8F61C8C764}"/>
              </a:ext>
            </a:extLst>
          </p:cNvPr>
          <p:cNvSpPr>
            <a:spLocks noChangeArrowheads="1"/>
          </p:cNvSpPr>
          <p:nvPr/>
        </p:nvSpPr>
        <p:spPr bwMode="auto">
          <a:xfrm>
            <a:off x="104775" y="2828925"/>
            <a:ext cx="1900238" cy="17621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2404" name="CasellaDiTesto 22">
            <a:extLst>
              <a:ext uri="{FF2B5EF4-FFF2-40B4-BE49-F238E27FC236}">
                <a16:creationId xmlns:a16="http://schemas.microsoft.com/office/drawing/2014/main" xmlns="" id="{6D2FC002-4732-E741-B587-3B5939CA7EE5}"/>
              </a:ext>
            </a:extLst>
          </p:cNvPr>
          <p:cNvSpPr txBox="1">
            <a:spLocks noChangeArrowheads="1"/>
          </p:cNvSpPr>
          <p:nvPr/>
        </p:nvSpPr>
        <p:spPr bwMode="auto">
          <a:xfrm>
            <a:off x="219075" y="3351213"/>
            <a:ext cx="1643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rPr>
              <a:t>POST EVENTO</a:t>
            </a:r>
          </a:p>
        </p:txBody>
      </p:sp>
      <p:cxnSp>
        <p:nvCxnSpPr>
          <p:cNvPr id="75782" name="Connettore 2 4">
            <a:extLst>
              <a:ext uri="{FF2B5EF4-FFF2-40B4-BE49-F238E27FC236}">
                <a16:creationId xmlns:a16="http://schemas.microsoft.com/office/drawing/2014/main" xmlns="" id="{3D52963A-12BE-1B4B-82C2-7A50862F2323}"/>
              </a:ext>
            </a:extLst>
          </p:cNvPr>
          <p:cNvCxnSpPr>
            <a:cxnSpLocks noChangeShapeType="1"/>
          </p:cNvCxnSpPr>
          <p:nvPr/>
        </p:nvCxnSpPr>
        <p:spPr bwMode="auto">
          <a:xfrm flipV="1">
            <a:off x="6034088" y="3036888"/>
            <a:ext cx="515937" cy="504825"/>
          </a:xfrm>
          <a:prstGeom prst="straightConnector1">
            <a:avLst/>
          </a:prstGeom>
          <a:noFill/>
          <a:ln w="76200">
            <a:solidFill>
              <a:srgbClr val="FF66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 name="Ovale 12">
            <a:extLst>
              <a:ext uri="{FF2B5EF4-FFF2-40B4-BE49-F238E27FC236}">
                <a16:creationId xmlns:a16="http://schemas.microsoft.com/office/drawing/2014/main" xmlns="" id="{1C221539-8B98-4B49-B37A-1ED8C388C75F}"/>
              </a:ext>
            </a:extLst>
          </p:cNvPr>
          <p:cNvSpPr>
            <a:spLocks noChangeArrowheads="1"/>
          </p:cNvSpPr>
          <p:nvPr/>
        </p:nvSpPr>
        <p:spPr bwMode="auto">
          <a:xfrm>
            <a:off x="7150100" y="4797425"/>
            <a:ext cx="1900238" cy="1760538"/>
          </a:xfrm>
          <a:prstGeom prst="ellipse">
            <a:avLst/>
          </a:prstGeom>
          <a:solidFill>
            <a:srgbClr val="008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2407" name="CasellaDiTesto 16">
            <a:extLst>
              <a:ext uri="{FF2B5EF4-FFF2-40B4-BE49-F238E27FC236}">
                <a16:creationId xmlns:a16="http://schemas.microsoft.com/office/drawing/2014/main" xmlns="" id="{04B52FCA-5EE2-A545-BF51-285861446FCB}"/>
              </a:ext>
            </a:extLst>
          </p:cNvPr>
          <p:cNvSpPr txBox="1">
            <a:spLocks noChangeArrowheads="1"/>
          </p:cNvSpPr>
          <p:nvPr/>
        </p:nvSpPr>
        <p:spPr bwMode="auto">
          <a:xfrm>
            <a:off x="7112000" y="5164138"/>
            <a:ext cx="1968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a:latin typeface="Calibri" panose="020F0502020204030204" pitchFamily="34" charset="0"/>
              </a:rPr>
              <a:t>AMBULATORI CARDIOLOGICI DEDICATI PS</a:t>
            </a:r>
          </a:p>
        </p:txBody>
      </p:sp>
      <p:cxnSp>
        <p:nvCxnSpPr>
          <p:cNvPr id="75785" name="Connettore 2 14">
            <a:extLst>
              <a:ext uri="{FF2B5EF4-FFF2-40B4-BE49-F238E27FC236}">
                <a16:creationId xmlns:a16="http://schemas.microsoft.com/office/drawing/2014/main" xmlns="" id="{D05CCA9E-35AE-C746-A954-52B16991250A}"/>
              </a:ext>
            </a:extLst>
          </p:cNvPr>
          <p:cNvCxnSpPr>
            <a:cxnSpLocks noChangeShapeType="1"/>
          </p:cNvCxnSpPr>
          <p:nvPr/>
        </p:nvCxnSpPr>
        <p:spPr bwMode="auto">
          <a:xfrm>
            <a:off x="6111875" y="3844925"/>
            <a:ext cx="514350" cy="454025"/>
          </a:xfrm>
          <a:prstGeom prst="straightConnector1">
            <a:avLst/>
          </a:prstGeom>
          <a:noFill/>
          <a:ln w="76200">
            <a:solidFill>
              <a:srgbClr val="008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2409" name="CasellaDiTesto 6">
            <a:extLst>
              <a:ext uri="{FF2B5EF4-FFF2-40B4-BE49-F238E27FC236}">
                <a16:creationId xmlns:a16="http://schemas.microsoft.com/office/drawing/2014/main" xmlns="" id="{3BCB08D7-A62B-3B43-A607-0DCF859B6E9D}"/>
              </a:ext>
            </a:extLst>
          </p:cNvPr>
          <p:cNvSpPr txBox="1">
            <a:spLocks noChangeArrowheads="1"/>
          </p:cNvSpPr>
          <p:nvPr/>
        </p:nvSpPr>
        <p:spPr bwMode="auto">
          <a:xfrm>
            <a:off x="6111875" y="4298950"/>
            <a:ext cx="1889125" cy="5080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100" b="1">
                <a:latin typeface="Calibri" panose="020F0502020204030204" pitchFamily="34" charset="0"/>
              </a:rPr>
              <a:t>COUNSELLING </a:t>
            </a:r>
            <a:r>
              <a:rPr lang="it-IT" altLang="it-IT" sz="1600" b="1">
                <a:latin typeface="Calibri" panose="020F0502020204030204" pitchFamily="34" charset="0"/>
              </a:rPr>
              <a:t>INFERMIERISTICO</a:t>
            </a:r>
            <a:endParaRPr lang="it-IT" altLang="it-IT" sz="1100" b="1">
              <a:latin typeface="Calibri" panose="020F0502020204030204" pitchFamily="34" charset="0"/>
            </a:endParaRPr>
          </a:p>
        </p:txBody>
      </p:sp>
      <p:sp>
        <p:nvSpPr>
          <p:cNvPr id="15" name="CasellaDiTesto 14">
            <a:extLst>
              <a:ext uri="{FF2B5EF4-FFF2-40B4-BE49-F238E27FC236}">
                <a16:creationId xmlns:a16="http://schemas.microsoft.com/office/drawing/2014/main" xmlns="" id="{6A9A9B25-F406-2045-BAD9-6BFEE8D2591F}"/>
              </a:ext>
            </a:extLst>
          </p:cNvPr>
          <p:cNvSpPr txBox="1"/>
          <p:nvPr/>
        </p:nvSpPr>
        <p:spPr>
          <a:xfrm>
            <a:off x="2005013" y="1747838"/>
            <a:ext cx="3895725" cy="3416300"/>
          </a:xfrm>
          <a:prstGeom prst="rect">
            <a:avLst/>
          </a:prstGeom>
          <a:solidFill>
            <a:srgbClr val="CCFFCC"/>
          </a:solidFill>
        </p:spPr>
        <p:txBody>
          <a:bodyPr>
            <a:spAutoFit/>
          </a:bodyPr>
          <a:lstStyle/>
          <a:p>
            <a:pPr algn="ctr">
              <a:defRPr/>
            </a:pPr>
            <a:r>
              <a:rPr lang="it-IT" sz="2800" dirty="0">
                <a:solidFill>
                  <a:srgbClr val="FF0000"/>
                </a:solidFill>
                <a:latin typeface="Arial" charset="0"/>
                <a:ea typeface="ＭＳ Ｐゴシック" charset="0"/>
                <a:cs typeface="ＭＳ Ｐゴシック" charset="0"/>
              </a:rPr>
              <a:t>Rischio trombotico elevato</a:t>
            </a:r>
          </a:p>
          <a:p>
            <a:pPr marL="342900" indent="-342900" algn="ctr">
              <a:buFontTx/>
              <a:buChar char="-"/>
              <a:defRPr/>
            </a:pPr>
            <a:r>
              <a:rPr lang="it-IT" sz="2000" dirty="0">
                <a:latin typeface="Arial" charset="0"/>
                <a:ea typeface="ＭＳ Ｐゴシック" charset="0"/>
                <a:cs typeface="ＭＳ Ｐゴシック" charset="0"/>
              </a:rPr>
              <a:t>DIABETE MELLITO</a:t>
            </a:r>
          </a:p>
          <a:p>
            <a:pPr marL="342900" indent="-342900" algn="ctr">
              <a:buFontTx/>
              <a:buChar char="-"/>
              <a:defRPr/>
            </a:pPr>
            <a:r>
              <a:rPr lang="it-IT" sz="2000" dirty="0">
                <a:latin typeface="Arial" charset="0"/>
                <a:ea typeface="ＭＳ Ｐゴシック" charset="0"/>
                <a:cs typeface="ＭＳ Ｐゴシック" charset="0"/>
              </a:rPr>
              <a:t>INSUFF.RENALE</a:t>
            </a:r>
          </a:p>
          <a:p>
            <a:pPr marL="342900" indent="-342900" algn="ctr">
              <a:buFontTx/>
              <a:buChar char="-"/>
              <a:defRPr/>
            </a:pPr>
            <a:r>
              <a:rPr lang="it-IT" sz="2000" dirty="0">
                <a:latin typeface="Arial" charset="0"/>
                <a:ea typeface="ＭＳ Ｐゴシック" charset="0"/>
                <a:cs typeface="ＭＳ Ｐゴシック" charset="0"/>
              </a:rPr>
              <a:t>ARTERIOPATIA POLIDISTRETTUALE</a:t>
            </a:r>
          </a:p>
          <a:p>
            <a:pPr marL="342900" indent="-342900" algn="ctr">
              <a:buFontTx/>
              <a:buChar char="-"/>
              <a:defRPr/>
            </a:pPr>
            <a:r>
              <a:rPr lang="it-IT" sz="2000" dirty="0">
                <a:latin typeface="Arial" charset="0"/>
                <a:ea typeface="ＭＳ Ｐゴシック" charset="0"/>
                <a:cs typeface="ＭＳ Ｐゴシック" charset="0"/>
              </a:rPr>
              <a:t>RIVASCOLARIZZAZIONE INCOMPLETA O NON EFFETTUATA</a:t>
            </a:r>
          </a:p>
          <a:p>
            <a:pPr marL="342900" indent="-342900" algn="ctr">
              <a:buFontTx/>
              <a:buChar char="-"/>
              <a:defRPr/>
            </a:pPr>
            <a:endParaRPr lang="it-IT" sz="2000" dirty="0">
              <a:latin typeface="Arial" charset="0"/>
              <a:ea typeface="ＭＳ Ｐゴシック" charset="0"/>
              <a:cs typeface="ＭＳ Ｐゴシック" charset="0"/>
            </a:endParaRPr>
          </a:p>
        </p:txBody>
      </p:sp>
      <p:sp>
        <p:nvSpPr>
          <p:cNvPr id="102411" name="CasellaDiTesto 1">
            <a:extLst>
              <a:ext uri="{FF2B5EF4-FFF2-40B4-BE49-F238E27FC236}">
                <a16:creationId xmlns:a16="http://schemas.microsoft.com/office/drawing/2014/main" xmlns="" id="{5C275D61-D955-3345-8ABF-9AA865695D0D}"/>
              </a:ext>
            </a:extLst>
          </p:cNvPr>
          <p:cNvSpPr txBox="1">
            <a:spLocks noChangeArrowheads="1"/>
          </p:cNvSpPr>
          <p:nvPr/>
        </p:nvSpPr>
        <p:spPr bwMode="auto">
          <a:xfrm>
            <a:off x="2005013" y="4795838"/>
            <a:ext cx="3895725" cy="11382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ea typeface="ヒラギノ角ゴ Pro W3" panose="020B0300000000000000" pitchFamily="34" charset="-128"/>
              </a:rPr>
              <a:t>MEDIO RISCHIO</a:t>
            </a:r>
          </a:p>
          <a:p>
            <a:pPr algn="ctr" eaLnBrk="1" hangingPunct="1">
              <a:buFontTx/>
              <a:buChar char="-"/>
            </a:pPr>
            <a:r>
              <a:rPr lang="it-IT" altLang="it-IT" sz="2000" b="1">
                <a:latin typeface="Calibri" panose="020F0502020204030204" pitchFamily="34" charset="0"/>
                <a:ea typeface="ヒラギノ角ゴ Pro W3" panose="020B0300000000000000" pitchFamily="34" charset="-128"/>
              </a:rPr>
              <a:t>FE 40-50% </a:t>
            </a:r>
          </a:p>
          <a:p>
            <a:pPr algn="ctr" eaLnBrk="1" hangingPunct="1">
              <a:buFontTx/>
              <a:buChar char="-"/>
            </a:pPr>
            <a:endParaRPr lang="it-IT" altLang="it-IT" sz="2000" b="1">
              <a:latin typeface="Calibri" panose="020F0502020204030204" pitchFamily="34" charset="0"/>
              <a:ea typeface="ヒラギノ角ゴ Pro W3" panose="020B0300000000000000" pitchFamily="34" charset="-128"/>
            </a:endParaRPr>
          </a:p>
        </p:txBody>
      </p:sp>
      <p:sp>
        <p:nvSpPr>
          <p:cNvPr id="102412" name="Titolo 1">
            <a:extLst>
              <a:ext uri="{FF2B5EF4-FFF2-40B4-BE49-F238E27FC236}">
                <a16:creationId xmlns:a16="http://schemas.microsoft.com/office/drawing/2014/main" xmlns="" id="{59E20639-DFB9-964C-BE68-BA916C31A147}"/>
              </a:ext>
            </a:extLst>
          </p:cNvPr>
          <p:cNvSpPr>
            <a:spLocks noGrp="1"/>
          </p:cNvSpPr>
          <p:nvPr>
            <p:ph type="title"/>
          </p:nvPr>
        </p:nvSpPr>
        <p:spPr>
          <a:xfrm>
            <a:off x="0" y="428625"/>
            <a:ext cx="9061450" cy="1143000"/>
          </a:xfrm>
        </p:spPr>
        <p:txBody>
          <a:bodyPr/>
          <a:lstStyle/>
          <a:p>
            <a:pPr eaLnBrk="1" hangingPunct="1"/>
            <a:r>
              <a:rPr lang="it-IT" altLang="it-IT" sz="2400" b="1">
                <a:solidFill>
                  <a:srgbClr val="DA1D25"/>
                </a:solidFill>
                <a:latin typeface="Century Gothic" panose="020B0502020202020204" pitchFamily="34" charset="0"/>
                <a:ea typeface="ヒラギノ角ゴ Pro W3" panose="020B0300000000000000" pitchFamily="34" charset="-128"/>
              </a:rPr>
              <a:t>PREVENZIONE SECONDARIA/RIABILITAZIONE POSTACUTA </a:t>
            </a:r>
          </a:p>
        </p:txBody>
      </p:sp>
    </p:spTree>
    <p:extLst>
      <p:ext uri="{BB962C8B-B14F-4D97-AF65-F5344CB8AC3E}">
        <p14:creationId xmlns:p14="http://schemas.microsoft.com/office/powerpoint/2010/main" val="36674300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Ovale 21">
            <a:extLst>
              <a:ext uri="{FF2B5EF4-FFF2-40B4-BE49-F238E27FC236}">
                <a16:creationId xmlns:a16="http://schemas.microsoft.com/office/drawing/2014/main" xmlns="" id="{CFA61813-A0DD-6849-AAD9-C1123417FC2F}"/>
              </a:ext>
            </a:extLst>
          </p:cNvPr>
          <p:cNvSpPr>
            <a:spLocks noChangeArrowheads="1"/>
          </p:cNvSpPr>
          <p:nvPr/>
        </p:nvSpPr>
        <p:spPr bwMode="auto">
          <a:xfrm>
            <a:off x="104775" y="2828925"/>
            <a:ext cx="1900238" cy="176212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3426" name="CasellaDiTesto 22">
            <a:extLst>
              <a:ext uri="{FF2B5EF4-FFF2-40B4-BE49-F238E27FC236}">
                <a16:creationId xmlns:a16="http://schemas.microsoft.com/office/drawing/2014/main" xmlns="" id="{7412813F-E9E8-0740-B37D-8C77DDC841BC}"/>
              </a:ext>
            </a:extLst>
          </p:cNvPr>
          <p:cNvSpPr txBox="1">
            <a:spLocks noChangeArrowheads="1"/>
          </p:cNvSpPr>
          <p:nvPr/>
        </p:nvSpPr>
        <p:spPr bwMode="auto">
          <a:xfrm>
            <a:off x="219075" y="3351213"/>
            <a:ext cx="1643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rPr>
              <a:t>POST EVENTO</a:t>
            </a:r>
          </a:p>
        </p:txBody>
      </p:sp>
      <p:sp>
        <p:nvSpPr>
          <p:cNvPr id="103427" name="CasellaDiTesto 1">
            <a:extLst>
              <a:ext uri="{FF2B5EF4-FFF2-40B4-BE49-F238E27FC236}">
                <a16:creationId xmlns:a16="http://schemas.microsoft.com/office/drawing/2014/main" xmlns="" id="{8EF190A9-F481-5F4E-AA1F-0F4AC5F6FACA}"/>
              </a:ext>
            </a:extLst>
          </p:cNvPr>
          <p:cNvSpPr txBox="1">
            <a:spLocks noChangeArrowheads="1"/>
          </p:cNvSpPr>
          <p:nvPr/>
        </p:nvSpPr>
        <p:spPr bwMode="auto">
          <a:xfrm>
            <a:off x="2043113" y="2797175"/>
            <a:ext cx="3895725" cy="18161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a:solidFill>
                  <a:srgbClr val="FF0000"/>
                </a:solidFill>
                <a:latin typeface="Calibri" panose="020F0502020204030204" pitchFamily="34" charset="0"/>
              </a:rPr>
              <a:t>BASSO RISCHIO</a:t>
            </a:r>
          </a:p>
          <a:p>
            <a:pPr algn="ctr" eaLnBrk="1" hangingPunct="1"/>
            <a:endParaRPr lang="it-IT" altLang="it-IT" sz="2800" b="1">
              <a:solidFill>
                <a:srgbClr val="FF0000"/>
              </a:solidFill>
              <a:latin typeface="Calibri" panose="020F0502020204030204" pitchFamily="34" charset="0"/>
            </a:endParaRPr>
          </a:p>
          <a:p>
            <a:pPr algn="ctr" eaLnBrk="1" hangingPunct="1"/>
            <a:r>
              <a:rPr lang="it-IT" altLang="it-IT" sz="2800" b="1">
                <a:solidFill>
                  <a:srgbClr val="FF0000"/>
                </a:solidFill>
                <a:latin typeface="Calibri" panose="020F0502020204030204" pitchFamily="34" charset="0"/>
              </a:rPr>
              <a:t>NON RISCHIO TROMBOTICO ELEVATO</a:t>
            </a:r>
          </a:p>
        </p:txBody>
      </p:sp>
      <p:sp>
        <p:nvSpPr>
          <p:cNvPr id="103428" name="CasellaDiTesto 9">
            <a:extLst>
              <a:ext uri="{FF2B5EF4-FFF2-40B4-BE49-F238E27FC236}">
                <a16:creationId xmlns:a16="http://schemas.microsoft.com/office/drawing/2014/main" xmlns="" id="{57DC9F8C-A2DA-4543-B6DB-4D3800B05BD9}"/>
              </a:ext>
            </a:extLst>
          </p:cNvPr>
          <p:cNvSpPr txBox="1">
            <a:spLocks noChangeArrowheads="1"/>
          </p:cNvSpPr>
          <p:nvPr/>
        </p:nvSpPr>
        <p:spPr bwMode="auto">
          <a:xfrm>
            <a:off x="6359525" y="2293938"/>
            <a:ext cx="2187575" cy="61436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400" b="1">
                <a:latin typeface="Calibri" panose="020F0502020204030204" pitchFamily="34" charset="0"/>
              </a:rPr>
              <a:t>COUNSELLING </a:t>
            </a:r>
            <a:r>
              <a:rPr lang="it-IT" altLang="it-IT" sz="2000" b="1">
                <a:latin typeface="Calibri" panose="020F0502020204030204" pitchFamily="34" charset="0"/>
              </a:rPr>
              <a:t>INFERMIERISTICO</a:t>
            </a:r>
            <a:endParaRPr lang="it-IT" altLang="it-IT" sz="1400" b="1">
              <a:latin typeface="Calibri" panose="020F0502020204030204" pitchFamily="34" charset="0"/>
            </a:endParaRPr>
          </a:p>
        </p:txBody>
      </p:sp>
      <p:sp>
        <p:nvSpPr>
          <p:cNvPr id="11" name="Ovale 10">
            <a:extLst>
              <a:ext uri="{FF2B5EF4-FFF2-40B4-BE49-F238E27FC236}">
                <a16:creationId xmlns:a16="http://schemas.microsoft.com/office/drawing/2014/main" xmlns="" id="{7FF5CEF1-E79B-A84C-A9B2-C1C05708A3BB}"/>
              </a:ext>
            </a:extLst>
          </p:cNvPr>
          <p:cNvSpPr>
            <a:spLocks noChangeArrowheads="1"/>
          </p:cNvSpPr>
          <p:nvPr/>
        </p:nvSpPr>
        <p:spPr bwMode="auto">
          <a:xfrm>
            <a:off x="6588125" y="3422650"/>
            <a:ext cx="1900238" cy="1762125"/>
          </a:xfrm>
          <a:prstGeom prst="ellipse">
            <a:avLst/>
          </a:prstGeom>
          <a:solidFill>
            <a:srgbClr val="CCFFCC"/>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3430" name="CasellaDiTesto 17">
            <a:extLst>
              <a:ext uri="{FF2B5EF4-FFF2-40B4-BE49-F238E27FC236}">
                <a16:creationId xmlns:a16="http://schemas.microsoft.com/office/drawing/2014/main" xmlns="" id="{E9F82278-D0FD-B644-AA1C-90E22184380E}"/>
              </a:ext>
            </a:extLst>
          </p:cNvPr>
          <p:cNvSpPr txBox="1">
            <a:spLocks noChangeArrowheads="1"/>
          </p:cNvSpPr>
          <p:nvPr/>
        </p:nvSpPr>
        <p:spPr bwMode="auto">
          <a:xfrm>
            <a:off x="6578600" y="3692525"/>
            <a:ext cx="1968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a:latin typeface="Calibri" panose="020F0502020204030204" pitchFamily="34" charset="0"/>
              </a:rPr>
              <a:t>AMBULATORI CARDIOLOGICI DEDICATI PS</a:t>
            </a:r>
          </a:p>
          <a:p>
            <a:pPr algn="ctr" eaLnBrk="1" hangingPunct="1"/>
            <a:r>
              <a:rPr lang="it-IT" altLang="it-IT" sz="2000" b="1">
                <a:latin typeface="Calibri" panose="020F0502020204030204" pitchFamily="34" charset="0"/>
              </a:rPr>
              <a:t>MMG</a:t>
            </a:r>
          </a:p>
        </p:txBody>
      </p:sp>
      <p:sp>
        <p:nvSpPr>
          <p:cNvPr id="103431" name="CasellaDiTesto 2">
            <a:extLst>
              <a:ext uri="{FF2B5EF4-FFF2-40B4-BE49-F238E27FC236}">
                <a16:creationId xmlns:a16="http://schemas.microsoft.com/office/drawing/2014/main" xmlns="" id="{76521CEE-25BE-ED44-AF89-1C187EFDA8BF}"/>
              </a:ext>
            </a:extLst>
          </p:cNvPr>
          <p:cNvSpPr txBox="1">
            <a:spLocks noChangeArrowheads="1"/>
          </p:cNvSpPr>
          <p:nvPr/>
        </p:nvSpPr>
        <p:spPr bwMode="auto">
          <a:xfrm>
            <a:off x="6999288" y="2689225"/>
            <a:ext cx="10112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4400" b="1">
                <a:latin typeface="Calibri" panose="020F0502020204030204" pitchFamily="34" charset="0"/>
              </a:rPr>
              <a:t>+</a:t>
            </a:r>
          </a:p>
        </p:txBody>
      </p:sp>
      <p:sp>
        <p:nvSpPr>
          <p:cNvPr id="5" name="Freccia destra 4">
            <a:extLst>
              <a:ext uri="{FF2B5EF4-FFF2-40B4-BE49-F238E27FC236}">
                <a16:creationId xmlns:a16="http://schemas.microsoft.com/office/drawing/2014/main" xmlns="" id="{BD7D4CB1-EB72-E342-80C6-CDDA8D7DE427}"/>
              </a:ext>
            </a:extLst>
          </p:cNvPr>
          <p:cNvSpPr>
            <a:spLocks noChangeArrowheads="1"/>
          </p:cNvSpPr>
          <p:nvPr/>
        </p:nvSpPr>
        <p:spPr bwMode="auto">
          <a:xfrm>
            <a:off x="6034088" y="3065463"/>
            <a:ext cx="325437" cy="1173162"/>
          </a:xfrm>
          <a:prstGeom prst="rightArrow">
            <a:avLst>
              <a:gd name="adj1" fmla="val 50000"/>
              <a:gd name="adj2" fmla="val 50000"/>
            </a:avLst>
          </a:prstGeom>
          <a:solidFill>
            <a:srgbClr val="CCFFCC"/>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it-IT">
              <a:solidFill>
                <a:schemeClr val="lt1"/>
              </a:solidFill>
              <a:latin typeface="+mn-lt"/>
              <a:ea typeface="+mn-ea"/>
            </a:endParaRPr>
          </a:p>
        </p:txBody>
      </p:sp>
      <p:sp>
        <p:nvSpPr>
          <p:cNvPr id="103433" name="Titolo 1">
            <a:extLst>
              <a:ext uri="{FF2B5EF4-FFF2-40B4-BE49-F238E27FC236}">
                <a16:creationId xmlns:a16="http://schemas.microsoft.com/office/drawing/2014/main" xmlns="" id="{0371CC32-A044-634D-ACE1-14B8667EE59A}"/>
              </a:ext>
            </a:extLst>
          </p:cNvPr>
          <p:cNvSpPr>
            <a:spLocks noGrp="1"/>
          </p:cNvSpPr>
          <p:nvPr>
            <p:ph type="title"/>
          </p:nvPr>
        </p:nvSpPr>
        <p:spPr>
          <a:xfrm>
            <a:off x="0" y="428625"/>
            <a:ext cx="9061450" cy="1143000"/>
          </a:xfrm>
        </p:spPr>
        <p:txBody>
          <a:bodyPr/>
          <a:lstStyle/>
          <a:p>
            <a:pPr eaLnBrk="1" hangingPunct="1"/>
            <a:r>
              <a:rPr lang="it-IT" altLang="it-IT" sz="2400" b="1">
                <a:solidFill>
                  <a:srgbClr val="DA1D25"/>
                </a:solidFill>
                <a:latin typeface="Century Gothic" panose="020B0502020202020204" pitchFamily="34" charset="0"/>
                <a:ea typeface="ヒラギノ角ゴ Pro W3" panose="020B0300000000000000" pitchFamily="34" charset="-128"/>
              </a:rPr>
              <a:t>PREVENZIONE SECONDARIA/RIABILITAZIONE POSTACUTA </a:t>
            </a:r>
          </a:p>
        </p:txBody>
      </p:sp>
    </p:spTree>
    <p:extLst>
      <p:ext uri="{BB962C8B-B14F-4D97-AF65-F5344CB8AC3E}">
        <p14:creationId xmlns:p14="http://schemas.microsoft.com/office/powerpoint/2010/main" val="1004803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olo 1">
            <a:extLst>
              <a:ext uri="{FF2B5EF4-FFF2-40B4-BE49-F238E27FC236}">
                <a16:creationId xmlns:a16="http://schemas.microsoft.com/office/drawing/2014/main" xmlns="" id="{E19B6CBD-AA24-A440-A37E-D4CAE9B885B7}"/>
              </a:ext>
            </a:extLst>
          </p:cNvPr>
          <p:cNvSpPr>
            <a:spLocks noGrp="1"/>
          </p:cNvSpPr>
          <p:nvPr>
            <p:ph type="title"/>
          </p:nvPr>
        </p:nvSpPr>
        <p:spPr>
          <a:xfrm>
            <a:off x="0" y="167133"/>
            <a:ext cx="9061450" cy="1143000"/>
          </a:xfrm>
        </p:spPr>
        <p:txBody>
          <a:bodyPr/>
          <a:lstStyle/>
          <a:p>
            <a:pPr algn="ctr" eaLnBrk="1" hangingPunct="1"/>
            <a:r>
              <a:rPr lang="it-IT" altLang="it-IT" sz="3200" dirty="0">
                <a:latin typeface="Calibri" panose="020F0502020204030204" pitchFamily="34" charset="0"/>
                <a:ea typeface="ヒラギノ角ゴ Pro W3" panose="020B0300000000000000" pitchFamily="34" charset="-128"/>
              </a:rPr>
              <a:t>	RETE DELLA </a:t>
            </a:r>
            <a:r>
              <a:rPr lang="it-IT" altLang="it-IT" sz="3200" b="1" dirty="0">
                <a:latin typeface="Calibri" panose="020F0502020204030204" pitchFamily="34" charset="0"/>
                <a:ea typeface="ヒラギノ角ゴ Pro W3" panose="020B0300000000000000" pitchFamily="34" charset="-128"/>
              </a:rPr>
              <a:t>PREVENZIONE SECONDARIA</a:t>
            </a:r>
          </a:p>
        </p:txBody>
      </p:sp>
      <p:sp>
        <p:nvSpPr>
          <p:cNvPr id="9" name="Ovale 8">
            <a:extLst>
              <a:ext uri="{FF2B5EF4-FFF2-40B4-BE49-F238E27FC236}">
                <a16:creationId xmlns:a16="http://schemas.microsoft.com/office/drawing/2014/main" xmlns="" id="{35A516D8-E6F3-A84D-8E2D-E431C694AFC6}"/>
              </a:ext>
            </a:extLst>
          </p:cNvPr>
          <p:cNvSpPr>
            <a:spLocks noChangeArrowheads="1"/>
          </p:cNvSpPr>
          <p:nvPr/>
        </p:nvSpPr>
        <p:spPr bwMode="auto">
          <a:xfrm>
            <a:off x="3617913" y="1160463"/>
            <a:ext cx="1900237" cy="1760537"/>
          </a:xfrm>
          <a:prstGeom prst="ellipse">
            <a:avLst/>
          </a:prstGeom>
          <a:solidFill>
            <a:srgbClr val="FF0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0" name="Ovale 9">
            <a:extLst>
              <a:ext uri="{FF2B5EF4-FFF2-40B4-BE49-F238E27FC236}">
                <a16:creationId xmlns:a16="http://schemas.microsoft.com/office/drawing/2014/main" xmlns="" id="{8C85F4C8-1D59-0D40-9958-B5BA8C974D66}"/>
              </a:ext>
            </a:extLst>
          </p:cNvPr>
          <p:cNvSpPr>
            <a:spLocks noChangeArrowheads="1"/>
          </p:cNvSpPr>
          <p:nvPr/>
        </p:nvSpPr>
        <p:spPr bwMode="auto">
          <a:xfrm>
            <a:off x="3617913" y="3011488"/>
            <a:ext cx="1900237" cy="1760537"/>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1" name="Ovale 10">
            <a:extLst>
              <a:ext uri="{FF2B5EF4-FFF2-40B4-BE49-F238E27FC236}">
                <a16:creationId xmlns:a16="http://schemas.microsoft.com/office/drawing/2014/main" xmlns="" id="{C0E1C873-E499-D84F-91F6-9ACBE315FC65}"/>
              </a:ext>
            </a:extLst>
          </p:cNvPr>
          <p:cNvSpPr>
            <a:spLocks noChangeArrowheads="1"/>
          </p:cNvSpPr>
          <p:nvPr/>
        </p:nvSpPr>
        <p:spPr bwMode="auto">
          <a:xfrm>
            <a:off x="3732213" y="4930775"/>
            <a:ext cx="1900237" cy="1762125"/>
          </a:xfrm>
          <a:prstGeom prst="ellipse">
            <a:avLst/>
          </a:prstGeom>
          <a:solidFill>
            <a:srgbClr val="CCFFCC"/>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2" name="Ovale 11">
            <a:extLst>
              <a:ext uri="{FF2B5EF4-FFF2-40B4-BE49-F238E27FC236}">
                <a16:creationId xmlns:a16="http://schemas.microsoft.com/office/drawing/2014/main" xmlns="" id="{8EF2DD5E-DF11-7F41-B0A4-3C1E8ACC27A9}"/>
              </a:ext>
            </a:extLst>
          </p:cNvPr>
          <p:cNvSpPr>
            <a:spLocks noChangeArrowheads="1"/>
          </p:cNvSpPr>
          <p:nvPr/>
        </p:nvSpPr>
        <p:spPr bwMode="auto">
          <a:xfrm>
            <a:off x="6338888" y="3011488"/>
            <a:ext cx="1900237" cy="1760537"/>
          </a:xfrm>
          <a:prstGeom prst="ellipse">
            <a:avLst/>
          </a:prstGeom>
          <a:solidFill>
            <a:srgbClr val="008000"/>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3" name="Ovale 12">
            <a:extLst>
              <a:ext uri="{FF2B5EF4-FFF2-40B4-BE49-F238E27FC236}">
                <a16:creationId xmlns:a16="http://schemas.microsoft.com/office/drawing/2014/main" xmlns="" id="{8B854BD0-008C-4D46-9997-BA124FBA1A55}"/>
              </a:ext>
            </a:extLst>
          </p:cNvPr>
          <p:cNvSpPr>
            <a:spLocks noChangeArrowheads="1"/>
          </p:cNvSpPr>
          <p:nvPr/>
        </p:nvSpPr>
        <p:spPr bwMode="auto">
          <a:xfrm>
            <a:off x="1047750" y="3011488"/>
            <a:ext cx="1901825" cy="1760537"/>
          </a:xfrm>
          <a:prstGeom prst="ellipse">
            <a:avLst/>
          </a:prstGeom>
          <a:solidFill>
            <a:srgbClr val="FF4218"/>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31079" name="CasellaDiTesto 3">
            <a:extLst>
              <a:ext uri="{FF2B5EF4-FFF2-40B4-BE49-F238E27FC236}">
                <a16:creationId xmlns:a16="http://schemas.microsoft.com/office/drawing/2014/main" xmlns="" id="{8B52808D-C160-8C4C-BA99-EB996BC49FCA}"/>
              </a:ext>
            </a:extLst>
          </p:cNvPr>
          <p:cNvSpPr txBox="1">
            <a:spLocks noChangeArrowheads="1"/>
          </p:cNvSpPr>
          <p:nvPr/>
        </p:nvSpPr>
        <p:spPr bwMode="auto">
          <a:xfrm>
            <a:off x="3732213" y="3396088"/>
            <a:ext cx="16430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dirty="0">
                <a:solidFill>
                  <a:srgbClr val="FF0000"/>
                </a:solidFill>
                <a:latin typeface="Calibri" panose="020F0502020204030204" pitchFamily="34" charset="0"/>
              </a:rPr>
              <a:t>PAZIENTEPOST SCA</a:t>
            </a:r>
          </a:p>
        </p:txBody>
      </p:sp>
      <p:sp>
        <p:nvSpPr>
          <p:cNvPr id="131080" name="CasellaDiTesto 4">
            <a:extLst>
              <a:ext uri="{FF2B5EF4-FFF2-40B4-BE49-F238E27FC236}">
                <a16:creationId xmlns:a16="http://schemas.microsoft.com/office/drawing/2014/main" xmlns="" id="{944FB5DB-D6E8-F14F-8DDE-80F18058FA3F}"/>
              </a:ext>
            </a:extLst>
          </p:cNvPr>
          <p:cNvSpPr txBox="1">
            <a:spLocks noChangeArrowheads="1"/>
          </p:cNvSpPr>
          <p:nvPr/>
        </p:nvSpPr>
        <p:spPr bwMode="auto">
          <a:xfrm>
            <a:off x="3684588" y="1527175"/>
            <a:ext cx="1785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b="1" dirty="0">
                <a:latin typeface="Calibri" panose="020F0502020204030204" pitchFamily="34" charset="0"/>
              </a:rPr>
              <a:t>CR DEGENZIALE</a:t>
            </a:r>
          </a:p>
        </p:txBody>
      </p:sp>
      <p:sp>
        <p:nvSpPr>
          <p:cNvPr id="131081" name="CasellaDiTesto 15">
            <a:extLst>
              <a:ext uri="{FF2B5EF4-FFF2-40B4-BE49-F238E27FC236}">
                <a16:creationId xmlns:a16="http://schemas.microsoft.com/office/drawing/2014/main" xmlns="" id="{F550412B-7939-AD4E-97F1-2294036E8A63}"/>
              </a:ext>
            </a:extLst>
          </p:cNvPr>
          <p:cNvSpPr txBox="1">
            <a:spLocks noChangeArrowheads="1"/>
          </p:cNvSpPr>
          <p:nvPr/>
        </p:nvSpPr>
        <p:spPr bwMode="auto">
          <a:xfrm>
            <a:off x="6228556" y="3537743"/>
            <a:ext cx="2120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dirty="0">
                <a:latin typeface="Calibri" panose="020F0502020204030204" pitchFamily="34" charset="0"/>
              </a:rPr>
              <a:t>CR AMBULATORIALE</a:t>
            </a:r>
          </a:p>
        </p:txBody>
      </p:sp>
      <p:sp>
        <p:nvSpPr>
          <p:cNvPr id="131082" name="CasellaDiTesto 16">
            <a:extLst>
              <a:ext uri="{FF2B5EF4-FFF2-40B4-BE49-F238E27FC236}">
                <a16:creationId xmlns:a16="http://schemas.microsoft.com/office/drawing/2014/main" xmlns="" id="{7C6D9A83-BFB9-DC44-9896-BC310E5D5DB0}"/>
              </a:ext>
            </a:extLst>
          </p:cNvPr>
          <p:cNvSpPr txBox="1">
            <a:spLocks noChangeArrowheads="1"/>
          </p:cNvSpPr>
          <p:nvPr/>
        </p:nvSpPr>
        <p:spPr bwMode="auto">
          <a:xfrm>
            <a:off x="3663667" y="5457824"/>
            <a:ext cx="1968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dirty="0">
                <a:latin typeface="Calibri" panose="020F0502020204030204" pitchFamily="34" charset="0"/>
              </a:rPr>
              <a:t>AMBULATORI PREV. SECOND. </a:t>
            </a:r>
          </a:p>
        </p:txBody>
      </p:sp>
      <p:sp>
        <p:nvSpPr>
          <p:cNvPr id="131083" name="CasellaDiTesto 17">
            <a:extLst>
              <a:ext uri="{FF2B5EF4-FFF2-40B4-BE49-F238E27FC236}">
                <a16:creationId xmlns:a16="http://schemas.microsoft.com/office/drawing/2014/main" xmlns="" id="{E62A5F57-A77F-5744-9B0A-5D9BE2BD7231}"/>
              </a:ext>
            </a:extLst>
          </p:cNvPr>
          <p:cNvSpPr txBox="1">
            <a:spLocks noChangeArrowheads="1"/>
          </p:cNvSpPr>
          <p:nvPr/>
        </p:nvSpPr>
        <p:spPr bwMode="auto">
          <a:xfrm>
            <a:off x="1014412" y="3396088"/>
            <a:ext cx="19685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000" b="1" dirty="0">
                <a:latin typeface="Calibri" panose="020F0502020204030204" pitchFamily="34" charset="0"/>
              </a:rPr>
              <a:t>AMBULATORI CARDIOLOGICI</a:t>
            </a:r>
          </a:p>
          <a:p>
            <a:pPr algn="ctr" eaLnBrk="1" hangingPunct="1"/>
            <a:endParaRPr lang="it-IT" altLang="it-IT" sz="2000" b="1" dirty="0">
              <a:latin typeface="Calibri" panose="020F0502020204030204" pitchFamily="34" charset="0"/>
            </a:endParaRPr>
          </a:p>
          <a:p>
            <a:pPr algn="ctr" eaLnBrk="1" hangingPunct="1"/>
            <a:r>
              <a:rPr lang="it-IT" altLang="it-IT" sz="2000" b="1" dirty="0">
                <a:latin typeface="Calibri" panose="020F0502020204030204" pitchFamily="34" charset="0"/>
              </a:rPr>
              <a:t>MMG</a:t>
            </a:r>
          </a:p>
        </p:txBody>
      </p:sp>
    </p:spTree>
    <p:extLst>
      <p:ext uri="{BB962C8B-B14F-4D97-AF65-F5344CB8AC3E}">
        <p14:creationId xmlns:p14="http://schemas.microsoft.com/office/powerpoint/2010/main" val="342660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1080"/>
                                        </p:tgtEl>
                                        <p:attrNameLst>
                                          <p:attrName>style.visibility</p:attrName>
                                        </p:attrNameLst>
                                      </p:cBhvr>
                                      <p:to>
                                        <p:strVal val="visible"/>
                                      </p:to>
                                    </p:set>
                                    <p:animEffect transition="in" filter="blinds(horizontal)">
                                      <p:cBhvr>
                                        <p:cTn id="7" dur="500"/>
                                        <p:tgtEl>
                                          <p:spTgt spid="13108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1081"/>
                                        </p:tgtEl>
                                        <p:attrNameLst>
                                          <p:attrName>style.visibility</p:attrName>
                                        </p:attrNameLst>
                                      </p:cBhvr>
                                      <p:to>
                                        <p:strVal val="visible"/>
                                      </p:to>
                                    </p:set>
                                    <p:animEffect transition="in" filter="checkerboard(across)">
                                      <p:cBhvr>
                                        <p:cTn id="15" dur="500"/>
                                        <p:tgtEl>
                                          <p:spTgt spid="13108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31082"/>
                                        </p:tgtEl>
                                        <p:attrNameLst>
                                          <p:attrName>style.visibility</p:attrName>
                                        </p:attrNameLst>
                                      </p:cBhvr>
                                      <p:to>
                                        <p:strVal val="visible"/>
                                      </p:to>
                                    </p:set>
                                    <p:animEffect transition="in" filter="checkerboard(across)">
                                      <p:cBhvr>
                                        <p:cTn id="26" dur="500"/>
                                        <p:tgtEl>
                                          <p:spTgt spid="131082"/>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31083"/>
                                        </p:tgtEl>
                                        <p:attrNameLst>
                                          <p:attrName>style.visibility</p:attrName>
                                        </p:attrNameLst>
                                      </p:cBhvr>
                                      <p:to>
                                        <p:strVal val="visible"/>
                                      </p:to>
                                    </p:set>
                                    <p:animEffect transition="in" filter="checkerboard(across)">
                                      <p:cBhvr>
                                        <p:cTn id="31" dur="500"/>
                                        <p:tgtEl>
                                          <p:spTgt spid="13108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31080" grpId="0"/>
      <p:bldP spid="131081" grpId="0"/>
      <p:bldP spid="131082" grpId="0"/>
      <p:bldP spid="13108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Line 8">
            <a:extLst>
              <a:ext uri="{FF2B5EF4-FFF2-40B4-BE49-F238E27FC236}">
                <a16:creationId xmlns:a16="http://schemas.microsoft.com/office/drawing/2014/main" xmlns="" id="{45B29239-3D64-9C40-99D3-6BB9B34A451E}"/>
              </a:ext>
            </a:extLst>
          </p:cNvPr>
          <p:cNvSpPr>
            <a:spLocks noChangeShapeType="1"/>
          </p:cNvSpPr>
          <p:nvPr/>
        </p:nvSpPr>
        <p:spPr bwMode="auto">
          <a:xfrm>
            <a:off x="2339975" y="1700213"/>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82946" name="Line 52">
            <a:extLst>
              <a:ext uri="{FF2B5EF4-FFF2-40B4-BE49-F238E27FC236}">
                <a16:creationId xmlns:a16="http://schemas.microsoft.com/office/drawing/2014/main" xmlns="" id="{8FA9D06D-5C60-C248-860A-4C53A980B911}"/>
              </a:ext>
            </a:extLst>
          </p:cNvPr>
          <p:cNvSpPr>
            <a:spLocks noChangeShapeType="1"/>
          </p:cNvSpPr>
          <p:nvPr/>
        </p:nvSpPr>
        <p:spPr bwMode="auto">
          <a:xfrm>
            <a:off x="2339975" y="1716088"/>
            <a:ext cx="0" cy="46005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47" name="Line 4">
            <a:extLst>
              <a:ext uri="{FF2B5EF4-FFF2-40B4-BE49-F238E27FC236}">
                <a16:creationId xmlns:a16="http://schemas.microsoft.com/office/drawing/2014/main" xmlns="" id="{0AC6389C-8140-654F-BC01-ACBD55BBCB9B}"/>
              </a:ext>
            </a:extLst>
          </p:cNvPr>
          <p:cNvSpPr>
            <a:spLocks noChangeShapeType="1"/>
          </p:cNvSpPr>
          <p:nvPr/>
        </p:nvSpPr>
        <p:spPr bwMode="auto">
          <a:xfrm>
            <a:off x="46196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82948" name="Line 5">
            <a:extLst>
              <a:ext uri="{FF2B5EF4-FFF2-40B4-BE49-F238E27FC236}">
                <a16:creationId xmlns:a16="http://schemas.microsoft.com/office/drawing/2014/main" xmlns="" id="{4EC45D86-43D7-E849-8C9A-F630E0D7DB27}"/>
              </a:ext>
            </a:extLst>
          </p:cNvPr>
          <p:cNvSpPr>
            <a:spLocks noChangeShapeType="1"/>
          </p:cNvSpPr>
          <p:nvPr/>
        </p:nvSpPr>
        <p:spPr bwMode="auto">
          <a:xfrm>
            <a:off x="354647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82949" name="Line 6">
            <a:extLst>
              <a:ext uri="{FF2B5EF4-FFF2-40B4-BE49-F238E27FC236}">
                <a16:creationId xmlns:a16="http://schemas.microsoft.com/office/drawing/2014/main" xmlns="" id="{A35E1FA9-4E70-E243-84E1-2878C3BE1C85}"/>
              </a:ext>
            </a:extLst>
          </p:cNvPr>
          <p:cNvSpPr>
            <a:spLocks noChangeShapeType="1"/>
          </p:cNvSpPr>
          <p:nvPr/>
        </p:nvSpPr>
        <p:spPr bwMode="auto">
          <a:xfrm>
            <a:off x="5715000"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82950" name="Line 7">
            <a:extLst>
              <a:ext uri="{FF2B5EF4-FFF2-40B4-BE49-F238E27FC236}">
                <a16:creationId xmlns:a16="http://schemas.microsoft.com/office/drawing/2014/main" xmlns="" id="{1C370AFC-346A-7548-8301-31D341889411}"/>
              </a:ext>
            </a:extLst>
          </p:cNvPr>
          <p:cNvSpPr>
            <a:spLocks noChangeShapeType="1"/>
          </p:cNvSpPr>
          <p:nvPr/>
        </p:nvSpPr>
        <p:spPr bwMode="auto">
          <a:xfrm>
            <a:off x="68040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82951" name="Line 8">
            <a:extLst>
              <a:ext uri="{FF2B5EF4-FFF2-40B4-BE49-F238E27FC236}">
                <a16:creationId xmlns:a16="http://schemas.microsoft.com/office/drawing/2014/main" xmlns="" id="{954D8D6C-B19C-B341-9F30-A9E790E88098}"/>
              </a:ext>
            </a:extLst>
          </p:cNvPr>
          <p:cNvSpPr>
            <a:spLocks noChangeShapeType="1"/>
          </p:cNvSpPr>
          <p:nvPr/>
        </p:nvSpPr>
        <p:spPr bwMode="auto">
          <a:xfrm>
            <a:off x="2795588" y="1557338"/>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82952" name="Rectangle 9">
            <a:extLst>
              <a:ext uri="{FF2B5EF4-FFF2-40B4-BE49-F238E27FC236}">
                <a16:creationId xmlns:a16="http://schemas.microsoft.com/office/drawing/2014/main" xmlns="" id="{492E5E22-4CA0-3C47-80A4-B4B1680F5895}"/>
              </a:ext>
            </a:extLst>
          </p:cNvPr>
          <p:cNvSpPr>
            <a:spLocks noChangeArrowheads="1"/>
          </p:cNvSpPr>
          <p:nvPr/>
        </p:nvSpPr>
        <p:spPr bwMode="auto">
          <a:xfrm>
            <a:off x="2398713" y="1338263"/>
            <a:ext cx="6405562" cy="290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latin typeface="Times New Roman" panose="02020603050405020304" pitchFamily="18" charset="0"/>
            </a:endParaRPr>
          </a:p>
        </p:txBody>
      </p:sp>
      <p:sp>
        <p:nvSpPr>
          <p:cNvPr id="82953" name="AutoShape 11">
            <a:extLst>
              <a:ext uri="{FF2B5EF4-FFF2-40B4-BE49-F238E27FC236}">
                <a16:creationId xmlns:a16="http://schemas.microsoft.com/office/drawing/2014/main" xmlns="" id="{02E7C1B4-B6B2-114A-9D16-B76DBF285265}"/>
              </a:ext>
            </a:extLst>
          </p:cNvPr>
          <p:cNvSpPr>
            <a:spLocks noChangeArrowheads="1"/>
          </p:cNvSpPr>
          <p:nvPr/>
        </p:nvSpPr>
        <p:spPr bwMode="auto">
          <a:xfrm>
            <a:off x="2344738" y="1501775"/>
            <a:ext cx="6735762" cy="609600"/>
          </a:xfrm>
          <a:prstGeom prst="rightArrow">
            <a:avLst>
              <a:gd name="adj1" fmla="val 59370"/>
              <a:gd name="adj2" fmla="val 28903"/>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latin typeface="Times New Roman" panose="02020603050405020304" pitchFamily="18" charset="0"/>
            </a:endParaRPr>
          </a:p>
        </p:txBody>
      </p:sp>
      <p:sp>
        <p:nvSpPr>
          <p:cNvPr id="82954" name="Text Box 12">
            <a:extLst>
              <a:ext uri="{FF2B5EF4-FFF2-40B4-BE49-F238E27FC236}">
                <a16:creationId xmlns:a16="http://schemas.microsoft.com/office/drawing/2014/main" xmlns="" id="{1D850273-8EAF-4D49-836C-7E3A0B88D79E}"/>
              </a:ext>
            </a:extLst>
          </p:cNvPr>
          <p:cNvSpPr txBox="1">
            <a:spLocks noChangeArrowheads="1"/>
          </p:cNvSpPr>
          <p:nvPr/>
        </p:nvSpPr>
        <p:spPr bwMode="auto">
          <a:xfrm>
            <a:off x="7178675" y="1651000"/>
            <a:ext cx="1263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b="1" i="1">
                <a:solidFill>
                  <a:srgbClr val="002060"/>
                </a:solidFill>
                <a:latin typeface="Times New Roman" panose="02020603050405020304" pitchFamily="18" charset="0"/>
              </a:rPr>
              <a:t>Mesi post SCA</a:t>
            </a:r>
          </a:p>
        </p:txBody>
      </p:sp>
      <p:sp>
        <p:nvSpPr>
          <p:cNvPr id="82955" name="Text Box 13">
            <a:extLst>
              <a:ext uri="{FF2B5EF4-FFF2-40B4-BE49-F238E27FC236}">
                <a16:creationId xmlns:a16="http://schemas.microsoft.com/office/drawing/2014/main" xmlns="" id="{2519E24C-8231-684B-A681-A72EC7755E82}"/>
              </a:ext>
            </a:extLst>
          </p:cNvPr>
          <p:cNvSpPr txBox="1">
            <a:spLocks noChangeArrowheads="1"/>
          </p:cNvSpPr>
          <p:nvPr/>
        </p:nvSpPr>
        <p:spPr bwMode="auto">
          <a:xfrm>
            <a:off x="2220913" y="1004888"/>
            <a:ext cx="588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a:solidFill>
                  <a:srgbClr val="002060"/>
                </a:solidFill>
                <a:latin typeface="Times New Roman" panose="02020603050405020304" pitchFamily="18" charset="0"/>
              </a:rPr>
              <a:t>SCA</a:t>
            </a:r>
          </a:p>
        </p:txBody>
      </p:sp>
      <p:sp>
        <p:nvSpPr>
          <p:cNvPr id="82956" name="Line 14">
            <a:extLst>
              <a:ext uri="{FF2B5EF4-FFF2-40B4-BE49-F238E27FC236}">
                <a16:creationId xmlns:a16="http://schemas.microsoft.com/office/drawing/2014/main" xmlns="" id="{C179489E-6081-7B43-A026-3CC3349F1873}"/>
              </a:ext>
            </a:extLst>
          </p:cNvPr>
          <p:cNvSpPr>
            <a:spLocks noChangeShapeType="1"/>
          </p:cNvSpPr>
          <p:nvPr/>
        </p:nvSpPr>
        <p:spPr bwMode="auto">
          <a:xfrm>
            <a:off x="2330450" y="1281113"/>
            <a:ext cx="0" cy="276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2957" name="Text Box 24">
            <a:extLst>
              <a:ext uri="{FF2B5EF4-FFF2-40B4-BE49-F238E27FC236}">
                <a16:creationId xmlns:a16="http://schemas.microsoft.com/office/drawing/2014/main" xmlns="" id="{EC2E66DC-421F-DC40-A8D4-0B6A60CFCFA0}"/>
              </a:ext>
            </a:extLst>
          </p:cNvPr>
          <p:cNvSpPr txBox="1">
            <a:spLocks noChangeArrowheads="1"/>
          </p:cNvSpPr>
          <p:nvPr/>
        </p:nvSpPr>
        <p:spPr bwMode="auto">
          <a:xfrm>
            <a:off x="755650" y="2522538"/>
            <a:ext cx="1571625"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b="1">
                <a:solidFill>
                  <a:srgbClr val="002060"/>
                </a:solidFill>
                <a:latin typeface="Times New Roman" panose="02020603050405020304" pitchFamily="18" charset="0"/>
              </a:rPr>
              <a:t>MMG:</a:t>
            </a:r>
          </a:p>
          <a:p>
            <a:pPr eaLnBrk="1" hangingPunct="1"/>
            <a:r>
              <a:rPr lang="it-IT" altLang="it-IT" sz="1200" b="1" i="1">
                <a:solidFill>
                  <a:srgbClr val="002060"/>
                </a:solidFill>
                <a:latin typeface="Times New Roman" panose="02020603050405020304" pitchFamily="18" charset="0"/>
              </a:rPr>
              <a:t>-  Aderenza alla terapia</a:t>
            </a:r>
          </a:p>
          <a:p>
            <a:pPr eaLnBrk="1" hangingPunct="1"/>
            <a:r>
              <a:rPr lang="it-IT" altLang="it-IT" sz="1200" b="1" i="1">
                <a:solidFill>
                  <a:srgbClr val="002060"/>
                </a:solidFill>
                <a:latin typeface="Times New Roman" panose="02020603050405020304" pitchFamily="18" charset="0"/>
              </a:rPr>
              <a:t>-  Ttarget lipidi</a:t>
            </a:r>
          </a:p>
          <a:p>
            <a:pPr eaLnBrk="1" hangingPunct="1"/>
            <a:r>
              <a:rPr lang="it-IT" altLang="it-IT" sz="1200" b="1" i="1">
                <a:solidFill>
                  <a:srgbClr val="002060"/>
                </a:solidFill>
                <a:latin typeface="Times New Roman" panose="02020603050405020304" pitchFamily="18" charset="0"/>
              </a:rPr>
              <a:t>- Target PA</a:t>
            </a:r>
          </a:p>
          <a:p>
            <a:pPr eaLnBrk="1" hangingPunct="1"/>
            <a:r>
              <a:rPr lang="it-IT" altLang="it-IT" sz="1200" b="1" i="1">
                <a:solidFill>
                  <a:srgbClr val="002060"/>
                </a:solidFill>
                <a:latin typeface="Times New Roman" panose="02020603050405020304" pitchFamily="18" charset="0"/>
              </a:rPr>
              <a:t>- Target metabolici</a:t>
            </a:r>
          </a:p>
          <a:p>
            <a:pPr eaLnBrk="1" hangingPunct="1">
              <a:buFontTx/>
              <a:buChar char="-"/>
            </a:pPr>
            <a:r>
              <a:rPr lang="it-IT" altLang="it-IT" sz="1200" b="1" i="1">
                <a:solidFill>
                  <a:srgbClr val="002060"/>
                </a:solidFill>
                <a:latin typeface="Times New Roman" panose="02020603050405020304" pitchFamily="18" charset="0"/>
              </a:rPr>
              <a:t>Symptoms</a:t>
            </a:r>
          </a:p>
          <a:p>
            <a:pPr eaLnBrk="1" hangingPunct="1"/>
            <a:endParaRPr lang="it-IT" altLang="it-IT" sz="1400" b="1" i="1">
              <a:solidFill>
                <a:srgbClr val="002060"/>
              </a:solidFill>
              <a:latin typeface="Times New Roman" panose="02020603050405020304" pitchFamily="18" charset="0"/>
            </a:endParaRPr>
          </a:p>
          <a:p>
            <a:pPr eaLnBrk="1" hangingPunct="1">
              <a:lnSpc>
                <a:spcPct val="95000"/>
              </a:lnSpc>
            </a:pPr>
            <a:r>
              <a:rPr lang="it-IT" altLang="it-IT" sz="1400" b="1">
                <a:solidFill>
                  <a:srgbClr val="002060"/>
                </a:solidFill>
                <a:latin typeface="Times New Roman" panose="02020603050405020304" pitchFamily="18" charset="0"/>
              </a:rPr>
              <a:t>Visita cardiologica/  ECG</a:t>
            </a:r>
          </a:p>
          <a:p>
            <a:pPr eaLnBrk="1" hangingPunct="1">
              <a:lnSpc>
                <a:spcPct val="95000"/>
              </a:lnSpc>
            </a:pPr>
            <a:endParaRPr lang="it-IT" altLang="it-IT" sz="1400" b="1">
              <a:solidFill>
                <a:srgbClr val="002060"/>
              </a:solidFill>
              <a:latin typeface="Times New Roman" panose="02020603050405020304" pitchFamily="18" charset="0"/>
            </a:endParaRPr>
          </a:p>
          <a:p>
            <a:pPr eaLnBrk="1" hangingPunct="1">
              <a:lnSpc>
                <a:spcPct val="130000"/>
              </a:lnSpc>
            </a:pPr>
            <a:endParaRPr lang="it-IT" altLang="it-IT" sz="800" b="1">
              <a:solidFill>
                <a:srgbClr val="002060"/>
              </a:solidFill>
              <a:latin typeface="Times New Roman" panose="02020603050405020304" pitchFamily="18" charset="0"/>
            </a:endParaRPr>
          </a:p>
          <a:p>
            <a:pPr eaLnBrk="1" hangingPunct="1">
              <a:lnSpc>
                <a:spcPct val="130000"/>
              </a:lnSpc>
            </a:pPr>
            <a:r>
              <a:rPr lang="it-IT" altLang="it-IT" sz="1400" b="1">
                <a:solidFill>
                  <a:srgbClr val="002060"/>
                </a:solidFill>
                <a:latin typeface="Times New Roman" panose="02020603050405020304" pitchFamily="18" charset="0"/>
              </a:rPr>
              <a:t>Esami ematochimici</a:t>
            </a:r>
          </a:p>
          <a:p>
            <a:pPr eaLnBrk="1" hangingPunct="1">
              <a:lnSpc>
                <a:spcPct val="130000"/>
              </a:lnSpc>
            </a:pPr>
            <a:endParaRPr lang="it-IT" altLang="it-IT" sz="1400" b="1">
              <a:solidFill>
                <a:srgbClr val="002060"/>
              </a:solidFill>
              <a:latin typeface="Times New Roman" panose="02020603050405020304" pitchFamily="18" charset="0"/>
            </a:endParaRPr>
          </a:p>
          <a:p>
            <a:pPr eaLnBrk="1" hangingPunct="1">
              <a:lnSpc>
                <a:spcPct val="130000"/>
              </a:lnSpc>
            </a:pPr>
            <a:r>
              <a:rPr lang="it-IT" altLang="it-IT" sz="1400" b="1">
                <a:solidFill>
                  <a:srgbClr val="002060"/>
                </a:solidFill>
                <a:latin typeface="Times New Roman" panose="02020603050405020304" pitchFamily="18" charset="0"/>
              </a:rPr>
              <a:t>Ecocardiogramma</a:t>
            </a:r>
          </a:p>
          <a:p>
            <a:pPr eaLnBrk="1" hangingPunct="1">
              <a:lnSpc>
                <a:spcPct val="130000"/>
              </a:lnSpc>
            </a:pPr>
            <a:endParaRPr lang="it-IT" altLang="it-IT" sz="1400" b="1">
              <a:solidFill>
                <a:srgbClr val="002060"/>
              </a:solidFill>
              <a:latin typeface="Times New Roman" panose="02020603050405020304" pitchFamily="18" charset="0"/>
            </a:endParaRPr>
          </a:p>
          <a:p>
            <a:pPr eaLnBrk="1" hangingPunct="1">
              <a:lnSpc>
                <a:spcPct val="130000"/>
              </a:lnSpc>
            </a:pPr>
            <a:r>
              <a:rPr lang="it-IT" altLang="it-IT" sz="1400" b="1">
                <a:solidFill>
                  <a:srgbClr val="002060"/>
                </a:solidFill>
                <a:latin typeface="Times New Roman" panose="02020603050405020304" pitchFamily="18" charset="0"/>
                <a:ea typeface="ヒラギノ角ゴ Pro W3" panose="020B0300000000000000" pitchFamily="34" charset="-128"/>
              </a:rPr>
              <a:t>Test ergometrico</a:t>
            </a:r>
          </a:p>
        </p:txBody>
      </p:sp>
      <p:sp>
        <p:nvSpPr>
          <p:cNvPr id="82958" name="Line 29">
            <a:extLst>
              <a:ext uri="{FF2B5EF4-FFF2-40B4-BE49-F238E27FC236}">
                <a16:creationId xmlns:a16="http://schemas.microsoft.com/office/drawing/2014/main" xmlns="" id="{02CF06B5-9F22-894F-92C7-E8FB01A5EFE1}"/>
              </a:ext>
            </a:extLst>
          </p:cNvPr>
          <p:cNvSpPr>
            <a:spLocks noChangeShapeType="1"/>
          </p:cNvSpPr>
          <p:nvPr/>
        </p:nvSpPr>
        <p:spPr bwMode="auto">
          <a:xfrm>
            <a:off x="250825" y="38179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59" name="Line 30">
            <a:extLst>
              <a:ext uri="{FF2B5EF4-FFF2-40B4-BE49-F238E27FC236}">
                <a16:creationId xmlns:a16="http://schemas.microsoft.com/office/drawing/2014/main" xmlns="" id="{8228FCDC-4A5F-334B-A5C7-FF60D9A407D9}"/>
              </a:ext>
            </a:extLst>
          </p:cNvPr>
          <p:cNvSpPr>
            <a:spLocks noChangeShapeType="1"/>
          </p:cNvSpPr>
          <p:nvPr/>
        </p:nvSpPr>
        <p:spPr bwMode="auto">
          <a:xfrm>
            <a:off x="250825" y="43656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0" name="Line 31">
            <a:extLst>
              <a:ext uri="{FF2B5EF4-FFF2-40B4-BE49-F238E27FC236}">
                <a16:creationId xmlns:a16="http://schemas.microsoft.com/office/drawing/2014/main" xmlns="" id="{6A5B4DC3-B177-9E44-BFE4-54023F4D7A52}"/>
              </a:ext>
            </a:extLst>
          </p:cNvPr>
          <p:cNvSpPr>
            <a:spLocks noChangeShapeType="1"/>
          </p:cNvSpPr>
          <p:nvPr/>
        </p:nvSpPr>
        <p:spPr bwMode="auto">
          <a:xfrm>
            <a:off x="250825" y="49117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1" name="Line 32">
            <a:extLst>
              <a:ext uri="{FF2B5EF4-FFF2-40B4-BE49-F238E27FC236}">
                <a16:creationId xmlns:a16="http://schemas.microsoft.com/office/drawing/2014/main" xmlns="" id="{91F7903E-4C5A-4F48-9BE4-E5AA77AE9016}"/>
              </a:ext>
            </a:extLst>
          </p:cNvPr>
          <p:cNvSpPr>
            <a:spLocks noChangeShapeType="1"/>
          </p:cNvSpPr>
          <p:nvPr/>
        </p:nvSpPr>
        <p:spPr bwMode="auto">
          <a:xfrm>
            <a:off x="250825" y="54451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2" name="Line 33">
            <a:extLst>
              <a:ext uri="{FF2B5EF4-FFF2-40B4-BE49-F238E27FC236}">
                <a16:creationId xmlns:a16="http://schemas.microsoft.com/office/drawing/2014/main" xmlns="" id="{816D2A56-18CC-D747-A94A-5EBF0DBD066A}"/>
              </a:ext>
            </a:extLst>
          </p:cNvPr>
          <p:cNvSpPr>
            <a:spLocks noChangeShapeType="1"/>
          </p:cNvSpPr>
          <p:nvPr/>
        </p:nvSpPr>
        <p:spPr bwMode="auto">
          <a:xfrm>
            <a:off x="250825" y="59642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3" name="Rectangle 34">
            <a:extLst>
              <a:ext uri="{FF2B5EF4-FFF2-40B4-BE49-F238E27FC236}">
                <a16:creationId xmlns:a16="http://schemas.microsoft.com/office/drawing/2014/main" xmlns="" id="{D484187A-F03F-B347-A09A-5057606CCD20}"/>
              </a:ext>
            </a:extLst>
          </p:cNvPr>
          <p:cNvSpPr>
            <a:spLocks noChangeArrowheads="1"/>
          </p:cNvSpPr>
          <p:nvPr/>
        </p:nvSpPr>
        <p:spPr bwMode="auto">
          <a:xfrm>
            <a:off x="395288" y="5978525"/>
            <a:ext cx="874871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82964" name="Rectangle 65">
            <a:extLst>
              <a:ext uri="{FF2B5EF4-FFF2-40B4-BE49-F238E27FC236}">
                <a16:creationId xmlns:a16="http://schemas.microsoft.com/office/drawing/2014/main" xmlns="" id="{8BDCCEC9-20FB-2548-9F40-FF4AA6B7871D}"/>
              </a:ext>
            </a:extLst>
          </p:cNvPr>
          <p:cNvSpPr>
            <a:spLocks noChangeArrowheads="1"/>
          </p:cNvSpPr>
          <p:nvPr/>
        </p:nvSpPr>
        <p:spPr bwMode="auto">
          <a:xfrm>
            <a:off x="2195513" y="2000250"/>
            <a:ext cx="6677025"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solidFill>
                  <a:srgbClr val="002060"/>
                </a:solidFill>
                <a:latin typeface="Times New Roman" panose="02020603050405020304" pitchFamily="18" charset="0"/>
              </a:rPr>
              <a:t>0        1               3                      6                       9                     12               </a:t>
            </a:r>
          </a:p>
        </p:txBody>
      </p:sp>
      <p:sp>
        <p:nvSpPr>
          <p:cNvPr id="82965" name="Line 28">
            <a:extLst>
              <a:ext uri="{FF2B5EF4-FFF2-40B4-BE49-F238E27FC236}">
                <a16:creationId xmlns:a16="http://schemas.microsoft.com/office/drawing/2014/main" xmlns="" id="{C12FD75E-375E-9548-804D-79BB77C5DB08}"/>
              </a:ext>
            </a:extLst>
          </p:cNvPr>
          <p:cNvSpPr>
            <a:spLocks noChangeShapeType="1"/>
          </p:cNvSpPr>
          <p:nvPr/>
        </p:nvSpPr>
        <p:spPr bwMode="auto">
          <a:xfrm>
            <a:off x="250825" y="249237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966" name="Rectangle 35">
            <a:extLst>
              <a:ext uri="{FF2B5EF4-FFF2-40B4-BE49-F238E27FC236}">
                <a16:creationId xmlns:a16="http://schemas.microsoft.com/office/drawing/2014/main" xmlns="" id="{6129E8BC-115C-BF42-9161-3C93AFDADEA8}"/>
              </a:ext>
            </a:extLst>
          </p:cNvPr>
          <p:cNvSpPr>
            <a:spLocks noChangeArrowheads="1"/>
          </p:cNvSpPr>
          <p:nvPr/>
        </p:nvSpPr>
        <p:spPr bwMode="auto">
          <a:xfrm>
            <a:off x="8928100" y="2205038"/>
            <a:ext cx="215900" cy="4421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latin typeface="Times New Roman" panose="02020603050405020304" pitchFamily="18" charset="0"/>
            </a:endParaRPr>
          </a:p>
        </p:txBody>
      </p:sp>
      <p:sp>
        <p:nvSpPr>
          <p:cNvPr id="82967" name="Rectangle 31">
            <a:extLst>
              <a:ext uri="{FF2B5EF4-FFF2-40B4-BE49-F238E27FC236}">
                <a16:creationId xmlns:a16="http://schemas.microsoft.com/office/drawing/2014/main" xmlns="" id="{A150DCC6-5E50-0B46-B299-DCDD8AB3C4CC}"/>
              </a:ext>
            </a:extLst>
          </p:cNvPr>
          <p:cNvSpPr>
            <a:spLocks noChangeArrowheads="1"/>
          </p:cNvSpPr>
          <p:nvPr/>
        </p:nvSpPr>
        <p:spPr bwMode="auto">
          <a:xfrm>
            <a:off x="2124075" y="5972175"/>
            <a:ext cx="51117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0000"/>
              </a:solidFill>
            </a:endParaRPr>
          </a:p>
        </p:txBody>
      </p:sp>
      <p:sp>
        <p:nvSpPr>
          <p:cNvPr id="187425" name="Text Box 33">
            <a:extLst>
              <a:ext uri="{FF2B5EF4-FFF2-40B4-BE49-F238E27FC236}">
                <a16:creationId xmlns:a16="http://schemas.microsoft.com/office/drawing/2014/main" xmlns="" id="{2539EED8-8E4C-8B43-A672-E10417992B1C}"/>
              </a:ext>
            </a:extLst>
          </p:cNvPr>
          <p:cNvSpPr txBox="1">
            <a:spLocks noChangeArrowheads="1"/>
          </p:cNvSpPr>
          <p:nvPr/>
        </p:nvSpPr>
        <p:spPr bwMode="auto">
          <a:xfrm>
            <a:off x="939800" y="765175"/>
            <a:ext cx="8172450" cy="954088"/>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lgn="ctr" fontAlgn="auto">
              <a:spcBef>
                <a:spcPts val="0"/>
              </a:spcBef>
              <a:spcAft>
                <a:spcPts val="0"/>
              </a:spcAft>
              <a:defRPr/>
            </a:pPr>
            <a:r>
              <a:rPr lang="it-IT" dirty="0">
                <a:solidFill>
                  <a:srgbClr val="DA1D25"/>
                </a:solidFill>
                <a:latin typeface="Century Gothic" pitchFamily="34" charset="0"/>
                <a:ea typeface="ＭＳ Ｐゴシック"/>
                <a:cs typeface="ＭＳ Ｐゴシック"/>
              </a:rPr>
              <a:t>Alto rischio trombotico</a:t>
            </a:r>
          </a:p>
          <a:p>
            <a:pPr algn="ctr" fontAlgn="auto">
              <a:spcBef>
                <a:spcPts val="0"/>
              </a:spcBef>
              <a:spcAft>
                <a:spcPts val="0"/>
              </a:spcAft>
              <a:defRPr/>
            </a:pPr>
            <a:r>
              <a:rPr lang="it-IT" sz="1600" dirty="0">
                <a:solidFill>
                  <a:srgbClr val="DA1D25"/>
                </a:solidFill>
                <a:latin typeface="Century Gothic" pitchFamily="34" charset="0"/>
                <a:ea typeface="ＭＳ Ｐゴシック"/>
                <a:cs typeface="ＭＳ Ｐゴシック"/>
              </a:rPr>
              <a:t>Riabilitazione cardiologica ambulatoriale/Ambulatorio cardiologico prevenzione secondaria/MMG</a:t>
            </a:r>
          </a:p>
        </p:txBody>
      </p:sp>
      <p:sp>
        <p:nvSpPr>
          <p:cNvPr id="82969" name="Oval 27">
            <a:extLst>
              <a:ext uri="{FF2B5EF4-FFF2-40B4-BE49-F238E27FC236}">
                <a16:creationId xmlns:a16="http://schemas.microsoft.com/office/drawing/2014/main" xmlns="" id="{5EBD9886-6CC0-164C-AEBC-27FDD7CBC6E6}"/>
              </a:ext>
            </a:extLst>
          </p:cNvPr>
          <p:cNvSpPr>
            <a:spLocks noChangeArrowheads="1"/>
          </p:cNvSpPr>
          <p:nvPr/>
        </p:nvSpPr>
        <p:spPr bwMode="auto">
          <a:xfrm>
            <a:off x="4572000" y="4019550"/>
            <a:ext cx="144463" cy="144463"/>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82970" name="Oval 49">
            <a:extLst>
              <a:ext uri="{FF2B5EF4-FFF2-40B4-BE49-F238E27FC236}">
                <a16:creationId xmlns:a16="http://schemas.microsoft.com/office/drawing/2014/main" xmlns="" id="{C63AF984-8E2F-CD4F-86A7-02E2EDECB70C}"/>
              </a:ext>
            </a:extLst>
          </p:cNvPr>
          <p:cNvSpPr>
            <a:spLocks noChangeArrowheads="1"/>
          </p:cNvSpPr>
          <p:nvPr/>
        </p:nvSpPr>
        <p:spPr bwMode="auto">
          <a:xfrm>
            <a:off x="4572000" y="457358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82971" name="Oval 53">
            <a:extLst>
              <a:ext uri="{FF2B5EF4-FFF2-40B4-BE49-F238E27FC236}">
                <a16:creationId xmlns:a16="http://schemas.microsoft.com/office/drawing/2014/main" xmlns="" id="{1561A818-896F-C642-8DE6-A99A2D01CBD5}"/>
              </a:ext>
            </a:extLst>
          </p:cNvPr>
          <p:cNvSpPr>
            <a:spLocks noChangeArrowheads="1"/>
          </p:cNvSpPr>
          <p:nvPr/>
        </p:nvSpPr>
        <p:spPr bwMode="auto">
          <a:xfrm>
            <a:off x="2268538" y="306705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82972" name="Oval 67">
            <a:extLst>
              <a:ext uri="{FF2B5EF4-FFF2-40B4-BE49-F238E27FC236}">
                <a16:creationId xmlns:a16="http://schemas.microsoft.com/office/drawing/2014/main" xmlns="" id="{8F21E33A-9A01-ED49-B93F-97AC1227C3B2}"/>
              </a:ext>
            </a:extLst>
          </p:cNvPr>
          <p:cNvSpPr>
            <a:spLocks noChangeArrowheads="1"/>
          </p:cNvSpPr>
          <p:nvPr/>
        </p:nvSpPr>
        <p:spPr bwMode="auto">
          <a:xfrm>
            <a:off x="2722563" y="4562475"/>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82973" name="Oval 26">
            <a:extLst>
              <a:ext uri="{FF2B5EF4-FFF2-40B4-BE49-F238E27FC236}">
                <a16:creationId xmlns:a16="http://schemas.microsoft.com/office/drawing/2014/main" xmlns="" id="{A7589334-D65B-6445-AEDC-99C9590CA309}"/>
              </a:ext>
            </a:extLst>
          </p:cNvPr>
          <p:cNvSpPr>
            <a:spLocks noChangeArrowheads="1"/>
          </p:cNvSpPr>
          <p:nvPr/>
        </p:nvSpPr>
        <p:spPr bwMode="auto">
          <a:xfrm>
            <a:off x="5651500" y="306863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82974" name="Oval 26">
            <a:extLst>
              <a:ext uri="{FF2B5EF4-FFF2-40B4-BE49-F238E27FC236}">
                <a16:creationId xmlns:a16="http://schemas.microsoft.com/office/drawing/2014/main" xmlns="" id="{9F5DA167-A133-764A-9C24-F6FFDA8FB7FD}"/>
              </a:ext>
            </a:extLst>
          </p:cNvPr>
          <p:cNvSpPr>
            <a:spLocks noChangeArrowheads="1"/>
          </p:cNvSpPr>
          <p:nvPr/>
        </p:nvSpPr>
        <p:spPr bwMode="auto">
          <a:xfrm>
            <a:off x="270033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82975" name="Oval 26">
            <a:extLst>
              <a:ext uri="{FF2B5EF4-FFF2-40B4-BE49-F238E27FC236}">
                <a16:creationId xmlns:a16="http://schemas.microsoft.com/office/drawing/2014/main" xmlns="" id="{F5C6BEEE-BD43-3941-9CF5-960383DB5928}"/>
              </a:ext>
            </a:extLst>
          </p:cNvPr>
          <p:cNvSpPr>
            <a:spLocks noChangeArrowheads="1"/>
          </p:cNvSpPr>
          <p:nvPr/>
        </p:nvSpPr>
        <p:spPr bwMode="auto">
          <a:xfrm>
            <a:off x="2722563" y="306863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77" name="Oval 46">
            <a:extLst>
              <a:ext uri="{FF2B5EF4-FFF2-40B4-BE49-F238E27FC236}">
                <a16:creationId xmlns:a16="http://schemas.microsoft.com/office/drawing/2014/main" xmlns="" id="{40EB22B6-06DF-7B40-B723-6D0D49950453}"/>
              </a:ext>
            </a:extLst>
          </p:cNvPr>
          <p:cNvSpPr>
            <a:spLocks noChangeArrowheads="1"/>
          </p:cNvSpPr>
          <p:nvPr/>
        </p:nvSpPr>
        <p:spPr bwMode="auto">
          <a:xfrm>
            <a:off x="6732588" y="5661025"/>
            <a:ext cx="144462" cy="144463"/>
          </a:xfrm>
          <a:prstGeom prst="ellipse">
            <a:avLst/>
          </a:prstGeom>
          <a:solidFill>
            <a:schemeClr val="tx1"/>
          </a:solidFill>
          <a:ln>
            <a:noFill/>
          </a:ln>
          <a:effectLst>
            <a:outerShdw blurRad="63500" dist="17961" dir="2700000" algn="ctr" rotWithShape="0">
              <a:schemeClr val="bg1">
                <a:alpha val="74997"/>
              </a:schemeClr>
            </a:outerShdw>
          </a:effectLst>
          <a:extLst/>
        </p:spPr>
        <p:txBody>
          <a:bodyPr wrap="none" anchor="ctr"/>
          <a:lstStyle/>
          <a:p>
            <a:pPr fontAlgn="auto">
              <a:spcBef>
                <a:spcPts val="0"/>
              </a:spcBef>
              <a:spcAft>
                <a:spcPts val="0"/>
              </a:spcAft>
              <a:defRPr/>
            </a:pPr>
            <a:endParaRPr lang="it-IT">
              <a:solidFill>
                <a:srgbClr val="002060"/>
              </a:solidFill>
              <a:latin typeface="Calibri"/>
              <a:ea typeface="ＭＳ Ｐゴシック" charset="0"/>
              <a:cs typeface="Arial" charset="0"/>
            </a:endParaRPr>
          </a:p>
        </p:txBody>
      </p:sp>
      <p:sp>
        <p:nvSpPr>
          <p:cNvPr id="82977" name="Oval 47">
            <a:extLst>
              <a:ext uri="{FF2B5EF4-FFF2-40B4-BE49-F238E27FC236}">
                <a16:creationId xmlns:a16="http://schemas.microsoft.com/office/drawing/2014/main" xmlns="" id="{400B3624-D278-234D-8D1F-B2ED9E43389F}"/>
              </a:ext>
            </a:extLst>
          </p:cNvPr>
          <p:cNvSpPr>
            <a:spLocks noChangeArrowheads="1"/>
          </p:cNvSpPr>
          <p:nvPr/>
        </p:nvSpPr>
        <p:spPr bwMode="auto">
          <a:xfrm>
            <a:off x="3479800" y="5661025"/>
            <a:ext cx="144463"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82978" name="Line 60">
            <a:extLst>
              <a:ext uri="{FF2B5EF4-FFF2-40B4-BE49-F238E27FC236}">
                <a16:creationId xmlns:a16="http://schemas.microsoft.com/office/drawing/2014/main" xmlns="" id="{F141EF26-420D-5645-8AA7-37EDC7D6F514}"/>
              </a:ext>
            </a:extLst>
          </p:cNvPr>
          <p:cNvSpPr>
            <a:spLocks noChangeShapeType="1"/>
          </p:cNvSpPr>
          <p:nvPr/>
        </p:nvSpPr>
        <p:spPr bwMode="auto">
          <a:xfrm flipH="1">
            <a:off x="3779838" y="5287963"/>
            <a:ext cx="360362" cy="301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type="triangle" w="med" len="med"/>
              </a14:hiddenLine>
            </a:ext>
          </a:extLst>
        </p:spPr>
        <p:txBody>
          <a:bodyPr/>
          <a:lstStyle/>
          <a:p>
            <a:endParaRPr lang="it-IT"/>
          </a:p>
        </p:txBody>
      </p:sp>
      <p:sp>
        <p:nvSpPr>
          <p:cNvPr id="82979" name="Text Box 70">
            <a:extLst>
              <a:ext uri="{FF2B5EF4-FFF2-40B4-BE49-F238E27FC236}">
                <a16:creationId xmlns:a16="http://schemas.microsoft.com/office/drawing/2014/main" xmlns="" id="{0F5A0B04-16AF-B843-B575-D9B56FABB202}"/>
              </a:ext>
            </a:extLst>
          </p:cNvPr>
          <p:cNvSpPr txBox="1">
            <a:spLocks noChangeArrowheads="1"/>
          </p:cNvSpPr>
          <p:nvPr/>
        </p:nvSpPr>
        <p:spPr bwMode="auto">
          <a:xfrm>
            <a:off x="6815138" y="2936875"/>
            <a:ext cx="22653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2060"/>
                </a:solidFill>
                <a:latin typeface="Times New Roman" panose="02020603050405020304" pitchFamily="18" charset="0"/>
              </a:rPr>
              <a:t>Cadenza controlli</a:t>
            </a:r>
          </a:p>
          <a:p>
            <a:pPr algn="ctr" eaLnBrk="1" hangingPunct="1">
              <a:lnSpc>
                <a:spcPct val="90000"/>
              </a:lnSpc>
            </a:pPr>
            <a:r>
              <a:rPr lang="it-IT" altLang="it-IT" sz="1200" b="1">
                <a:solidFill>
                  <a:srgbClr val="002060"/>
                </a:solidFill>
                <a:latin typeface="Times New Roman" panose="02020603050405020304" pitchFamily="18" charset="0"/>
              </a:rPr>
              <a:t>in rapporto a condizione clinica</a:t>
            </a:r>
          </a:p>
        </p:txBody>
      </p:sp>
      <p:sp>
        <p:nvSpPr>
          <p:cNvPr id="82980" name="Text Box 70">
            <a:extLst>
              <a:ext uri="{FF2B5EF4-FFF2-40B4-BE49-F238E27FC236}">
                <a16:creationId xmlns:a16="http://schemas.microsoft.com/office/drawing/2014/main" xmlns="" id="{7D4799E1-031B-2747-B799-2BF121A96C73}"/>
              </a:ext>
            </a:extLst>
          </p:cNvPr>
          <p:cNvSpPr txBox="1">
            <a:spLocks noChangeArrowheads="1"/>
          </p:cNvSpPr>
          <p:nvPr/>
        </p:nvSpPr>
        <p:spPr bwMode="auto">
          <a:xfrm>
            <a:off x="7161213" y="4419600"/>
            <a:ext cx="15509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2060"/>
                </a:solidFill>
                <a:latin typeface="Times New Roman" panose="02020603050405020304" pitchFamily="18" charset="0"/>
              </a:rPr>
              <a:t>Cadenza in rapporto</a:t>
            </a:r>
          </a:p>
          <a:p>
            <a:pPr algn="ctr" eaLnBrk="1" hangingPunct="1">
              <a:lnSpc>
                <a:spcPct val="90000"/>
              </a:lnSpc>
            </a:pPr>
            <a:r>
              <a:rPr lang="it-IT" altLang="it-IT" sz="1200" b="1">
                <a:solidFill>
                  <a:srgbClr val="002060"/>
                </a:solidFill>
                <a:latin typeface="Times New Roman" panose="02020603050405020304" pitchFamily="18" charset="0"/>
              </a:rPr>
              <a:t>a condizione clinica</a:t>
            </a:r>
          </a:p>
        </p:txBody>
      </p:sp>
      <p:sp>
        <p:nvSpPr>
          <p:cNvPr id="82981" name="Text Box 70">
            <a:extLst>
              <a:ext uri="{FF2B5EF4-FFF2-40B4-BE49-F238E27FC236}">
                <a16:creationId xmlns:a16="http://schemas.microsoft.com/office/drawing/2014/main" xmlns="" id="{3757A78F-2B54-C546-975B-2ED75C0318AB}"/>
              </a:ext>
            </a:extLst>
          </p:cNvPr>
          <p:cNvSpPr txBox="1">
            <a:spLocks noChangeArrowheads="1"/>
          </p:cNvSpPr>
          <p:nvPr/>
        </p:nvSpPr>
        <p:spPr bwMode="auto">
          <a:xfrm>
            <a:off x="7637463" y="3933825"/>
            <a:ext cx="739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200" b="1">
                <a:solidFill>
                  <a:srgbClr val="002060"/>
                </a:solidFill>
                <a:latin typeface="Times New Roman" panose="02020603050405020304" pitchFamily="18" charset="0"/>
              </a:rPr>
              <a:t>Annuale</a:t>
            </a:r>
          </a:p>
        </p:txBody>
      </p:sp>
      <p:sp>
        <p:nvSpPr>
          <p:cNvPr id="82982" name="Text Box 70">
            <a:extLst>
              <a:ext uri="{FF2B5EF4-FFF2-40B4-BE49-F238E27FC236}">
                <a16:creationId xmlns:a16="http://schemas.microsoft.com/office/drawing/2014/main" xmlns="" id="{DFB1B5B6-852B-CF47-B348-C26406491865}"/>
              </a:ext>
            </a:extLst>
          </p:cNvPr>
          <p:cNvSpPr txBox="1">
            <a:spLocks noChangeArrowheads="1"/>
          </p:cNvSpPr>
          <p:nvPr/>
        </p:nvSpPr>
        <p:spPr bwMode="auto">
          <a:xfrm>
            <a:off x="7566025" y="5530850"/>
            <a:ext cx="739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200" b="1">
                <a:solidFill>
                  <a:srgbClr val="002060"/>
                </a:solidFill>
                <a:latin typeface="Times New Roman" panose="02020603050405020304" pitchFamily="18" charset="0"/>
              </a:rPr>
              <a:t>Annuale</a:t>
            </a:r>
          </a:p>
        </p:txBody>
      </p:sp>
      <p:sp>
        <p:nvSpPr>
          <p:cNvPr id="82983" name="Rectangle 65">
            <a:extLst>
              <a:ext uri="{FF2B5EF4-FFF2-40B4-BE49-F238E27FC236}">
                <a16:creationId xmlns:a16="http://schemas.microsoft.com/office/drawing/2014/main" xmlns="" id="{4333CF5C-395F-934D-A897-45D06363FC00}"/>
              </a:ext>
            </a:extLst>
          </p:cNvPr>
          <p:cNvSpPr>
            <a:spLocks noChangeArrowheads="1"/>
          </p:cNvSpPr>
          <p:nvPr/>
        </p:nvSpPr>
        <p:spPr bwMode="auto">
          <a:xfrm>
            <a:off x="0" y="6189663"/>
            <a:ext cx="9144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1746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1746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1746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1746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174625"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5000"/>
              </a:lnSpc>
            </a:pPr>
            <a:r>
              <a:rPr lang="it-IT" altLang="it-IT" sz="1200">
                <a:solidFill>
                  <a:srgbClr val="000000"/>
                </a:solidFill>
                <a:latin typeface="Times New Roman" panose="02020603050405020304" pitchFamily="18" charset="0"/>
              </a:rPr>
              <a:t>   Prova da sforzo precoce indicata in caso di risultato subottimale della procedura</a:t>
            </a:r>
          </a:p>
          <a:p>
            <a:pPr eaLnBrk="1" hangingPunct="1">
              <a:lnSpc>
                <a:spcPct val="95000"/>
              </a:lnSpc>
            </a:pPr>
            <a:endParaRPr lang="it-IT" altLang="it-IT" sz="1200">
              <a:solidFill>
                <a:srgbClr val="000000"/>
              </a:solidFill>
              <a:latin typeface="Times New Roman" panose="02020603050405020304" pitchFamily="18" charset="0"/>
            </a:endParaRPr>
          </a:p>
          <a:p>
            <a:pPr eaLnBrk="1" hangingPunct="1">
              <a:lnSpc>
                <a:spcPct val="95000"/>
              </a:lnSpc>
            </a:pPr>
            <a:endParaRPr lang="it-IT" altLang="it-IT" sz="1200">
              <a:solidFill>
                <a:srgbClr val="000000"/>
              </a:solidFill>
              <a:latin typeface="Times New Roman" panose="02020603050405020304" pitchFamily="18" charset="0"/>
            </a:endParaRPr>
          </a:p>
          <a:p>
            <a:pPr eaLnBrk="1" hangingPunct="1">
              <a:lnSpc>
                <a:spcPct val="95000"/>
              </a:lnSpc>
            </a:pPr>
            <a:endParaRPr lang="it-IT" altLang="it-IT" sz="1200">
              <a:solidFill>
                <a:srgbClr val="000000"/>
              </a:solidFill>
              <a:latin typeface="Times New Roman" panose="02020603050405020304" pitchFamily="18" charset="0"/>
            </a:endParaRPr>
          </a:p>
        </p:txBody>
      </p:sp>
      <p:sp>
        <p:nvSpPr>
          <p:cNvPr id="82984" name="Text Box 70">
            <a:extLst>
              <a:ext uri="{FF2B5EF4-FFF2-40B4-BE49-F238E27FC236}">
                <a16:creationId xmlns:a16="http://schemas.microsoft.com/office/drawing/2014/main" xmlns="" id="{B73F5322-B076-A448-94FE-F306DB0AD125}"/>
              </a:ext>
            </a:extLst>
          </p:cNvPr>
          <p:cNvSpPr txBox="1">
            <a:spLocks noChangeArrowheads="1"/>
          </p:cNvSpPr>
          <p:nvPr/>
        </p:nvSpPr>
        <p:spPr bwMode="auto">
          <a:xfrm>
            <a:off x="2700338" y="5033963"/>
            <a:ext cx="4608512" cy="2667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it-IT" altLang="it-IT" sz="1200" b="1">
                <a:solidFill>
                  <a:srgbClr val="002060"/>
                </a:solidFill>
                <a:latin typeface="Times New Roman" panose="02020603050405020304" pitchFamily="18" charset="0"/>
              </a:rPr>
              <a:t>Non indicato in pazienti asintomatici senza nuovi eventi</a:t>
            </a:r>
          </a:p>
        </p:txBody>
      </p:sp>
      <p:sp>
        <p:nvSpPr>
          <p:cNvPr id="82985" name="Text Box 42">
            <a:extLst>
              <a:ext uri="{FF2B5EF4-FFF2-40B4-BE49-F238E27FC236}">
                <a16:creationId xmlns:a16="http://schemas.microsoft.com/office/drawing/2014/main" xmlns="" id="{F2A99BC4-AA82-DB44-8278-8845E4C054EB}"/>
              </a:ext>
            </a:extLst>
          </p:cNvPr>
          <p:cNvSpPr txBox="1">
            <a:spLocks noChangeArrowheads="1"/>
          </p:cNvSpPr>
          <p:nvPr/>
        </p:nvSpPr>
        <p:spPr bwMode="auto">
          <a:xfrm>
            <a:off x="50800" y="44450"/>
            <a:ext cx="247650" cy="366713"/>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000000"/>
                </a:solidFill>
                <a:latin typeface="Calibri" panose="020F0502020204030204" pitchFamily="34" charset="0"/>
              </a:rPr>
              <a:t> </a:t>
            </a:r>
          </a:p>
        </p:txBody>
      </p:sp>
      <p:sp>
        <p:nvSpPr>
          <p:cNvPr id="82986" name="Text Box 43">
            <a:extLst>
              <a:ext uri="{FF2B5EF4-FFF2-40B4-BE49-F238E27FC236}">
                <a16:creationId xmlns:a16="http://schemas.microsoft.com/office/drawing/2014/main" xmlns="" id="{186C253D-7D0D-F74C-9C56-D988575B1291}"/>
              </a:ext>
            </a:extLst>
          </p:cNvPr>
          <p:cNvSpPr txBox="1">
            <a:spLocks noChangeArrowheads="1"/>
          </p:cNvSpPr>
          <p:nvPr/>
        </p:nvSpPr>
        <p:spPr bwMode="auto">
          <a:xfrm>
            <a:off x="3543300" y="5464175"/>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2060"/>
                </a:solidFill>
                <a:latin typeface="Calibri" panose="020F0502020204030204" pitchFamily="34" charset="0"/>
              </a:rPr>
              <a:t>*</a:t>
            </a:r>
          </a:p>
        </p:txBody>
      </p:sp>
      <p:sp>
        <p:nvSpPr>
          <p:cNvPr id="82987" name="Text Box 44">
            <a:extLst>
              <a:ext uri="{FF2B5EF4-FFF2-40B4-BE49-F238E27FC236}">
                <a16:creationId xmlns:a16="http://schemas.microsoft.com/office/drawing/2014/main" xmlns="" id="{C4B777C8-1350-9B46-97A1-8BBAC62FC127}"/>
              </a:ext>
            </a:extLst>
          </p:cNvPr>
          <p:cNvSpPr txBox="1">
            <a:spLocks noChangeArrowheads="1"/>
          </p:cNvSpPr>
          <p:nvPr/>
        </p:nvSpPr>
        <p:spPr bwMode="auto">
          <a:xfrm>
            <a:off x="34925" y="6021388"/>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b="1">
                <a:solidFill>
                  <a:srgbClr val="000000"/>
                </a:solidFill>
                <a:latin typeface="Calibri" panose="020F0502020204030204" pitchFamily="34" charset="0"/>
              </a:rPr>
              <a:t>*</a:t>
            </a:r>
          </a:p>
        </p:txBody>
      </p:sp>
      <p:sp>
        <p:nvSpPr>
          <p:cNvPr id="82988" name="Oval 27">
            <a:extLst>
              <a:ext uri="{FF2B5EF4-FFF2-40B4-BE49-F238E27FC236}">
                <a16:creationId xmlns:a16="http://schemas.microsoft.com/office/drawing/2014/main" xmlns="" id="{5F83B086-76FB-2E4F-A32D-D79F63402BF8}"/>
              </a:ext>
            </a:extLst>
          </p:cNvPr>
          <p:cNvSpPr>
            <a:spLocks noChangeArrowheads="1"/>
          </p:cNvSpPr>
          <p:nvPr/>
        </p:nvSpPr>
        <p:spPr bwMode="auto">
          <a:xfrm>
            <a:off x="673258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solidFill>
                <a:srgbClr val="002060"/>
              </a:solidFill>
            </a:endParaRPr>
          </a:p>
        </p:txBody>
      </p:sp>
      <p:sp>
        <p:nvSpPr>
          <p:cNvPr id="82989" name="Text Box 46">
            <a:extLst>
              <a:ext uri="{FF2B5EF4-FFF2-40B4-BE49-F238E27FC236}">
                <a16:creationId xmlns:a16="http://schemas.microsoft.com/office/drawing/2014/main" xmlns="" id="{0F306B36-0DD7-CB47-9F26-9DFAF6224D8A}"/>
              </a:ext>
            </a:extLst>
          </p:cNvPr>
          <p:cNvSpPr txBox="1">
            <a:spLocks noChangeArrowheads="1"/>
          </p:cNvSpPr>
          <p:nvPr/>
        </p:nvSpPr>
        <p:spPr bwMode="auto">
          <a:xfrm>
            <a:off x="5435600" y="6477000"/>
            <a:ext cx="3633788" cy="336550"/>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b="1">
                <a:solidFill>
                  <a:srgbClr val="000000"/>
                </a:solidFill>
                <a:latin typeface="Calibri" panose="020F0502020204030204" pitchFamily="34" charset="0"/>
              </a:rPr>
              <a:t>Modificata da Rossini et al. in press</a:t>
            </a:r>
          </a:p>
        </p:txBody>
      </p:sp>
    </p:spTree>
    <p:extLst>
      <p:ext uri="{BB962C8B-B14F-4D97-AF65-F5344CB8AC3E}">
        <p14:creationId xmlns:p14="http://schemas.microsoft.com/office/powerpoint/2010/main" val="272906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itolo 1"/>
          <p:cNvSpPr>
            <a:spLocks noGrp="1"/>
          </p:cNvSpPr>
          <p:nvPr>
            <p:ph type="title"/>
          </p:nvPr>
        </p:nvSpPr>
        <p:spPr>
          <a:xfrm>
            <a:off x="1116013" y="260350"/>
            <a:ext cx="6700837" cy="1143000"/>
          </a:xfrm>
        </p:spPr>
        <p:txBody>
          <a:bodyPr/>
          <a:lstStyle/>
          <a:p>
            <a:r>
              <a:rPr lang="it-IT" sz="1800" dirty="0">
                <a:solidFill>
                  <a:srgbClr val="FF0000"/>
                </a:solidFill>
                <a:latin typeface="News Gothic MT" charset="0"/>
              </a:rPr>
              <a:t>Quando le indagini diagnostiche non sono appropriate nel follow-up del paziente cardiopatico cronico</a:t>
            </a:r>
            <a:br>
              <a:rPr lang="it-IT" sz="1800" dirty="0">
                <a:solidFill>
                  <a:srgbClr val="FF0000"/>
                </a:solidFill>
                <a:latin typeface="News Gothic MT" charset="0"/>
              </a:rPr>
            </a:br>
            <a:r>
              <a:rPr lang="it-IT" sz="4200" b="1" dirty="0">
                <a:solidFill>
                  <a:srgbClr val="FF0000"/>
                </a:solidFill>
                <a:latin typeface="News Gothic MT" charset="0"/>
              </a:rPr>
              <a:t>Ecocardiografia</a:t>
            </a:r>
          </a:p>
        </p:txBody>
      </p:sp>
      <p:sp>
        <p:nvSpPr>
          <p:cNvPr id="369666" name="Segnaposto contenuto 2"/>
          <p:cNvSpPr>
            <a:spLocks noGrp="1"/>
          </p:cNvSpPr>
          <p:nvPr>
            <p:ph idx="1"/>
          </p:nvPr>
        </p:nvSpPr>
        <p:spPr>
          <a:xfrm>
            <a:off x="539750" y="1628775"/>
            <a:ext cx="8058150" cy="3459163"/>
          </a:xfrm>
        </p:spPr>
        <p:txBody>
          <a:bodyPr/>
          <a:lstStyle/>
          <a:p>
            <a:r>
              <a:rPr lang="it-IT" sz="2100">
                <a:solidFill>
                  <a:srgbClr val="000090"/>
                </a:solidFill>
                <a:latin typeface="Century Gothic" charset="0"/>
              </a:rPr>
              <a:t>Al di fuori della finestra temporale dei primi 6 mesi dopo infarto miocardico nella quale è utile ripetere l</a:t>
            </a:r>
            <a:r>
              <a:rPr lang="ja-JP" altLang="it-IT" sz="2100">
                <a:solidFill>
                  <a:srgbClr val="000090"/>
                </a:solidFill>
                <a:latin typeface="Century Gothic" charset="0"/>
              </a:rPr>
              <a:t>’</a:t>
            </a:r>
            <a:r>
              <a:rPr lang="it-IT" altLang="ja-JP" sz="2100">
                <a:solidFill>
                  <a:srgbClr val="000090"/>
                </a:solidFill>
                <a:latin typeface="Century Gothic" charset="0"/>
              </a:rPr>
              <a:t>ecocardiogramma per monitorare la funzione sisto-diastolica e l</a:t>
            </a:r>
            <a:r>
              <a:rPr lang="ja-JP" altLang="it-IT" sz="2100">
                <a:solidFill>
                  <a:srgbClr val="000090"/>
                </a:solidFill>
                <a:latin typeface="Century Gothic" charset="0"/>
              </a:rPr>
              <a:t>’</a:t>
            </a:r>
            <a:r>
              <a:rPr lang="it-IT" altLang="ja-JP" sz="2100">
                <a:solidFill>
                  <a:srgbClr val="000090"/>
                </a:solidFill>
                <a:latin typeface="Century Gothic" charset="0"/>
              </a:rPr>
              <a:t>evoluzione del rimodellamento in particolare in pazienti con funzione sistolica ridotta o estesa asinergia in fase acuta, </a:t>
            </a:r>
            <a:r>
              <a:rPr lang="it-IT" altLang="ja-JP" sz="2100" b="1">
                <a:solidFill>
                  <a:srgbClr val="000090"/>
                </a:solidFill>
                <a:latin typeface="Century Gothic" charset="0"/>
              </a:rPr>
              <a:t>la ripetizione dell</a:t>
            </a:r>
            <a:r>
              <a:rPr lang="ja-JP" altLang="it-IT" sz="2100" b="1">
                <a:solidFill>
                  <a:srgbClr val="000090"/>
                </a:solidFill>
                <a:latin typeface="Century Gothic" charset="0"/>
              </a:rPr>
              <a:t>’</a:t>
            </a:r>
            <a:r>
              <a:rPr lang="it-IT" altLang="ja-JP" sz="2100" b="1">
                <a:solidFill>
                  <a:srgbClr val="000090"/>
                </a:solidFill>
                <a:latin typeface="Century Gothic" charset="0"/>
              </a:rPr>
              <a:t>ecocardiogramma (specie a cadenza annuale) non è utile in pazienti con cardiopatia ischemica cronica clinicamente stabili</a:t>
            </a:r>
            <a:r>
              <a:rPr lang="it-IT" altLang="ja-JP" sz="2100">
                <a:solidFill>
                  <a:srgbClr val="000090"/>
                </a:solidFill>
                <a:latin typeface="Century Gothic" charset="0"/>
              </a:rPr>
              <a:t>, senza precedente storia di disfunzione ventricolare sinistra sistolica e diastolica, con ECG invariato e nei quali non sia previsto alcun cambiamento terapeutico.  </a:t>
            </a:r>
            <a:endParaRPr lang="it-IT" sz="2100">
              <a:solidFill>
                <a:srgbClr val="000090"/>
              </a:solidFill>
              <a:latin typeface="Century Gothic" charset="0"/>
            </a:endParaRPr>
          </a:p>
        </p:txBody>
      </p:sp>
      <p:grpSp>
        <p:nvGrpSpPr>
          <p:cNvPr id="369667" name="Gruppo 5"/>
          <p:cNvGrpSpPr>
            <a:grpSpLocks/>
          </p:cNvGrpSpPr>
          <p:nvPr/>
        </p:nvGrpSpPr>
        <p:grpSpPr bwMode="auto">
          <a:xfrm>
            <a:off x="4535488" y="5934071"/>
            <a:ext cx="4610992" cy="912342"/>
            <a:chOff x="4355976" y="5517232"/>
            <a:chExt cx="4610992" cy="912081"/>
          </a:xfrm>
        </p:grpSpPr>
        <p:sp>
          <p:nvSpPr>
            <p:cNvPr id="4" name="Rettangolo 3"/>
            <p:cNvSpPr>
              <a:spLocks noChangeArrowheads="1"/>
            </p:cNvSpPr>
            <p:nvPr/>
          </p:nvSpPr>
          <p:spPr bwMode="auto">
            <a:xfrm>
              <a:off x="4355976" y="5517232"/>
              <a:ext cx="4608512" cy="725280"/>
            </a:xfrm>
            <a:prstGeom prst="rect">
              <a:avLst/>
            </a:prstGeom>
            <a:solidFill>
              <a:schemeClr val="bg1"/>
            </a:solidFill>
            <a:ln w="28575">
              <a:solidFill>
                <a:srgbClr val="FF0000"/>
              </a:solidFill>
              <a:miter lim="800000"/>
              <a:headEnd/>
              <a:tailEnd/>
            </a:ln>
            <a:effectLst>
              <a:outerShdw blurRad="63500" dist="38100" dir="5400000" algn="t" rotWithShape="0">
                <a:srgbClr val="000000">
                  <a:alpha val="39998"/>
                </a:srgbClr>
              </a:outerShdw>
            </a:effectLst>
          </p:spPr>
          <p:txBody>
            <a:bodyPr>
              <a:spAutoFit/>
            </a:bodyPr>
            <a:lstStyle/>
            <a:p>
              <a:pPr algn="ctr">
                <a:defRPr/>
              </a:pPr>
              <a:r>
                <a:rPr lang="it-IT" sz="1200" dirty="0">
                  <a:solidFill>
                    <a:prstClr val="black"/>
                  </a:solidFill>
                  <a:latin typeface="Calibri"/>
                </a:rPr>
                <a:t>Area Prevenzione A.N.M.C.O.</a:t>
              </a:r>
            </a:p>
            <a:p>
              <a:pPr algn="ctr">
                <a:defRPr/>
              </a:pPr>
              <a:r>
                <a:rPr lang="it-IT" sz="1400" dirty="0">
                  <a:solidFill>
                    <a:prstClr val="black"/>
                  </a:solidFill>
                  <a:latin typeface="Calibri"/>
                </a:rPr>
                <a:t>Procedure diagnostiche in prevenzione cardiovascolare: di che cosa possiamo fare a meno?</a:t>
              </a:r>
            </a:p>
          </p:txBody>
        </p:sp>
        <p:pic>
          <p:nvPicPr>
            <p:cNvPr id="369670" name="Picture 2" descr="ANMC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4920" y="6002048"/>
              <a:ext cx="432048" cy="42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4932" name="Rettangolo 6"/>
          <p:cNvSpPr>
            <a:spLocks noChangeArrowheads="1"/>
          </p:cNvSpPr>
          <p:nvPr/>
        </p:nvSpPr>
        <p:spPr bwMode="auto">
          <a:xfrm>
            <a:off x="590550" y="5641975"/>
            <a:ext cx="37655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p>
            <a:pPr>
              <a:defRPr/>
            </a:pPr>
            <a:r>
              <a:rPr lang="en-US" sz="1050" dirty="0">
                <a:solidFill>
                  <a:srgbClr val="0070C0"/>
                </a:solidFill>
                <a:latin typeface="Times New Roman" charset="0"/>
              </a:rPr>
              <a:t>1. </a:t>
            </a:r>
            <a:r>
              <a:rPr lang="en-US" sz="1050" dirty="0" err="1">
                <a:solidFill>
                  <a:srgbClr val="0070C0"/>
                </a:solidFill>
                <a:latin typeface="Times New Roman" charset="0"/>
              </a:rPr>
              <a:t>Mandorla</a:t>
            </a:r>
            <a:r>
              <a:rPr lang="en-US" sz="1050" dirty="0">
                <a:solidFill>
                  <a:srgbClr val="0070C0"/>
                </a:solidFill>
                <a:latin typeface="Times New Roman" charset="0"/>
              </a:rPr>
              <a:t> S, </a:t>
            </a:r>
            <a:r>
              <a:rPr lang="it-IT" sz="1050" dirty="0">
                <a:solidFill>
                  <a:srgbClr val="0070C0"/>
                </a:solidFill>
                <a:latin typeface="Times New Roman" charset="0"/>
              </a:rPr>
              <a:t>G </a:t>
            </a:r>
            <a:r>
              <a:rPr lang="it-IT" sz="1050" dirty="0" err="1">
                <a:solidFill>
                  <a:srgbClr val="0070C0"/>
                </a:solidFill>
                <a:latin typeface="Times New Roman" charset="0"/>
              </a:rPr>
              <a:t>Ital</a:t>
            </a:r>
            <a:r>
              <a:rPr lang="it-IT" sz="1050" dirty="0">
                <a:solidFill>
                  <a:srgbClr val="0070C0"/>
                </a:solidFill>
                <a:latin typeface="Times New Roman" charset="0"/>
              </a:rPr>
              <a:t> </a:t>
            </a:r>
            <a:r>
              <a:rPr lang="it-IT" sz="1050" dirty="0" err="1">
                <a:solidFill>
                  <a:srgbClr val="0070C0"/>
                </a:solidFill>
                <a:latin typeface="Times New Roman" charset="0"/>
              </a:rPr>
              <a:t>Cardiol</a:t>
            </a:r>
            <a:r>
              <a:rPr lang="it-IT" sz="1050" dirty="0">
                <a:solidFill>
                  <a:srgbClr val="0070C0"/>
                </a:solidFill>
                <a:latin typeface="Times New Roman" charset="0"/>
              </a:rPr>
              <a:t> 2010;11 (6): 503-533</a:t>
            </a:r>
          </a:p>
          <a:p>
            <a:pPr>
              <a:defRPr/>
            </a:pPr>
            <a:r>
              <a:rPr lang="en-US" sz="1050" dirty="0">
                <a:solidFill>
                  <a:srgbClr val="0070C0"/>
                </a:solidFill>
                <a:latin typeface="Times New Roman" charset="0"/>
              </a:rPr>
              <a:t>2. Douglas PS, et al. ACCF/ASE/AHA/ASNC/HFSA/ HRS/SCAI/SCCM/SCCT/SCMR 2011 Appropriate Use Criteria for Echocardiography. </a:t>
            </a:r>
            <a:r>
              <a:rPr lang="it-IT" sz="1050" dirty="0" err="1">
                <a:solidFill>
                  <a:srgbClr val="0070C0"/>
                </a:solidFill>
                <a:latin typeface="Times New Roman" charset="0"/>
              </a:rPr>
              <a:t>J</a:t>
            </a:r>
            <a:r>
              <a:rPr lang="it-IT" sz="1050" dirty="0">
                <a:solidFill>
                  <a:srgbClr val="0070C0"/>
                </a:solidFill>
                <a:latin typeface="Times New Roman" charset="0"/>
              </a:rPr>
              <a:t> </a:t>
            </a:r>
            <a:r>
              <a:rPr lang="it-IT" sz="1050" dirty="0" err="1">
                <a:solidFill>
                  <a:srgbClr val="0070C0"/>
                </a:solidFill>
                <a:latin typeface="Times New Roman" charset="0"/>
              </a:rPr>
              <a:t>Am</a:t>
            </a:r>
            <a:r>
              <a:rPr lang="it-IT" sz="1050" dirty="0">
                <a:solidFill>
                  <a:srgbClr val="0070C0"/>
                </a:solidFill>
                <a:latin typeface="Times New Roman" charset="0"/>
              </a:rPr>
              <a:t> </a:t>
            </a:r>
            <a:r>
              <a:rPr lang="it-IT" sz="1050" dirty="0" err="1">
                <a:solidFill>
                  <a:srgbClr val="0070C0"/>
                </a:solidFill>
                <a:latin typeface="Times New Roman" charset="0"/>
              </a:rPr>
              <a:t>Soc</a:t>
            </a:r>
            <a:r>
              <a:rPr lang="it-IT" sz="1050" dirty="0">
                <a:solidFill>
                  <a:srgbClr val="0070C0"/>
                </a:solidFill>
                <a:latin typeface="Times New Roman" charset="0"/>
              </a:rPr>
              <a:t> </a:t>
            </a:r>
            <a:r>
              <a:rPr lang="it-IT" sz="1050" dirty="0" err="1">
                <a:solidFill>
                  <a:srgbClr val="0070C0"/>
                </a:solidFill>
                <a:latin typeface="Times New Roman" charset="0"/>
              </a:rPr>
              <a:t>Echocardiogr</a:t>
            </a:r>
            <a:r>
              <a:rPr lang="it-IT" sz="1050" dirty="0">
                <a:solidFill>
                  <a:srgbClr val="0070C0"/>
                </a:solidFill>
                <a:latin typeface="Times New Roman" charset="0"/>
              </a:rPr>
              <a:t> 2011;24:229-67</a:t>
            </a:r>
          </a:p>
          <a:p>
            <a:pPr>
              <a:defRPr/>
            </a:pPr>
            <a:r>
              <a:rPr lang="it-IT" sz="1050" dirty="0">
                <a:solidFill>
                  <a:srgbClr val="0070C0"/>
                </a:solidFill>
                <a:latin typeface="Times New Roman" charset="0"/>
              </a:rPr>
              <a:t>3. </a:t>
            </a:r>
            <a:r>
              <a:rPr lang="it-IT" sz="1050" dirty="0" err="1">
                <a:solidFill>
                  <a:srgbClr val="0070C0"/>
                </a:solidFill>
                <a:latin typeface="Times New Roman" charset="0"/>
              </a:rPr>
              <a:t>Montalescot</a:t>
            </a:r>
            <a:r>
              <a:rPr lang="it-IT" sz="1050" dirty="0">
                <a:solidFill>
                  <a:srgbClr val="0070C0"/>
                </a:solidFill>
                <a:latin typeface="Times New Roman" charset="0"/>
              </a:rPr>
              <a:t> G, et al. 2013 ESC </a:t>
            </a:r>
            <a:r>
              <a:rPr lang="it-IT" sz="1050" dirty="0" err="1">
                <a:solidFill>
                  <a:srgbClr val="0070C0"/>
                </a:solidFill>
                <a:latin typeface="Times New Roman" charset="0"/>
              </a:rPr>
              <a:t>guidelines</a:t>
            </a:r>
            <a:r>
              <a:rPr lang="it-IT" sz="1050" dirty="0">
                <a:solidFill>
                  <a:srgbClr val="0070C0"/>
                </a:solidFill>
                <a:latin typeface="Times New Roman" charset="0"/>
              </a:rPr>
              <a:t> on the management of </a:t>
            </a:r>
            <a:r>
              <a:rPr lang="it-IT" sz="1050" dirty="0" err="1">
                <a:solidFill>
                  <a:srgbClr val="0070C0"/>
                </a:solidFill>
                <a:latin typeface="Times New Roman" charset="0"/>
              </a:rPr>
              <a:t>stable</a:t>
            </a:r>
            <a:r>
              <a:rPr lang="it-IT" sz="1050" dirty="0">
                <a:solidFill>
                  <a:srgbClr val="0070C0"/>
                </a:solidFill>
                <a:latin typeface="Times New Roman" charset="0"/>
              </a:rPr>
              <a:t> </a:t>
            </a:r>
            <a:r>
              <a:rPr lang="it-IT" sz="1050" dirty="0" err="1">
                <a:solidFill>
                  <a:srgbClr val="0070C0"/>
                </a:solidFill>
                <a:latin typeface="Times New Roman" charset="0"/>
              </a:rPr>
              <a:t>coronary</a:t>
            </a:r>
            <a:r>
              <a:rPr lang="it-IT" sz="1050" dirty="0">
                <a:solidFill>
                  <a:srgbClr val="0070C0"/>
                </a:solidFill>
                <a:latin typeface="Times New Roman" charset="0"/>
              </a:rPr>
              <a:t> </a:t>
            </a:r>
            <a:r>
              <a:rPr lang="it-IT" sz="1050" dirty="0" err="1">
                <a:solidFill>
                  <a:srgbClr val="0070C0"/>
                </a:solidFill>
                <a:latin typeface="Times New Roman" charset="0"/>
              </a:rPr>
              <a:t>artery</a:t>
            </a:r>
            <a:r>
              <a:rPr lang="it-IT" sz="1050" dirty="0">
                <a:solidFill>
                  <a:srgbClr val="0070C0"/>
                </a:solidFill>
                <a:latin typeface="Times New Roman" charset="0"/>
              </a:rPr>
              <a:t> </a:t>
            </a:r>
            <a:r>
              <a:rPr lang="it-IT" sz="1050" dirty="0" err="1">
                <a:solidFill>
                  <a:srgbClr val="0070C0"/>
                </a:solidFill>
                <a:latin typeface="Times New Roman" charset="0"/>
              </a:rPr>
              <a:t>disease</a:t>
            </a:r>
            <a:r>
              <a:rPr lang="it-IT" sz="1050" dirty="0">
                <a:solidFill>
                  <a:srgbClr val="0070C0"/>
                </a:solidFill>
                <a:latin typeface="Times New Roman" charset="0"/>
              </a:rPr>
              <a:t>. </a:t>
            </a:r>
            <a:r>
              <a:rPr lang="it-IT" sz="1050" dirty="0" err="1">
                <a:solidFill>
                  <a:srgbClr val="0070C0"/>
                </a:solidFill>
                <a:latin typeface="Times New Roman" charset="0"/>
              </a:rPr>
              <a:t>Eur</a:t>
            </a:r>
            <a:r>
              <a:rPr lang="it-IT" sz="1050" dirty="0">
                <a:solidFill>
                  <a:srgbClr val="0070C0"/>
                </a:solidFill>
                <a:latin typeface="Times New Roman" charset="0"/>
              </a:rPr>
              <a:t> </a:t>
            </a:r>
            <a:r>
              <a:rPr lang="it-IT" sz="1050" dirty="0" err="1">
                <a:solidFill>
                  <a:srgbClr val="0070C0"/>
                </a:solidFill>
                <a:latin typeface="Times New Roman" charset="0"/>
              </a:rPr>
              <a:t>Heart</a:t>
            </a:r>
            <a:r>
              <a:rPr lang="it-IT" sz="1050" dirty="0">
                <a:solidFill>
                  <a:srgbClr val="0070C0"/>
                </a:solidFill>
                <a:latin typeface="Times New Roman" charset="0"/>
              </a:rPr>
              <a:t> </a:t>
            </a:r>
            <a:r>
              <a:rPr lang="it-IT" sz="1050" dirty="0" err="1">
                <a:solidFill>
                  <a:srgbClr val="0070C0"/>
                </a:solidFill>
                <a:latin typeface="Times New Roman" charset="0"/>
              </a:rPr>
              <a:t>J</a:t>
            </a:r>
            <a:r>
              <a:rPr lang="it-IT" sz="1050" dirty="0">
                <a:solidFill>
                  <a:srgbClr val="0070C0"/>
                </a:solidFill>
                <a:latin typeface="Times New Roman" charset="0"/>
              </a:rPr>
              <a:t> 2013</a:t>
            </a:r>
          </a:p>
        </p:txBody>
      </p:sp>
    </p:spTree>
    <p:extLst>
      <p:ext uri="{BB962C8B-B14F-4D97-AF65-F5344CB8AC3E}">
        <p14:creationId xmlns:p14="http://schemas.microsoft.com/office/powerpoint/2010/main" val="2129260718"/>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xmlns="" id="{2E6C1932-84AF-6D4A-9A81-E8AF132C5F60}"/>
              </a:ext>
            </a:extLst>
          </p:cNvPr>
          <p:cNvSpPr>
            <a:spLocks noGrp="1" noChangeArrowheads="1"/>
          </p:cNvSpPr>
          <p:nvPr>
            <p:ph type="title" idx="4294967295"/>
          </p:nvPr>
        </p:nvSpPr>
        <p:spPr/>
        <p:txBody>
          <a:bodyPr/>
          <a:lstStyle/>
          <a:p>
            <a:pPr eaLnBrk="1" hangingPunct="1"/>
            <a:endParaRPr lang="it-IT" altLang="it-IT">
              <a:latin typeface="Century Gothic" panose="020B0502020202020204" pitchFamily="34" charset="0"/>
            </a:endParaRPr>
          </a:p>
        </p:txBody>
      </p:sp>
      <p:sp>
        <p:nvSpPr>
          <p:cNvPr id="37890" name="Rectangle 3">
            <a:extLst>
              <a:ext uri="{FF2B5EF4-FFF2-40B4-BE49-F238E27FC236}">
                <a16:creationId xmlns:a16="http://schemas.microsoft.com/office/drawing/2014/main" xmlns="" id="{69F63DE8-BBEC-1340-A53F-F0F30645EA05}"/>
              </a:ext>
            </a:extLst>
          </p:cNvPr>
          <p:cNvSpPr>
            <a:spLocks noGrp="1" noChangeArrowheads="1"/>
          </p:cNvSpPr>
          <p:nvPr>
            <p:ph type="body" idx="4294967295"/>
          </p:nvPr>
        </p:nvSpPr>
        <p:spPr/>
        <p:txBody>
          <a:bodyPr/>
          <a:lstStyle/>
          <a:p>
            <a:pPr eaLnBrk="1" hangingPunct="1"/>
            <a:endParaRPr lang="it-IT" altLang="it-IT">
              <a:latin typeface="Century Gothic" panose="020B0502020202020204" pitchFamily="34" charset="0"/>
            </a:endParaRPr>
          </a:p>
        </p:txBody>
      </p:sp>
      <p:pic>
        <p:nvPicPr>
          <p:cNvPr id="37891" name="Picture 4">
            <a:extLst>
              <a:ext uri="{FF2B5EF4-FFF2-40B4-BE49-F238E27FC236}">
                <a16:creationId xmlns:a16="http://schemas.microsoft.com/office/drawing/2014/main" xmlns="" id="{27984FC4-FA11-9C47-B724-FA026451A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8913"/>
            <a:ext cx="7786687" cy="58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CasellaDiTesto 4">
            <a:extLst>
              <a:ext uri="{FF2B5EF4-FFF2-40B4-BE49-F238E27FC236}">
                <a16:creationId xmlns:a16="http://schemas.microsoft.com/office/drawing/2014/main" xmlns="" id="{12FF9D2D-262A-3B4D-9EA9-6A33C43D09AB}"/>
              </a:ext>
            </a:extLst>
          </p:cNvPr>
          <p:cNvSpPr txBox="1">
            <a:spLocks noChangeArrowheads="1"/>
          </p:cNvSpPr>
          <p:nvPr/>
        </p:nvSpPr>
        <p:spPr bwMode="auto">
          <a:xfrm>
            <a:off x="3851275" y="3213100"/>
            <a:ext cx="87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3600" b="1">
                <a:solidFill>
                  <a:srgbClr val="FF0000"/>
                </a:solidFill>
                <a:cs typeface="Arial" panose="020B0604020202020204" pitchFamily="34" charset="0"/>
              </a:rPr>
              <a:t>X 2</a:t>
            </a:r>
          </a:p>
        </p:txBody>
      </p:sp>
      <p:sp>
        <p:nvSpPr>
          <p:cNvPr id="64517" name="CasellaDiTesto 5">
            <a:extLst>
              <a:ext uri="{FF2B5EF4-FFF2-40B4-BE49-F238E27FC236}">
                <a16:creationId xmlns:a16="http://schemas.microsoft.com/office/drawing/2014/main" xmlns="" id="{166355B3-0A03-9647-B3DA-D0D2EADE5486}"/>
              </a:ext>
            </a:extLst>
          </p:cNvPr>
          <p:cNvSpPr txBox="1">
            <a:spLocks noChangeArrowheads="1"/>
          </p:cNvSpPr>
          <p:nvPr/>
        </p:nvSpPr>
        <p:spPr bwMode="auto">
          <a:xfrm>
            <a:off x="7367588" y="3068638"/>
            <a:ext cx="876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3600" b="1">
                <a:solidFill>
                  <a:srgbClr val="FF0000"/>
                </a:solidFill>
                <a:cs typeface="Arial" panose="020B0604020202020204" pitchFamily="34" charset="0"/>
              </a:rPr>
              <a:t>X 4</a:t>
            </a:r>
          </a:p>
        </p:txBody>
      </p:sp>
      <p:sp>
        <p:nvSpPr>
          <p:cNvPr id="2" name="Rettangolo 1">
            <a:extLst>
              <a:ext uri="{FF2B5EF4-FFF2-40B4-BE49-F238E27FC236}">
                <a16:creationId xmlns:a16="http://schemas.microsoft.com/office/drawing/2014/main" xmlns="" id="{0AC09E29-FF7B-0C48-8749-FB60F106056B}"/>
              </a:ext>
            </a:extLst>
          </p:cNvPr>
          <p:cNvSpPr>
            <a:spLocks noChangeArrowheads="1"/>
          </p:cNvSpPr>
          <p:nvPr/>
        </p:nvSpPr>
        <p:spPr bwMode="auto">
          <a:xfrm>
            <a:off x="2195513" y="2997200"/>
            <a:ext cx="1512887" cy="503238"/>
          </a:xfrm>
          <a:prstGeom prst="rect">
            <a:avLst/>
          </a:prstGeom>
          <a:solidFill>
            <a:srgbClr val="000090"/>
          </a:solidFill>
          <a:ln>
            <a:noFill/>
          </a:ln>
          <a:effectLst>
            <a:outerShdw dist="25400" dir="5400000" sx="100999" sy="100999" rotWithShape="0">
              <a:srgbClr val="80808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defRPr/>
            </a:pPr>
            <a:endParaRPr lang="it-IT">
              <a:solidFill>
                <a:schemeClr val="lt1"/>
              </a:solidFill>
              <a:latin typeface="+mn-lt"/>
              <a:ea typeface="+mn-ea"/>
            </a:endParaRPr>
          </a:p>
        </p:txBody>
      </p:sp>
      <p:sp>
        <p:nvSpPr>
          <p:cNvPr id="8" name="Rettangolo 7">
            <a:extLst>
              <a:ext uri="{FF2B5EF4-FFF2-40B4-BE49-F238E27FC236}">
                <a16:creationId xmlns:a16="http://schemas.microsoft.com/office/drawing/2014/main" xmlns="" id="{A66045E3-5523-EB4B-88E4-FB999F138243}"/>
              </a:ext>
            </a:extLst>
          </p:cNvPr>
          <p:cNvSpPr>
            <a:spLocks noChangeArrowheads="1"/>
          </p:cNvSpPr>
          <p:nvPr/>
        </p:nvSpPr>
        <p:spPr bwMode="auto">
          <a:xfrm>
            <a:off x="2195513" y="2060575"/>
            <a:ext cx="1512887" cy="936625"/>
          </a:xfrm>
          <a:prstGeom prst="rect">
            <a:avLst/>
          </a:prstGeom>
          <a:solidFill>
            <a:srgbClr val="000090"/>
          </a:solidFill>
          <a:ln>
            <a:noFill/>
          </a:ln>
          <a:effectLst>
            <a:outerShdw dist="25400" dir="5400000" sx="100999" sy="100999" rotWithShape="0">
              <a:srgbClr val="80808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defRPr/>
            </a:pPr>
            <a:endParaRPr lang="it-IT">
              <a:solidFill>
                <a:schemeClr val="lt1"/>
              </a:solidFill>
              <a:latin typeface="+mn-lt"/>
              <a:ea typeface="+mn-ea"/>
            </a:endParaRPr>
          </a:p>
        </p:txBody>
      </p:sp>
      <p:sp>
        <p:nvSpPr>
          <p:cNvPr id="9" name="Rettangolo 8">
            <a:extLst>
              <a:ext uri="{FF2B5EF4-FFF2-40B4-BE49-F238E27FC236}">
                <a16:creationId xmlns:a16="http://schemas.microsoft.com/office/drawing/2014/main" xmlns="" id="{113DB705-F783-1240-8A2C-15BF716DA1CC}"/>
              </a:ext>
            </a:extLst>
          </p:cNvPr>
          <p:cNvSpPr>
            <a:spLocks noChangeArrowheads="1"/>
          </p:cNvSpPr>
          <p:nvPr/>
        </p:nvSpPr>
        <p:spPr bwMode="auto">
          <a:xfrm>
            <a:off x="5724525" y="2276475"/>
            <a:ext cx="1511300" cy="1368425"/>
          </a:xfrm>
          <a:prstGeom prst="rect">
            <a:avLst/>
          </a:prstGeom>
          <a:solidFill>
            <a:srgbClr val="000090"/>
          </a:solidFill>
          <a:ln>
            <a:noFill/>
          </a:ln>
          <a:effectLst>
            <a:outerShdw dist="25400" dir="5400000" sx="100999" sy="100999" rotWithShape="0">
              <a:srgbClr val="80808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defRPr/>
            </a:pPr>
            <a:endParaRPr lang="it-IT">
              <a:solidFill>
                <a:schemeClr val="lt1"/>
              </a:solidFill>
              <a:latin typeface="+mn-lt"/>
              <a:ea typeface="+mn-ea"/>
            </a:endParaRPr>
          </a:p>
        </p:txBody>
      </p:sp>
      <p:sp>
        <p:nvSpPr>
          <p:cNvPr id="10" name="Rettangolo 9">
            <a:extLst>
              <a:ext uri="{FF2B5EF4-FFF2-40B4-BE49-F238E27FC236}">
                <a16:creationId xmlns:a16="http://schemas.microsoft.com/office/drawing/2014/main" xmlns="" id="{5661257C-E743-704F-B636-25474C41DEE1}"/>
              </a:ext>
            </a:extLst>
          </p:cNvPr>
          <p:cNvSpPr>
            <a:spLocks noChangeArrowheads="1"/>
          </p:cNvSpPr>
          <p:nvPr/>
        </p:nvSpPr>
        <p:spPr bwMode="auto">
          <a:xfrm>
            <a:off x="5795963" y="3644900"/>
            <a:ext cx="1439862" cy="504825"/>
          </a:xfrm>
          <a:prstGeom prst="rect">
            <a:avLst/>
          </a:prstGeom>
          <a:solidFill>
            <a:srgbClr val="000090"/>
          </a:solidFill>
          <a:ln>
            <a:noFill/>
          </a:ln>
          <a:effectLst>
            <a:outerShdw dist="25400" dir="5400000" sx="100999" sy="100999" rotWithShape="0">
              <a:srgbClr val="80808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defRPr/>
            </a:pPr>
            <a:endParaRPr lang="it-IT">
              <a:solidFill>
                <a:schemeClr val="lt1"/>
              </a:solidFill>
              <a:latin typeface="+mn-lt"/>
              <a:ea typeface="+mn-ea"/>
            </a:endParaRPr>
          </a:p>
        </p:txBody>
      </p:sp>
      <p:sp>
        <p:nvSpPr>
          <p:cNvPr id="11" name="Rettangolo 10">
            <a:extLst>
              <a:ext uri="{FF2B5EF4-FFF2-40B4-BE49-F238E27FC236}">
                <a16:creationId xmlns:a16="http://schemas.microsoft.com/office/drawing/2014/main" xmlns="" id="{7C80107D-B1D5-EB45-A6DC-87D512F18FC9}"/>
              </a:ext>
            </a:extLst>
          </p:cNvPr>
          <p:cNvSpPr>
            <a:spLocks noChangeArrowheads="1"/>
          </p:cNvSpPr>
          <p:nvPr/>
        </p:nvSpPr>
        <p:spPr bwMode="auto">
          <a:xfrm>
            <a:off x="2268538" y="1268413"/>
            <a:ext cx="1366837" cy="647700"/>
          </a:xfrm>
          <a:prstGeom prst="rect">
            <a:avLst/>
          </a:prstGeom>
          <a:solidFill>
            <a:srgbClr val="000090"/>
          </a:solidFill>
          <a:ln>
            <a:noFill/>
          </a:ln>
          <a:effectLst>
            <a:outerShdw dist="25400" dir="5400000" sx="100999" sy="100999" rotWithShape="0">
              <a:srgbClr val="80808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defRPr/>
            </a:pPr>
            <a:endParaRPr lang="it-IT">
              <a:solidFill>
                <a:schemeClr val="lt1"/>
              </a:solidFill>
              <a:latin typeface="+mn-lt"/>
              <a:ea typeface="+mn-ea"/>
            </a:endParaRPr>
          </a:p>
        </p:txBody>
      </p:sp>
      <p:sp>
        <p:nvSpPr>
          <p:cNvPr id="12" name="Rettangolo 11">
            <a:extLst>
              <a:ext uri="{FF2B5EF4-FFF2-40B4-BE49-F238E27FC236}">
                <a16:creationId xmlns:a16="http://schemas.microsoft.com/office/drawing/2014/main" xmlns="" id="{79D6797C-1096-284F-922D-F9F1D40DE833}"/>
              </a:ext>
            </a:extLst>
          </p:cNvPr>
          <p:cNvSpPr>
            <a:spLocks noChangeArrowheads="1"/>
          </p:cNvSpPr>
          <p:nvPr/>
        </p:nvSpPr>
        <p:spPr bwMode="auto">
          <a:xfrm>
            <a:off x="5795963" y="1412875"/>
            <a:ext cx="1512887" cy="647700"/>
          </a:xfrm>
          <a:prstGeom prst="rect">
            <a:avLst/>
          </a:prstGeom>
          <a:solidFill>
            <a:srgbClr val="000090"/>
          </a:solidFill>
          <a:ln>
            <a:noFill/>
          </a:ln>
          <a:effectLst>
            <a:outerShdw dist="25400" dir="5400000" sx="100999" sy="100999" rotWithShape="0">
              <a:srgbClr val="80808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defRPr/>
            </a:pPr>
            <a:endParaRPr lang="it-IT">
              <a:solidFill>
                <a:schemeClr val="lt1"/>
              </a:solidFill>
              <a:latin typeface="+mn-lt"/>
              <a:ea typeface="+mn-ea"/>
            </a:endParaRPr>
          </a:p>
        </p:txBody>
      </p:sp>
      <p:sp>
        <p:nvSpPr>
          <p:cNvPr id="14" name="Rettangolo 13">
            <a:extLst>
              <a:ext uri="{FF2B5EF4-FFF2-40B4-BE49-F238E27FC236}">
                <a16:creationId xmlns:a16="http://schemas.microsoft.com/office/drawing/2014/main" xmlns="" id="{049ACDDB-EADB-D243-A7CA-4D335C29DE80}"/>
              </a:ext>
            </a:extLst>
          </p:cNvPr>
          <p:cNvSpPr>
            <a:spLocks noChangeArrowheads="1"/>
          </p:cNvSpPr>
          <p:nvPr/>
        </p:nvSpPr>
        <p:spPr bwMode="auto">
          <a:xfrm>
            <a:off x="3203575" y="5373688"/>
            <a:ext cx="1873250" cy="503237"/>
          </a:xfrm>
          <a:prstGeom prst="rect">
            <a:avLst/>
          </a:prstGeom>
          <a:solidFill>
            <a:srgbClr val="000090"/>
          </a:solidFill>
          <a:ln>
            <a:noFill/>
          </a:ln>
          <a:effectLst>
            <a:outerShdw dist="25400" dir="5400000" sx="100999" sy="100999" rotWithShape="0">
              <a:srgbClr val="80808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defRPr/>
            </a:pPr>
            <a:endParaRPr lang="it-IT">
              <a:solidFill>
                <a:schemeClr val="lt1"/>
              </a:solidFill>
              <a:latin typeface="+mn-lt"/>
              <a:ea typeface="+mn-ea"/>
            </a:endParaRPr>
          </a:p>
        </p:txBody>
      </p:sp>
      <p:sp>
        <p:nvSpPr>
          <p:cNvPr id="15" name="Rettangolo 14">
            <a:extLst>
              <a:ext uri="{FF2B5EF4-FFF2-40B4-BE49-F238E27FC236}">
                <a16:creationId xmlns:a16="http://schemas.microsoft.com/office/drawing/2014/main" xmlns="" id="{D0CFCB5F-1276-9740-B9F3-02E748D85E20}"/>
              </a:ext>
            </a:extLst>
          </p:cNvPr>
          <p:cNvSpPr>
            <a:spLocks noChangeArrowheads="1"/>
          </p:cNvSpPr>
          <p:nvPr/>
        </p:nvSpPr>
        <p:spPr bwMode="auto">
          <a:xfrm>
            <a:off x="5076825" y="5373688"/>
            <a:ext cx="1727200" cy="503237"/>
          </a:xfrm>
          <a:prstGeom prst="rect">
            <a:avLst/>
          </a:prstGeom>
          <a:solidFill>
            <a:srgbClr val="000090"/>
          </a:solidFill>
          <a:ln>
            <a:noFill/>
          </a:ln>
          <a:effectLst>
            <a:outerShdw dist="25400" dir="5400000" sx="100999" sy="100999" rotWithShape="0">
              <a:srgbClr val="80808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defRPr/>
            </a:pPr>
            <a:endParaRPr lang="it-IT">
              <a:solidFill>
                <a:schemeClr val="lt1"/>
              </a:solidFill>
              <a:latin typeface="+mn-lt"/>
              <a:ea typeface="+mn-ea"/>
            </a:endParaRPr>
          </a:p>
        </p:txBody>
      </p:sp>
      <p:sp>
        <p:nvSpPr>
          <p:cNvPr id="37902" name="Segnaposto numero diapositiva 2">
            <a:extLst>
              <a:ext uri="{FF2B5EF4-FFF2-40B4-BE49-F238E27FC236}">
                <a16:creationId xmlns:a16="http://schemas.microsoft.com/office/drawing/2014/main" xmlns="" id="{985ECEF8-CDEF-E64C-8867-CCDF45494C6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1BCD5EE-205A-1140-BC19-C3E6F33960AA}" type="slidenum">
              <a:rPr lang="it-IT" altLang="it-IT" sz="3600">
                <a:solidFill>
                  <a:schemeClr val="bg1"/>
                </a:solidFill>
                <a:latin typeface="Times New Roman" panose="02020603050405020304" pitchFamily="18" charset="0"/>
              </a:rPr>
              <a:pPr eaLnBrk="1" hangingPunct="1"/>
              <a:t>4</a:t>
            </a:fld>
            <a:endParaRPr lang="it-IT" altLang="it-IT" sz="360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77125823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grpId="0" nodeType="clickEffect">
                                  <p:stCondLst>
                                    <p:cond delay="0"/>
                                  </p:stCondLst>
                                  <p:childTnLst>
                                    <p:animEffect transition="out" filter="dissolv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64516"/>
                                        </p:tgtEl>
                                        <p:attrNameLst>
                                          <p:attrName>style.visibility</p:attrName>
                                        </p:attrNameLst>
                                      </p:cBhvr>
                                      <p:to>
                                        <p:strVal val="visible"/>
                                      </p:to>
                                    </p:set>
                                    <p:animEffect transition="in" filter="dissolve">
                                      <p:cBhvr>
                                        <p:cTn id="28" dur="500"/>
                                        <p:tgtEl>
                                          <p:spTgt spid="64516"/>
                                        </p:tgtEl>
                                      </p:cBhvr>
                                    </p:animEffect>
                                  </p:childTnLst>
                                </p:cTn>
                              </p:par>
                            </p:childTnLst>
                          </p:cTn>
                        </p:par>
                        <p:par>
                          <p:cTn id="29" fill="hold" nodeType="afterGroup">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64517"/>
                                        </p:tgtEl>
                                        <p:attrNameLst>
                                          <p:attrName>style.visibility</p:attrName>
                                        </p:attrNameLst>
                                      </p:cBhvr>
                                      <p:to>
                                        <p:strVal val="visible"/>
                                      </p:to>
                                    </p:set>
                                    <p:animEffect transition="in" filter="dissolve">
                                      <p:cBhvr>
                                        <p:cTn id="32" dur="500"/>
                                        <p:tgtEl>
                                          <p:spTgt spid="64517"/>
                                        </p:tgtEl>
                                      </p:cBhvr>
                                    </p:animEffect>
                                  </p:childTnLst>
                                </p:cTn>
                              </p:par>
                              <p:par>
                                <p:cTn id="33" presetID="9" presetClass="exit" presetSubtype="0" fill="hold" grpId="0" nodeType="withEffect">
                                  <p:stCondLst>
                                    <p:cond delay="0"/>
                                  </p:stCondLst>
                                  <p:childTnLst>
                                    <p:animEffect transition="out" filter="dissolv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9" presetClass="exit" presetSubtype="0" fill="hold" grpId="0" nodeType="withEffect">
                                  <p:stCondLst>
                                    <p:cond delay="0"/>
                                  </p:stCondLst>
                                  <p:childTnLst>
                                    <p:animEffect transition="out" filter="dissolv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P spid="64517" grpId="0"/>
      <p:bldP spid="2" grpId="0" animBg="1"/>
      <p:bldP spid="8" grpId="0" animBg="1"/>
      <p:bldP spid="9" grpId="0" animBg="1"/>
      <p:bldP spid="10" grpId="0" animBg="1"/>
      <p:bldP spid="11" grpId="0" animBg="1"/>
      <p:bldP spid="12"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olo 1"/>
          <p:cNvSpPr>
            <a:spLocks noGrp="1"/>
          </p:cNvSpPr>
          <p:nvPr>
            <p:ph type="title"/>
          </p:nvPr>
        </p:nvSpPr>
        <p:spPr>
          <a:xfrm>
            <a:off x="1042988" y="188913"/>
            <a:ext cx="7102475" cy="1143000"/>
          </a:xfrm>
        </p:spPr>
        <p:txBody>
          <a:bodyPr/>
          <a:lstStyle/>
          <a:p>
            <a:r>
              <a:rPr lang="it-IT" sz="2000" dirty="0">
                <a:solidFill>
                  <a:srgbClr val="FF0000"/>
                </a:solidFill>
                <a:latin typeface="Century Gothic" charset="0"/>
              </a:rPr>
              <a:t>Quando le indagini diagnostiche non sono appropriate nel follow-up del paziente cardiopatico cronico?</a:t>
            </a:r>
            <a:br>
              <a:rPr lang="it-IT" sz="2000" dirty="0">
                <a:solidFill>
                  <a:srgbClr val="FF0000"/>
                </a:solidFill>
                <a:latin typeface="Century Gothic" charset="0"/>
              </a:rPr>
            </a:br>
            <a:r>
              <a:rPr lang="it-IT" sz="3400" b="1" dirty="0">
                <a:solidFill>
                  <a:srgbClr val="FF0000"/>
                </a:solidFill>
                <a:latin typeface="Century Gothic" charset="0"/>
              </a:rPr>
              <a:t>ECG da sforzo</a:t>
            </a:r>
          </a:p>
        </p:txBody>
      </p:sp>
      <p:sp>
        <p:nvSpPr>
          <p:cNvPr id="370690" name="Segnaposto contenuto 2"/>
          <p:cNvSpPr>
            <a:spLocks noGrp="1"/>
          </p:cNvSpPr>
          <p:nvPr>
            <p:ph idx="1"/>
          </p:nvPr>
        </p:nvSpPr>
        <p:spPr>
          <a:xfrm>
            <a:off x="900113" y="1628775"/>
            <a:ext cx="7426325" cy="3459163"/>
          </a:xfrm>
        </p:spPr>
        <p:txBody>
          <a:bodyPr/>
          <a:lstStyle/>
          <a:p>
            <a:r>
              <a:rPr lang="it-IT" sz="1800" dirty="0">
                <a:solidFill>
                  <a:srgbClr val="000090"/>
                </a:solidFill>
                <a:latin typeface="Century Gothic" charset="0"/>
              </a:rPr>
              <a:t>La ripetizione del </a:t>
            </a:r>
            <a:r>
              <a:rPr lang="it-IT" sz="1800" b="1" dirty="0">
                <a:solidFill>
                  <a:srgbClr val="000090"/>
                </a:solidFill>
                <a:latin typeface="Century Gothic" charset="0"/>
              </a:rPr>
              <a:t>test da sforzo di routine (&lt; 2 anni da precedente test) non è indicata in pazienti con cardiopatia ischemica cronica stabili senza modificazioni di sintomi o </a:t>
            </a:r>
            <a:r>
              <a:rPr lang="it-IT" sz="1800" b="1" dirty="0" err="1">
                <a:solidFill>
                  <a:srgbClr val="000090"/>
                </a:solidFill>
                <a:latin typeface="Century Gothic" charset="0"/>
              </a:rPr>
              <a:t>all</a:t>
            </a:r>
            <a:r>
              <a:rPr lang="ja-JP" altLang="it-IT" sz="1800" b="1" dirty="0">
                <a:solidFill>
                  <a:srgbClr val="000090"/>
                </a:solidFill>
                <a:latin typeface="Century Gothic" charset="0"/>
              </a:rPr>
              <a:t>’</a:t>
            </a:r>
            <a:r>
              <a:rPr lang="it-IT" altLang="ja-JP" sz="1800" b="1" dirty="0">
                <a:solidFill>
                  <a:srgbClr val="000090"/>
                </a:solidFill>
                <a:latin typeface="Century Gothic" charset="0"/>
              </a:rPr>
              <a:t>obiettività. </a:t>
            </a:r>
          </a:p>
          <a:p>
            <a:r>
              <a:rPr lang="it-IT" sz="1800" dirty="0">
                <a:solidFill>
                  <a:srgbClr val="000090"/>
                </a:solidFill>
                <a:latin typeface="Century Gothic" charset="0"/>
              </a:rPr>
              <a:t>Dopo rivascolarizzazione con PTCA </a:t>
            </a:r>
            <a:r>
              <a:rPr lang="it-IT" sz="1800" b="1" dirty="0">
                <a:solidFill>
                  <a:srgbClr val="000090"/>
                </a:solidFill>
                <a:latin typeface="Century Gothic" charset="0"/>
              </a:rPr>
              <a:t>non è utile ripetere il test di induzione di ischemia di routine</a:t>
            </a:r>
            <a:r>
              <a:rPr lang="it-IT" sz="1800" dirty="0">
                <a:solidFill>
                  <a:srgbClr val="000090"/>
                </a:solidFill>
                <a:latin typeface="Century Gothic" charset="0"/>
              </a:rPr>
              <a:t> (</a:t>
            </a:r>
            <a:r>
              <a:rPr lang="it-IT" sz="1800" b="1" dirty="0">
                <a:solidFill>
                  <a:srgbClr val="000090"/>
                </a:solidFill>
                <a:latin typeface="Century Gothic" charset="0"/>
              </a:rPr>
              <a:t>a meno di 2 anni dalla PTCA</a:t>
            </a:r>
            <a:r>
              <a:rPr lang="it-IT" sz="1800" dirty="0">
                <a:solidFill>
                  <a:srgbClr val="000090"/>
                </a:solidFill>
                <a:latin typeface="Century Gothic" charset="0"/>
              </a:rPr>
              <a:t>) tranne nei casi in cui la rivascolarizzazione sia stata incompleta o di nuova comparsa di sintomi. </a:t>
            </a:r>
          </a:p>
          <a:p>
            <a:r>
              <a:rPr lang="it-IT" sz="1800" dirty="0">
                <a:solidFill>
                  <a:srgbClr val="000090"/>
                </a:solidFill>
                <a:latin typeface="Century Gothic" charset="0"/>
              </a:rPr>
              <a:t>Dopo rivascolarizzazione con </a:t>
            </a:r>
            <a:r>
              <a:rPr lang="it-IT" sz="1800" b="1" dirty="0">
                <a:solidFill>
                  <a:srgbClr val="000090"/>
                </a:solidFill>
                <a:latin typeface="Century Gothic" charset="0"/>
              </a:rPr>
              <a:t>bypass aortocoronarico non è indicato eseguire il test di induzione di ischemia di routine</a:t>
            </a:r>
            <a:r>
              <a:rPr lang="it-IT" sz="1800" dirty="0">
                <a:solidFill>
                  <a:srgbClr val="000090"/>
                </a:solidFill>
                <a:latin typeface="Century Gothic" charset="0"/>
              </a:rPr>
              <a:t> (</a:t>
            </a:r>
            <a:r>
              <a:rPr lang="it-IT" sz="1800" b="1" dirty="0">
                <a:solidFill>
                  <a:srgbClr val="000090"/>
                </a:solidFill>
                <a:latin typeface="Century Gothic" charset="0"/>
              </a:rPr>
              <a:t>a meno di 5 anni </a:t>
            </a:r>
            <a:r>
              <a:rPr lang="it-IT" sz="1800" dirty="0" err="1">
                <a:solidFill>
                  <a:srgbClr val="000090"/>
                </a:solidFill>
                <a:latin typeface="Century Gothic" charset="0"/>
              </a:rPr>
              <a:t>dall</a:t>
            </a:r>
            <a:r>
              <a:rPr lang="ja-JP" altLang="it-IT" sz="1800" dirty="0">
                <a:solidFill>
                  <a:srgbClr val="000090"/>
                </a:solidFill>
                <a:latin typeface="Century Gothic" charset="0"/>
              </a:rPr>
              <a:t>’</a:t>
            </a:r>
            <a:r>
              <a:rPr lang="it-IT" altLang="ja-JP" sz="1800" dirty="0">
                <a:solidFill>
                  <a:srgbClr val="000090"/>
                </a:solidFill>
                <a:latin typeface="Century Gothic" charset="0"/>
              </a:rPr>
              <a:t>intervento) tranne nei casi in cui la  rivascolarizzazione sia stata incompleta o di nuova comparsa di sintomi. </a:t>
            </a:r>
          </a:p>
          <a:p>
            <a:endParaRPr lang="it-IT" sz="1800" dirty="0">
              <a:solidFill>
                <a:srgbClr val="000090"/>
              </a:solidFill>
              <a:latin typeface="Century Gothic" charset="0"/>
            </a:endParaRPr>
          </a:p>
        </p:txBody>
      </p:sp>
      <p:grpSp>
        <p:nvGrpSpPr>
          <p:cNvPr id="370691" name="Gruppo 5"/>
          <p:cNvGrpSpPr>
            <a:grpSpLocks/>
          </p:cNvGrpSpPr>
          <p:nvPr/>
        </p:nvGrpSpPr>
        <p:grpSpPr bwMode="auto">
          <a:xfrm>
            <a:off x="4535488" y="6037267"/>
            <a:ext cx="4608512" cy="820737"/>
            <a:chOff x="4355976" y="5517232"/>
            <a:chExt cx="4608512" cy="821914"/>
          </a:xfrm>
        </p:grpSpPr>
        <p:sp>
          <p:nvSpPr>
            <p:cNvPr id="4" name="Rettangolo 3"/>
            <p:cNvSpPr>
              <a:spLocks noChangeArrowheads="1"/>
            </p:cNvSpPr>
            <p:nvPr/>
          </p:nvSpPr>
          <p:spPr bwMode="auto">
            <a:xfrm>
              <a:off x="4355976" y="5517232"/>
              <a:ext cx="4608512" cy="726528"/>
            </a:xfrm>
            <a:prstGeom prst="rect">
              <a:avLst/>
            </a:prstGeom>
            <a:solidFill>
              <a:schemeClr val="bg1"/>
            </a:solidFill>
            <a:ln w="28575">
              <a:solidFill>
                <a:srgbClr val="FF0000"/>
              </a:solidFill>
              <a:miter lim="800000"/>
              <a:headEnd/>
              <a:tailEnd/>
            </a:ln>
            <a:effectLst>
              <a:outerShdw blurRad="63500" dist="38100" dir="5400000" algn="t" rotWithShape="0">
                <a:srgbClr val="000000">
                  <a:alpha val="39998"/>
                </a:srgbClr>
              </a:outerShdw>
            </a:effectLst>
          </p:spPr>
          <p:txBody>
            <a:bodyPr>
              <a:spAutoFit/>
            </a:bodyPr>
            <a:lstStyle/>
            <a:p>
              <a:pPr algn="ctr">
                <a:defRPr/>
              </a:pPr>
              <a:r>
                <a:rPr lang="it-IT" sz="1200" dirty="0">
                  <a:solidFill>
                    <a:prstClr val="black"/>
                  </a:solidFill>
                  <a:latin typeface="Calibri"/>
                </a:rPr>
                <a:t>Area Prevenzione A.N.M.C.O.</a:t>
              </a:r>
            </a:p>
            <a:p>
              <a:pPr algn="ctr">
                <a:defRPr/>
              </a:pPr>
              <a:r>
                <a:rPr lang="it-IT" sz="1400" dirty="0">
                  <a:solidFill>
                    <a:prstClr val="black"/>
                  </a:solidFill>
                  <a:latin typeface="Calibri"/>
                </a:rPr>
                <a:t>Procedure diagnostiche in prevenzione cardiovascolare: di che cosa possiamo fare a meno?</a:t>
              </a:r>
            </a:p>
          </p:txBody>
        </p:sp>
        <p:pic>
          <p:nvPicPr>
            <p:cNvPr id="370695" name="Picture 2" descr="ANMC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9899" y="5978591"/>
              <a:ext cx="364589" cy="3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ttangolo 7"/>
          <p:cNvSpPr>
            <a:spLocks noChangeArrowheads="1"/>
          </p:cNvSpPr>
          <p:nvPr/>
        </p:nvSpPr>
        <p:spPr bwMode="auto">
          <a:xfrm>
            <a:off x="611188" y="5734050"/>
            <a:ext cx="3495675" cy="460375"/>
          </a:xfrm>
          <a:prstGeom prst="rect">
            <a:avLst/>
          </a:prstGeom>
          <a:noFill/>
          <a:ln>
            <a:noFill/>
          </a:ln>
          <a:effectLst>
            <a:outerShdw blurRad="635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p>
            <a:pPr>
              <a:defRPr/>
            </a:pPr>
            <a:r>
              <a:rPr lang="it-IT" sz="1200" dirty="0" err="1">
                <a:solidFill>
                  <a:srgbClr val="747778"/>
                </a:solidFill>
                <a:latin typeface="Times New Roman" charset="0"/>
                <a:ea typeface="MS PGothic" charset="0"/>
                <a:cs typeface="MS PGothic" charset="0"/>
              </a:rPr>
              <a:t>Gibbons</a:t>
            </a:r>
            <a:r>
              <a:rPr lang="it-IT" sz="1200" dirty="0">
                <a:solidFill>
                  <a:srgbClr val="747778"/>
                </a:solidFill>
                <a:latin typeface="Times New Roman" charset="0"/>
                <a:ea typeface="MS PGothic" charset="0"/>
                <a:cs typeface="MS PGothic" charset="0"/>
              </a:rPr>
              <a:t> RJ et al. </a:t>
            </a:r>
            <a:r>
              <a:rPr lang="it-IT" sz="1200" dirty="0" err="1">
                <a:solidFill>
                  <a:srgbClr val="747778"/>
                </a:solidFill>
                <a:latin typeface="Times New Roman" charset="0"/>
                <a:ea typeface="MS PGothic" charset="0"/>
                <a:cs typeface="MS PGothic" charset="0"/>
              </a:rPr>
              <a:t>Circulation</a:t>
            </a:r>
            <a:r>
              <a:rPr lang="it-IT" sz="1200" dirty="0">
                <a:solidFill>
                  <a:srgbClr val="747778"/>
                </a:solidFill>
                <a:latin typeface="Times New Roman" charset="0"/>
                <a:ea typeface="MS PGothic" charset="0"/>
                <a:cs typeface="MS PGothic" charset="0"/>
              </a:rPr>
              <a:t>. 2002;106:1883-1892</a:t>
            </a:r>
          </a:p>
          <a:p>
            <a:pPr>
              <a:defRPr/>
            </a:pPr>
            <a:r>
              <a:rPr lang="en-US" sz="1200" dirty="0">
                <a:solidFill>
                  <a:srgbClr val="747778"/>
                </a:solidFill>
                <a:latin typeface="Times New Roman" charset="0"/>
                <a:ea typeface="MS PGothic" charset="0"/>
                <a:cs typeface="MS PGothic" charset="0"/>
              </a:rPr>
              <a:t>Gibbons RJ eta. Circulation 2003;107:149–158</a:t>
            </a:r>
          </a:p>
        </p:txBody>
      </p:sp>
      <p:sp>
        <p:nvSpPr>
          <p:cNvPr id="9" name="Rettangolo 8"/>
          <p:cNvSpPr>
            <a:spLocks noChangeArrowheads="1"/>
          </p:cNvSpPr>
          <p:nvPr/>
        </p:nvSpPr>
        <p:spPr bwMode="auto">
          <a:xfrm>
            <a:off x="611188" y="6165850"/>
            <a:ext cx="3571875" cy="460375"/>
          </a:xfrm>
          <a:prstGeom prst="rect">
            <a:avLst/>
          </a:prstGeom>
          <a:noFill/>
          <a:ln>
            <a:noFill/>
          </a:ln>
          <a:effectLst>
            <a:outerShdw blurRad="635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p>
            <a:pPr>
              <a:defRPr/>
            </a:pPr>
            <a:r>
              <a:rPr lang="it-IT" sz="1200" dirty="0" err="1">
                <a:solidFill>
                  <a:srgbClr val="4F81BD">
                    <a:lumMod val="75000"/>
                  </a:srgbClr>
                </a:solidFill>
                <a:latin typeface="Arial" pitchFamily="34" charset="0"/>
                <a:ea typeface="ＭＳ Ｐゴシック" pitchFamily="34" charset="-128"/>
              </a:rPr>
              <a:t>Fihn</a:t>
            </a:r>
            <a:r>
              <a:rPr lang="it-IT" sz="1200" dirty="0">
                <a:solidFill>
                  <a:srgbClr val="4F81BD">
                    <a:lumMod val="75000"/>
                  </a:srgbClr>
                </a:solidFill>
                <a:latin typeface="Arial" pitchFamily="34" charset="0"/>
                <a:ea typeface="ＭＳ Ｐゴシック" pitchFamily="34" charset="-128"/>
              </a:rPr>
              <a:t>  SD et al. </a:t>
            </a:r>
            <a:r>
              <a:rPr lang="it-IT" sz="1200" i="1" dirty="0" err="1">
                <a:solidFill>
                  <a:srgbClr val="4F81BD">
                    <a:lumMod val="75000"/>
                  </a:srgbClr>
                </a:solidFill>
                <a:latin typeface="Arial" pitchFamily="34" charset="0"/>
                <a:ea typeface="ＭＳ Ｐゴシック" pitchFamily="34" charset="-128"/>
              </a:rPr>
              <a:t>Circulation</a:t>
            </a:r>
            <a:r>
              <a:rPr lang="it-IT" sz="1200" i="1" dirty="0">
                <a:solidFill>
                  <a:srgbClr val="4F81BD">
                    <a:lumMod val="75000"/>
                  </a:srgbClr>
                </a:solidFill>
                <a:latin typeface="Arial" pitchFamily="34" charset="0"/>
                <a:ea typeface="ＭＳ Ｐゴシック" pitchFamily="34" charset="-128"/>
              </a:rPr>
              <a:t>. </a:t>
            </a:r>
            <a:r>
              <a:rPr lang="it-IT" sz="1200" dirty="0">
                <a:solidFill>
                  <a:srgbClr val="4F81BD">
                    <a:lumMod val="75000"/>
                  </a:srgbClr>
                </a:solidFill>
                <a:latin typeface="Arial" pitchFamily="34" charset="0"/>
                <a:ea typeface="ＭＳ Ｐゴシック" pitchFamily="34" charset="-128"/>
              </a:rPr>
              <a:t>2012;126:3097-3137</a:t>
            </a:r>
          </a:p>
          <a:p>
            <a:pPr>
              <a:defRPr/>
            </a:pPr>
            <a:r>
              <a:rPr lang="it-IT" sz="1200" dirty="0" err="1">
                <a:solidFill>
                  <a:srgbClr val="4F81BD">
                    <a:lumMod val="75000"/>
                  </a:srgbClr>
                </a:solidFill>
                <a:latin typeface="Arial" pitchFamily="34" charset="0"/>
                <a:ea typeface="ＭＳ Ｐゴシック" pitchFamily="34" charset="-128"/>
              </a:rPr>
              <a:t>Montalescot</a:t>
            </a:r>
            <a:r>
              <a:rPr lang="it-IT" sz="1200" dirty="0">
                <a:solidFill>
                  <a:srgbClr val="4F81BD">
                    <a:lumMod val="75000"/>
                  </a:srgbClr>
                </a:solidFill>
                <a:latin typeface="Arial" pitchFamily="34" charset="0"/>
                <a:ea typeface="ＭＳ Ｐゴシック" pitchFamily="34" charset="-128"/>
              </a:rPr>
              <a:t> G, </a:t>
            </a:r>
            <a:r>
              <a:rPr lang="it-IT" sz="1200" dirty="0" err="1">
                <a:solidFill>
                  <a:srgbClr val="4F81BD">
                    <a:lumMod val="75000"/>
                  </a:srgbClr>
                </a:solidFill>
                <a:latin typeface="Arial" pitchFamily="34" charset="0"/>
                <a:ea typeface="ＭＳ Ｐゴシック" pitchFamily="34" charset="-128"/>
              </a:rPr>
              <a:t>et</a:t>
            </a:r>
            <a:r>
              <a:rPr lang="it-IT" sz="1200" dirty="0">
                <a:solidFill>
                  <a:srgbClr val="4F81BD">
                    <a:lumMod val="75000"/>
                  </a:srgbClr>
                </a:solidFill>
                <a:latin typeface="Arial" pitchFamily="34" charset="0"/>
                <a:ea typeface="ＭＳ Ｐゴシック" pitchFamily="34" charset="-128"/>
              </a:rPr>
              <a:t> al. Eur </a:t>
            </a:r>
            <a:r>
              <a:rPr lang="it-IT" sz="1200" dirty="0" err="1">
                <a:solidFill>
                  <a:srgbClr val="4F81BD">
                    <a:lumMod val="75000"/>
                  </a:srgbClr>
                </a:solidFill>
                <a:latin typeface="Arial" pitchFamily="34" charset="0"/>
                <a:ea typeface="ＭＳ Ｐゴシック" pitchFamily="34" charset="-128"/>
              </a:rPr>
              <a:t>Heart</a:t>
            </a:r>
            <a:r>
              <a:rPr lang="it-IT" sz="1200" dirty="0">
                <a:solidFill>
                  <a:srgbClr val="4F81BD">
                    <a:lumMod val="75000"/>
                  </a:srgbClr>
                </a:solidFill>
                <a:latin typeface="Arial" pitchFamily="34" charset="0"/>
                <a:ea typeface="ＭＳ Ｐゴシック" pitchFamily="34" charset="-128"/>
              </a:rPr>
              <a:t> Journal 2013</a:t>
            </a:r>
          </a:p>
        </p:txBody>
      </p:sp>
      <p:sp>
        <p:nvSpPr>
          <p:cNvPr id="10" name="Rettangolo 9">
            <a:extLst>
              <a:ext uri="{FF2B5EF4-FFF2-40B4-BE49-F238E27FC236}">
                <a16:creationId xmlns:a16="http://schemas.microsoft.com/office/drawing/2014/main" xmlns="" id="{BD90A907-D674-234A-AF2B-4A535B2DB8A0}"/>
              </a:ext>
            </a:extLst>
          </p:cNvPr>
          <p:cNvSpPr/>
          <p:nvPr/>
        </p:nvSpPr>
        <p:spPr>
          <a:xfrm rot="-660000">
            <a:off x="586668" y="2564432"/>
            <a:ext cx="7992888" cy="1368152"/>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Terza cosa da non fare: prescrivere esami inappropriati</a:t>
            </a:r>
          </a:p>
        </p:txBody>
      </p:sp>
    </p:spTree>
    <p:extLst>
      <p:ext uri="{BB962C8B-B14F-4D97-AF65-F5344CB8AC3E}">
        <p14:creationId xmlns:p14="http://schemas.microsoft.com/office/powerpoint/2010/main" val="2365769448"/>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xmlns="" id="{638C2175-A817-234A-A221-3E6D9CCBEAA2}"/>
              </a:ext>
            </a:extLst>
          </p:cNvPr>
          <p:cNvSpPr>
            <a:spLocks noGrp="1" noChangeArrowheads="1"/>
          </p:cNvSpPr>
          <p:nvPr>
            <p:ph type="title"/>
          </p:nvPr>
        </p:nvSpPr>
        <p:spPr>
          <a:xfrm>
            <a:off x="539749" y="836613"/>
            <a:ext cx="8208963" cy="1143000"/>
          </a:xfrm>
        </p:spPr>
        <p:txBody>
          <a:bodyPr/>
          <a:lstStyle/>
          <a:p>
            <a:pPr algn="ctr" eaLnBrk="1" hangingPunct="1">
              <a:defRPr/>
            </a:pPr>
            <a:r>
              <a:rPr lang="en-US" sz="3200" dirty="0">
                <a:solidFill>
                  <a:srgbClr val="FF0000"/>
                </a:solidFill>
                <a:latin typeface="Century Gothic" pitchFamily="34" charset="0"/>
              </a:rPr>
              <a:t>Le </a:t>
            </a:r>
            <a:r>
              <a:rPr lang="en-US" sz="3200" dirty="0" err="1">
                <a:solidFill>
                  <a:srgbClr val="FF0000"/>
                </a:solidFill>
                <a:latin typeface="Century Gothic" pitchFamily="34" charset="0"/>
              </a:rPr>
              <a:t>cose</a:t>
            </a:r>
            <a:r>
              <a:rPr lang="en-US" sz="3200" dirty="0">
                <a:solidFill>
                  <a:srgbClr val="FF0000"/>
                </a:solidFill>
                <a:latin typeface="Century Gothic" pitchFamily="34" charset="0"/>
              </a:rPr>
              <a:t> da fare in </a:t>
            </a:r>
            <a:r>
              <a:rPr lang="en-US" sz="3200" dirty="0" err="1">
                <a:solidFill>
                  <a:srgbClr val="FF0000"/>
                </a:solidFill>
                <a:latin typeface="Century Gothic" pitchFamily="34" charset="0"/>
              </a:rPr>
              <a:t>prevenzione</a:t>
            </a:r>
            <a:r>
              <a:rPr lang="en-US" sz="3200" dirty="0">
                <a:solidFill>
                  <a:srgbClr val="FF0000"/>
                </a:solidFill>
                <a:latin typeface="Century Gothic" pitchFamily="34" charset="0"/>
              </a:rPr>
              <a:t> </a:t>
            </a:r>
            <a:r>
              <a:rPr lang="en-US" sz="3200" dirty="0" err="1">
                <a:solidFill>
                  <a:srgbClr val="FF0000"/>
                </a:solidFill>
                <a:latin typeface="Century Gothic" pitchFamily="34" charset="0"/>
              </a:rPr>
              <a:t>secondaria</a:t>
            </a:r>
            <a:endParaRPr lang="it-IT" sz="3200" b="1" dirty="0">
              <a:solidFill>
                <a:srgbClr val="FF0000"/>
              </a:solidFill>
              <a:latin typeface="Century Gothic" pitchFamily="34" charset="0"/>
              <a:cs typeface="+mj-cs"/>
            </a:endParaRPr>
          </a:p>
        </p:txBody>
      </p:sp>
      <p:sp>
        <p:nvSpPr>
          <p:cNvPr id="47107" name="Rectangle 3">
            <a:extLst>
              <a:ext uri="{FF2B5EF4-FFF2-40B4-BE49-F238E27FC236}">
                <a16:creationId xmlns:a16="http://schemas.microsoft.com/office/drawing/2014/main" xmlns="" id="{5AA436C3-64F3-FB47-8C2C-FAD8A5B0F127}"/>
              </a:ext>
            </a:extLst>
          </p:cNvPr>
          <p:cNvSpPr>
            <a:spLocks noGrp="1" noChangeArrowheads="1"/>
          </p:cNvSpPr>
          <p:nvPr>
            <p:ph idx="1"/>
          </p:nvPr>
        </p:nvSpPr>
        <p:spPr>
          <a:xfrm>
            <a:off x="755650" y="2349500"/>
            <a:ext cx="7993063" cy="4114800"/>
          </a:xfrm>
        </p:spPr>
        <p:txBody>
          <a:bodyPr/>
          <a:lstStyle/>
          <a:p>
            <a:pPr>
              <a:lnSpc>
                <a:spcPct val="130000"/>
              </a:lnSpc>
              <a:buClr>
                <a:srgbClr val="1515F7"/>
              </a:buClr>
              <a:buFont typeface="Wingdings" charset="2"/>
              <a:buChar char="ü"/>
              <a:defRPr/>
            </a:pPr>
            <a:r>
              <a:rPr lang="en-US" sz="2400" i="1" dirty="0" err="1">
                <a:solidFill>
                  <a:srgbClr val="000090"/>
                </a:solidFill>
                <a:latin typeface="Verdana" charset="0"/>
              </a:rPr>
              <a:t>Stratificare</a:t>
            </a:r>
            <a:r>
              <a:rPr lang="en-US" sz="2400" i="1" dirty="0">
                <a:solidFill>
                  <a:srgbClr val="000090"/>
                </a:solidFill>
                <a:latin typeface="Verdana" charset="0"/>
              </a:rPr>
              <a:t> </a:t>
            </a:r>
            <a:r>
              <a:rPr lang="en-US" sz="2400" i="1" dirty="0" err="1">
                <a:solidFill>
                  <a:srgbClr val="000090"/>
                </a:solidFill>
                <a:latin typeface="Verdana" charset="0"/>
              </a:rPr>
              <a:t>il</a:t>
            </a:r>
            <a:r>
              <a:rPr lang="en-US" sz="2400" i="1" dirty="0">
                <a:solidFill>
                  <a:srgbClr val="000090"/>
                </a:solidFill>
                <a:latin typeface="Verdana" charset="0"/>
              </a:rPr>
              <a:t> </a:t>
            </a:r>
            <a:r>
              <a:rPr lang="en-US" sz="2400" i="1" dirty="0" err="1">
                <a:solidFill>
                  <a:srgbClr val="000090"/>
                </a:solidFill>
                <a:latin typeface="Verdana" charset="0"/>
              </a:rPr>
              <a:t>rischio</a:t>
            </a:r>
            <a:r>
              <a:rPr lang="en-US" sz="2400" i="1" dirty="0">
                <a:solidFill>
                  <a:srgbClr val="000090"/>
                </a:solidFill>
                <a:latin typeface="Verdana" charset="0"/>
              </a:rPr>
              <a:t> </a:t>
            </a:r>
            <a:r>
              <a:rPr lang="en-US" sz="2400" i="1" dirty="0" err="1">
                <a:solidFill>
                  <a:srgbClr val="000090"/>
                </a:solidFill>
                <a:latin typeface="Verdana" charset="0"/>
              </a:rPr>
              <a:t>ed</a:t>
            </a:r>
            <a:r>
              <a:rPr lang="en-US" sz="2400" i="1" dirty="0">
                <a:solidFill>
                  <a:srgbClr val="000090"/>
                </a:solidFill>
                <a:latin typeface="Verdana" charset="0"/>
              </a:rPr>
              <a:t> </a:t>
            </a:r>
            <a:r>
              <a:rPr lang="en-US" sz="2400" i="1" dirty="0" err="1">
                <a:solidFill>
                  <a:srgbClr val="000090"/>
                </a:solidFill>
                <a:latin typeface="Verdana" charset="0"/>
              </a:rPr>
              <a:t>avviare</a:t>
            </a:r>
            <a:r>
              <a:rPr lang="en-US" sz="2400" i="1" dirty="0">
                <a:solidFill>
                  <a:srgbClr val="000090"/>
                </a:solidFill>
                <a:latin typeface="Verdana" charset="0"/>
              </a:rPr>
              <a:t> un follow up </a:t>
            </a:r>
            <a:r>
              <a:rPr lang="en-US" sz="2400" i="1" dirty="0" err="1">
                <a:solidFill>
                  <a:srgbClr val="000090"/>
                </a:solidFill>
                <a:latin typeface="Verdana" charset="0"/>
              </a:rPr>
              <a:t>appropriato</a:t>
            </a:r>
            <a:r>
              <a:rPr lang="en-US" sz="2400" i="1" dirty="0">
                <a:solidFill>
                  <a:srgbClr val="000090"/>
                </a:solidFill>
                <a:latin typeface="Verdana" charset="0"/>
              </a:rPr>
              <a:t> </a:t>
            </a:r>
            <a:r>
              <a:rPr lang="en-US" sz="2400" i="1" dirty="0" err="1">
                <a:solidFill>
                  <a:srgbClr val="000090"/>
                </a:solidFill>
                <a:latin typeface="Verdana" charset="0"/>
              </a:rPr>
              <a:t>alle</a:t>
            </a:r>
            <a:r>
              <a:rPr lang="en-US" sz="2400" i="1" dirty="0">
                <a:solidFill>
                  <a:srgbClr val="000090"/>
                </a:solidFill>
                <a:latin typeface="Verdana" charset="0"/>
              </a:rPr>
              <a:t> </a:t>
            </a:r>
            <a:r>
              <a:rPr lang="en-US" sz="2400" i="1" dirty="0" err="1">
                <a:solidFill>
                  <a:srgbClr val="000090"/>
                </a:solidFill>
                <a:latin typeface="Verdana" charset="0"/>
              </a:rPr>
              <a:t>caratteristiche</a:t>
            </a:r>
            <a:r>
              <a:rPr lang="en-US" sz="2400" i="1" dirty="0">
                <a:solidFill>
                  <a:srgbClr val="000090"/>
                </a:solidFill>
                <a:latin typeface="Verdana" charset="0"/>
              </a:rPr>
              <a:t> del </a:t>
            </a:r>
            <a:r>
              <a:rPr lang="en-US" sz="2400" i="1" dirty="0" err="1">
                <a:solidFill>
                  <a:srgbClr val="000090"/>
                </a:solidFill>
                <a:latin typeface="Verdana" charset="0"/>
              </a:rPr>
              <a:t>paziente</a:t>
            </a:r>
            <a:endParaRPr lang="en-US" sz="2400" i="1" dirty="0">
              <a:solidFill>
                <a:srgbClr val="000090"/>
              </a:solidFill>
              <a:latin typeface="Verdana" charset="0"/>
            </a:endParaRPr>
          </a:p>
          <a:p>
            <a:pPr eaLnBrk="1" hangingPunct="1">
              <a:lnSpc>
                <a:spcPct val="130000"/>
              </a:lnSpc>
              <a:buClr>
                <a:srgbClr val="1515F7"/>
              </a:buClr>
              <a:buFont typeface="Wingdings" charset="2"/>
              <a:buChar char="ü"/>
              <a:defRPr/>
            </a:pPr>
            <a:r>
              <a:rPr lang="en-US" sz="2400" i="1" dirty="0" err="1">
                <a:solidFill>
                  <a:srgbClr val="000090"/>
                </a:solidFill>
                <a:latin typeface="Verdana" charset="0"/>
              </a:rPr>
              <a:t>Ottimizzare</a:t>
            </a:r>
            <a:r>
              <a:rPr lang="en-US" sz="2400" i="1" dirty="0">
                <a:solidFill>
                  <a:srgbClr val="000090"/>
                </a:solidFill>
                <a:latin typeface="Verdana" charset="0"/>
              </a:rPr>
              <a:t> la </a:t>
            </a:r>
            <a:r>
              <a:rPr lang="en-US" sz="2400" i="1" dirty="0" err="1">
                <a:solidFill>
                  <a:srgbClr val="000090"/>
                </a:solidFill>
                <a:latin typeface="Verdana" charset="0"/>
              </a:rPr>
              <a:t>terapia</a:t>
            </a:r>
            <a:r>
              <a:rPr lang="en-US" sz="2400" i="1" dirty="0">
                <a:solidFill>
                  <a:srgbClr val="000090"/>
                </a:solidFill>
                <a:latin typeface="Verdana" charset="0"/>
              </a:rPr>
              <a:t>, </a:t>
            </a:r>
            <a:r>
              <a:rPr lang="en-US" sz="2400" i="1" dirty="0" err="1">
                <a:solidFill>
                  <a:srgbClr val="000090"/>
                </a:solidFill>
                <a:latin typeface="Verdana" charset="0"/>
              </a:rPr>
              <a:t>verificando</a:t>
            </a:r>
            <a:r>
              <a:rPr lang="en-US" sz="2400" i="1" dirty="0">
                <a:solidFill>
                  <a:srgbClr val="000090"/>
                </a:solidFill>
                <a:latin typeface="Verdana" charset="0"/>
              </a:rPr>
              <a:t> </a:t>
            </a:r>
            <a:r>
              <a:rPr lang="en-US" sz="2400" i="1" dirty="0" err="1">
                <a:solidFill>
                  <a:srgbClr val="000090"/>
                </a:solidFill>
                <a:latin typeface="Verdana" charset="0"/>
              </a:rPr>
              <a:t>l’aderenza</a:t>
            </a:r>
            <a:endParaRPr lang="en-US" sz="2400" i="1" dirty="0">
              <a:solidFill>
                <a:srgbClr val="000090"/>
              </a:solidFill>
              <a:latin typeface="Verdana" charset="0"/>
            </a:endParaRPr>
          </a:p>
          <a:p>
            <a:pPr eaLnBrk="1" hangingPunct="1">
              <a:lnSpc>
                <a:spcPct val="130000"/>
              </a:lnSpc>
              <a:buClr>
                <a:srgbClr val="1515F7"/>
              </a:buClr>
              <a:buFont typeface="Wingdings" charset="2"/>
              <a:buChar char="ü"/>
              <a:defRPr/>
            </a:pPr>
            <a:r>
              <a:rPr lang="en-US" sz="2400" i="1" dirty="0" err="1">
                <a:solidFill>
                  <a:srgbClr val="000090"/>
                </a:solidFill>
                <a:latin typeface="Verdana" charset="0"/>
              </a:rPr>
              <a:t>Sfruttare</a:t>
            </a:r>
            <a:r>
              <a:rPr lang="en-US" sz="2400" i="1" dirty="0">
                <a:solidFill>
                  <a:srgbClr val="000090"/>
                </a:solidFill>
                <a:latin typeface="Verdana" charset="0"/>
              </a:rPr>
              <a:t> </a:t>
            </a:r>
            <a:r>
              <a:rPr lang="en-US" sz="2400" i="1" dirty="0" err="1">
                <a:solidFill>
                  <a:srgbClr val="000090"/>
                </a:solidFill>
                <a:latin typeface="Verdana" charset="0"/>
              </a:rPr>
              <a:t>i</a:t>
            </a:r>
            <a:r>
              <a:rPr lang="en-US" sz="2400" i="1" dirty="0">
                <a:solidFill>
                  <a:srgbClr val="000090"/>
                </a:solidFill>
                <a:latin typeface="Verdana" charset="0"/>
              </a:rPr>
              <a:t> </a:t>
            </a:r>
            <a:r>
              <a:rPr lang="en-US" sz="2400" i="1" dirty="0" err="1">
                <a:solidFill>
                  <a:srgbClr val="000090"/>
                </a:solidFill>
                <a:latin typeface="Verdana" charset="0"/>
              </a:rPr>
              <a:t>vantaggi</a:t>
            </a:r>
            <a:r>
              <a:rPr lang="en-US" sz="2400" i="1" dirty="0">
                <a:solidFill>
                  <a:srgbClr val="000090"/>
                </a:solidFill>
                <a:latin typeface="Verdana" charset="0"/>
              </a:rPr>
              <a:t> </a:t>
            </a:r>
            <a:r>
              <a:rPr lang="en-US" sz="2400" i="1" dirty="0" err="1">
                <a:solidFill>
                  <a:srgbClr val="000090"/>
                </a:solidFill>
                <a:latin typeface="Verdana" charset="0"/>
              </a:rPr>
              <a:t>degli</a:t>
            </a:r>
            <a:r>
              <a:rPr lang="en-US" sz="2400" i="1" dirty="0">
                <a:solidFill>
                  <a:srgbClr val="000090"/>
                </a:solidFill>
                <a:latin typeface="Verdana" charset="0"/>
              </a:rPr>
              <a:t> </a:t>
            </a:r>
            <a:r>
              <a:rPr lang="en-US" sz="2400" i="1" dirty="0" err="1">
                <a:solidFill>
                  <a:srgbClr val="000090"/>
                </a:solidFill>
                <a:latin typeface="Verdana" charset="0"/>
              </a:rPr>
              <a:t>interventi</a:t>
            </a:r>
            <a:r>
              <a:rPr lang="en-US" sz="2400" i="1" dirty="0">
                <a:solidFill>
                  <a:srgbClr val="000090"/>
                </a:solidFill>
                <a:latin typeface="Verdana" charset="0"/>
              </a:rPr>
              <a:t> non </a:t>
            </a:r>
            <a:r>
              <a:rPr lang="en-US" sz="2400" i="1" dirty="0" err="1">
                <a:solidFill>
                  <a:srgbClr val="000090"/>
                </a:solidFill>
                <a:latin typeface="Verdana" charset="0"/>
              </a:rPr>
              <a:t>farmacologici</a:t>
            </a:r>
            <a:endParaRPr lang="en-US" sz="2400" i="1" dirty="0">
              <a:solidFill>
                <a:srgbClr val="000090"/>
              </a:solidFill>
              <a:latin typeface="Verdana" charset="0"/>
            </a:endParaRPr>
          </a:p>
          <a:p>
            <a:pPr eaLnBrk="1" hangingPunct="1">
              <a:buClr>
                <a:srgbClr val="1515F7"/>
              </a:buClr>
              <a:buFont typeface="Wingdings" charset="2"/>
              <a:buChar char="ü"/>
              <a:defRPr/>
            </a:pPr>
            <a:endParaRPr lang="en-US" dirty="0">
              <a:solidFill>
                <a:srgbClr val="000090"/>
              </a:solidFill>
              <a:latin typeface="Verdana" charset="0"/>
              <a:cs typeface="+mn-cs"/>
            </a:endParaRPr>
          </a:p>
        </p:txBody>
      </p:sp>
    </p:spTree>
    <p:extLst>
      <p:ext uri="{BB962C8B-B14F-4D97-AF65-F5344CB8AC3E}">
        <p14:creationId xmlns:p14="http://schemas.microsoft.com/office/powerpoint/2010/main" val="11277336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500" fill="hold"/>
                                        <p:tgtEl>
                                          <p:spTgt spid="47107">
                                            <p:txEl>
                                              <p:pRg st="1" end="1"/>
                                            </p:txEl>
                                          </p:spTgt>
                                        </p:tgtEl>
                                        <p:attrNameLst>
                                          <p:attrName>style.color</p:attrName>
                                        </p:attrNameLst>
                                      </p:cBhvr>
                                      <p:to>
                                        <a:srgbClr val="FF041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olo 1">
            <a:extLst>
              <a:ext uri="{FF2B5EF4-FFF2-40B4-BE49-F238E27FC236}">
                <a16:creationId xmlns:a16="http://schemas.microsoft.com/office/drawing/2014/main" xmlns="" id="{0313DBC7-B34C-BC43-8029-3F49F8210741}"/>
              </a:ext>
            </a:extLst>
          </p:cNvPr>
          <p:cNvSpPr>
            <a:spLocks noGrp="1"/>
          </p:cNvSpPr>
          <p:nvPr>
            <p:ph type="title" idx="4294967295"/>
          </p:nvPr>
        </p:nvSpPr>
        <p:spPr>
          <a:xfrm>
            <a:off x="35077" y="509833"/>
            <a:ext cx="8915400" cy="1143000"/>
          </a:xfrm>
        </p:spPr>
        <p:txBody>
          <a:bodyPr/>
          <a:lstStyle/>
          <a:p>
            <a:pPr algn="ctr" eaLnBrk="1" hangingPunct="1">
              <a:defRPr/>
            </a:pPr>
            <a:r>
              <a:rPr lang="it-IT" sz="2000" b="1" dirty="0">
                <a:solidFill>
                  <a:srgbClr val="000090"/>
                </a:solidFill>
                <a:latin typeface="Comic Sans MS" charset="0"/>
                <a:cs typeface="+mj-cs"/>
              </a:rPr>
              <a:t>      </a:t>
            </a:r>
            <a:r>
              <a:rPr lang="it-IT" sz="2800" b="1" dirty="0">
                <a:solidFill>
                  <a:srgbClr val="000090"/>
                </a:solidFill>
                <a:latin typeface="Arial Narrow" charset="0"/>
                <a:cs typeface="+mj-cs"/>
              </a:rPr>
              <a:t>Trattamenti alla dimissione e a 6 mesi       </a:t>
            </a:r>
            <a:br>
              <a:rPr lang="it-IT" sz="2800" b="1" dirty="0">
                <a:solidFill>
                  <a:srgbClr val="000090"/>
                </a:solidFill>
                <a:latin typeface="Arial Narrow" charset="0"/>
                <a:cs typeface="+mj-cs"/>
              </a:rPr>
            </a:br>
            <a:r>
              <a:rPr lang="it-IT" sz="2800" b="1" dirty="0">
                <a:solidFill>
                  <a:srgbClr val="000090"/>
                </a:solidFill>
                <a:latin typeface="Arial Narrow" charset="0"/>
                <a:cs typeface="+mj-cs"/>
              </a:rPr>
              <a:t>(STEMI e NSTEMI) in pz con dato disponibile       </a:t>
            </a:r>
            <a:br>
              <a:rPr lang="it-IT" sz="2800" b="1" dirty="0">
                <a:solidFill>
                  <a:srgbClr val="000090"/>
                </a:solidFill>
                <a:latin typeface="Arial Narrow" charset="0"/>
                <a:cs typeface="+mj-cs"/>
              </a:rPr>
            </a:br>
            <a:endParaRPr lang="it-IT" sz="2800" b="1" dirty="0">
              <a:solidFill>
                <a:srgbClr val="000090"/>
              </a:solidFill>
              <a:latin typeface="Arial Narrow" charset="0"/>
              <a:cs typeface="+mj-cs"/>
            </a:endParaRPr>
          </a:p>
        </p:txBody>
      </p:sp>
      <p:graphicFrame>
        <p:nvGraphicFramePr>
          <p:cNvPr id="50178" name="Segnaposto contenuto 3">
            <a:extLst>
              <a:ext uri="{FF2B5EF4-FFF2-40B4-BE49-F238E27FC236}">
                <a16:creationId xmlns:a16="http://schemas.microsoft.com/office/drawing/2014/main" xmlns="" id="{2C553394-0C7F-F74A-ABF6-D60CCBFD855E}"/>
              </a:ext>
            </a:extLst>
          </p:cNvPr>
          <p:cNvGraphicFramePr>
            <a:graphicFrameLocks noGrp="1"/>
          </p:cNvGraphicFramePr>
          <p:nvPr>
            <p:ph idx="4294967295"/>
          </p:nvPr>
        </p:nvGraphicFramePr>
        <p:xfrm>
          <a:off x="428625" y="1500188"/>
          <a:ext cx="8229600" cy="4525962"/>
        </p:xfrm>
        <a:graphic>
          <a:graphicData uri="http://schemas.openxmlformats.org/presentationml/2006/ole">
            <mc:AlternateContent xmlns:mc="http://schemas.openxmlformats.org/markup-compatibility/2006">
              <mc:Choice xmlns:v="urn:schemas-microsoft-com:vml" Requires="v">
                <p:oleObj spid="_x0000_s429091" name="Grafico" r:id="rId3" imgW="17145000" imgH="9423400" progId="Excel.Chart.8">
                  <p:embed/>
                </p:oleObj>
              </mc:Choice>
              <mc:Fallback>
                <p:oleObj name="Grafico" r:id="rId3" imgW="17145000" imgH="9423400" progId="Excel.Chart.8">
                  <p:embed/>
                  <p:pic>
                    <p:nvPicPr>
                      <p:cNvPr id="50178" name="Segnaposto contenuto 3">
                        <a:extLst>
                          <a:ext uri="{FF2B5EF4-FFF2-40B4-BE49-F238E27FC236}">
                            <a16:creationId xmlns:a16="http://schemas.microsoft.com/office/drawing/2014/main" xmlns="" id="{2C553394-0C7F-F74A-ABF6-D60CCBFD855E}"/>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500188"/>
                        <a:ext cx="8229600" cy="452596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179" name="CasellaDiTesto 4">
            <a:extLst>
              <a:ext uri="{FF2B5EF4-FFF2-40B4-BE49-F238E27FC236}">
                <a16:creationId xmlns:a16="http://schemas.microsoft.com/office/drawing/2014/main" xmlns="" id="{D2DECAE4-7597-BF49-8D84-F3A649E491FD}"/>
              </a:ext>
            </a:extLst>
          </p:cNvPr>
          <p:cNvSpPr txBox="1">
            <a:spLocks noChangeArrowheads="1"/>
          </p:cNvSpPr>
          <p:nvPr/>
        </p:nvSpPr>
        <p:spPr bwMode="auto">
          <a:xfrm>
            <a:off x="1331913" y="6092825"/>
            <a:ext cx="7272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2000" b="1">
                <a:latin typeface="Times New Roman" panose="02020603050405020304" pitchFamily="18" charset="0"/>
              </a:rPr>
              <a:t>  </a:t>
            </a:r>
            <a:r>
              <a:rPr lang="it-IT" altLang="it-IT" sz="2000" b="1">
                <a:solidFill>
                  <a:srgbClr val="003F75"/>
                </a:solidFill>
              </a:rPr>
              <a:t>-1,3%           -19.7%          -12.9%           -11.2%           -6.1%</a:t>
            </a:r>
            <a:r>
              <a:rPr lang="it-IT" altLang="it-IT" sz="2000" b="1">
                <a:solidFill>
                  <a:srgbClr val="003F75"/>
                </a:solidFill>
                <a:latin typeface="Times New Roman" panose="02020603050405020304" pitchFamily="18" charset="0"/>
              </a:rPr>
              <a:t>         </a:t>
            </a:r>
          </a:p>
        </p:txBody>
      </p:sp>
      <p:pic>
        <p:nvPicPr>
          <p:cNvPr id="50180" name="Picture 4">
            <a:extLst>
              <a:ext uri="{FF2B5EF4-FFF2-40B4-BE49-F238E27FC236}">
                <a16:creationId xmlns:a16="http://schemas.microsoft.com/office/drawing/2014/main" xmlns="" id="{7FE8119B-7B09-2B4E-8EA6-C31ED5DA14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9563" y="0"/>
            <a:ext cx="12350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304392"/>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50BD8D51-5A54-1440-AA59-C4649DDE14D2}"/>
              </a:ext>
            </a:extLst>
          </p:cNvPr>
          <p:cNvSpPr>
            <a:spLocks noGrp="1"/>
          </p:cNvSpPr>
          <p:nvPr>
            <p:ph type="sldNum" sz="quarter" idx="12"/>
          </p:nvPr>
        </p:nvSpPr>
        <p:spPr/>
        <p:txBody>
          <a:bodyPr/>
          <a:lstStyle/>
          <a:p>
            <a:fld id="{232CBC1A-E5ED-4EBF-AF10-D024A602A039}" type="slidenum">
              <a:rPr lang="it-IT" smtClean="0"/>
              <a:pPr/>
              <a:t>43</a:t>
            </a:fld>
            <a:endParaRPr lang="it-IT"/>
          </a:p>
        </p:txBody>
      </p:sp>
      <p:sp>
        <p:nvSpPr>
          <p:cNvPr id="3" name="Titolo 2">
            <a:extLst>
              <a:ext uri="{FF2B5EF4-FFF2-40B4-BE49-F238E27FC236}">
                <a16:creationId xmlns:a16="http://schemas.microsoft.com/office/drawing/2014/main" xmlns="" id="{2A0A5ABE-B4E2-E644-9465-71E18D48CA50}"/>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xmlns="" id="{2FB03D18-86AF-294D-B39C-54646E7C7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4709397"/>
          </a:xfrm>
          <a:prstGeom prst="rect">
            <a:avLst/>
          </a:prstGeom>
        </p:spPr>
      </p:pic>
      <p:sp>
        <p:nvSpPr>
          <p:cNvPr id="4" name="Rettangolo 3">
            <a:extLst>
              <a:ext uri="{FF2B5EF4-FFF2-40B4-BE49-F238E27FC236}">
                <a16:creationId xmlns:a16="http://schemas.microsoft.com/office/drawing/2014/main" xmlns="" id="{1FDFA67A-DC9F-BC4F-9CD9-A41B9688F346}"/>
              </a:ext>
            </a:extLst>
          </p:cNvPr>
          <p:cNvSpPr/>
          <p:nvPr/>
        </p:nvSpPr>
        <p:spPr>
          <a:xfrm>
            <a:off x="8244408" y="5229200"/>
            <a:ext cx="792088" cy="5760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AMI</a:t>
            </a:r>
          </a:p>
        </p:txBody>
      </p:sp>
      <p:sp>
        <p:nvSpPr>
          <p:cNvPr id="6" name="Freccia su 5">
            <a:extLst>
              <a:ext uri="{FF2B5EF4-FFF2-40B4-BE49-F238E27FC236}">
                <a16:creationId xmlns:a16="http://schemas.microsoft.com/office/drawing/2014/main" xmlns="" id="{F03D4384-A9E6-1F4B-869D-F710E0F435BA}"/>
              </a:ext>
            </a:extLst>
          </p:cNvPr>
          <p:cNvSpPr/>
          <p:nvPr/>
        </p:nvSpPr>
        <p:spPr>
          <a:xfrm>
            <a:off x="8460084" y="4941168"/>
            <a:ext cx="360736" cy="28803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176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201" name="Object 2">
            <a:extLst>
              <a:ext uri="{FF2B5EF4-FFF2-40B4-BE49-F238E27FC236}">
                <a16:creationId xmlns:a16="http://schemas.microsoft.com/office/drawing/2014/main" xmlns="" id="{D881A3DA-7776-DD44-81D4-9A9F65EB912E}"/>
              </a:ext>
            </a:extLst>
          </p:cNvPr>
          <p:cNvGraphicFramePr>
            <a:graphicFrameLocks noChangeAspect="1"/>
          </p:cNvGraphicFramePr>
          <p:nvPr/>
        </p:nvGraphicFramePr>
        <p:xfrm>
          <a:off x="323850" y="2276475"/>
          <a:ext cx="3806825" cy="2773363"/>
        </p:xfrm>
        <a:graphic>
          <a:graphicData uri="http://schemas.openxmlformats.org/presentationml/2006/ole">
            <mc:AlternateContent xmlns:mc="http://schemas.openxmlformats.org/markup-compatibility/2006">
              <mc:Choice xmlns:v="urn:schemas-microsoft-com:vml" Requires="v">
                <p:oleObj spid="_x0000_s431139" name="Foglio di lavoro" r:id="rId4" imgW="3822700" imgH="2781300" progId="Excel.Sheet.8">
                  <p:embed/>
                </p:oleObj>
              </mc:Choice>
              <mc:Fallback>
                <p:oleObj name="Foglio di lavoro" r:id="rId4" imgW="3822700" imgH="2781300" progId="Excel.Sheet.8">
                  <p:embed/>
                  <p:pic>
                    <p:nvPicPr>
                      <p:cNvPr id="51201" name="Object 2">
                        <a:extLst>
                          <a:ext uri="{FF2B5EF4-FFF2-40B4-BE49-F238E27FC236}">
                            <a16:creationId xmlns:a16="http://schemas.microsoft.com/office/drawing/2014/main" xmlns="" id="{D881A3DA-7776-DD44-81D4-9A9F65EB91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276475"/>
                        <a:ext cx="380682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58" name="Rectangle 5">
            <a:extLst>
              <a:ext uri="{FF2B5EF4-FFF2-40B4-BE49-F238E27FC236}">
                <a16:creationId xmlns:a16="http://schemas.microsoft.com/office/drawing/2014/main" xmlns="" id="{DD7B068F-3813-D747-892D-FA9E7481425D}"/>
              </a:ext>
            </a:extLst>
          </p:cNvPr>
          <p:cNvSpPr>
            <a:spLocks noGrp="1" noChangeArrowheads="1"/>
          </p:cNvSpPr>
          <p:nvPr>
            <p:ph type="title"/>
          </p:nvPr>
        </p:nvSpPr>
        <p:spPr>
          <a:xfrm>
            <a:off x="468313" y="836613"/>
            <a:ext cx="8229600" cy="1143000"/>
          </a:xfrm>
        </p:spPr>
        <p:txBody>
          <a:bodyPr/>
          <a:lstStyle/>
          <a:p>
            <a:pPr eaLnBrk="1" hangingPunct="1">
              <a:defRPr/>
            </a:pPr>
            <a:r>
              <a:rPr lang="it-IT" sz="2400" b="1" dirty="0">
                <a:solidFill>
                  <a:srgbClr val="FF0000"/>
                </a:solidFill>
                <a:latin typeface="Century Gothic" charset="0"/>
                <a:cs typeface="+mj-cs"/>
              </a:rPr>
              <a:t>Interruzione dei trattamenti raccomandati durante il follow-up in pazienti con pregresso IMA </a:t>
            </a:r>
            <a:br>
              <a:rPr lang="it-IT" sz="2400" b="1" dirty="0">
                <a:solidFill>
                  <a:srgbClr val="FF0000"/>
                </a:solidFill>
                <a:latin typeface="Century Gothic" charset="0"/>
                <a:cs typeface="+mj-cs"/>
              </a:rPr>
            </a:br>
            <a:r>
              <a:rPr lang="it-IT" sz="2000" b="1" i="1" dirty="0">
                <a:solidFill>
                  <a:srgbClr val="FF0000"/>
                </a:solidFill>
                <a:latin typeface="Century Gothic" charset="0"/>
                <a:cs typeface="+mj-cs"/>
              </a:rPr>
              <a:t>Dati del registro SIMG - </a:t>
            </a:r>
            <a:r>
              <a:rPr lang="it-IT" sz="2000" b="1" i="1" dirty="0" err="1">
                <a:solidFill>
                  <a:srgbClr val="FF0000"/>
                </a:solidFill>
                <a:latin typeface="Century Gothic" charset="0"/>
                <a:cs typeface="+mj-cs"/>
              </a:rPr>
              <a:t>Health</a:t>
            </a:r>
            <a:r>
              <a:rPr lang="it-IT" sz="2000" b="1" i="1" dirty="0">
                <a:solidFill>
                  <a:srgbClr val="FF0000"/>
                </a:solidFill>
                <a:latin typeface="Century Gothic" charset="0"/>
                <a:cs typeface="+mj-cs"/>
              </a:rPr>
              <a:t> </a:t>
            </a:r>
            <a:r>
              <a:rPr lang="it-IT" sz="2000" b="1" i="1" dirty="0" err="1">
                <a:solidFill>
                  <a:srgbClr val="FF0000"/>
                </a:solidFill>
                <a:latin typeface="Century Gothic" charset="0"/>
                <a:cs typeface="+mj-cs"/>
              </a:rPr>
              <a:t>Search</a:t>
            </a:r>
            <a:r>
              <a:rPr lang="it-IT" sz="2000" b="1" i="1" dirty="0">
                <a:solidFill>
                  <a:srgbClr val="FF0000"/>
                </a:solidFill>
                <a:latin typeface="Century Gothic" charset="0"/>
                <a:cs typeface="+mj-cs"/>
              </a:rPr>
              <a:t> </a:t>
            </a:r>
          </a:p>
        </p:txBody>
      </p:sp>
      <p:sp>
        <p:nvSpPr>
          <p:cNvPr id="51203" name="Segnaposto numero diapositiva 7">
            <a:extLst>
              <a:ext uri="{FF2B5EF4-FFF2-40B4-BE49-F238E27FC236}">
                <a16:creationId xmlns:a16="http://schemas.microsoft.com/office/drawing/2014/main" xmlns="" id="{17A38F83-2771-8B49-8EEE-044AD8F5D40E}"/>
              </a:ext>
            </a:extLst>
          </p:cNvPr>
          <p:cNvSpPr>
            <a:spLocks noGrp="1"/>
          </p:cNvSpPr>
          <p:nvPr>
            <p:ph type="sldNum" sz="quarter" idx="12"/>
          </p:nvPr>
        </p:nvSpPr>
        <p:spPr>
          <a:xfrm>
            <a:off x="5629275" y="62753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EC3EEC-ED0C-6D4C-B5AA-B0CD6132885E}" type="slidenum">
              <a:rPr lang="it-IT" altLang="it-IT" sz="1100" b="1">
                <a:solidFill>
                  <a:srgbClr val="FFFFFF"/>
                </a:solidFill>
                <a:latin typeface="Century Gothic" panose="020B0502020202020204" pitchFamily="34" charset="0"/>
              </a:rPr>
              <a:pPr eaLnBrk="1" hangingPunct="1"/>
              <a:t>44</a:t>
            </a:fld>
            <a:endParaRPr lang="it-IT" altLang="it-IT" sz="1100" b="1">
              <a:solidFill>
                <a:srgbClr val="FFFFFF"/>
              </a:solidFill>
              <a:latin typeface="Century Gothic" panose="020B0502020202020204" pitchFamily="34" charset="0"/>
            </a:endParaRPr>
          </a:p>
        </p:txBody>
      </p:sp>
      <p:pic>
        <p:nvPicPr>
          <p:cNvPr id="51204" name="Picture 2">
            <a:extLst>
              <a:ext uri="{FF2B5EF4-FFF2-40B4-BE49-F238E27FC236}">
                <a16:creationId xmlns:a16="http://schemas.microsoft.com/office/drawing/2014/main" xmlns="" id="{3CBD96E5-298F-AF4A-8696-7EABF701A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2060575"/>
            <a:ext cx="50038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ttangolo 14">
            <a:extLst>
              <a:ext uri="{FF2B5EF4-FFF2-40B4-BE49-F238E27FC236}">
                <a16:creationId xmlns:a16="http://schemas.microsoft.com/office/drawing/2014/main" xmlns="" id="{34B05780-B137-F545-AF52-F69EAB857020}"/>
              </a:ext>
            </a:extLst>
          </p:cNvPr>
          <p:cNvSpPr>
            <a:spLocks noChangeArrowheads="1"/>
          </p:cNvSpPr>
          <p:nvPr/>
        </p:nvSpPr>
        <p:spPr bwMode="auto">
          <a:xfrm>
            <a:off x="3708400" y="6021388"/>
            <a:ext cx="51847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nchor="b"/>
          <a:lstStyle>
            <a:lvl1pPr marL="93663" indent="-936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000" i="1">
                <a:latin typeface="Century Gothic" panose="020B0502020202020204" pitchFamily="34" charset="0"/>
              </a:rPr>
              <a:t>Filippi A et al, J Cardiovasc Med 2009;10:714-8</a:t>
            </a:r>
          </a:p>
        </p:txBody>
      </p:sp>
      <p:sp>
        <p:nvSpPr>
          <p:cNvPr id="2" name="Ovale 1">
            <a:extLst>
              <a:ext uri="{FF2B5EF4-FFF2-40B4-BE49-F238E27FC236}">
                <a16:creationId xmlns:a16="http://schemas.microsoft.com/office/drawing/2014/main" xmlns="" id="{EC5B4CB2-811D-EE4F-9009-A0775FB8C77A}"/>
              </a:ext>
            </a:extLst>
          </p:cNvPr>
          <p:cNvSpPr>
            <a:spLocks noChangeArrowheads="1"/>
          </p:cNvSpPr>
          <p:nvPr/>
        </p:nvSpPr>
        <p:spPr bwMode="auto">
          <a:xfrm>
            <a:off x="6516688" y="4581525"/>
            <a:ext cx="71437" cy="71438"/>
          </a:xfrm>
          <a:prstGeom prst="ellipse">
            <a:avLst/>
          </a:prstGeom>
          <a:gradFill rotWithShape="1">
            <a:gsLst>
              <a:gs pos="0">
                <a:srgbClr val="00FFE5"/>
              </a:gs>
              <a:gs pos="100000">
                <a:srgbClr val="7AFFFF"/>
              </a:gs>
            </a:gsLst>
            <a:lin ang="16200000"/>
          </a:gradFill>
          <a:ln w="9525">
            <a:solidFill>
              <a:srgbClr val="00DFCA"/>
            </a:solidFill>
            <a:round/>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endParaRPr lang="it-IT">
              <a:solidFill>
                <a:srgbClr val="FFFFFF"/>
              </a:solidFill>
              <a:latin typeface="News Gothic MT" charset="0"/>
            </a:endParaRPr>
          </a:p>
        </p:txBody>
      </p:sp>
    </p:spTree>
    <p:extLst>
      <p:ext uri="{BB962C8B-B14F-4D97-AF65-F5344CB8AC3E}">
        <p14:creationId xmlns:p14="http://schemas.microsoft.com/office/powerpoint/2010/main" val="57783333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49" name="Immagine 2" descr="RIAB3.jpg">
            <a:extLst>
              <a:ext uri="{FF2B5EF4-FFF2-40B4-BE49-F238E27FC236}">
                <a16:creationId xmlns:a16="http://schemas.microsoft.com/office/drawing/2014/main" xmlns="" id="{DBAE4D4B-A431-894D-83BE-78487D36EE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086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xmlns="" id="{28835460-7BD4-7144-930C-21C723E26DEE}"/>
              </a:ext>
            </a:extLst>
          </p:cNvPr>
          <p:cNvSpPr>
            <a:spLocks noGrp="1"/>
          </p:cNvSpPr>
          <p:nvPr>
            <p:ph type="title"/>
          </p:nvPr>
        </p:nvSpPr>
        <p:spPr>
          <a:xfrm>
            <a:off x="720652" y="287933"/>
            <a:ext cx="7632847" cy="1096963"/>
          </a:xfrm>
          <a:extLst/>
        </p:spPr>
        <p:txBody>
          <a:bodyPr/>
          <a:lstStyle/>
          <a:p>
            <a:pPr algn="ctr" eaLnBrk="1" hangingPunct="1">
              <a:defRPr/>
            </a:pPr>
            <a:r>
              <a:rPr lang="en-GB" sz="2400" b="1" dirty="0" err="1">
                <a:solidFill>
                  <a:srgbClr val="DA1D25"/>
                </a:solidFill>
                <a:latin typeface="Century Gothic" charset="0"/>
                <a:cs typeface="+mj-cs"/>
              </a:rPr>
              <a:t>Euroaspire</a:t>
            </a:r>
            <a:r>
              <a:rPr lang="en-GB" sz="2400" b="1" dirty="0">
                <a:solidFill>
                  <a:srgbClr val="DA1D25"/>
                </a:solidFill>
                <a:latin typeface="Century Gothic" charset="0"/>
                <a:cs typeface="+mj-cs"/>
              </a:rPr>
              <a:t> IV, </a:t>
            </a:r>
            <a:r>
              <a:rPr lang="en-GB" sz="2400" b="1" dirty="0" err="1">
                <a:solidFill>
                  <a:srgbClr val="DA1D25"/>
                </a:solidFill>
                <a:latin typeface="Century Gothic" charset="0"/>
                <a:cs typeface="+mj-cs"/>
              </a:rPr>
              <a:t>mancato</a:t>
            </a:r>
            <a:r>
              <a:rPr lang="en-GB" sz="2400" b="1" dirty="0">
                <a:solidFill>
                  <a:srgbClr val="DA1D25"/>
                </a:solidFill>
                <a:latin typeface="Century Gothic" charset="0"/>
                <a:cs typeface="+mj-cs"/>
              </a:rPr>
              <a:t> </a:t>
            </a:r>
            <a:r>
              <a:rPr lang="en-GB" sz="2400" b="1" dirty="0" err="1">
                <a:solidFill>
                  <a:srgbClr val="DA1D25"/>
                </a:solidFill>
                <a:latin typeface="Century Gothic" charset="0"/>
                <a:cs typeface="+mj-cs"/>
              </a:rPr>
              <a:t>raggiungimento</a:t>
            </a:r>
            <a:r>
              <a:rPr lang="en-GB" sz="2400" b="1" dirty="0">
                <a:solidFill>
                  <a:srgbClr val="DA1D25"/>
                </a:solidFill>
                <a:latin typeface="Century Gothic" charset="0"/>
                <a:cs typeface="+mj-cs"/>
              </a:rPr>
              <a:t> </a:t>
            </a:r>
            <a:r>
              <a:rPr lang="en-GB" sz="2400" b="1" dirty="0" err="1">
                <a:solidFill>
                  <a:srgbClr val="DA1D25"/>
                </a:solidFill>
                <a:latin typeface="Century Gothic" charset="0"/>
                <a:cs typeface="+mj-cs"/>
              </a:rPr>
              <a:t>dei</a:t>
            </a:r>
            <a:r>
              <a:rPr lang="en-GB" sz="2400" b="1" dirty="0">
                <a:solidFill>
                  <a:srgbClr val="DA1D25"/>
                </a:solidFill>
                <a:latin typeface="Century Gothic" charset="0"/>
                <a:cs typeface="+mj-cs"/>
              </a:rPr>
              <a:t> target</a:t>
            </a:r>
          </a:p>
        </p:txBody>
      </p:sp>
      <p:sp>
        <p:nvSpPr>
          <p:cNvPr id="66562" name="Text Placeholder 2">
            <a:extLst>
              <a:ext uri="{FF2B5EF4-FFF2-40B4-BE49-F238E27FC236}">
                <a16:creationId xmlns:a16="http://schemas.microsoft.com/office/drawing/2014/main" xmlns="" id="{444B196E-51FB-8341-98B4-8FA9351EED9F}"/>
              </a:ext>
            </a:extLst>
          </p:cNvPr>
          <p:cNvSpPr>
            <a:spLocks noGrp="1"/>
          </p:cNvSpPr>
          <p:nvPr>
            <p:ph type="body" sz="quarter" idx="10"/>
          </p:nvPr>
        </p:nvSpPr>
        <p:spPr>
          <a:xfrm>
            <a:off x="884828" y="6462728"/>
            <a:ext cx="5140325" cy="246062"/>
          </a:xfrm>
          <a:extLst/>
        </p:spPr>
        <p:txBody>
          <a:bodyPr/>
          <a:lstStyle/>
          <a:p>
            <a:pPr eaLnBrk="1" hangingPunct="1">
              <a:spcBef>
                <a:spcPct val="0"/>
              </a:spcBef>
              <a:defRPr/>
            </a:pPr>
            <a:r>
              <a:rPr lang="en-GB" dirty="0">
                <a:latin typeface="Calibri" charset="0"/>
                <a:cs typeface="+mn-cs"/>
              </a:rPr>
              <a:t>CHD, coronary heart disease; EUROASPIRE, European Action on Secondary and Primary Prevention through Intervention to Reduce Events; LDL-C, low-density lipoprotein cholesterol; LLT, lipid-lowering therapy.</a:t>
            </a:r>
          </a:p>
          <a:p>
            <a:pPr eaLnBrk="1" hangingPunct="1">
              <a:spcBef>
                <a:spcPct val="0"/>
              </a:spcBef>
              <a:defRPr/>
            </a:pPr>
            <a:r>
              <a:rPr lang="en-GB" dirty="0">
                <a:latin typeface="Calibri" charset="0"/>
                <a:cs typeface="+mn-cs"/>
              </a:rPr>
              <a:t>http://</a:t>
            </a:r>
            <a:r>
              <a:rPr lang="en-GB" dirty="0" err="1">
                <a:latin typeface="Calibri" charset="0"/>
                <a:cs typeface="+mn-cs"/>
              </a:rPr>
              <a:t>www.escardio.org</a:t>
            </a:r>
            <a:r>
              <a:rPr lang="en-GB" dirty="0">
                <a:latin typeface="Calibri" charset="0"/>
                <a:cs typeface="+mn-cs"/>
              </a:rPr>
              <a:t>/about/press/press-releases/esc13-amsterdam/Pages/euroaspire-iv-success-challenges-secondary-prevention-CVD-europe.aspx. [Accessed 11 May 2015].</a:t>
            </a:r>
          </a:p>
        </p:txBody>
      </p:sp>
      <p:sp>
        <p:nvSpPr>
          <p:cNvPr id="54275" name="TextBox 9">
            <a:extLst>
              <a:ext uri="{FF2B5EF4-FFF2-40B4-BE49-F238E27FC236}">
                <a16:creationId xmlns:a16="http://schemas.microsoft.com/office/drawing/2014/main" xmlns="" id="{657F3F84-1CC4-C24C-A4DF-4BCC5A2997C1}"/>
              </a:ext>
            </a:extLst>
          </p:cNvPr>
          <p:cNvSpPr txBox="1">
            <a:spLocks noChangeArrowheads="1"/>
          </p:cNvSpPr>
          <p:nvPr/>
        </p:nvSpPr>
        <p:spPr bwMode="auto">
          <a:xfrm>
            <a:off x="884828" y="5263084"/>
            <a:ext cx="2989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it-IT" sz="1200" b="1" dirty="0">
                <a:latin typeface="Calibri" panose="020F0502020204030204" pitchFamily="34" charset="0"/>
              </a:rPr>
              <a:t>Data collected from patients &lt;80 years old with established CHD, 25% women, mean age 64 years, one-third &lt;60 years</a:t>
            </a:r>
          </a:p>
        </p:txBody>
      </p:sp>
      <p:sp>
        <p:nvSpPr>
          <p:cNvPr id="54276" name="Content Placeholder 2">
            <a:extLst>
              <a:ext uri="{FF2B5EF4-FFF2-40B4-BE49-F238E27FC236}">
                <a16:creationId xmlns:a16="http://schemas.microsoft.com/office/drawing/2014/main" xmlns="" id="{E02EAE5C-B388-F740-96B4-B7DAC7AD6435}"/>
              </a:ext>
            </a:extLst>
          </p:cNvPr>
          <p:cNvSpPr txBox="1">
            <a:spLocks/>
          </p:cNvSpPr>
          <p:nvPr/>
        </p:nvSpPr>
        <p:spPr bwMode="auto">
          <a:xfrm>
            <a:off x="865622" y="1655475"/>
            <a:ext cx="370637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615950" indent="-3429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spcBef>
                <a:spcPts val="600"/>
              </a:spcBef>
              <a:buClr>
                <a:schemeClr val="accent1"/>
              </a:buClr>
              <a:buFontTx/>
              <a:buChar char="–"/>
            </a:pPr>
            <a:r>
              <a:rPr lang="en-GB" altLang="it-IT" sz="1800" b="1" dirty="0">
                <a:latin typeface="Calibri" panose="020F0502020204030204" pitchFamily="34" charset="0"/>
              </a:rPr>
              <a:t>n=7998, all patients with established CHD</a:t>
            </a:r>
          </a:p>
          <a:p>
            <a:pPr lvl="1" eaLnBrk="1" hangingPunct="1">
              <a:spcBef>
                <a:spcPts val="600"/>
              </a:spcBef>
              <a:buClr>
                <a:schemeClr val="accent1"/>
              </a:buClr>
              <a:buFontTx/>
              <a:buChar char="–"/>
            </a:pPr>
            <a:r>
              <a:rPr lang="en-GB" altLang="it-IT" sz="1800" b="1" dirty="0">
                <a:latin typeface="Calibri" panose="020F0502020204030204" pitchFamily="34" charset="0"/>
              </a:rPr>
              <a:t>87% on LLTs, almost exclusively statins</a:t>
            </a:r>
          </a:p>
          <a:p>
            <a:pPr eaLnBrk="1" hangingPunct="1">
              <a:spcBef>
                <a:spcPts val="1200"/>
              </a:spcBef>
              <a:buClr>
                <a:schemeClr val="accent1"/>
              </a:buClr>
              <a:buFontTx/>
              <a:buChar char="•"/>
            </a:pPr>
            <a:r>
              <a:rPr lang="en-GB" altLang="it-IT" sz="2000" b="1" dirty="0">
                <a:latin typeface="Calibri" panose="020F0502020204030204" pitchFamily="34" charset="0"/>
              </a:rPr>
              <a:t>Almost 80% of patients on LLTs failed to reach an LDL-C goal of &lt;1.8 mmol/L (&lt;70 mg/</a:t>
            </a:r>
            <a:r>
              <a:rPr lang="en-GB" altLang="it-IT" sz="2000" b="1" dirty="0" err="1">
                <a:latin typeface="Calibri" panose="020F0502020204030204" pitchFamily="34" charset="0"/>
              </a:rPr>
              <a:t>dL</a:t>
            </a:r>
            <a:r>
              <a:rPr lang="en-GB" altLang="it-IT" sz="2000" b="1" dirty="0">
                <a:latin typeface="Calibri" panose="020F0502020204030204" pitchFamily="34" charset="0"/>
              </a:rPr>
              <a:t>)</a:t>
            </a:r>
          </a:p>
        </p:txBody>
      </p:sp>
      <p:sp>
        <p:nvSpPr>
          <p:cNvPr id="54277" name="TextBox 15">
            <a:extLst>
              <a:ext uri="{FF2B5EF4-FFF2-40B4-BE49-F238E27FC236}">
                <a16:creationId xmlns:a16="http://schemas.microsoft.com/office/drawing/2014/main" xmlns="" id="{8200B4DF-1FD5-F747-8C5A-938C9A96F564}"/>
              </a:ext>
            </a:extLst>
          </p:cNvPr>
          <p:cNvSpPr txBox="1">
            <a:spLocks noChangeArrowheads="1"/>
          </p:cNvSpPr>
          <p:nvPr/>
        </p:nvSpPr>
        <p:spPr bwMode="auto">
          <a:xfrm>
            <a:off x="5775325" y="337343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it-IT" sz="1600" b="1">
                <a:solidFill>
                  <a:schemeClr val="bg1"/>
                </a:solidFill>
                <a:latin typeface="Calibri" panose="020F0502020204030204" pitchFamily="34" charset="0"/>
              </a:rPr>
              <a:t>42%</a:t>
            </a:r>
          </a:p>
        </p:txBody>
      </p:sp>
      <p:sp>
        <p:nvSpPr>
          <p:cNvPr id="54278" name="TextBox 16">
            <a:extLst>
              <a:ext uri="{FF2B5EF4-FFF2-40B4-BE49-F238E27FC236}">
                <a16:creationId xmlns:a16="http://schemas.microsoft.com/office/drawing/2014/main" xmlns="" id="{2BA0B3C2-E144-2B45-B76B-727D729DF817}"/>
              </a:ext>
            </a:extLst>
          </p:cNvPr>
          <p:cNvSpPr txBox="1">
            <a:spLocks noChangeArrowheads="1"/>
          </p:cNvSpPr>
          <p:nvPr/>
        </p:nvSpPr>
        <p:spPr bwMode="auto">
          <a:xfrm>
            <a:off x="5775325" y="4364038"/>
            <a:ext cx="1589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it-IT" sz="1600" b="1">
                <a:solidFill>
                  <a:schemeClr val="bg1"/>
                </a:solidFill>
                <a:latin typeface="Calibri" panose="020F0502020204030204" pitchFamily="34" charset="0"/>
              </a:rPr>
              <a:t>79% NOT at goal</a:t>
            </a:r>
          </a:p>
        </p:txBody>
      </p:sp>
      <p:graphicFrame>
        <p:nvGraphicFramePr>
          <p:cNvPr id="54279" name="Chart 8">
            <a:extLst>
              <a:ext uri="{FF2B5EF4-FFF2-40B4-BE49-F238E27FC236}">
                <a16:creationId xmlns:a16="http://schemas.microsoft.com/office/drawing/2014/main" xmlns="" id="{DBFCF620-9238-CD49-9985-6F464FF6B350}"/>
              </a:ext>
            </a:extLst>
          </p:cNvPr>
          <p:cNvGraphicFramePr>
            <a:graphicFrameLocks/>
          </p:cNvGraphicFramePr>
          <p:nvPr>
            <p:extLst>
              <p:ext uri="{D42A27DB-BD31-4B8C-83A1-F6EECF244321}">
                <p14:modId xmlns:p14="http://schemas.microsoft.com/office/powerpoint/2010/main" val="1237822041"/>
              </p:ext>
            </p:extLst>
          </p:nvPr>
        </p:nvGraphicFramePr>
        <p:xfrm>
          <a:off x="3213063" y="1628775"/>
          <a:ext cx="6210374" cy="4165600"/>
        </p:xfrm>
        <a:graphic>
          <a:graphicData uri="http://schemas.openxmlformats.org/presentationml/2006/ole">
            <mc:AlternateContent xmlns:mc="http://schemas.openxmlformats.org/markup-compatibility/2006">
              <mc:Choice xmlns:v="urn:schemas-microsoft-com:vml" Requires="v">
                <p:oleObj spid="_x0000_s434213" name="Grafico" r:id="rId4" imgW="12928600" imgH="8686800" progId="Excel.Chart.8">
                  <p:embed/>
                </p:oleObj>
              </mc:Choice>
              <mc:Fallback>
                <p:oleObj name="Grafico" r:id="rId4" imgW="12928600" imgH="8686800" progId="Excel.Chart.8">
                  <p:embed/>
                  <p:pic>
                    <p:nvPicPr>
                      <p:cNvPr id="54279" name="Chart 8">
                        <a:extLst>
                          <a:ext uri="{FF2B5EF4-FFF2-40B4-BE49-F238E27FC236}">
                            <a16:creationId xmlns:a16="http://schemas.microsoft.com/office/drawing/2014/main" xmlns="" id="{DBFCF620-9238-CD49-9985-6F464FF6B35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3063" y="1628775"/>
                        <a:ext cx="6210374" cy="4165600"/>
                      </a:xfrm>
                      <a:prstGeom prst="rect">
                        <a:avLst/>
                      </a:prstGeom>
                      <a:noFill/>
                      <a:ln>
                        <a:noFill/>
                      </a:ln>
                      <a:extLst/>
                    </p:spPr>
                  </p:pic>
                </p:oleObj>
              </mc:Fallback>
            </mc:AlternateContent>
          </a:graphicData>
        </a:graphic>
      </p:graphicFrame>
      <p:sp>
        <p:nvSpPr>
          <p:cNvPr id="54280" name="TextBox 17">
            <a:extLst>
              <a:ext uri="{FF2B5EF4-FFF2-40B4-BE49-F238E27FC236}">
                <a16:creationId xmlns:a16="http://schemas.microsoft.com/office/drawing/2014/main" xmlns="" id="{96EFDA42-F3C2-1644-A4C6-327DD62D9426}"/>
              </a:ext>
            </a:extLst>
          </p:cNvPr>
          <p:cNvSpPr txBox="1">
            <a:spLocks noChangeArrowheads="1"/>
          </p:cNvSpPr>
          <p:nvPr/>
        </p:nvSpPr>
        <p:spPr bwMode="auto">
          <a:xfrm>
            <a:off x="5075238" y="3970338"/>
            <a:ext cx="2665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it-IT" sz="1800" b="1">
                <a:solidFill>
                  <a:schemeClr val="bg1"/>
                </a:solidFill>
                <a:latin typeface="Calibri" panose="020F0502020204030204" pitchFamily="34" charset="0"/>
              </a:rPr>
              <a:t>79% of patients on LLTs did NOT achieve an LDL-C goal of  &lt;1.8 mmol/L        (&lt;70 mg/dL)</a:t>
            </a:r>
          </a:p>
        </p:txBody>
      </p:sp>
      <p:sp>
        <p:nvSpPr>
          <p:cNvPr id="54281" name="TextBox 19">
            <a:extLst>
              <a:ext uri="{FF2B5EF4-FFF2-40B4-BE49-F238E27FC236}">
                <a16:creationId xmlns:a16="http://schemas.microsoft.com/office/drawing/2014/main" xmlns="" id="{77410E1F-48CB-6441-99C7-A646ECF5EB2C}"/>
              </a:ext>
            </a:extLst>
          </p:cNvPr>
          <p:cNvSpPr txBox="1">
            <a:spLocks noChangeArrowheads="1"/>
          </p:cNvSpPr>
          <p:nvPr/>
        </p:nvSpPr>
        <p:spPr bwMode="auto">
          <a:xfrm>
            <a:off x="6372225" y="2276475"/>
            <a:ext cx="11160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it-IT" sz="1600" b="1" dirty="0">
                <a:latin typeface="Calibri" panose="020F0502020204030204" pitchFamily="34" charset="0"/>
              </a:rPr>
              <a:t>Only 21% of patients on LLTs were at goal</a:t>
            </a:r>
          </a:p>
        </p:txBody>
      </p:sp>
    </p:spTree>
    <p:extLst>
      <p:ext uri="{BB962C8B-B14F-4D97-AF65-F5344CB8AC3E}">
        <p14:creationId xmlns:p14="http://schemas.microsoft.com/office/powerpoint/2010/main" val="215585749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97926788-C1C9-9A4B-BDAC-CA1D364E0029}"/>
              </a:ext>
            </a:extLst>
          </p:cNvPr>
          <p:cNvSpPr>
            <a:spLocks noGrp="1"/>
          </p:cNvSpPr>
          <p:nvPr>
            <p:ph type="sldNum" sz="quarter" idx="12"/>
          </p:nvPr>
        </p:nvSpPr>
        <p:spPr/>
        <p:txBody>
          <a:bodyPr/>
          <a:lstStyle/>
          <a:p>
            <a:fld id="{232CBC1A-E5ED-4EBF-AF10-D024A602A039}" type="slidenum">
              <a:rPr lang="it-IT" smtClean="0"/>
              <a:pPr/>
              <a:t>47</a:t>
            </a:fld>
            <a:endParaRPr lang="it-IT"/>
          </a:p>
        </p:txBody>
      </p:sp>
      <p:sp>
        <p:nvSpPr>
          <p:cNvPr id="3" name="Titolo 2">
            <a:extLst>
              <a:ext uri="{FF2B5EF4-FFF2-40B4-BE49-F238E27FC236}">
                <a16:creationId xmlns:a16="http://schemas.microsoft.com/office/drawing/2014/main" xmlns="" id="{A5BF26C9-D264-854B-8AFF-FDEE64A6BD48}"/>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xmlns="" id="{B8EF4F80-15B4-094B-AEDE-B1A252F99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9862"/>
            <a:ext cx="9144000" cy="4618275"/>
          </a:xfrm>
          <a:prstGeom prst="rect">
            <a:avLst/>
          </a:prstGeom>
        </p:spPr>
      </p:pic>
    </p:spTree>
    <p:extLst>
      <p:ext uri="{BB962C8B-B14F-4D97-AF65-F5344CB8AC3E}">
        <p14:creationId xmlns:p14="http://schemas.microsoft.com/office/powerpoint/2010/main" val="4280529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1" name="Picture 4">
            <a:extLst>
              <a:ext uri="{FF2B5EF4-FFF2-40B4-BE49-F238E27FC236}">
                <a16:creationId xmlns:a16="http://schemas.microsoft.com/office/drawing/2014/main" xmlns="" id="{171A5A41-DEDD-AF41-81FD-12E57906B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620713"/>
            <a:ext cx="67341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5">
            <a:extLst>
              <a:ext uri="{FF2B5EF4-FFF2-40B4-BE49-F238E27FC236}">
                <a16:creationId xmlns:a16="http://schemas.microsoft.com/office/drawing/2014/main" xmlns="" id="{5673089F-D249-8441-A3B8-E27941B62AFA}"/>
              </a:ext>
            </a:extLst>
          </p:cNvPr>
          <p:cNvSpPr>
            <a:spLocks noChangeArrowheads="1"/>
          </p:cNvSpPr>
          <p:nvPr/>
        </p:nvSpPr>
        <p:spPr bwMode="auto">
          <a:xfrm>
            <a:off x="2051050" y="6308725"/>
            <a:ext cx="554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a:solidFill>
                  <a:srgbClr val="4D4D4D"/>
                </a:solidFill>
                <a:latin typeface="Berkeley-Italic" charset="0"/>
              </a:rPr>
              <a:t>Ho PM et al. Arch Intern Med. 2006;166:1842-1847</a:t>
            </a:r>
          </a:p>
        </p:txBody>
      </p:sp>
      <p:pic>
        <p:nvPicPr>
          <p:cNvPr id="56323" name="Picture 6">
            <a:extLst>
              <a:ext uri="{FF2B5EF4-FFF2-40B4-BE49-F238E27FC236}">
                <a16:creationId xmlns:a16="http://schemas.microsoft.com/office/drawing/2014/main" xmlns="" id="{362537DF-2B3C-3E4D-9E1C-4AFBC61A4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28800"/>
            <a:ext cx="464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7">
            <a:extLst>
              <a:ext uri="{FF2B5EF4-FFF2-40B4-BE49-F238E27FC236}">
                <a16:creationId xmlns:a16="http://schemas.microsoft.com/office/drawing/2014/main" xmlns="" id="{49A59A5F-A6E4-2049-AAC6-DA43C3FB1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833563"/>
            <a:ext cx="3810000"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8">
            <a:extLst>
              <a:ext uri="{FF2B5EF4-FFF2-40B4-BE49-F238E27FC236}">
                <a16:creationId xmlns:a16="http://schemas.microsoft.com/office/drawing/2014/main" xmlns="" id="{97348274-24AE-B945-8972-D554FCAEB8C3}"/>
              </a:ext>
            </a:extLst>
          </p:cNvPr>
          <p:cNvSpPr>
            <a:spLocks noChangeArrowheads="1"/>
          </p:cNvSpPr>
          <p:nvPr/>
        </p:nvSpPr>
        <p:spPr bwMode="auto">
          <a:xfrm>
            <a:off x="76200" y="1752600"/>
            <a:ext cx="8991600" cy="3657600"/>
          </a:xfrm>
          <a:prstGeom prst="rect">
            <a:avLst/>
          </a:prstGeom>
          <a:noFill/>
          <a:ln w="3810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Tree>
    <p:extLst>
      <p:ext uri="{BB962C8B-B14F-4D97-AF65-F5344CB8AC3E}">
        <p14:creationId xmlns:p14="http://schemas.microsoft.com/office/powerpoint/2010/main" val="2844707509"/>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xmlns="" id="{638C2175-A817-234A-A221-3E6D9CCBEAA2}"/>
              </a:ext>
            </a:extLst>
          </p:cNvPr>
          <p:cNvSpPr>
            <a:spLocks noGrp="1" noChangeArrowheads="1"/>
          </p:cNvSpPr>
          <p:nvPr>
            <p:ph type="title"/>
          </p:nvPr>
        </p:nvSpPr>
        <p:spPr>
          <a:xfrm>
            <a:off x="539750" y="342714"/>
            <a:ext cx="8208963" cy="1143000"/>
          </a:xfrm>
        </p:spPr>
        <p:txBody>
          <a:bodyPr/>
          <a:lstStyle/>
          <a:p>
            <a:pPr algn="ctr" eaLnBrk="1" hangingPunct="1">
              <a:defRPr/>
            </a:pPr>
            <a:r>
              <a:rPr lang="en-US" sz="3200" dirty="0">
                <a:solidFill>
                  <a:srgbClr val="FF0000"/>
                </a:solidFill>
                <a:latin typeface="Century Gothic" pitchFamily="34" charset="0"/>
              </a:rPr>
              <a:t>Le </a:t>
            </a:r>
            <a:r>
              <a:rPr lang="en-US" sz="3200" dirty="0" err="1">
                <a:solidFill>
                  <a:srgbClr val="FF0000"/>
                </a:solidFill>
                <a:latin typeface="Century Gothic" pitchFamily="34" charset="0"/>
              </a:rPr>
              <a:t>cose</a:t>
            </a:r>
            <a:r>
              <a:rPr lang="en-US" sz="3200" dirty="0">
                <a:solidFill>
                  <a:srgbClr val="FF0000"/>
                </a:solidFill>
                <a:latin typeface="Century Gothic" pitchFamily="34" charset="0"/>
              </a:rPr>
              <a:t> da fare in </a:t>
            </a:r>
            <a:r>
              <a:rPr lang="en-US" sz="3200" dirty="0" err="1">
                <a:solidFill>
                  <a:srgbClr val="FF0000"/>
                </a:solidFill>
                <a:latin typeface="Century Gothic" pitchFamily="34" charset="0"/>
              </a:rPr>
              <a:t>prevenzione</a:t>
            </a:r>
            <a:r>
              <a:rPr lang="en-US" sz="3200" dirty="0">
                <a:solidFill>
                  <a:srgbClr val="FF0000"/>
                </a:solidFill>
                <a:latin typeface="Century Gothic" pitchFamily="34" charset="0"/>
              </a:rPr>
              <a:t> </a:t>
            </a:r>
            <a:r>
              <a:rPr lang="en-US" sz="3200" dirty="0" err="1">
                <a:solidFill>
                  <a:srgbClr val="FF0000"/>
                </a:solidFill>
                <a:latin typeface="Century Gothic" pitchFamily="34" charset="0"/>
              </a:rPr>
              <a:t>secondaria</a:t>
            </a:r>
            <a:endParaRPr lang="it-IT" sz="3200" b="1" dirty="0">
              <a:solidFill>
                <a:srgbClr val="FF0000"/>
              </a:solidFill>
              <a:latin typeface="Century Gothic" pitchFamily="34" charset="0"/>
              <a:cs typeface="+mj-cs"/>
            </a:endParaRPr>
          </a:p>
        </p:txBody>
      </p:sp>
      <p:sp>
        <p:nvSpPr>
          <p:cNvPr id="47107" name="Rectangle 3">
            <a:extLst>
              <a:ext uri="{FF2B5EF4-FFF2-40B4-BE49-F238E27FC236}">
                <a16:creationId xmlns:a16="http://schemas.microsoft.com/office/drawing/2014/main" xmlns="" id="{5AA436C3-64F3-FB47-8C2C-FAD8A5B0F127}"/>
              </a:ext>
            </a:extLst>
          </p:cNvPr>
          <p:cNvSpPr>
            <a:spLocks noGrp="1" noChangeArrowheads="1"/>
          </p:cNvSpPr>
          <p:nvPr>
            <p:ph idx="1"/>
          </p:nvPr>
        </p:nvSpPr>
        <p:spPr>
          <a:xfrm>
            <a:off x="755650" y="1844824"/>
            <a:ext cx="7993063" cy="4114800"/>
          </a:xfrm>
        </p:spPr>
        <p:txBody>
          <a:bodyPr/>
          <a:lstStyle/>
          <a:p>
            <a:pPr>
              <a:lnSpc>
                <a:spcPct val="130000"/>
              </a:lnSpc>
              <a:buClr>
                <a:srgbClr val="1515F7"/>
              </a:buClr>
              <a:buFont typeface="Wingdings" charset="2"/>
              <a:buChar char="ü"/>
              <a:defRPr/>
            </a:pPr>
            <a:r>
              <a:rPr lang="en-US" sz="2400" i="1" dirty="0" err="1">
                <a:solidFill>
                  <a:srgbClr val="000090"/>
                </a:solidFill>
                <a:latin typeface="Verdana" charset="0"/>
              </a:rPr>
              <a:t>Stratificare</a:t>
            </a:r>
            <a:r>
              <a:rPr lang="en-US" sz="2400" i="1" dirty="0">
                <a:solidFill>
                  <a:srgbClr val="000090"/>
                </a:solidFill>
                <a:latin typeface="Verdana" charset="0"/>
              </a:rPr>
              <a:t> </a:t>
            </a:r>
            <a:r>
              <a:rPr lang="en-US" sz="2400" i="1" dirty="0" err="1">
                <a:solidFill>
                  <a:srgbClr val="000090"/>
                </a:solidFill>
                <a:latin typeface="Verdana" charset="0"/>
              </a:rPr>
              <a:t>il</a:t>
            </a:r>
            <a:r>
              <a:rPr lang="en-US" sz="2400" i="1" dirty="0">
                <a:solidFill>
                  <a:srgbClr val="000090"/>
                </a:solidFill>
                <a:latin typeface="Verdana" charset="0"/>
              </a:rPr>
              <a:t> </a:t>
            </a:r>
            <a:r>
              <a:rPr lang="en-US" sz="2400" i="1" dirty="0" err="1">
                <a:solidFill>
                  <a:srgbClr val="000090"/>
                </a:solidFill>
                <a:latin typeface="Verdana" charset="0"/>
              </a:rPr>
              <a:t>rischio</a:t>
            </a:r>
            <a:r>
              <a:rPr lang="en-US" sz="2400" i="1" dirty="0">
                <a:solidFill>
                  <a:srgbClr val="000090"/>
                </a:solidFill>
                <a:latin typeface="Verdana" charset="0"/>
              </a:rPr>
              <a:t> </a:t>
            </a:r>
            <a:r>
              <a:rPr lang="en-US" sz="2400" i="1" dirty="0" err="1">
                <a:solidFill>
                  <a:srgbClr val="000090"/>
                </a:solidFill>
                <a:latin typeface="Verdana" charset="0"/>
              </a:rPr>
              <a:t>ed</a:t>
            </a:r>
            <a:r>
              <a:rPr lang="en-US" sz="2400" i="1" dirty="0">
                <a:solidFill>
                  <a:srgbClr val="000090"/>
                </a:solidFill>
                <a:latin typeface="Verdana" charset="0"/>
              </a:rPr>
              <a:t> </a:t>
            </a:r>
            <a:r>
              <a:rPr lang="en-US" sz="2400" i="1" dirty="0" err="1">
                <a:solidFill>
                  <a:srgbClr val="000090"/>
                </a:solidFill>
                <a:latin typeface="Verdana" charset="0"/>
              </a:rPr>
              <a:t>avviare</a:t>
            </a:r>
            <a:r>
              <a:rPr lang="en-US" sz="2400" i="1" dirty="0">
                <a:solidFill>
                  <a:srgbClr val="000090"/>
                </a:solidFill>
                <a:latin typeface="Verdana" charset="0"/>
              </a:rPr>
              <a:t> un follow up </a:t>
            </a:r>
            <a:r>
              <a:rPr lang="en-US" sz="2400" i="1" dirty="0" err="1">
                <a:solidFill>
                  <a:srgbClr val="000090"/>
                </a:solidFill>
                <a:latin typeface="Verdana" charset="0"/>
              </a:rPr>
              <a:t>appropriato</a:t>
            </a:r>
            <a:r>
              <a:rPr lang="en-US" sz="2400" i="1" dirty="0">
                <a:solidFill>
                  <a:srgbClr val="000090"/>
                </a:solidFill>
                <a:latin typeface="Verdana" charset="0"/>
              </a:rPr>
              <a:t> </a:t>
            </a:r>
            <a:r>
              <a:rPr lang="en-US" sz="2400" i="1" dirty="0" err="1">
                <a:solidFill>
                  <a:srgbClr val="000090"/>
                </a:solidFill>
                <a:latin typeface="Verdana" charset="0"/>
              </a:rPr>
              <a:t>alle</a:t>
            </a:r>
            <a:r>
              <a:rPr lang="en-US" sz="2400" i="1" dirty="0">
                <a:solidFill>
                  <a:srgbClr val="000090"/>
                </a:solidFill>
                <a:latin typeface="Verdana" charset="0"/>
              </a:rPr>
              <a:t> </a:t>
            </a:r>
            <a:r>
              <a:rPr lang="en-US" sz="2400" i="1" dirty="0" err="1">
                <a:solidFill>
                  <a:srgbClr val="000090"/>
                </a:solidFill>
                <a:latin typeface="Verdana" charset="0"/>
              </a:rPr>
              <a:t>caratteristiche</a:t>
            </a:r>
            <a:r>
              <a:rPr lang="en-US" sz="2400" i="1" dirty="0">
                <a:solidFill>
                  <a:srgbClr val="000090"/>
                </a:solidFill>
                <a:latin typeface="Verdana" charset="0"/>
              </a:rPr>
              <a:t> del </a:t>
            </a:r>
            <a:r>
              <a:rPr lang="en-US" sz="2400" i="1" dirty="0" err="1">
                <a:solidFill>
                  <a:srgbClr val="000090"/>
                </a:solidFill>
                <a:latin typeface="Verdana" charset="0"/>
              </a:rPr>
              <a:t>paziente</a:t>
            </a:r>
            <a:endParaRPr lang="en-US" sz="2400" i="1" dirty="0">
              <a:solidFill>
                <a:srgbClr val="000090"/>
              </a:solidFill>
              <a:latin typeface="Verdana" charset="0"/>
            </a:endParaRPr>
          </a:p>
          <a:p>
            <a:pPr eaLnBrk="1" hangingPunct="1">
              <a:lnSpc>
                <a:spcPct val="130000"/>
              </a:lnSpc>
              <a:buClr>
                <a:srgbClr val="1515F7"/>
              </a:buClr>
              <a:buFont typeface="Wingdings" charset="2"/>
              <a:buChar char="ü"/>
              <a:defRPr/>
            </a:pPr>
            <a:r>
              <a:rPr lang="en-US" sz="2400" i="1" dirty="0" err="1">
                <a:solidFill>
                  <a:srgbClr val="000090"/>
                </a:solidFill>
                <a:latin typeface="Verdana" charset="0"/>
              </a:rPr>
              <a:t>Ottimizzare</a:t>
            </a:r>
            <a:r>
              <a:rPr lang="en-US" sz="2400" i="1" dirty="0">
                <a:solidFill>
                  <a:srgbClr val="000090"/>
                </a:solidFill>
                <a:latin typeface="Verdana" charset="0"/>
              </a:rPr>
              <a:t> la </a:t>
            </a:r>
            <a:r>
              <a:rPr lang="en-US" sz="2400" i="1" dirty="0" err="1">
                <a:solidFill>
                  <a:srgbClr val="000090"/>
                </a:solidFill>
                <a:latin typeface="Verdana" charset="0"/>
              </a:rPr>
              <a:t>terapia</a:t>
            </a:r>
            <a:r>
              <a:rPr lang="en-US" sz="2400" i="1" dirty="0">
                <a:solidFill>
                  <a:srgbClr val="000090"/>
                </a:solidFill>
                <a:latin typeface="Verdana" charset="0"/>
              </a:rPr>
              <a:t>, </a:t>
            </a:r>
            <a:r>
              <a:rPr lang="en-US" sz="2400" i="1" dirty="0" err="1">
                <a:solidFill>
                  <a:srgbClr val="000090"/>
                </a:solidFill>
                <a:latin typeface="Verdana" charset="0"/>
              </a:rPr>
              <a:t>verificando</a:t>
            </a:r>
            <a:r>
              <a:rPr lang="en-US" sz="2400" i="1" dirty="0">
                <a:solidFill>
                  <a:srgbClr val="000090"/>
                </a:solidFill>
                <a:latin typeface="Verdana" charset="0"/>
              </a:rPr>
              <a:t> </a:t>
            </a:r>
            <a:r>
              <a:rPr lang="en-US" sz="2400" i="1" dirty="0" err="1">
                <a:solidFill>
                  <a:srgbClr val="000090"/>
                </a:solidFill>
                <a:latin typeface="Verdana" charset="0"/>
              </a:rPr>
              <a:t>l’aderenza</a:t>
            </a:r>
            <a:endParaRPr lang="en-US" sz="2400" i="1" dirty="0">
              <a:solidFill>
                <a:srgbClr val="000090"/>
              </a:solidFill>
              <a:latin typeface="Verdana" charset="0"/>
            </a:endParaRPr>
          </a:p>
          <a:p>
            <a:pPr eaLnBrk="1" hangingPunct="1">
              <a:lnSpc>
                <a:spcPct val="130000"/>
              </a:lnSpc>
              <a:buClr>
                <a:srgbClr val="1515F7"/>
              </a:buClr>
              <a:buFont typeface="Wingdings" charset="2"/>
              <a:buChar char="ü"/>
              <a:defRPr/>
            </a:pPr>
            <a:r>
              <a:rPr lang="en-US" sz="2400" i="1" dirty="0" err="1">
                <a:solidFill>
                  <a:srgbClr val="000090"/>
                </a:solidFill>
                <a:latin typeface="Verdana" charset="0"/>
              </a:rPr>
              <a:t>Sfruttare</a:t>
            </a:r>
            <a:r>
              <a:rPr lang="en-US" sz="2400" i="1" dirty="0">
                <a:solidFill>
                  <a:srgbClr val="000090"/>
                </a:solidFill>
                <a:latin typeface="Verdana" charset="0"/>
              </a:rPr>
              <a:t> </a:t>
            </a:r>
            <a:r>
              <a:rPr lang="en-US" sz="2400" i="1" dirty="0" err="1">
                <a:solidFill>
                  <a:srgbClr val="000090"/>
                </a:solidFill>
                <a:latin typeface="Verdana" charset="0"/>
              </a:rPr>
              <a:t>i</a:t>
            </a:r>
            <a:r>
              <a:rPr lang="en-US" sz="2400" i="1" dirty="0">
                <a:solidFill>
                  <a:srgbClr val="000090"/>
                </a:solidFill>
                <a:latin typeface="Verdana" charset="0"/>
              </a:rPr>
              <a:t> </a:t>
            </a:r>
            <a:r>
              <a:rPr lang="en-US" sz="2400" i="1" dirty="0" err="1">
                <a:solidFill>
                  <a:srgbClr val="000090"/>
                </a:solidFill>
                <a:latin typeface="Verdana" charset="0"/>
              </a:rPr>
              <a:t>vantaggi</a:t>
            </a:r>
            <a:r>
              <a:rPr lang="en-US" sz="2400" i="1" dirty="0">
                <a:solidFill>
                  <a:srgbClr val="000090"/>
                </a:solidFill>
                <a:latin typeface="Verdana" charset="0"/>
              </a:rPr>
              <a:t> </a:t>
            </a:r>
            <a:r>
              <a:rPr lang="en-US" sz="2400" i="1" dirty="0" err="1">
                <a:solidFill>
                  <a:srgbClr val="000090"/>
                </a:solidFill>
                <a:latin typeface="Verdana" charset="0"/>
              </a:rPr>
              <a:t>degli</a:t>
            </a:r>
            <a:r>
              <a:rPr lang="en-US" sz="2400" i="1" dirty="0">
                <a:solidFill>
                  <a:srgbClr val="000090"/>
                </a:solidFill>
                <a:latin typeface="Verdana" charset="0"/>
              </a:rPr>
              <a:t> </a:t>
            </a:r>
            <a:r>
              <a:rPr lang="en-US" sz="2400" i="1" dirty="0" err="1">
                <a:solidFill>
                  <a:srgbClr val="000090"/>
                </a:solidFill>
                <a:latin typeface="Verdana" charset="0"/>
              </a:rPr>
              <a:t>interventi</a:t>
            </a:r>
            <a:r>
              <a:rPr lang="en-US" sz="2400" i="1" dirty="0">
                <a:solidFill>
                  <a:srgbClr val="000090"/>
                </a:solidFill>
                <a:latin typeface="Verdana" charset="0"/>
              </a:rPr>
              <a:t> non </a:t>
            </a:r>
            <a:r>
              <a:rPr lang="en-US" sz="2400" i="1" dirty="0" err="1">
                <a:solidFill>
                  <a:srgbClr val="000090"/>
                </a:solidFill>
                <a:latin typeface="Verdana" charset="0"/>
              </a:rPr>
              <a:t>farmacologici</a:t>
            </a:r>
            <a:endParaRPr lang="en-US" sz="2400" i="1" dirty="0">
              <a:solidFill>
                <a:srgbClr val="000090"/>
              </a:solidFill>
              <a:latin typeface="Verdana" charset="0"/>
            </a:endParaRPr>
          </a:p>
          <a:p>
            <a:pPr eaLnBrk="1" hangingPunct="1">
              <a:buClr>
                <a:srgbClr val="1515F7"/>
              </a:buClr>
              <a:buFont typeface="Wingdings" charset="2"/>
              <a:buChar char="ü"/>
              <a:defRPr/>
            </a:pPr>
            <a:endParaRPr lang="en-US" dirty="0">
              <a:solidFill>
                <a:srgbClr val="000090"/>
              </a:solidFill>
              <a:latin typeface="Verdana" charset="0"/>
              <a:cs typeface="+mn-cs"/>
            </a:endParaRPr>
          </a:p>
        </p:txBody>
      </p:sp>
      <p:pic>
        <p:nvPicPr>
          <p:cNvPr id="4" name="Segnaposto contenuto 5" descr="IMG_1326.JPG">
            <a:extLst>
              <a:ext uri="{FF2B5EF4-FFF2-40B4-BE49-F238E27FC236}">
                <a16:creationId xmlns:a16="http://schemas.microsoft.com/office/drawing/2014/main" xmlns="" id="{25938AD2-F234-AE46-9964-A7C2E6A1E385}"/>
              </a:ext>
            </a:extLst>
          </p:cNvPr>
          <p:cNvPicPr>
            <a:picLocks noChangeAspect="1"/>
          </p:cNvPicPr>
          <p:nvPr/>
        </p:nvPicPr>
        <p:blipFill>
          <a:blip r:embed="rId2">
            <a:extLst>
              <a:ext uri="{28A0092B-C50C-407E-A947-70E740481C1C}">
                <a14:useLocalDpi xmlns:a14="http://schemas.microsoft.com/office/drawing/2010/main" val="0"/>
              </a:ext>
            </a:extLst>
          </a:blip>
          <a:srcRect l="-33327" r="-33327"/>
          <a:stretch>
            <a:fillRect/>
          </a:stretch>
        </p:blipFill>
        <p:spPr>
          <a:xfrm>
            <a:off x="5940152" y="4149080"/>
            <a:ext cx="3867460" cy="2567757"/>
          </a:xfrm>
          <a:prstGeom prst="rect">
            <a:avLst/>
          </a:prstGeom>
        </p:spPr>
      </p:pic>
    </p:spTree>
    <p:extLst>
      <p:ext uri="{BB962C8B-B14F-4D97-AF65-F5344CB8AC3E}">
        <p14:creationId xmlns:p14="http://schemas.microsoft.com/office/powerpoint/2010/main" val="17147598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47107">
                                            <p:txEl>
                                              <p:pRg st="2" end="2"/>
                                            </p:txEl>
                                          </p:spTgt>
                                        </p:tgtEl>
                                        <p:attrNameLst>
                                          <p:attrName>style.color</p:attrName>
                                        </p:attrNameLst>
                                      </p:cBhvr>
                                      <p:to>
                                        <a:srgbClr val="FF1501"/>
                                      </p:to>
                                    </p:animClr>
                                  </p:childTnLst>
                                </p:cTn>
                              </p:par>
                              <p:par>
                                <p:cTn id="7" presetID="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ttangolo 6"/>
          <p:cNvSpPr/>
          <p:nvPr/>
        </p:nvSpPr>
        <p:spPr>
          <a:xfrm>
            <a:off x="146051" y="2940844"/>
            <a:ext cx="8856662" cy="20685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Rectangle 2"/>
          <p:cNvSpPr>
            <a:spLocks noChangeArrowheads="1"/>
          </p:cNvSpPr>
          <p:nvPr/>
        </p:nvSpPr>
        <p:spPr bwMode="auto">
          <a:xfrm>
            <a:off x="5073650" y="2015647"/>
            <a:ext cx="369728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49263" eaLnBrk="0" hangingPunct="0">
              <a:lnSpc>
                <a:spcPct val="97000"/>
              </a:lnSpc>
              <a:spcBef>
                <a:spcPct val="40000"/>
              </a:spcBef>
              <a:buClr>
                <a:srgbClr val="000000"/>
              </a:buClr>
              <a:buSzPct val="100000"/>
              <a:buFont typeface="Verdana" charset="0"/>
              <a:buNone/>
            </a:pPr>
            <a:r>
              <a:rPr lang="it-IT" sz="1200" b="1" dirty="0" err="1">
                <a:latin typeface="Verdana" charset="0"/>
                <a:cs typeface="Verdana" charset="0"/>
              </a:rPr>
              <a:t>Krumholtz</a:t>
            </a:r>
            <a:r>
              <a:rPr lang="it-IT" sz="1200" b="1" dirty="0">
                <a:latin typeface="Verdana" charset="0"/>
                <a:cs typeface="Verdana" charset="0"/>
              </a:rPr>
              <a:t> et al. JAMA. 2009;302(7):767</a:t>
            </a:r>
          </a:p>
        </p:txBody>
      </p:sp>
      <p:sp>
        <p:nvSpPr>
          <p:cNvPr id="3" name="Text Box 5"/>
          <p:cNvSpPr txBox="1">
            <a:spLocks noChangeArrowheads="1"/>
          </p:cNvSpPr>
          <p:nvPr/>
        </p:nvSpPr>
        <p:spPr bwMode="auto">
          <a:xfrm>
            <a:off x="95250" y="2940844"/>
            <a:ext cx="923925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defRPr sz="1600">
                <a:solidFill>
                  <a:schemeClr val="tx1"/>
                </a:solidFill>
                <a:latin typeface="Calibri" charset="0"/>
                <a:ea typeface="ヒラギノ角ゴ Pro W3" charset="0"/>
                <a:cs typeface="ヒラギノ角ゴ Pro W3" charset="0"/>
              </a:defRPr>
            </a:lvl1pPr>
            <a:lvl2pPr marL="742950" indent="-285750" defTabSz="449263" eaLnBrk="0" hangingPunct="0">
              <a:defRPr sz="1600">
                <a:solidFill>
                  <a:schemeClr val="tx1"/>
                </a:solidFill>
                <a:latin typeface="Calibri" charset="0"/>
                <a:ea typeface="ヒラギノ角ゴ Pro W3" charset="0"/>
                <a:cs typeface="ヒラギノ角ゴ Pro W3" charset="0"/>
              </a:defRPr>
            </a:lvl2pPr>
            <a:lvl3pPr marL="1143000" indent="-228600" defTabSz="449263" eaLnBrk="0" hangingPunct="0">
              <a:defRPr sz="1600">
                <a:solidFill>
                  <a:schemeClr val="tx1"/>
                </a:solidFill>
                <a:latin typeface="Calibri" charset="0"/>
                <a:ea typeface="ヒラギノ角ゴ Pro W3" charset="0"/>
                <a:cs typeface="ヒラギノ角ゴ Pro W3" charset="0"/>
              </a:defRPr>
            </a:lvl3pPr>
            <a:lvl4pPr marL="1600200" indent="-228600" defTabSz="449263" eaLnBrk="0" hangingPunct="0">
              <a:defRPr sz="1600">
                <a:solidFill>
                  <a:schemeClr val="tx1"/>
                </a:solidFill>
                <a:latin typeface="Calibri" charset="0"/>
                <a:ea typeface="ヒラギノ角ゴ Pro W3" charset="0"/>
                <a:cs typeface="ヒラギノ角ゴ Pro W3" charset="0"/>
              </a:defRPr>
            </a:lvl4pPr>
            <a:lvl5pPr marL="2057400" indent="-228600" defTabSz="449263" eaLnBrk="0" hangingPunct="0">
              <a:defRPr sz="1600">
                <a:solidFill>
                  <a:schemeClr val="tx1"/>
                </a:solidFill>
                <a:latin typeface="Calibri" charset="0"/>
                <a:ea typeface="ヒラギノ角ゴ Pro W3" charset="0"/>
                <a:cs typeface="ヒラギノ角ゴ Pro W3" charset="0"/>
              </a:defRPr>
            </a:lvl5pPr>
            <a:lvl6pPr marL="25146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6pPr>
            <a:lvl7pPr marL="29718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7pPr>
            <a:lvl8pPr marL="34290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8pPr>
            <a:lvl9pPr marL="38862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9pPr>
          </a:lstStyle>
          <a:p>
            <a:pPr algn="ctr">
              <a:lnSpc>
                <a:spcPct val="97000"/>
              </a:lnSpc>
              <a:spcBef>
                <a:spcPct val="40000"/>
              </a:spcBef>
              <a:buClr>
                <a:srgbClr val="000000"/>
              </a:buClr>
              <a:buSzPct val="100000"/>
              <a:buFont typeface="Verdana" charset="0"/>
              <a:buNone/>
            </a:pPr>
            <a:r>
              <a:rPr lang="it-IT" sz="1800" b="1" dirty="0" err="1">
                <a:solidFill>
                  <a:schemeClr val="bg2">
                    <a:lumMod val="60000"/>
                    <a:lumOff val="40000"/>
                  </a:schemeClr>
                </a:solidFill>
                <a:latin typeface="Verdana" charset="0"/>
                <a:ea typeface="ＭＳ Ｐゴシック" charset="0"/>
                <a:cs typeface="ＭＳ Ｐゴシック" charset="0"/>
              </a:rPr>
              <a:t>Mortality</a:t>
            </a:r>
            <a:r>
              <a:rPr lang="it-IT" sz="1800" b="1" dirty="0">
                <a:solidFill>
                  <a:schemeClr val="bg2">
                    <a:lumMod val="60000"/>
                    <a:lumOff val="40000"/>
                  </a:schemeClr>
                </a:solidFill>
                <a:latin typeface="Verdana" charset="0"/>
                <a:ea typeface="ＭＳ Ｐゴシック" charset="0"/>
                <a:cs typeface="ＭＳ Ｐゴシック" charset="0"/>
              </a:rPr>
              <a:t>  </a:t>
            </a:r>
            <a:r>
              <a:rPr lang="it-IT" sz="1800" b="1" dirty="0">
                <a:solidFill>
                  <a:srgbClr val="FF0000"/>
                </a:solidFill>
                <a:latin typeface="Verdana" charset="0"/>
                <a:ea typeface="ＭＳ Ｐゴシック" charset="0"/>
                <a:cs typeface="ＭＳ Ｐゴシック" charset="0"/>
              </a:rPr>
              <a:t>    </a:t>
            </a:r>
            <a:r>
              <a:rPr lang="it-IT" sz="1800" b="1" dirty="0">
                <a:solidFill>
                  <a:schemeClr val="bg2">
                    <a:lumMod val="60000"/>
                    <a:lumOff val="40000"/>
                  </a:schemeClr>
                </a:solidFill>
                <a:latin typeface="Verdana" charset="0"/>
                <a:ea typeface="ＭＳ Ｐゴシック" charset="0"/>
                <a:cs typeface="ＭＳ Ｐゴシック" charset="0"/>
              </a:rPr>
              <a:t>In-Hospital </a:t>
            </a:r>
            <a:r>
              <a:rPr lang="it-IT" sz="1800" b="1" dirty="0">
                <a:solidFill>
                  <a:srgbClr val="FF0000"/>
                </a:solidFill>
                <a:latin typeface="Verdana" charset="0"/>
                <a:ea typeface="ＭＳ Ｐゴシック" charset="0"/>
                <a:cs typeface="ＭＳ Ｐゴシック" charset="0"/>
              </a:rPr>
              <a:t> 	              </a:t>
            </a:r>
            <a:r>
              <a:rPr lang="it-IT" sz="1800" b="1" dirty="0">
                <a:solidFill>
                  <a:schemeClr val="bg2">
                    <a:lumMod val="60000"/>
                    <a:lumOff val="40000"/>
                  </a:schemeClr>
                </a:solidFill>
                <a:latin typeface="Verdana" charset="0"/>
                <a:ea typeface="ＭＳ Ｐゴシック" charset="0"/>
                <a:cs typeface="ＭＳ Ｐゴシック" charset="0"/>
              </a:rPr>
              <a:t>30-d</a:t>
            </a:r>
            <a:r>
              <a:rPr lang="it-IT" sz="1800" b="1" dirty="0">
                <a:solidFill>
                  <a:srgbClr val="FF0000"/>
                </a:solidFill>
                <a:latin typeface="Verdana" charset="0"/>
                <a:ea typeface="ＭＳ Ｐゴシック" charset="0"/>
                <a:cs typeface="ＭＳ Ｐゴシック" charset="0"/>
              </a:rPr>
              <a:t>          </a:t>
            </a:r>
            <a:r>
              <a:rPr lang="it-IT" sz="1800" b="1" dirty="0" err="1">
                <a:solidFill>
                  <a:srgbClr val="FF0000"/>
                </a:solidFill>
                <a:latin typeface="Verdana" charset="0"/>
                <a:ea typeface="ＭＳ Ｐゴシック" charset="0"/>
                <a:cs typeface="ＭＳ Ｐゴシック" charset="0"/>
              </a:rPr>
              <a:t>Discharge</a:t>
            </a:r>
            <a:r>
              <a:rPr lang="it-IT" sz="1800" b="1" dirty="0">
                <a:solidFill>
                  <a:srgbClr val="FF0000"/>
                </a:solidFill>
                <a:latin typeface="Verdana" charset="0"/>
                <a:ea typeface="ＭＳ Ｐゴシック" charset="0"/>
                <a:cs typeface="ＭＳ Ｐゴシック" charset="0"/>
              </a:rPr>
              <a:t> to 30-d</a:t>
            </a:r>
          </a:p>
          <a:p>
            <a:pPr algn="ctr">
              <a:lnSpc>
                <a:spcPct val="97000"/>
              </a:lnSpc>
              <a:spcBef>
                <a:spcPct val="40000"/>
              </a:spcBef>
              <a:buClr>
                <a:srgbClr val="000000"/>
              </a:buClr>
              <a:buSzPct val="100000"/>
              <a:buFont typeface="Verdana" charset="0"/>
              <a:buNone/>
            </a:pPr>
            <a:endParaRPr lang="it-IT" sz="2000" b="1" dirty="0">
              <a:latin typeface="Verdana" charset="0"/>
              <a:ea typeface="ＭＳ Ｐゴシック" charset="0"/>
              <a:cs typeface="ＭＳ Ｐゴシック" charset="0"/>
            </a:endParaRPr>
          </a:p>
          <a:p>
            <a:pPr algn="ctr">
              <a:lnSpc>
                <a:spcPct val="97000"/>
              </a:lnSpc>
              <a:spcBef>
                <a:spcPct val="40000"/>
              </a:spcBef>
              <a:buClr>
                <a:srgbClr val="000000"/>
              </a:buClr>
              <a:buSzPct val="100000"/>
              <a:buFont typeface="Verdana" charset="0"/>
              <a:buNone/>
            </a:pPr>
            <a:r>
              <a:rPr lang="it-IT" sz="2000" b="1" dirty="0">
                <a:latin typeface="Verdana" charset="0"/>
                <a:ea typeface="ＭＳ Ｐゴシック" charset="0"/>
                <a:cs typeface="ＭＳ Ｐゴシック" charset="0"/>
              </a:rPr>
              <a:t> </a:t>
            </a:r>
            <a:r>
              <a:rPr lang="it-IT" sz="2000" b="1" dirty="0">
                <a:solidFill>
                  <a:schemeClr val="bg1"/>
                </a:solidFill>
                <a:latin typeface="Verdana" charset="0"/>
                <a:ea typeface="ＭＳ Ｐゴシック" charset="0"/>
                <a:cs typeface="ＭＳ Ｐゴシック" charset="0"/>
              </a:rPr>
              <a:t>1995               14.6%               18.9%                   </a:t>
            </a:r>
            <a:r>
              <a:rPr lang="it-IT" sz="2000" b="1" dirty="0">
                <a:solidFill>
                  <a:srgbClr val="FF0000"/>
                </a:solidFill>
                <a:latin typeface="Verdana" charset="0"/>
                <a:ea typeface="ＭＳ Ｐゴシック" charset="0"/>
                <a:cs typeface="ＭＳ Ｐゴシック" charset="0"/>
              </a:rPr>
              <a:t>4.3%</a:t>
            </a:r>
          </a:p>
          <a:p>
            <a:pPr algn="ctr">
              <a:lnSpc>
                <a:spcPct val="97000"/>
              </a:lnSpc>
              <a:spcBef>
                <a:spcPct val="40000"/>
              </a:spcBef>
              <a:buClr>
                <a:srgbClr val="000000"/>
              </a:buClr>
              <a:buSzPct val="100000"/>
              <a:buFont typeface="Verdana" charset="0"/>
              <a:buNone/>
            </a:pPr>
            <a:r>
              <a:rPr lang="it-IT" sz="2000" b="1" dirty="0">
                <a:solidFill>
                  <a:schemeClr val="bg1"/>
                </a:solidFill>
                <a:latin typeface="Verdana" charset="0"/>
                <a:ea typeface="ＭＳ Ｐゴシック" charset="0"/>
                <a:cs typeface="ＭＳ Ｐゴシック" charset="0"/>
              </a:rPr>
              <a:t> 2006               10.1%               16.1%                   </a:t>
            </a:r>
            <a:r>
              <a:rPr lang="it-IT" sz="2000" b="1" dirty="0">
                <a:solidFill>
                  <a:srgbClr val="FF0000"/>
                </a:solidFill>
                <a:latin typeface="Verdana" charset="0"/>
                <a:ea typeface="ＭＳ Ｐゴシック" charset="0"/>
                <a:cs typeface="ＭＳ Ｐゴシック" charset="0"/>
              </a:rPr>
              <a:t>6.0%</a:t>
            </a:r>
          </a:p>
        </p:txBody>
      </p:sp>
      <p:sp>
        <p:nvSpPr>
          <p:cNvPr id="4" name="Text Box 3"/>
          <p:cNvSpPr txBox="1">
            <a:spLocks noChangeArrowheads="1"/>
          </p:cNvSpPr>
          <p:nvPr/>
        </p:nvSpPr>
        <p:spPr bwMode="auto">
          <a:xfrm>
            <a:off x="343652" y="4618831"/>
            <a:ext cx="83978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1600">
                <a:solidFill>
                  <a:schemeClr val="tx1"/>
                </a:solidFill>
                <a:latin typeface="Calibri" charset="0"/>
                <a:ea typeface="ヒラギノ角ゴ Pro W3" charset="0"/>
                <a:cs typeface="ヒラギノ角ゴ Pro W3" charset="0"/>
              </a:defRPr>
            </a:lvl1pPr>
            <a:lvl2pPr marL="742950" indent="-285750" defTabSz="449263" eaLnBrk="0" hangingPunct="0">
              <a:defRPr sz="1600">
                <a:solidFill>
                  <a:schemeClr val="tx1"/>
                </a:solidFill>
                <a:latin typeface="Calibri" charset="0"/>
                <a:ea typeface="ヒラギノ角ゴ Pro W3" charset="0"/>
                <a:cs typeface="ヒラギノ角ゴ Pro W3" charset="0"/>
              </a:defRPr>
            </a:lvl2pPr>
            <a:lvl3pPr marL="1143000" indent="-228600" defTabSz="449263" eaLnBrk="0" hangingPunct="0">
              <a:defRPr sz="1600">
                <a:solidFill>
                  <a:schemeClr val="tx1"/>
                </a:solidFill>
                <a:latin typeface="Calibri" charset="0"/>
                <a:ea typeface="ヒラギノ角ゴ Pro W3" charset="0"/>
                <a:cs typeface="ヒラギノ角ゴ Pro W3" charset="0"/>
              </a:defRPr>
            </a:lvl3pPr>
            <a:lvl4pPr marL="1600200" indent="-228600" defTabSz="449263" eaLnBrk="0" hangingPunct="0">
              <a:defRPr sz="1600">
                <a:solidFill>
                  <a:schemeClr val="tx1"/>
                </a:solidFill>
                <a:latin typeface="Calibri" charset="0"/>
                <a:ea typeface="ヒラギノ角ゴ Pro W3" charset="0"/>
                <a:cs typeface="ヒラギノ角ゴ Pro W3" charset="0"/>
              </a:defRPr>
            </a:lvl4pPr>
            <a:lvl5pPr marL="2057400" indent="-228600" defTabSz="449263" eaLnBrk="0" hangingPunct="0">
              <a:defRPr sz="1600">
                <a:solidFill>
                  <a:schemeClr val="tx1"/>
                </a:solidFill>
                <a:latin typeface="Calibri" charset="0"/>
                <a:ea typeface="ヒラギノ角ゴ Pro W3" charset="0"/>
                <a:cs typeface="ヒラギノ角ゴ Pro W3" charset="0"/>
              </a:defRPr>
            </a:lvl5pPr>
            <a:lvl6pPr marL="25146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6pPr>
            <a:lvl7pPr marL="29718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7pPr>
            <a:lvl8pPr marL="34290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8pPr>
            <a:lvl9pPr marL="38862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9pPr>
          </a:lstStyle>
          <a:p>
            <a:pPr algn="ctr">
              <a:lnSpc>
                <a:spcPct val="97000"/>
              </a:lnSpc>
              <a:spcBef>
                <a:spcPct val="40000"/>
              </a:spcBef>
              <a:buClr>
                <a:srgbClr val="000000"/>
              </a:buClr>
              <a:buSzPct val="100000"/>
              <a:buFont typeface="Verdana" charset="0"/>
              <a:buNone/>
            </a:pPr>
            <a:r>
              <a:rPr lang="it-IT" sz="2000" b="1" dirty="0">
                <a:latin typeface="Verdana" charset="0"/>
                <a:ea typeface="ＭＳ Ｐゴシック" charset="0"/>
                <a:cs typeface="ＭＳ Ｐゴシック" charset="0"/>
              </a:rPr>
              <a:t> </a:t>
            </a:r>
            <a:r>
              <a:rPr lang="it-IT" sz="2000" b="1" dirty="0">
                <a:solidFill>
                  <a:srgbClr val="FFFFFF"/>
                </a:solidFill>
                <a:latin typeface="Verdana" charset="0"/>
                <a:ea typeface="ＭＳ Ｐゴシック" charset="0"/>
                <a:cs typeface="ＭＳ Ｐゴシック" charset="0"/>
              </a:rPr>
              <a:t>…2015                 6.0%               14.0</a:t>
            </a:r>
            <a:r>
              <a:rPr lang="it-IT" sz="2000" b="1" dirty="0">
                <a:solidFill>
                  <a:schemeClr val="bg1"/>
                </a:solidFill>
                <a:latin typeface="Verdana" charset="0"/>
                <a:ea typeface="ＭＳ Ｐゴシック" charset="0"/>
                <a:cs typeface="ＭＳ Ｐゴシック" charset="0"/>
              </a:rPr>
              <a:t>%  </a:t>
            </a:r>
            <a:r>
              <a:rPr lang="it-IT" sz="2000" b="1" dirty="0">
                <a:solidFill>
                  <a:srgbClr val="000090"/>
                </a:solidFill>
                <a:latin typeface="Verdana" charset="0"/>
                <a:ea typeface="ＭＳ Ｐゴシック" charset="0"/>
                <a:cs typeface="ＭＳ Ｐゴシック" charset="0"/>
              </a:rPr>
              <a:t>                  </a:t>
            </a:r>
            <a:r>
              <a:rPr lang="it-IT" sz="2000" b="1" dirty="0">
                <a:solidFill>
                  <a:srgbClr val="FF0000"/>
                </a:solidFill>
                <a:latin typeface="Verdana" charset="0"/>
                <a:ea typeface="ＭＳ Ｐゴシック" charset="0"/>
                <a:cs typeface="ＭＳ Ｐゴシック" charset="0"/>
              </a:rPr>
              <a:t>8.0%</a:t>
            </a:r>
          </a:p>
        </p:txBody>
      </p:sp>
      <p:sp>
        <p:nvSpPr>
          <p:cNvPr id="5" name="Text Box 8"/>
          <p:cNvSpPr txBox="1">
            <a:spLocks noChangeArrowheads="1"/>
          </p:cNvSpPr>
          <p:nvPr/>
        </p:nvSpPr>
        <p:spPr bwMode="auto">
          <a:xfrm>
            <a:off x="427038" y="277403"/>
            <a:ext cx="857567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1600">
                <a:solidFill>
                  <a:schemeClr val="tx1"/>
                </a:solidFill>
                <a:latin typeface="Calibri" charset="0"/>
                <a:ea typeface="ヒラギノ角ゴ Pro W3" charset="0"/>
                <a:cs typeface="ヒラギノ角ゴ Pro W3" charset="0"/>
              </a:defRPr>
            </a:lvl1pPr>
            <a:lvl2pPr marL="742950" indent="-285750" defTabSz="449263" eaLnBrk="0" hangingPunct="0">
              <a:defRPr sz="1600">
                <a:solidFill>
                  <a:schemeClr val="tx1"/>
                </a:solidFill>
                <a:latin typeface="Calibri" charset="0"/>
                <a:ea typeface="ヒラギノ角ゴ Pro W3" charset="0"/>
                <a:cs typeface="ヒラギノ角ゴ Pro W3" charset="0"/>
              </a:defRPr>
            </a:lvl2pPr>
            <a:lvl3pPr marL="1143000" indent="-228600" defTabSz="449263" eaLnBrk="0" hangingPunct="0">
              <a:defRPr sz="1600">
                <a:solidFill>
                  <a:schemeClr val="tx1"/>
                </a:solidFill>
                <a:latin typeface="Calibri" charset="0"/>
                <a:ea typeface="ヒラギノ角ゴ Pro W3" charset="0"/>
                <a:cs typeface="ヒラギノ角ゴ Pro W3" charset="0"/>
              </a:defRPr>
            </a:lvl3pPr>
            <a:lvl4pPr marL="1600200" indent="-228600" defTabSz="449263" eaLnBrk="0" hangingPunct="0">
              <a:defRPr sz="1600">
                <a:solidFill>
                  <a:schemeClr val="tx1"/>
                </a:solidFill>
                <a:latin typeface="Calibri" charset="0"/>
                <a:ea typeface="ヒラギノ角ゴ Pro W3" charset="0"/>
                <a:cs typeface="ヒラギノ角ゴ Pro W3" charset="0"/>
              </a:defRPr>
            </a:lvl4pPr>
            <a:lvl5pPr marL="2057400" indent="-228600" defTabSz="449263" eaLnBrk="0" hangingPunct="0">
              <a:defRPr sz="1600">
                <a:solidFill>
                  <a:schemeClr val="tx1"/>
                </a:solidFill>
                <a:latin typeface="Calibri" charset="0"/>
                <a:ea typeface="ヒラギノ角ゴ Pro W3" charset="0"/>
                <a:cs typeface="ヒラギノ角ゴ Pro W3" charset="0"/>
              </a:defRPr>
            </a:lvl5pPr>
            <a:lvl6pPr marL="25146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6pPr>
            <a:lvl7pPr marL="29718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7pPr>
            <a:lvl8pPr marL="34290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8pPr>
            <a:lvl9pPr marL="3886200" indent="-228600" defTabSz="449263" eaLnBrk="0" fontAlgn="base" hangingPunct="0">
              <a:spcBef>
                <a:spcPct val="0"/>
              </a:spcBef>
              <a:spcAft>
                <a:spcPct val="0"/>
              </a:spcAft>
              <a:defRPr sz="1600">
                <a:solidFill>
                  <a:schemeClr val="tx1"/>
                </a:solidFill>
                <a:latin typeface="Calibri" charset="0"/>
                <a:ea typeface="ヒラギノ角ゴ Pro W3" charset="0"/>
                <a:cs typeface="ヒラギノ角ゴ Pro W3" charset="0"/>
              </a:defRPr>
            </a:lvl9pPr>
          </a:lstStyle>
          <a:p>
            <a:pPr algn="ctr">
              <a:lnSpc>
                <a:spcPct val="97000"/>
              </a:lnSpc>
              <a:buClr>
                <a:srgbClr val="000000"/>
              </a:buClr>
              <a:buSzPct val="100000"/>
              <a:buFont typeface="Verdana" charset="0"/>
              <a:buNone/>
            </a:pPr>
            <a:r>
              <a:rPr lang="it-IT" sz="2800" b="1" dirty="0" err="1">
                <a:solidFill>
                  <a:srgbClr val="FF0000"/>
                </a:solidFill>
                <a:latin typeface="Verdana" charset="0"/>
                <a:ea typeface="ＭＳ Ｐゴシック" charset="0"/>
                <a:cs typeface="ＭＳ Ｐゴシック" charset="0"/>
              </a:rPr>
              <a:t>Reduction</a:t>
            </a:r>
            <a:r>
              <a:rPr lang="it-IT" sz="2800" b="1" dirty="0">
                <a:solidFill>
                  <a:srgbClr val="FF0000"/>
                </a:solidFill>
                <a:latin typeface="Verdana" charset="0"/>
                <a:ea typeface="ＭＳ Ｐゴシック" charset="0"/>
                <a:cs typeface="ＭＳ Ｐゴシック" charset="0"/>
              </a:rPr>
              <a:t> in Acute </a:t>
            </a:r>
            <a:r>
              <a:rPr lang="it-IT" sz="2800" b="1" dirty="0" err="1">
                <a:solidFill>
                  <a:srgbClr val="FF0000"/>
                </a:solidFill>
                <a:latin typeface="Verdana" charset="0"/>
                <a:ea typeface="ＭＳ Ｐゴシック" charset="0"/>
                <a:cs typeface="ＭＳ Ｐゴシック" charset="0"/>
              </a:rPr>
              <a:t>Myocardial</a:t>
            </a:r>
            <a:r>
              <a:rPr lang="it-IT" sz="2800" b="1" dirty="0">
                <a:solidFill>
                  <a:srgbClr val="FF0000"/>
                </a:solidFill>
                <a:latin typeface="Verdana" charset="0"/>
                <a:ea typeface="ＭＳ Ｐゴシック" charset="0"/>
                <a:cs typeface="ＭＳ Ｐゴシック" charset="0"/>
              </a:rPr>
              <a:t> </a:t>
            </a:r>
            <a:r>
              <a:rPr lang="it-IT" sz="2800" b="1" dirty="0" err="1">
                <a:solidFill>
                  <a:srgbClr val="FF0000"/>
                </a:solidFill>
                <a:latin typeface="Verdana" charset="0"/>
                <a:ea typeface="ＭＳ Ｐゴシック" charset="0"/>
                <a:cs typeface="ＭＳ Ｐゴシック" charset="0"/>
              </a:rPr>
              <a:t>Infarction</a:t>
            </a:r>
            <a:r>
              <a:rPr lang="it-IT" sz="2800" b="1" dirty="0">
                <a:solidFill>
                  <a:srgbClr val="FF0000"/>
                </a:solidFill>
                <a:latin typeface="Verdana" charset="0"/>
                <a:ea typeface="ＭＳ Ｐゴシック" charset="0"/>
                <a:cs typeface="ＭＳ Ｐゴシック" charset="0"/>
              </a:rPr>
              <a:t> </a:t>
            </a:r>
          </a:p>
          <a:p>
            <a:pPr algn="ctr">
              <a:lnSpc>
                <a:spcPct val="97000"/>
              </a:lnSpc>
              <a:buClr>
                <a:srgbClr val="000000"/>
              </a:buClr>
              <a:buSzPct val="100000"/>
              <a:buFont typeface="Verdana" charset="0"/>
              <a:buNone/>
            </a:pPr>
            <a:r>
              <a:rPr lang="it-IT" sz="2800" b="1" dirty="0" err="1">
                <a:solidFill>
                  <a:srgbClr val="FF0000"/>
                </a:solidFill>
                <a:latin typeface="Verdana" charset="0"/>
                <a:ea typeface="ＭＳ Ｐゴシック" charset="0"/>
                <a:cs typeface="ＭＳ Ｐゴシック" charset="0"/>
              </a:rPr>
              <a:t>Mortality</a:t>
            </a:r>
            <a:r>
              <a:rPr lang="it-IT" sz="2800" b="1" dirty="0">
                <a:solidFill>
                  <a:srgbClr val="FF0000"/>
                </a:solidFill>
                <a:latin typeface="Verdana" charset="0"/>
                <a:ea typeface="ＭＳ Ｐゴシック" charset="0"/>
                <a:cs typeface="ＭＳ Ｐゴシック" charset="0"/>
              </a:rPr>
              <a:t> in the </a:t>
            </a:r>
            <a:r>
              <a:rPr lang="it-IT" sz="2800" b="1" dirty="0" err="1">
                <a:solidFill>
                  <a:srgbClr val="FF0000"/>
                </a:solidFill>
                <a:latin typeface="Verdana" charset="0"/>
                <a:ea typeface="ＭＳ Ｐゴシック" charset="0"/>
                <a:cs typeface="ＭＳ Ｐゴシック" charset="0"/>
              </a:rPr>
              <a:t>United</a:t>
            </a:r>
            <a:r>
              <a:rPr lang="it-IT" sz="2800" b="1" dirty="0">
                <a:solidFill>
                  <a:srgbClr val="FF0000"/>
                </a:solidFill>
                <a:latin typeface="Verdana" charset="0"/>
                <a:ea typeface="ＭＳ Ｐゴシック" charset="0"/>
                <a:cs typeface="ＭＳ Ｐゴシック" charset="0"/>
              </a:rPr>
              <a:t> </a:t>
            </a:r>
            <a:r>
              <a:rPr lang="it-IT" sz="2800" b="1" dirty="0" err="1">
                <a:solidFill>
                  <a:srgbClr val="FF0000"/>
                </a:solidFill>
                <a:latin typeface="Verdana" charset="0"/>
                <a:ea typeface="ＭＳ Ｐゴシック" charset="0"/>
                <a:cs typeface="ＭＳ Ｐゴシック" charset="0"/>
              </a:rPr>
              <a:t>States</a:t>
            </a:r>
            <a:endParaRPr lang="it-IT" sz="2800" b="1" dirty="0">
              <a:solidFill>
                <a:srgbClr val="FF0000"/>
              </a:solidFill>
              <a:latin typeface="Verdana" charset="0"/>
              <a:ea typeface="ＭＳ Ｐゴシック" charset="0"/>
              <a:cs typeface="ＭＳ Ｐゴシック" charset="0"/>
            </a:endParaRPr>
          </a:p>
          <a:p>
            <a:pPr algn="ctr">
              <a:lnSpc>
                <a:spcPct val="97000"/>
              </a:lnSpc>
              <a:buClr>
                <a:srgbClr val="000000"/>
              </a:buClr>
              <a:buSzPct val="100000"/>
              <a:buFont typeface="Verdana" charset="0"/>
              <a:buNone/>
            </a:pPr>
            <a:r>
              <a:rPr lang="it-IT" sz="2000" b="1" dirty="0" err="1">
                <a:solidFill>
                  <a:srgbClr val="FF0000"/>
                </a:solidFill>
                <a:latin typeface="Verdana" charset="0"/>
                <a:ea typeface="ＭＳ Ｐゴシック" charset="0"/>
                <a:cs typeface="ＭＳ Ｐゴシック" charset="0"/>
              </a:rPr>
              <a:t>Mortality</a:t>
            </a:r>
            <a:r>
              <a:rPr lang="it-IT" sz="2000" b="1" dirty="0">
                <a:solidFill>
                  <a:srgbClr val="FF0000"/>
                </a:solidFill>
                <a:latin typeface="Verdana" charset="0"/>
                <a:ea typeface="ＭＳ Ｐゴシック" charset="0"/>
                <a:cs typeface="ＭＳ Ｐゴシック" charset="0"/>
              </a:rPr>
              <a:t> </a:t>
            </a:r>
            <a:r>
              <a:rPr lang="it-IT" sz="2000" b="1" dirty="0" err="1">
                <a:solidFill>
                  <a:srgbClr val="FF0000"/>
                </a:solidFill>
                <a:latin typeface="Verdana" charset="0"/>
                <a:ea typeface="ＭＳ Ｐゴシック" charset="0"/>
                <a:cs typeface="ＭＳ Ｐゴシック" charset="0"/>
              </a:rPr>
              <a:t>rates</a:t>
            </a:r>
            <a:r>
              <a:rPr lang="it-IT" sz="2000" b="1" dirty="0">
                <a:solidFill>
                  <a:srgbClr val="FF0000"/>
                </a:solidFill>
                <a:latin typeface="Verdana" charset="0"/>
                <a:ea typeface="ＭＳ Ｐゴシック" charset="0"/>
                <a:cs typeface="ＭＳ Ｐゴシック" charset="0"/>
              </a:rPr>
              <a:t> in 2.755.370 </a:t>
            </a:r>
            <a:r>
              <a:rPr lang="it-IT" sz="2000" b="1" dirty="0" err="1">
                <a:solidFill>
                  <a:srgbClr val="FF0000"/>
                </a:solidFill>
                <a:latin typeface="Verdana" charset="0"/>
                <a:ea typeface="ＭＳ Ｐゴシック" charset="0"/>
                <a:cs typeface="ＭＳ Ｐゴシック" charset="0"/>
              </a:rPr>
              <a:t>patients</a:t>
            </a:r>
            <a:endParaRPr lang="it-IT" sz="2000" b="1" dirty="0">
              <a:solidFill>
                <a:srgbClr val="FF0000"/>
              </a:solidFill>
              <a:latin typeface="Verdana" charset="0"/>
              <a:ea typeface="ＭＳ Ｐゴシック" charset="0"/>
              <a:cs typeface="ＭＳ Ｐゴシック" charset="0"/>
            </a:endParaRPr>
          </a:p>
        </p:txBody>
      </p:sp>
      <p:sp>
        <p:nvSpPr>
          <p:cNvPr id="6" name="Line 11"/>
          <p:cNvSpPr>
            <a:spLocks noChangeShapeType="1"/>
          </p:cNvSpPr>
          <p:nvPr/>
        </p:nvSpPr>
        <p:spPr bwMode="auto">
          <a:xfrm flipV="1">
            <a:off x="531813" y="1732689"/>
            <a:ext cx="81534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 name="Freccia su 7"/>
          <p:cNvSpPr/>
          <p:nvPr/>
        </p:nvSpPr>
        <p:spPr>
          <a:xfrm>
            <a:off x="7661397" y="5306115"/>
            <a:ext cx="1023816" cy="1270190"/>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Freccia giù 8"/>
          <p:cNvSpPr/>
          <p:nvPr/>
        </p:nvSpPr>
        <p:spPr>
          <a:xfrm>
            <a:off x="2929358" y="5306115"/>
            <a:ext cx="962796" cy="1270190"/>
          </a:xfrm>
          <a:prstGeom prst="down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13416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d20nosmokingmedium">
            <a:extLst>
              <a:ext uri="{FF2B5EF4-FFF2-40B4-BE49-F238E27FC236}">
                <a16:creationId xmlns:a16="http://schemas.microsoft.com/office/drawing/2014/main" xmlns="" id="{2D2504E8-D271-FB4D-9BFD-143F18334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226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6" name="Picture 3">
            <a:extLst>
              <a:ext uri="{FF2B5EF4-FFF2-40B4-BE49-F238E27FC236}">
                <a16:creationId xmlns:a16="http://schemas.microsoft.com/office/drawing/2014/main" xmlns="" id="{8266F549-4C18-E743-8DBD-0D13796B2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4" descr="eat a variety of colorful fruits and vegetables every day">
            <a:extLst>
              <a:ext uri="{FF2B5EF4-FFF2-40B4-BE49-F238E27FC236}">
                <a16:creationId xmlns:a16="http://schemas.microsoft.com/office/drawing/2014/main" xmlns="" id="{75586D9E-72C6-AE41-8B38-F7858C00C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70388"/>
            <a:ext cx="3240088"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5">
            <a:extLst>
              <a:ext uri="{FF2B5EF4-FFF2-40B4-BE49-F238E27FC236}">
                <a16:creationId xmlns:a16="http://schemas.microsoft.com/office/drawing/2014/main" xmlns="" id="{F69A7429-09FA-FB48-B628-537CB84156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3979863"/>
            <a:ext cx="28082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Rectangle 6">
            <a:extLst>
              <a:ext uri="{FF2B5EF4-FFF2-40B4-BE49-F238E27FC236}">
                <a16:creationId xmlns:a16="http://schemas.microsoft.com/office/drawing/2014/main" xmlns="" id="{C4B9A8C7-7277-AD4B-859F-67A05F176CD9}"/>
              </a:ext>
            </a:extLst>
          </p:cNvPr>
          <p:cNvSpPr>
            <a:spLocks noChangeArrowheads="1"/>
          </p:cNvSpPr>
          <p:nvPr/>
        </p:nvSpPr>
        <p:spPr bwMode="auto">
          <a:xfrm>
            <a:off x="3132138" y="292576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b="1">
                <a:solidFill>
                  <a:srgbClr val="002060"/>
                </a:solidFill>
                <a:latin typeface="Comic Sans MS" panose="030F0902030302020204" pitchFamily="66" charset="0"/>
              </a:rPr>
              <a:t>- 80 % riduzione</a:t>
            </a:r>
          </a:p>
          <a:p>
            <a:pPr eaLnBrk="1" hangingPunct="1"/>
            <a:r>
              <a:rPr lang="it-IT" altLang="it-IT" b="1">
                <a:solidFill>
                  <a:srgbClr val="002060"/>
                </a:solidFill>
                <a:latin typeface="Comic Sans MS" panose="030F0902030302020204" pitchFamily="66" charset="0"/>
              </a:rPr>
              <a:t>malattie cardiovascolari</a:t>
            </a:r>
          </a:p>
        </p:txBody>
      </p:sp>
      <p:sp>
        <p:nvSpPr>
          <p:cNvPr id="164870" name="Rectangle 7">
            <a:extLst>
              <a:ext uri="{FF2B5EF4-FFF2-40B4-BE49-F238E27FC236}">
                <a16:creationId xmlns:a16="http://schemas.microsoft.com/office/drawing/2014/main" xmlns="" id="{B2B04593-9AF6-924E-ABC9-EB8CB6C05AAA}"/>
              </a:ext>
            </a:extLst>
          </p:cNvPr>
          <p:cNvSpPr>
            <a:spLocks noChangeArrowheads="1"/>
          </p:cNvSpPr>
          <p:nvPr/>
        </p:nvSpPr>
        <p:spPr bwMode="auto">
          <a:xfrm>
            <a:off x="2484438" y="3716338"/>
            <a:ext cx="6946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spcBef>
                <a:spcPct val="30000"/>
              </a:spcBef>
            </a:pPr>
            <a:r>
              <a:rPr lang="it-IT" altLang="it-IT" sz="2000">
                <a:solidFill>
                  <a:srgbClr val="002060"/>
                </a:solidFill>
                <a:latin typeface="Comic Sans MS" panose="030F0902030302020204" pitchFamily="66" charset="0"/>
              </a:rPr>
              <a:t>INTERHEART STUDY</a:t>
            </a:r>
            <a:r>
              <a:rPr lang="it-IT" altLang="it-IT" sz="1600">
                <a:solidFill>
                  <a:srgbClr val="002060"/>
                </a:solidFill>
                <a:latin typeface="Arial" panose="020B0604020202020204" pitchFamily="34" charset="0"/>
              </a:rPr>
              <a:t>, Lancet, Settembre 2004</a:t>
            </a:r>
          </a:p>
        </p:txBody>
      </p:sp>
      <p:sp>
        <p:nvSpPr>
          <p:cNvPr id="164871" name="Rectangle 8">
            <a:extLst>
              <a:ext uri="{FF2B5EF4-FFF2-40B4-BE49-F238E27FC236}">
                <a16:creationId xmlns:a16="http://schemas.microsoft.com/office/drawing/2014/main" xmlns="" id="{2309830B-66D9-7844-B0CF-99D8715654FF}"/>
              </a:ext>
            </a:extLst>
          </p:cNvPr>
          <p:cNvSpPr>
            <a:spLocks noChangeArrowheads="1"/>
          </p:cNvSpPr>
          <p:nvPr/>
        </p:nvSpPr>
        <p:spPr bwMode="auto">
          <a:xfrm>
            <a:off x="3203575" y="1557338"/>
            <a:ext cx="787400" cy="369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spcBef>
                <a:spcPct val="30000"/>
              </a:spcBef>
            </a:pPr>
            <a:r>
              <a:rPr lang="it-IT" altLang="it-IT" sz="1800">
                <a:latin typeface="Arial" panose="020B0604020202020204" pitchFamily="34" charset="0"/>
              </a:rPr>
              <a:t>- 65%</a:t>
            </a:r>
          </a:p>
        </p:txBody>
      </p:sp>
      <p:sp>
        <p:nvSpPr>
          <p:cNvPr id="164872" name="Rectangle 10">
            <a:extLst>
              <a:ext uri="{FF2B5EF4-FFF2-40B4-BE49-F238E27FC236}">
                <a16:creationId xmlns:a16="http://schemas.microsoft.com/office/drawing/2014/main" xmlns="" id="{BF4C7DE8-A658-8546-B878-5CA458A203B6}"/>
              </a:ext>
            </a:extLst>
          </p:cNvPr>
          <p:cNvSpPr>
            <a:spLocks noChangeArrowheads="1"/>
          </p:cNvSpPr>
          <p:nvPr/>
        </p:nvSpPr>
        <p:spPr bwMode="auto">
          <a:xfrm>
            <a:off x="3276600" y="5445125"/>
            <a:ext cx="787400" cy="3698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spcBef>
                <a:spcPct val="30000"/>
              </a:spcBef>
            </a:pPr>
            <a:r>
              <a:rPr lang="it-IT" altLang="it-IT" sz="1800">
                <a:latin typeface="Arial" panose="020B0604020202020204" pitchFamily="34" charset="0"/>
              </a:rPr>
              <a:t>- 30%</a:t>
            </a:r>
          </a:p>
        </p:txBody>
      </p:sp>
      <p:sp>
        <p:nvSpPr>
          <p:cNvPr id="164873" name="Rectangle 11">
            <a:extLst>
              <a:ext uri="{FF2B5EF4-FFF2-40B4-BE49-F238E27FC236}">
                <a16:creationId xmlns:a16="http://schemas.microsoft.com/office/drawing/2014/main" xmlns="" id="{AF57B526-7255-EA43-948B-0A553B087CE1}"/>
              </a:ext>
            </a:extLst>
          </p:cNvPr>
          <p:cNvSpPr>
            <a:spLocks noChangeArrowheads="1"/>
          </p:cNvSpPr>
          <p:nvPr/>
        </p:nvSpPr>
        <p:spPr bwMode="auto">
          <a:xfrm>
            <a:off x="4932363" y="5445125"/>
            <a:ext cx="850900" cy="3698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spcBef>
                <a:spcPct val="30000"/>
              </a:spcBef>
            </a:pPr>
            <a:r>
              <a:rPr lang="it-IT" altLang="it-IT" sz="1800">
                <a:latin typeface="Arial" panose="020B0604020202020204" pitchFamily="34" charset="0"/>
              </a:rPr>
              <a:t>- 14 %</a:t>
            </a:r>
          </a:p>
        </p:txBody>
      </p:sp>
      <p:sp>
        <p:nvSpPr>
          <p:cNvPr id="164874" name="Rectangle 13">
            <a:extLst>
              <a:ext uri="{FF2B5EF4-FFF2-40B4-BE49-F238E27FC236}">
                <a16:creationId xmlns:a16="http://schemas.microsoft.com/office/drawing/2014/main" xmlns="" id="{52C9FE04-35AB-6544-AC77-70D1105B7411}"/>
              </a:ext>
            </a:extLst>
          </p:cNvPr>
          <p:cNvSpPr>
            <a:spLocks noChangeArrowheads="1"/>
          </p:cNvSpPr>
          <p:nvPr/>
        </p:nvSpPr>
        <p:spPr bwMode="auto">
          <a:xfrm>
            <a:off x="4792664" y="1564813"/>
            <a:ext cx="658812" cy="3698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spcBef>
                <a:spcPct val="30000"/>
              </a:spcBef>
            </a:pPr>
            <a:r>
              <a:rPr lang="it-IT" altLang="it-IT" sz="1800">
                <a:latin typeface="Arial" panose="020B0604020202020204" pitchFamily="34" charset="0"/>
              </a:rPr>
              <a:t>- 9%</a:t>
            </a:r>
          </a:p>
        </p:txBody>
      </p:sp>
      <p:pic>
        <p:nvPicPr>
          <p:cNvPr id="164876" name="Picture 15" descr="The Lancet">
            <a:extLst>
              <a:ext uri="{FF2B5EF4-FFF2-40B4-BE49-F238E27FC236}">
                <a16:creationId xmlns:a16="http://schemas.microsoft.com/office/drawing/2014/main" xmlns="" id="{A14EFB16-8715-D643-AA72-26587ABF18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4221163"/>
            <a:ext cx="2133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39257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defRPr/>
            </a:pPr>
            <a:r>
              <a:rPr lang="it-IT">
                <a:latin typeface="Arial" charset="0"/>
                <a:cs typeface="+mj-cs"/>
              </a:rPr>
              <a:t>Food has many functions</a:t>
            </a:r>
          </a:p>
        </p:txBody>
      </p:sp>
      <p:sp>
        <p:nvSpPr>
          <p:cNvPr id="68614" name="Text Box 6"/>
          <p:cNvSpPr txBox="1">
            <a:spLocks noChangeArrowheads="1"/>
          </p:cNvSpPr>
          <p:nvPr/>
        </p:nvSpPr>
        <p:spPr bwMode="auto">
          <a:xfrm>
            <a:off x="1116013" y="1989138"/>
            <a:ext cx="7127875"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pPr>
            <a:r>
              <a:rPr lang="it-IT" sz="2000">
                <a:latin typeface="Arial" charset="0"/>
              </a:rPr>
              <a:t>Food is a therapy                                    </a:t>
            </a:r>
            <a:r>
              <a:rPr lang="it-IT" sz="2000" i="1">
                <a:latin typeface="Arial" charset="0"/>
              </a:rPr>
              <a:t>Physician</a:t>
            </a:r>
          </a:p>
          <a:p>
            <a:pPr eaLnBrk="1" hangingPunct="1">
              <a:spcBef>
                <a:spcPct val="50000"/>
              </a:spcBef>
            </a:pPr>
            <a:r>
              <a:rPr lang="it-IT" sz="2000">
                <a:latin typeface="Arial" charset="0"/>
              </a:rPr>
              <a:t>Food is nutrition                                      </a:t>
            </a:r>
            <a:r>
              <a:rPr lang="it-IT" sz="2000" i="1">
                <a:latin typeface="Arial" charset="0"/>
              </a:rPr>
              <a:t>Dietitian</a:t>
            </a:r>
          </a:p>
          <a:p>
            <a:pPr eaLnBrk="1" hangingPunct="1">
              <a:spcBef>
                <a:spcPct val="50000"/>
              </a:spcBef>
            </a:pPr>
            <a:r>
              <a:rPr lang="it-IT" sz="2000">
                <a:latin typeface="Arial" charset="0"/>
              </a:rPr>
              <a:t>Food is a care                                          </a:t>
            </a:r>
            <a:r>
              <a:rPr lang="it-IT" sz="2000" i="1">
                <a:latin typeface="Arial" charset="0"/>
              </a:rPr>
              <a:t>Nurse</a:t>
            </a:r>
          </a:p>
          <a:p>
            <a:pPr eaLnBrk="1" hangingPunct="1">
              <a:spcBef>
                <a:spcPct val="50000"/>
              </a:spcBef>
            </a:pPr>
            <a:r>
              <a:rPr lang="it-IT" sz="2000">
                <a:latin typeface="Arial" charset="0"/>
              </a:rPr>
              <a:t>Food is a taste                                         </a:t>
            </a:r>
            <a:r>
              <a:rPr lang="it-IT" sz="2000" i="1">
                <a:latin typeface="Arial" charset="0"/>
              </a:rPr>
              <a:t>Food service</a:t>
            </a:r>
          </a:p>
          <a:p>
            <a:pPr eaLnBrk="1" hangingPunct="1">
              <a:spcBef>
                <a:spcPct val="50000"/>
              </a:spcBef>
            </a:pPr>
            <a:r>
              <a:rPr lang="it-IT" sz="2000">
                <a:latin typeface="Arial" charset="0"/>
              </a:rPr>
              <a:t>Food is a cost                                          </a:t>
            </a:r>
            <a:r>
              <a:rPr lang="it-IT" sz="2000" i="1">
                <a:latin typeface="Arial" charset="0"/>
              </a:rPr>
              <a:t>Administration</a:t>
            </a:r>
          </a:p>
          <a:p>
            <a:pPr eaLnBrk="1" hangingPunct="1">
              <a:spcBef>
                <a:spcPct val="50000"/>
              </a:spcBef>
            </a:pPr>
            <a:r>
              <a:rPr lang="it-IT" sz="3200">
                <a:latin typeface="Arial" charset="0"/>
              </a:rPr>
              <a:t>Food is a joy                   </a:t>
            </a:r>
            <a:r>
              <a:rPr lang="it-IT" sz="3200" i="1">
                <a:latin typeface="Arial" charset="0"/>
              </a:rPr>
              <a:t>Patient</a:t>
            </a:r>
          </a:p>
          <a:p>
            <a:pPr eaLnBrk="1" hangingPunct="1">
              <a:spcBef>
                <a:spcPct val="50000"/>
              </a:spcBef>
            </a:pPr>
            <a:endParaRPr lang="it-IT">
              <a:latin typeface="Arial" charset="0"/>
            </a:endParaRPr>
          </a:p>
          <a:p>
            <a:pPr eaLnBrk="1" hangingPunct="1">
              <a:spcBef>
                <a:spcPct val="50000"/>
              </a:spcBef>
            </a:pPr>
            <a:r>
              <a:rPr lang="it-IT" sz="1800">
                <a:latin typeface="Arial" charset="0"/>
              </a:rPr>
              <a:t>                                                    </a:t>
            </a:r>
          </a:p>
          <a:p>
            <a:pPr eaLnBrk="1" hangingPunct="1">
              <a:spcBef>
                <a:spcPct val="50000"/>
              </a:spcBef>
            </a:pPr>
            <a:r>
              <a:rPr lang="it-IT" sz="1800">
                <a:latin typeface="Arial" charset="0"/>
              </a:rPr>
              <a:t>                                                              K. Hadell  - EFAD President</a:t>
            </a:r>
          </a:p>
        </p:txBody>
      </p:sp>
      <p:sp>
        <p:nvSpPr>
          <p:cNvPr id="30723" name="Rectangle 7"/>
          <p:cNvSpPr>
            <a:spLocks noGrp="1" noChangeArrowheads="1"/>
          </p:cNvSpPr>
          <p:nvPr>
            <p:ph type="body" idx="1"/>
          </p:nvPr>
        </p:nvSpPr>
        <p:spPr>
          <a:xfrm>
            <a:off x="457200" y="1916113"/>
            <a:ext cx="8229600" cy="4210050"/>
          </a:xfrm>
        </p:spPr>
        <p:txBody>
          <a:bodyPr/>
          <a:lstStyle/>
          <a:p>
            <a:pPr eaLnBrk="1" hangingPunct="1">
              <a:defRPr/>
            </a:pPr>
            <a:endParaRPr lang="it-IT" dirty="0">
              <a:latin typeface="Arial" charset="0"/>
              <a:cs typeface="+mn-cs"/>
            </a:endParaRPr>
          </a:p>
          <a:p>
            <a:pPr eaLnBrk="1" hangingPunct="1">
              <a:defRPr/>
            </a:pPr>
            <a:endParaRPr lang="it-IT" dirty="0">
              <a:latin typeface="Arial" charset="0"/>
              <a:cs typeface="+mn-cs"/>
            </a:endParaRPr>
          </a:p>
          <a:p>
            <a:pPr eaLnBrk="1" hangingPunct="1">
              <a:defRPr/>
            </a:pPr>
            <a:endParaRPr lang="it-IT" dirty="0">
              <a:latin typeface="Arial" charset="0"/>
              <a:cs typeface="+mn-cs"/>
            </a:endParaRPr>
          </a:p>
          <a:p>
            <a:pPr eaLnBrk="1" hangingPunct="1">
              <a:defRPr/>
            </a:pPr>
            <a:endParaRPr lang="it-IT" dirty="0">
              <a:latin typeface="Arial" charset="0"/>
              <a:cs typeface="+mn-cs"/>
            </a:endParaRPr>
          </a:p>
        </p:txBody>
      </p:sp>
      <p:pic>
        <p:nvPicPr>
          <p:cNvPr id="6" name="Picture 7" descr="http://www.nuovoeden.it/uploads/gallerie_films/big/505miseria_nobilta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9275"/>
            <a:ext cx="7669213"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891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8614">
                                            <p:txEl>
                                              <p:pRg st="5" end="5"/>
                                            </p:txEl>
                                          </p:spTgt>
                                        </p:tgtEl>
                                        <p:attrNameLst>
                                          <p:attrName>style.visibility</p:attrName>
                                        </p:attrNameLst>
                                      </p:cBhvr>
                                      <p:to>
                                        <p:strVal val="visible"/>
                                      </p:to>
                                    </p:set>
                                    <p:animEffect transition="in" filter="fade">
                                      <p:cBhvr>
                                        <p:cTn id="7" dur="1000"/>
                                        <p:tgtEl>
                                          <p:spTgt spid="68614">
                                            <p:txEl>
                                              <p:pRg st="5" end="5"/>
                                            </p:txEl>
                                          </p:spTgt>
                                        </p:tgtEl>
                                      </p:cBhvr>
                                    </p:animEffect>
                                  </p:childTnLst>
                                </p:cTn>
                              </p:par>
                            </p:childTnLst>
                          </p:cTn>
                        </p:par>
                        <p:par>
                          <p:cTn id="8" fill="hold" nodeType="afterGroup">
                            <p:stCondLst>
                              <p:cond delay="1000"/>
                            </p:stCondLst>
                            <p:childTnLst>
                              <p:par>
                                <p:cTn id="9" presetID="4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300"/>
                                        <p:tgtEl>
                                          <p:spTgt spid="6"/>
                                        </p:tgtEl>
                                      </p:cBhvr>
                                    </p:animEffect>
                                    <p:anim calcmode="lin" valueType="num">
                                      <p:cBhvr>
                                        <p:cTn id="12" dur="1300" fill="hold"/>
                                        <p:tgtEl>
                                          <p:spTgt spid="6"/>
                                        </p:tgtEl>
                                        <p:attrNameLst>
                                          <p:attrName>ppt_x</p:attrName>
                                        </p:attrNameLst>
                                      </p:cBhvr>
                                      <p:tavLst>
                                        <p:tav tm="0">
                                          <p:val>
                                            <p:strVal val="#ppt_x"/>
                                          </p:val>
                                        </p:tav>
                                        <p:tav tm="100000">
                                          <p:val>
                                            <p:strVal val="#ppt_x"/>
                                          </p:val>
                                        </p:tav>
                                      </p:tavLst>
                                    </p:anim>
                                    <p:anim calcmode="lin" valueType="num">
                                      <p:cBhvr>
                                        <p:cTn id="13" dur="13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WordArt 2">
            <a:extLst>
              <a:ext uri="{FF2B5EF4-FFF2-40B4-BE49-F238E27FC236}">
                <a16:creationId xmlns:a16="http://schemas.microsoft.com/office/drawing/2014/main" xmlns="" id="{C9542471-3FD0-6B4B-B319-F45D97AB4121}"/>
              </a:ext>
            </a:extLst>
          </p:cNvPr>
          <p:cNvSpPr>
            <a:spLocks noChangeArrowheads="1" noChangeShapeType="1" noTextEdit="1"/>
          </p:cNvSpPr>
          <p:nvPr/>
        </p:nvSpPr>
        <p:spPr bwMode="auto">
          <a:xfrm>
            <a:off x="1283494" y="294457"/>
            <a:ext cx="71120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2400" b="1" kern="10" dirty="0">
                <a:solidFill>
                  <a:srgbClr val="FF0000"/>
                </a:solidFill>
                <a:effectLst>
                  <a:outerShdw dist="35921" dir="2700000" algn="ctr" rotWithShape="0">
                    <a:srgbClr val="C0C0C0">
                      <a:alpha val="74997"/>
                    </a:srgbClr>
                  </a:outerShdw>
                </a:effectLst>
                <a:latin typeface="Comic Sans MS" panose="030F0902030302020204" pitchFamily="66" charset="0"/>
              </a:rPr>
              <a:t>ALIMENTAZIONE IDEALE (1)</a:t>
            </a:r>
          </a:p>
        </p:txBody>
      </p:sp>
      <p:sp>
        <p:nvSpPr>
          <p:cNvPr id="200706" name="Text Box 3">
            <a:extLst>
              <a:ext uri="{FF2B5EF4-FFF2-40B4-BE49-F238E27FC236}">
                <a16:creationId xmlns:a16="http://schemas.microsoft.com/office/drawing/2014/main" xmlns="" id="{BE28368B-83B4-B142-95FB-82A67A9AB9C7}"/>
              </a:ext>
            </a:extLst>
          </p:cNvPr>
          <p:cNvSpPr txBox="1">
            <a:spLocks noChangeArrowheads="1"/>
          </p:cNvSpPr>
          <p:nvPr/>
        </p:nvSpPr>
        <p:spPr bwMode="auto">
          <a:xfrm>
            <a:off x="1080145" y="1590130"/>
            <a:ext cx="7831137"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nSpc>
                <a:spcPct val="130000"/>
              </a:lnSpc>
            </a:pPr>
            <a:r>
              <a:rPr lang="it-IT" altLang="it-IT" sz="3200">
                <a:solidFill>
                  <a:srgbClr val="002060"/>
                </a:solidFill>
                <a:latin typeface="Comic Sans MS" panose="030F0902030302020204" pitchFamily="66" charset="0"/>
              </a:rPr>
              <a:t>Consumare:</a:t>
            </a:r>
          </a:p>
          <a:p>
            <a:pPr>
              <a:lnSpc>
                <a:spcPct val="200000"/>
              </a:lnSpc>
            </a:pPr>
            <a:r>
              <a:rPr lang="it-IT" altLang="it-IT" sz="3200">
                <a:solidFill>
                  <a:srgbClr val="002060"/>
                </a:solidFill>
                <a:latin typeface="Comic Sans MS" panose="030F0902030302020204" pitchFamily="66" charset="0"/>
                <a:sym typeface="Monotype Sorts" pitchFamily="2" charset="2"/>
              </a:rPr>
              <a:t></a:t>
            </a:r>
            <a:r>
              <a:rPr lang="it-IT" altLang="it-IT" sz="3200">
                <a:solidFill>
                  <a:srgbClr val="002060"/>
                </a:solidFill>
                <a:latin typeface="Comic Sans MS" panose="030F0902030302020204" pitchFamily="66" charset="0"/>
              </a:rPr>
              <a:t> frutta fresca più di 1 volta al giorno</a:t>
            </a:r>
          </a:p>
          <a:p>
            <a:pPr>
              <a:lnSpc>
                <a:spcPct val="130000"/>
              </a:lnSpc>
            </a:pPr>
            <a:r>
              <a:rPr lang="it-IT" altLang="it-IT" sz="3200">
                <a:solidFill>
                  <a:srgbClr val="002060"/>
                </a:solidFill>
                <a:latin typeface="Comic Sans MS" panose="030F0902030302020204" pitchFamily="66" charset="0"/>
                <a:sym typeface="Monotype Sorts" pitchFamily="2" charset="2"/>
              </a:rPr>
              <a:t></a:t>
            </a:r>
            <a:r>
              <a:rPr lang="it-IT" altLang="it-IT" sz="3200">
                <a:solidFill>
                  <a:srgbClr val="002060"/>
                </a:solidFill>
                <a:latin typeface="Comic Sans MS" panose="030F0902030302020204" pitchFamily="66" charset="0"/>
              </a:rPr>
              <a:t> verdura fresca più di 1 volta al giorno</a:t>
            </a:r>
          </a:p>
          <a:p>
            <a:pPr>
              <a:lnSpc>
                <a:spcPct val="130000"/>
              </a:lnSpc>
            </a:pPr>
            <a:r>
              <a:rPr lang="it-IT" altLang="it-IT" sz="3200">
                <a:solidFill>
                  <a:srgbClr val="002060"/>
                </a:solidFill>
                <a:latin typeface="Comic Sans MS" panose="030F0902030302020204" pitchFamily="66" charset="0"/>
                <a:sym typeface="Monotype Sorts" pitchFamily="2" charset="2"/>
              </a:rPr>
              <a:t></a:t>
            </a:r>
            <a:r>
              <a:rPr lang="it-IT" altLang="it-IT" sz="3200">
                <a:solidFill>
                  <a:srgbClr val="002060"/>
                </a:solidFill>
                <a:latin typeface="Comic Sans MS" panose="030F0902030302020204" pitchFamily="66" charset="0"/>
              </a:rPr>
              <a:t> pesce 3-5 volte alla settimana</a:t>
            </a:r>
          </a:p>
          <a:p>
            <a:pPr>
              <a:lnSpc>
                <a:spcPct val="130000"/>
              </a:lnSpc>
            </a:pPr>
            <a:r>
              <a:rPr lang="it-IT" altLang="it-IT" sz="3200">
                <a:solidFill>
                  <a:srgbClr val="002060"/>
                </a:solidFill>
                <a:latin typeface="Comic Sans MS" panose="030F0902030302020204" pitchFamily="66" charset="0"/>
                <a:sym typeface="Monotype Sorts" pitchFamily="2" charset="2"/>
              </a:rPr>
              <a:t></a:t>
            </a:r>
            <a:r>
              <a:rPr lang="it-IT" altLang="it-IT" sz="3200">
                <a:solidFill>
                  <a:srgbClr val="002060"/>
                </a:solidFill>
                <a:latin typeface="Comic Sans MS" panose="030F0902030302020204" pitchFamily="66" charset="0"/>
              </a:rPr>
              <a:t> olio d</a:t>
            </a:r>
            <a:r>
              <a:rPr lang="ja-JP" altLang="it-IT" sz="3200">
                <a:solidFill>
                  <a:srgbClr val="002060"/>
                </a:solidFill>
                <a:latin typeface="Comic Sans MS" panose="030F0902030302020204" pitchFamily="66" charset="0"/>
              </a:rPr>
              <a:t>’</a:t>
            </a:r>
            <a:r>
              <a:rPr lang="it-IT" altLang="ja-JP" sz="3200">
                <a:solidFill>
                  <a:srgbClr val="002060"/>
                </a:solidFill>
                <a:latin typeface="Comic Sans MS" panose="030F0902030302020204" pitchFamily="66" charset="0"/>
              </a:rPr>
              <a:t>oliva crudo</a:t>
            </a:r>
          </a:p>
          <a:p>
            <a:pPr>
              <a:lnSpc>
                <a:spcPct val="130000"/>
              </a:lnSpc>
            </a:pPr>
            <a:r>
              <a:rPr lang="it-IT" altLang="it-IT" sz="3200">
                <a:solidFill>
                  <a:srgbClr val="002060"/>
                </a:solidFill>
                <a:latin typeface="Comic Sans MS" panose="030F0902030302020204" pitchFamily="66" charset="0"/>
                <a:sym typeface="Monotype Sorts" pitchFamily="2" charset="2"/>
              </a:rPr>
              <a:t> 1 bicchiere di vino rosso a pasto</a:t>
            </a:r>
          </a:p>
        </p:txBody>
      </p:sp>
      <p:sp>
        <p:nvSpPr>
          <p:cNvPr id="200707" name="Text Box 4">
            <a:extLst>
              <a:ext uri="{FF2B5EF4-FFF2-40B4-BE49-F238E27FC236}">
                <a16:creationId xmlns:a16="http://schemas.microsoft.com/office/drawing/2014/main" xmlns="" id="{B2D71823-B3C3-224C-A88E-7BF069A23888}"/>
              </a:ext>
            </a:extLst>
          </p:cNvPr>
          <p:cNvSpPr txBox="1">
            <a:spLocks noChangeArrowheads="1"/>
          </p:cNvSpPr>
          <p:nvPr/>
        </p:nvSpPr>
        <p:spPr bwMode="auto">
          <a:xfrm>
            <a:off x="7856538" y="6326188"/>
            <a:ext cx="10779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b="1">
                <a:solidFill>
                  <a:schemeClr val="bg1"/>
                </a:solidFill>
                <a:latin typeface="Comic Sans MS" panose="030F0902030302020204" pitchFamily="66" charset="0"/>
              </a:rPr>
              <a:t>FSM - Veruno</a:t>
            </a:r>
          </a:p>
        </p:txBody>
      </p:sp>
    </p:spTree>
    <p:extLst>
      <p:ext uri="{BB962C8B-B14F-4D97-AF65-F5344CB8AC3E}">
        <p14:creationId xmlns:p14="http://schemas.microsoft.com/office/powerpoint/2010/main" val="3720183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a:extLst>
              <a:ext uri="{FF2B5EF4-FFF2-40B4-BE49-F238E27FC236}">
                <a16:creationId xmlns:a16="http://schemas.microsoft.com/office/drawing/2014/main" xmlns="" id="{3611A8E2-C706-E146-843B-921C9EFD39A9}"/>
              </a:ext>
            </a:extLst>
          </p:cNvPr>
          <p:cNvSpPr txBox="1">
            <a:spLocks noChangeArrowheads="1"/>
          </p:cNvSpPr>
          <p:nvPr/>
        </p:nvSpPr>
        <p:spPr bwMode="auto">
          <a:xfrm>
            <a:off x="1287463" y="2209800"/>
            <a:ext cx="7585731" cy="3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nSpc>
                <a:spcPct val="200000"/>
              </a:lnSpc>
            </a:pPr>
            <a:r>
              <a:rPr lang="it-IT" altLang="it-IT" sz="3200" dirty="0">
                <a:solidFill>
                  <a:srgbClr val="002060"/>
                </a:solidFill>
                <a:latin typeface="Comic Sans MS" panose="030F0902030302020204" pitchFamily="66" charset="0"/>
                <a:sym typeface="Monotype Sorts" pitchFamily="2" charset="2"/>
              </a:rPr>
              <a:t> </a:t>
            </a:r>
            <a:r>
              <a:rPr lang="it-IT" altLang="it-IT" sz="3200" dirty="0">
                <a:solidFill>
                  <a:srgbClr val="002060"/>
                </a:solidFill>
                <a:latin typeface="Comic Sans MS" panose="030F0902030302020204" pitchFamily="66" charset="0"/>
              </a:rPr>
              <a:t>Limitare carni rosse e grasse.</a:t>
            </a:r>
          </a:p>
          <a:p>
            <a:r>
              <a:rPr lang="it-IT" altLang="it-IT" sz="3200" dirty="0">
                <a:solidFill>
                  <a:srgbClr val="002060"/>
                </a:solidFill>
                <a:latin typeface="Comic Sans MS" panose="030F0902030302020204" pitchFamily="66" charset="0"/>
              </a:rPr>
              <a:t>    Preferire carni bianche</a:t>
            </a:r>
          </a:p>
          <a:p>
            <a:pPr>
              <a:lnSpc>
                <a:spcPct val="200000"/>
              </a:lnSpc>
            </a:pPr>
            <a:r>
              <a:rPr lang="it-IT" altLang="it-IT" sz="3200" dirty="0">
                <a:solidFill>
                  <a:srgbClr val="002060"/>
                </a:solidFill>
                <a:latin typeface="Comic Sans MS" panose="030F0902030302020204" pitchFamily="66" charset="0"/>
                <a:sym typeface="Monotype Sorts" pitchFamily="2" charset="2"/>
              </a:rPr>
              <a:t></a:t>
            </a:r>
            <a:r>
              <a:rPr lang="it-IT" altLang="it-IT" sz="3200" dirty="0">
                <a:solidFill>
                  <a:srgbClr val="002060"/>
                </a:solidFill>
                <a:latin typeface="Comic Sans MS" panose="030F0902030302020204" pitchFamily="66" charset="0"/>
              </a:rPr>
              <a:t> Limitare formaggi e uova</a:t>
            </a:r>
          </a:p>
          <a:p>
            <a:pPr>
              <a:lnSpc>
                <a:spcPct val="200000"/>
              </a:lnSpc>
            </a:pPr>
            <a:r>
              <a:rPr lang="it-IT" altLang="it-IT" sz="3200" dirty="0">
                <a:solidFill>
                  <a:srgbClr val="002060"/>
                </a:solidFill>
                <a:latin typeface="Comic Sans MS" panose="030F0902030302020204" pitchFamily="66" charset="0"/>
                <a:sym typeface="Monotype Sorts" pitchFamily="2" charset="2"/>
              </a:rPr>
              <a:t></a:t>
            </a:r>
            <a:r>
              <a:rPr lang="it-IT" altLang="it-IT" sz="3200" dirty="0">
                <a:solidFill>
                  <a:srgbClr val="002060"/>
                </a:solidFill>
                <a:latin typeface="Comic Sans MS" panose="030F0902030302020204" pitchFamily="66" charset="0"/>
              </a:rPr>
              <a:t> Limitare dolci e bevande zuccherate</a:t>
            </a:r>
          </a:p>
        </p:txBody>
      </p:sp>
      <p:sp>
        <p:nvSpPr>
          <p:cNvPr id="201730" name="WordArt 3">
            <a:extLst>
              <a:ext uri="{FF2B5EF4-FFF2-40B4-BE49-F238E27FC236}">
                <a16:creationId xmlns:a16="http://schemas.microsoft.com/office/drawing/2014/main" xmlns="" id="{50D48EC5-1E87-7241-AEFA-57A56E7CFBBD}"/>
              </a:ext>
            </a:extLst>
          </p:cNvPr>
          <p:cNvSpPr>
            <a:spLocks noChangeArrowheads="1" noChangeShapeType="1" noTextEdit="1"/>
          </p:cNvSpPr>
          <p:nvPr/>
        </p:nvSpPr>
        <p:spPr bwMode="auto">
          <a:xfrm>
            <a:off x="1287463" y="188640"/>
            <a:ext cx="71120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2400" b="1" kern="10" dirty="0">
                <a:solidFill>
                  <a:srgbClr val="FF0000"/>
                </a:solidFill>
                <a:effectLst>
                  <a:outerShdw dist="35921" dir="2700000" algn="ctr" rotWithShape="0">
                    <a:srgbClr val="C0C0C0">
                      <a:alpha val="74997"/>
                    </a:srgbClr>
                  </a:outerShdw>
                </a:effectLst>
                <a:latin typeface="Comic Sans MS" panose="030F0902030302020204" pitchFamily="66" charset="0"/>
              </a:rPr>
              <a:t>ALIMENTAZIONE IDEALE (2)</a:t>
            </a:r>
          </a:p>
        </p:txBody>
      </p:sp>
    </p:spTree>
    <p:extLst>
      <p:ext uri="{BB962C8B-B14F-4D97-AF65-F5344CB8AC3E}">
        <p14:creationId xmlns:p14="http://schemas.microsoft.com/office/powerpoint/2010/main" val="2688334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41" name="Object 2">
            <a:extLst>
              <a:ext uri="{FF2B5EF4-FFF2-40B4-BE49-F238E27FC236}">
                <a16:creationId xmlns:a16="http://schemas.microsoft.com/office/drawing/2014/main" xmlns="" id="{E0201D58-7C38-7040-8AE2-E0840336056A}"/>
              </a:ext>
            </a:extLst>
          </p:cNvPr>
          <p:cNvGraphicFramePr>
            <a:graphicFrameLocks noChangeAspect="1"/>
          </p:cNvGraphicFramePr>
          <p:nvPr/>
        </p:nvGraphicFramePr>
        <p:xfrm>
          <a:off x="0" y="0"/>
          <a:ext cx="4572000" cy="3429000"/>
        </p:xfrm>
        <a:graphic>
          <a:graphicData uri="http://schemas.openxmlformats.org/presentationml/2006/ole">
            <mc:AlternateContent xmlns:mc="http://schemas.openxmlformats.org/markup-compatibility/2006">
              <mc:Choice xmlns:v="urn:schemas-microsoft-com:vml" Requires="v">
                <p:oleObj spid="_x0000_s601149" name="Diapositiva" r:id="rId3" imgW="26327100" imgH="19748500" progId="PowerPoint.Slide.8">
                  <p:embed/>
                </p:oleObj>
              </mc:Choice>
              <mc:Fallback>
                <p:oleObj name="Diapositiva" r:id="rId3" imgW="26327100" imgH="19748500" progId="PowerPoint.Slide.8">
                  <p:embed/>
                  <p:pic>
                    <p:nvPicPr>
                      <p:cNvPr id="163841" name="Object 2">
                        <a:extLst>
                          <a:ext uri="{FF2B5EF4-FFF2-40B4-BE49-F238E27FC236}">
                            <a16:creationId xmlns:a16="http://schemas.microsoft.com/office/drawing/2014/main" xmlns="" id="{E0201D58-7C38-7040-8AE2-E08403360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3842" name="Object 3">
            <a:extLst>
              <a:ext uri="{FF2B5EF4-FFF2-40B4-BE49-F238E27FC236}">
                <a16:creationId xmlns:a16="http://schemas.microsoft.com/office/drawing/2014/main" xmlns="" id="{B24C851D-3C69-7A43-A181-728A86A9FBDF}"/>
              </a:ext>
            </a:extLst>
          </p:cNvPr>
          <p:cNvGraphicFramePr>
            <a:graphicFrameLocks noChangeAspect="1"/>
          </p:cNvGraphicFramePr>
          <p:nvPr/>
        </p:nvGraphicFramePr>
        <p:xfrm>
          <a:off x="4572000" y="0"/>
          <a:ext cx="4572000" cy="3429000"/>
        </p:xfrm>
        <a:graphic>
          <a:graphicData uri="http://schemas.openxmlformats.org/presentationml/2006/ole">
            <mc:AlternateContent xmlns:mc="http://schemas.openxmlformats.org/markup-compatibility/2006">
              <mc:Choice xmlns:v="urn:schemas-microsoft-com:vml" Requires="v">
                <p:oleObj spid="_x0000_s601150" name="Diapositiva" r:id="rId5" imgW="26327100" imgH="19748500" progId="PowerPoint.Slide.8">
                  <p:embed/>
                </p:oleObj>
              </mc:Choice>
              <mc:Fallback>
                <p:oleObj name="Diapositiva" r:id="rId5" imgW="26327100" imgH="19748500" progId="PowerPoint.Slide.8">
                  <p:embed/>
                  <p:pic>
                    <p:nvPicPr>
                      <p:cNvPr id="163842" name="Object 3">
                        <a:extLst>
                          <a:ext uri="{FF2B5EF4-FFF2-40B4-BE49-F238E27FC236}">
                            <a16:creationId xmlns:a16="http://schemas.microsoft.com/office/drawing/2014/main" xmlns="" id="{B24C851D-3C69-7A43-A181-728A86A9FB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3843" name="Object 4">
            <a:extLst>
              <a:ext uri="{FF2B5EF4-FFF2-40B4-BE49-F238E27FC236}">
                <a16:creationId xmlns:a16="http://schemas.microsoft.com/office/drawing/2014/main" xmlns="" id="{3324E78D-6BD3-A24C-B19E-1E5A6DA066D6}"/>
              </a:ext>
            </a:extLst>
          </p:cNvPr>
          <p:cNvGraphicFramePr>
            <a:graphicFrameLocks noChangeAspect="1"/>
          </p:cNvGraphicFramePr>
          <p:nvPr/>
        </p:nvGraphicFramePr>
        <p:xfrm>
          <a:off x="0" y="3429000"/>
          <a:ext cx="4572000" cy="3429000"/>
        </p:xfrm>
        <a:graphic>
          <a:graphicData uri="http://schemas.openxmlformats.org/presentationml/2006/ole">
            <mc:AlternateContent xmlns:mc="http://schemas.openxmlformats.org/markup-compatibility/2006">
              <mc:Choice xmlns:v="urn:schemas-microsoft-com:vml" Requires="v">
                <p:oleObj spid="_x0000_s601151" name="Diapositiva" r:id="rId7" imgW="26327100" imgH="19748500" progId="PowerPoint.Slide.8">
                  <p:embed/>
                </p:oleObj>
              </mc:Choice>
              <mc:Fallback>
                <p:oleObj name="Diapositiva" r:id="rId7" imgW="26327100" imgH="19748500" progId="PowerPoint.Slide.8">
                  <p:embed/>
                  <p:pic>
                    <p:nvPicPr>
                      <p:cNvPr id="163843" name="Object 4">
                        <a:extLst>
                          <a:ext uri="{FF2B5EF4-FFF2-40B4-BE49-F238E27FC236}">
                            <a16:creationId xmlns:a16="http://schemas.microsoft.com/office/drawing/2014/main" xmlns="" id="{3324E78D-6BD3-A24C-B19E-1E5A6DA066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3844" name="Object 5">
            <a:extLst>
              <a:ext uri="{FF2B5EF4-FFF2-40B4-BE49-F238E27FC236}">
                <a16:creationId xmlns:a16="http://schemas.microsoft.com/office/drawing/2014/main" xmlns="" id="{AAC8466A-8E2D-1144-B895-E246D87E18FC}"/>
              </a:ext>
            </a:extLst>
          </p:cNvPr>
          <p:cNvGraphicFramePr>
            <a:graphicFrameLocks noChangeAspect="1"/>
          </p:cNvGraphicFramePr>
          <p:nvPr/>
        </p:nvGraphicFramePr>
        <p:xfrm>
          <a:off x="4572000" y="3429000"/>
          <a:ext cx="4572000" cy="3429000"/>
        </p:xfrm>
        <a:graphic>
          <a:graphicData uri="http://schemas.openxmlformats.org/presentationml/2006/ole">
            <mc:AlternateContent xmlns:mc="http://schemas.openxmlformats.org/markup-compatibility/2006">
              <mc:Choice xmlns:v="urn:schemas-microsoft-com:vml" Requires="v">
                <p:oleObj spid="_x0000_s601152" name="Diapositiva" r:id="rId9" imgW="26327100" imgH="19748500" progId="PowerPoint.Slide.8">
                  <p:embed/>
                </p:oleObj>
              </mc:Choice>
              <mc:Fallback>
                <p:oleObj name="Diapositiva" r:id="rId9" imgW="26327100" imgH="19748500" progId="PowerPoint.Slide.8">
                  <p:embed/>
                  <p:pic>
                    <p:nvPicPr>
                      <p:cNvPr id="163844" name="Object 5">
                        <a:extLst>
                          <a:ext uri="{FF2B5EF4-FFF2-40B4-BE49-F238E27FC236}">
                            <a16:creationId xmlns:a16="http://schemas.microsoft.com/office/drawing/2014/main" xmlns="" id="{AAC8466A-8E2D-1144-B895-E246D87E18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83010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913" name="Picture 4">
            <a:extLst>
              <a:ext uri="{FF2B5EF4-FFF2-40B4-BE49-F238E27FC236}">
                <a16:creationId xmlns:a16="http://schemas.microsoft.com/office/drawing/2014/main" xmlns="" id="{35BBD8BC-F173-FF4A-A28A-33496C04B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4" name="Picture 5">
            <a:extLst>
              <a:ext uri="{FF2B5EF4-FFF2-40B4-BE49-F238E27FC236}">
                <a16:creationId xmlns:a16="http://schemas.microsoft.com/office/drawing/2014/main" xmlns="" id="{33078B83-5B73-7740-9F7C-BD95A22B40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3284538"/>
            <a:ext cx="291623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Rectangle 6">
            <a:extLst>
              <a:ext uri="{FF2B5EF4-FFF2-40B4-BE49-F238E27FC236}">
                <a16:creationId xmlns:a16="http://schemas.microsoft.com/office/drawing/2014/main" xmlns="" id="{E61AC3CA-EA43-C345-AA1A-805AF60C2526}"/>
              </a:ext>
            </a:extLst>
          </p:cNvPr>
          <p:cNvSpPr>
            <a:spLocks noChangeArrowheads="1"/>
          </p:cNvSpPr>
          <p:nvPr/>
        </p:nvSpPr>
        <p:spPr bwMode="auto">
          <a:xfrm>
            <a:off x="2051050" y="333375"/>
            <a:ext cx="4572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600" b="1">
                <a:solidFill>
                  <a:srgbClr val="FF0000"/>
                </a:solidFill>
                <a:latin typeface="Comic Sans MS" panose="030F0902030302020204" pitchFamily="66" charset="0"/>
              </a:rPr>
              <a:t>NON FUMATORE: 1</a:t>
            </a:r>
          </a:p>
          <a:p>
            <a:pPr eaLnBrk="1" hangingPunct="1"/>
            <a:r>
              <a:rPr lang="it-IT" altLang="it-IT" sz="1600" b="1">
                <a:solidFill>
                  <a:srgbClr val="FF0000"/>
                </a:solidFill>
                <a:latin typeface="Comic Sans MS" panose="030F0902030302020204" pitchFamily="66" charset="0"/>
              </a:rPr>
              <a:t>CONSUMO DI FRUTTA E VEGETALI: 1</a:t>
            </a:r>
          </a:p>
          <a:p>
            <a:pPr eaLnBrk="1" hangingPunct="1"/>
            <a:r>
              <a:rPr lang="it-IT" altLang="it-IT" sz="1600" b="1">
                <a:solidFill>
                  <a:srgbClr val="FF0000"/>
                </a:solidFill>
                <a:latin typeface="Comic Sans MS" panose="030F0902030302020204" pitchFamily="66" charset="0"/>
              </a:rPr>
              <a:t>ATTIVITA</a:t>
            </a:r>
            <a:r>
              <a:rPr lang="ja-JP" altLang="it-IT" sz="1600" b="1">
                <a:solidFill>
                  <a:srgbClr val="FF0000"/>
                </a:solidFill>
                <a:latin typeface="Comic Sans MS" panose="030F0902030302020204" pitchFamily="66" charset="0"/>
              </a:rPr>
              <a:t>’</a:t>
            </a:r>
            <a:r>
              <a:rPr lang="it-IT" altLang="ja-JP" sz="1600" b="1">
                <a:solidFill>
                  <a:srgbClr val="FF0000"/>
                </a:solidFill>
                <a:latin typeface="Comic Sans MS" panose="030F0902030302020204" pitchFamily="66" charset="0"/>
              </a:rPr>
              <a:t> FISICA: 1</a:t>
            </a:r>
          </a:p>
          <a:p>
            <a:pPr eaLnBrk="1" hangingPunct="1"/>
            <a:r>
              <a:rPr lang="it-IT" altLang="it-IT" sz="1600" b="1">
                <a:solidFill>
                  <a:srgbClr val="FF0000"/>
                </a:solidFill>
                <a:latin typeface="Comic Sans MS" panose="030F0902030302020204" pitchFamily="66" charset="0"/>
              </a:rPr>
              <a:t>ALCOL 1 BICCHIERE/DIE :1</a:t>
            </a:r>
          </a:p>
        </p:txBody>
      </p:sp>
      <p:pic>
        <p:nvPicPr>
          <p:cNvPr id="166916" name="Picture 7">
            <a:extLst>
              <a:ext uri="{FF2B5EF4-FFF2-40B4-BE49-F238E27FC236}">
                <a16:creationId xmlns:a16="http://schemas.microsoft.com/office/drawing/2014/main" xmlns="" id="{4E203BF4-7100-FC4F-B48D-B57E981F5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6069013"/>
            <a:ext cx="4295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8">
            <a:extLst>
              <a:ext uri="{FF2B5EF4-FFF2-40B4-BE49-F238E27FC236}">
                <a16:creationId xmlns:a16="http://schemas.microsoft.com/office/drawing/2014/main" xmlns="" id="{4216F816-DACD-2044-B9F5-DFC20A050E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6583363"/>
            <a:ext cx="1885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9">
            <a:extLst>
              <a:ext uri="{FF2B5EF4-FFF2-40B4-BE49-F238E27FC236}">
                <a16:creationId xmlns:a16="http://schemas.microsoft.com/office/drawing/2014/main" xmlns="" id="{B13957B6-385A-4344-8E70-CC25E099F2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5951538"/>
            <a:ext cx="13716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96901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2">
            <a:extLst>
              <a:ext uri="{FF2B5EF4-FFF2-40B4-BE49-F238E27FC236}">
                <a16:creationId xmlns:a16="http://schemas.microsoft.com/office/drawing/2014/main" xmlns="" id="{41FD1C78-9628-5A4F-9B99-E1CB659A8792}"/>
              </a:ext>
            </a:extLst>
          </p:cNvPr>
          <p:cNvPicPr>
            <a:picLocks noChangeAspect="1" noChangeArrowheads="1"/>
          </p:cNvPicPr>
          <p:nvPr/>
        </p:nvPicPr>
        <p:blipFill>
          <a:blip r:embed="rId2">
            <a:clrChange>
              <a:clrFrom>
                <a:srgbClr val="000066"/>
              </a:clrFrom>
              <a:clrTo>
                <a:srgbClr val="000066">
                  <a:alpha val="0"/>
                </a:srgbClr>
              </a:clrTo>
            </a:clrChange>
            <a:extLst>
              <a:ext uri="{28A0092B-C50C-407E-A947-70E740481C1C}">
                <a14:useLocalDpi xmlns:a14="http://schemas.microsoft.com/office/drawing/2010/main" val="0"/>
              </a:ext>
            </a:extLst>
          </a:blip>
          <a:srcRect l="12489" t="28345" r="13080" b="12518"/>
          <a:stretch>
            <a:fillRect/>
          </a:stretch>
        </p:blipFill>
        <p:spPr bwMode="auto">
          <a:xfrm>
            <a:off x="755650" y="1557338"/>
            <a:ext cx="7562850" cy="4681537"/>
          </a:xfrm>
          <a:prstGeom prst="rect">
            <a:avLst/>
          </a:prstGeom>
          <a:gradFill rotWithShape="0">
            <a:gsLst>
              <a:gs pos="0">
                <a:srgbClr val="000000"/>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466" name="Text Box 3">
            <a:extLst>
              <a:ext uri="{FF2B5EF4-FFF2-40B4-BE49-F238E27FC236}">
                <a16:creationId xmlns:a16="http://schemas.microsoft.com/office/drawing/2014/main" xmlns="" id="{8B31A510-F324-C947-869D-1A37982EAA00}"/>
              </a:ext>
            </a:extLst>
          </p:cNvPr>
          <p:cNvSpPr txBox="1">
            <a:spLocks noChangeArrowheads="1"/>
          </p:cNvSpPr>
          <p:nvPr/>
        </p:nvSpPr>
        <p:spPr bwMode="auto">
          <a:xfrm>
            <a:off x="823913" y="620713"/>
            <a:ext cx="7442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3200" b="1">
                <a:solidFill>
                  <a:srgbClr val="FF0000"/>
                </a:solidFill>
                <a:latin typeface="Century Gothic" panose="020B0502020202020204" pitchFamily="34" charset="0"/>
              </a:rPr>
              <a:t>Quartili dello Score Dietetico</a:t>
            </a:r>
          </a:p>
          <a:p>
            <a:pPr algn="ctr" eaLnBrk="1" hangingPunct="1"/>
            <a:r>
              <a:rPr lang="it-IT" altLang="it-IT" sz="2000" b="1">
                <a:solidFill>
                  <a:srgbClr val="FF0000"/>
                </a:solidFill>
                <a:latin typeface="Century Gothic" panose="020B0502020202020204" pitchFamily="34" charset="0"/>
              </a:rPr>
              <a:t>Sopravvivenza a 6.5 anni dopo l</a:t>
            </a:r>
            <a:r>
              <a:rPr lang="ja-JP" altLang="it-IT" sz="2000" b="1">
                <a:solidFill>
                  <a:srgbClr val="FF0000"/>
                </a:solidFill>
                <a:latin typeface="Century Gothic" panose="020B0502020202020204" pitchFamily="34" charset="0"/>
              </a:rPr>
              <a:t>’</a:t>
            </a:r>
            <a:r>
              <a:rPr lang="it-IT" altLang="ja-JP" sz="2000" b="1">
                <a:solidFill>
                  <a:srgbClr val="FF0000"/>
                </a:solidFill>
                <a:latin typeface="Century Gothic" panose="020B0502020202020204" pitchFamily="34" charset="0"/>
              </a:rPr>
              <a:t>IMA (GISSI-PREVENZIONE)</a:t>
            </a:r>
            <a:endParaRPr lang="it-IT" altLang="it-IT" sz="1600" b="1">
              <a:solidFill>
                <a:srgbClr val="FF0000"/>
              </a:solidFill>
              <a:latin typeface="Century Gothic" panose="020B0502020202020204" pitchFamily="34" charset="0"/>
            </a:endParaRPr>
          </a:p>
        </p:txBody>
      </p:sp>
    </p:spTree>
    <p:extLst>
      <p:ext uri="{BB962C8B-B14F-4D97-AF65-F5344CB8AC3E}">
        <p14:creationId xmlns:p14="http://schemas.microsoft.com/office/powerpoint/2010/main" val="42727992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xmlns="" id="{CA4D5BE4-F499-3441-9B88-0215F365FAA5}"/>
              </a:ext>
            </a:extLst>
          </p:cNvPr>
          <p:cNvSpPr txBox="1">
            <a:spLocks noChangeArrowheads="1"/>
          </p:cNvSpPr>
          <p:nvPr/>
        </p:nvSpPr>
        <p:spPr bwMode="auto">
          <a:xfrm>
            <a:off x="468313" y="188913"/>
            <a:ext cx="8153400"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buClr>
                <a:srgbClr val="FFFF00"/>
              </a:buClr>
              <a:buSzPct val="100000"/>
              <a:buFont typeface="Tahoma" panose="020B0604030504040204" pitchFamily="34" charset="0"/>
              <a:buNone/>
            </a:pPr>
            <a:r>
              <a:rPr lang="en-GB" altLang="it-IT" sz="4000" b="1" dirty="0" err="1">
                <a:solidFill>
                  <a:srgbClr val="FF0000"/>
                </a:solidFill>
                <a:latin typeface="Verdana" panose="020B0604030504040204" pitchFamily="34" charset="0"/>
              </a:rPr>
              <a:t>Perché</a:t>
            </a:r>
            <a:r>
              <a:rPr lang="en-GB" altLang="it-IT" sz="4000" b="1" dirty="0">
                <a:solidFill>
                  <a:srgbClr val="FF0000"/>
                </a:solidFill>
                <a:latin typeface="Verdana" panose="020B0604030504040204" pitchFamily="34" charset="0"/>
              </a:rPr>
              <a:t> fare </a:t>
            </a:r>
            <a:r>
              <a:rPr lang="en-GB" altLang="it-IT" sz="4000" b="1" dirty="0" err="1">
                <a:solidFill>
                  <a:srgbClr val="FF0000"/>
                </a:solidFill>
                <a:latin typeface="Verdana" panose="020B0604030504040204" pitchFamily="34" charset="0"/>
              </a:rPr>
              <a:t>attività</a:t>
            </a:r>
            <a:r>
              <a:rPr lang="en-GB" altLang="it-IT" sz="4000" b="1" dirty="0">
                <a:solidFill>
                  <a:srgbClr val="FF0000"/>
                </a:solidFill>
                <a:latin typeface="Verdana" panose="020B0604030504040204" pitchFamily="34" charset="0"/>
              </a:rPr>
              <a:t> </a:t>
            </a:r>
            <a:r>
              <a:rPr lang="en-GB" altLang="it-IT" sz="4000" b="1" dirty="0" err="1">
                <a:solidFill>
                  <a:srgbClr val="FF0000"/>
                </a:solidFill>
                <a:latin typeface="Verdana" panose="020B0604030504040204" pitchFamily="34" charset="0"/>
              </a:rPr>
              <a:t>fisica</a:t>
            </a:r>
            <a:r>
              <a:rPr lang="en-GB" altLang="it-IT" sz="4000" b="1" dirty="0">
                <a:solidFill>
                  <a:srgbClr val="FF0000"/>
                </a:solidFill>
                <a:latin typeface="Verdana" panose="020B0604030504040204" pitchFamily="34" charset="0"/>
              </a:rPr>
              <a:t>?</a:t>
            </a:r>
          </a:p>
        </p:txBody>
      </p:sp>
      <p:sp>
        <p:nvSpPr>
          <p:cNvPr id="1350659" name="Text Box 3">
            <a:extLst>
              <a:ext uri="{FF2B5EF4-FFF2-40B4-BE49-F238E27FC236}">
                <a16:creationId xmlns:a16="http://schemas.microsoft.com/office/drawing/2014/main" xmlns="" id="{5C6CE6A8-EE4F-6246-856B-AF2287326D89}"/>
              </a:ext>
            </a:extLst>
          </p:cNvPr>
          <p:cNvSpPr txBox="1">
            <a:spLocks noChangeArrowheads="1"/>
          </p:cNvSpPr>
          <p:nvPr/>
        </p:nvSpPr>
        <p:spPr bwMode="auto">
          <a:xfrm>
            <a:off x="4152900" y="1562100"/>
            <a:ext cx="4248150" cy="396875"/>
          </a:xfrm>
          <a:prstGeom prst="rect">
            <a:avLst/>
          </a:prstGeom>
          <a:noFill/>
          <a:ln w="9525">
            <a:noFill/>
            <a:miter lim="800000"/>
            <a:headEnd/>
            <a:tailEnd/>
          </a:ln>
          <a:effectLst>
            <a:prstShdw prst="shdw17" dist="17961" dir="2700000">
              <a:srgbClr val="4C7D23"/>
            </a:prstShdw>
          </a:effectLst>
        </p:spPr>
        <p:txBody>
          <a:bodyPr>
            <a:spAutoFit/>
          </a:bodyPr>
          <a:lstStyle/>
          <a:p>
            <a:pPr eaLnBrk="0" hangingPunct="0">
              <a:spcBef>
                <a:spcPct val="50000"/>
              </a:spcBef>
              <a:defRPr/>
            </a:pPr>
            <a:endParaRPr lang="it-IT" sz="2000" b="1">
              <a:ea typeface="+mn-ea"/>
              <a:cs typeface="Arial" pitchFamily="34" charset="0"/>
            </a:endParaRPr>
          </a:p>
        </p:txBody>
      </p:sp>
      <p:sp>
        <p:nvSpPr>
          <p:cNvPr id="1350660" name="Rectangle 1026">
            <a:extLst>
              <a:ext uri="{FF2B5EF4-FFF2-40B4-BE49-F238E27FC236}">
                <a16:creationId xmlns:a16="http://schemas.microsoft.com/office/drawing/2014/main" xmlns="" id="{1AD3EC09-F07B-1043-B1CB-B963B747C1DE}"/>
              </a:ext>
            </a:extLst>
          </p:cNvPr>
          <p:cNvSpPr>
            <a:spLocks noChangeArrowheads="1"/>
          </p:cNvSpPr>
          <p:nvPr/>
        </p:nvSpPr>
        <p:spPr bwMode="auto">
          <a:xfrm>
            <a:off x="3616325" y="1363663"/>
            <a:ext cx="50212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98" tIns="48349" rIns="96698" bIns="48349"/>
          <a:lstStyle>
            <a:lvl1pPr marL="341313" indent="-341313" defTabSz="449263"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449263"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449263"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449263"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449263"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lnSpc>
                <a:spcPct val="115000"/>
              </a:lnSpc>
              <a:spcBef>
                <a:spcPts val="800"/>
              </a:spcBef>
              <a:buClr>
                <a:schemeClr val="tx1"/>
              </a:buClr>
              <a:buSzPct val="100000"/>
              <a:buFont typeface="Times New Roman" panose="02020603050405020304" pitchFamily="18" charset="0"/>
              <a:buNone/>
            </a:pPr>
            <a:r>
              <a:rPr lang="ja-JP" altLang="it-IT" sz="2800" b="1" i="1">
                <a:solidFill>
                  <a:srgbClr val="00CCFF"/>
                </a:solidFill>
                <a:latin typeface="Verdana" panose="020B0604030504040204" pitchFamily="34" charset="0"/>
              </a:rPr>
              <a:t>“</a:t>
            </a:r>
            <a:r>
              <a:rPr lang="it-IT" altLang="ja-JP" sz="2800" b="1" i="1">
                <a:solidFill>
                  <a:srgbClr val="00CCFF"/>
                </a:solidFill>
                <a:latin typeface="Verdana" panose="020B0604030504040204" pitchFamily="34" charset="0"/>
              </a:rPr>
              <a:t>… Non si può mantenersi in salute basandosi soltanto sul tipo di alimentazione, ma a questa bisogna affiancare anche degli esercizi fisici</a:t>
            </a:r>
            <a:r>
              <a:rPr lang="ja-JP" altLang="it-IT" sz="2800" b="1">
                <a:solidFill>
                  <a:srgbClr val="00CCFF"/>
                </a:solidFill>
                <a:latin typeface="Verdana" panose="020B0604030504040204" pitchFamily="34" charset="0"/>
              </a:rPr>
              <a:t>”</a:t>
            </a:r>
            <a:endParaRPr lang="it-IT" altLang="it-IT" sz="1800" b="1">
              <a:solidFill>
                <a:srgbClr val="00CCFF"/>
              </a:solidFill>
              <a:latin typeface="Verdana" panose="020B0604030504040204" pitchFamily="34" charset="0"/>
            </a:endParaRPr>
          </a:p>
        </p:txBody>
      </p:sp>
      <p:sp>
        <p:nvSpPr>
          <p:cNvPr id="1350661" name="Rectangle 1027">
            <a:extLst>
              <a:ext uri="{FF2B5EF4-FFF2-40B4-BE49-F238E27FC236}">
                <a16:creationId xmlns:a16="http://schemas.microsoft.com/office/drawing/2014/main" xmlns="" id="{CE61A9FD-31E0-EB4E-865D-C012E85E2C48}"/>
              </a:ext>
            </a:extLst>
          </p:cNvPr>
          <p:cNvSpPr>
            <a:spLocks noChangeArrowheads="1"/>
          </p:cNvSpPr>
          <p:nvPr/>
        </p:nvSpPr>
        <p:spPr bwMode="auto">
          <a:xfrm>
            <a:off x="4252233" y="5592763"/>
            <a:ext cx="4211410" cy="57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49263"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449263"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449263"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449263"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449263"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lnSpc>
                <a:spcPct val="97000"/>
              </a:lnSpc>
              <a:buClr>
                <a:srgbClr val="000000"/>
              </a:buClr>
              <a:buSzPct val="100000"/>
              <a:buFont typeface="Times New Roman" panose="02020603050405020304" pitchFamily="18" charset="0"/>
              <a:buNone/>
            </a:pPr>
            <a:r>
              <a:rPr lang="ja-JP" altLang="it-IT" sz="1600" b="1">
                <a:solidFill>
                  <a:srgbClr val="002060"/>
                </a:solidFill>
                <a:latin typeface="Verdana" panose="020B0604030504040204" pitchFamily="34" charset="0"/>
              </a:rPr>
              <a:t>“</a:t>
            </a:r>
            <a:r>
              <a:rPr lang="it-IT" altLang="ja-JP" sz="1600" b="1" dirty="0">
                <a:solidFill>
                  <a:srgbClr val="002060"/>
                </a:solidFill>
                <a:latin typeface="Verdana" panose="020B0604030504040204" pitchFamily="34" charset="0"/>
              </a:rPr>
              <a:t>Il regime</a:t>
            </a:r>
            <a:r>
              <a:rPr lang="ja-JP" altLang="it-IT" sz="1600" b="1">
                <a:solidFill>
                  <a:srgbClr val="002060"/>
                </a:solidFill>
                <a:latin typeface="Verdana" panose="020B0604030504040204" pitchFamily="34" charset="0"/>
              </a:rPr>
              <a:t>”</a:t>
            </a:r>
            <a:endParaRPr lang="it-IT" altLang="ja-JP" sz="1600" b="1" dirty="0">
              <a:solidFill>
                <a:srgbClr val="002060"/>
              </a:solidFill>
              <a:latin typeface="Verdana" panose="020B0604030504040204" pitchFamily="34" charset="0"/>
            </a:endParaRPr>
          </a:p>
          <a:p>
            <a:pPr algn="ctr" eaLnBrk="1" hangingPunct="1">
              <a:lnSpc>
                <a:spcPct val="97000"/>
              </a:lnSpc>
              <a:buClr>
                <a:srgbClr val="000000"/>
              </a:buClr>
              <a:buSzPct val="100000"/>
              <a:buFont typeface="Times New Roman" panose="02020603050405020304" pitchFamily="18" charset="0"/>
              <a:buNone/>
            </a:pPr>
            <a:r>
              <a:rPr lang="it-IT" altLang="it-IT" sz="1600" b="1" dirty="0">
                <a:solidFill>
                  <a:srgbClr val="002060"/>
                </a:solidFill>
                <a:latin typeface="Verdana" panose="020B0604030504040204" pitchFamily="34" charset="0"/>
              </a:rPr>
              <a:t>Ippocrate (metà del IV° sec. A.C.)</a:t>
            </a:r>
          </a:p>
        </p:txBody>
      </p:sp>
      <p:pic>
        <p:nvPicPr>
          <p:cNvPr id="75782" name="Picture 6" descr="4">
            <a:extLst>
              <a:ext uri="{FF2B5EF4-FFF2-40B4-BE49-F238E27FC236}">
                <a16:creationId xmlns:a16="http://schemas.microsoft.com/office/drawing/2014/main" xmlns="" id="{29ACD3C3-DA55-764B-AE15-DBA9104A5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36401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484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a:extLst>
              <a:ext uri="{FF2B5EF4-FFF2-40B4-BE49-F238E27FC236}">
                <a16:creationId xmlns:a16="http://schemas.microsoft.com/office/drawing/2014/main" xmlns="" id="{A2C303C1-A49F-6A4C-B939-AF7387E1F288}"/>
              </a:ext>
            </a:extLst>
          </p:cNvPr>
          <p:cNvSpPr>
            <a:spLocks noGrp="1" noChangeArrowheads="1"/>
          </p:cNvSpPr>
          <p:nvPr>
            <p:ph type="title"/>
          </p:nvPr>
        </p:nvSpPr>
        <p:spPr/>
        <p:txBody>
          <a:bodyPr/>
          <a:lstStyle/>
          <a:p>
            <a:pPr algn="ctr">
              <a:defRPr/>
            </a:pPr>
            <a:r>
              <a:rPr lang="it-IT" i="1" dirty="0">
                <a:solidFill>
                  <a:srgbClr val="FF0000"/>
                </a:solidFill>
                <a:latin typeface="+mj-lt"/>
                <a:ea typeface="+mj-ea"/>
                <a:cs typeface="+mj-cs"/>
              </a:rPr>
              <a:t>Costo annuale per cure mediche</a:t>
            </a:r>
            <a:br>
              <a:rPr lang="it-IT" i="1" dirty="0">
                <a:solidFill>
                  <a:srgbClr val="FF0000"/>
                </a:solidFill>
                <a:latin typeface="+mj-lt"/>
                <a:ea typeface="+mj-ea"/>
                <a:cs typeface="+mj-cs"/>
              </a:rPr>
            </a:br>
            <a:r>
              <a:rPr lang="it-IT" sz="1200" i="1" dirty="0" err="1">
                <a:solidFill>
                  <a:srgbClr val="FF0000"/>
                </a:solidFill>
                <a:latin typeface="+mj-lt"/>
                <a:ea typeface="+mj-ea"/>
                <a:cs typeface="+mj-cs"/>
              </a:rPr>
              <a:t>Pratt</a:t>
            </a:r>
            <a:r>
              <a:rPr lang="it-IT" sz="1200" i="1" dirty="0">
                <a:solidFill>
                  <a:srgbClr val="FF0000"/>
                </a:solidFill>
                <a:latin typeface="+mj-lt"/>
                <a:ea typeface="+mj-ea"/>
                <a:cs typeface="+mj-cs"/>
              </a:rPr>
              <a:t> M: </a:t>
            </a:r>
            <a:r>
              <a:rPr lang="it-IT" sz="1200" i="1" dirty="0" err="1">
                <a:solidFill>
                  <a:srgbClr val="FF0000"/>
                </a:solidFill>
                <a:latin typeface="+mj-lt"/>
                <a:ea typeface="+mj-ea"/>
                <a:cs typeface="+mj-cs"/>
              </a:rPr>
              <a:t>Physician</a:t>
            </a:r>
            <a:r>
              <a:rPr lang="it-IT" sz="1200" i="1" dirty="0">
                <a:solidFill>
                  <a:srgbClr val="FF0000"/>
                </a:solidFill>
                <a:latin typeface="+mj-lt"/>
                <a:ea typeface="+mj-ea"/>
                <a:cs typeface="+mj-cs"/>
              </a:rPr>
              <a:t> </a:t>
            </a:r>
            <a:r>
              <a:rPr lang="it-IT" sz="1200" i="1" dirty="0" err="1">
                <a:solidFill>
                  <a:srgbClr val="FF0000"/>
                </a:solidFill>
                <a:latin typeface="+mj-lt"/>
                <a:ea typeface="+mj-ea"/>
                <a:cs typeface="+mj-cs"/>
              </a:rPr>
              <a:t>Sportsmed</a:t>
            </a:r>
            <a:r>
              <a:rPr lang="it-IT" sz="1200" i="1" dirty="0">
                <a:solidFill>
                  <a:srgbClr val="FF0000"/>
                </a:solidFill>
                <a:latin typeface="+mj-lt"/>
                <a:ea typeface="+mj-ea"/>
                <a:cs typeface="+mj-cs"/>
              </a:rPr>
              <a:t> 2000 28(10):63-70</a:t>
            </a:r>
          </a:p>
        </p:txBody>
      </p:sp>
      <p:graphicFrame>
        <p:nvGraphicFramePr>
          <p:cNvPr id="15362" name="Object 3">
            <a:extLst>
              <a:ext uri="{FF2B5EF4-FFF2-40B4-BE49-F238E27FC236}">
                <a16:creationId xmlns:a16="http://schemas.microsoft.com/office/drawing/2014/main" xmlns="" id="{55F47173-443A-0F40-A329-86331617664F}"/>
              </a:ext>
            </a:extLst>
          </p:cNvPr>
          <p:cNvGraphicFramePr>
            <a:graphicFrameLocks noGrp="1" noChangeAspect="1"/>
          </p:cNvGraphicFramePr>
          <p:nvPr>
            <p:ph type="chart" idx="1"/>
            <p:extLst>
              <p:ext uri="{D42A27DB-BD31-4B8C-83A1-F6EECF244321}">
                <p14:modId xmlns:p14="http://schemas.microsoft.com/office/powerpoint/2010/main" val="646596787"/>
              </p:ext>
            </p:extLst>
          </p:nvPr>
        </p:nvGraphicFramePr>
        <p:xfrm>
          <a:off x="683568" y="1608137"/>
          <a:ext cx="8229600" cy="4525963"/>
        </p:xfrm>
        <a:graphic>
          <a:graphicData uri="http://schemas.openxmlformats.org/presentationml/2006/ole">
            <mc:AlternateContent xmlns:mc="http://schemas.openxmlformats.org/markup-compatibility/2006">
              <mc:Choice xmlns:v="urn:schemas-microsoft-com:vml" Requires="v">
                <p:oleObj spid="_x0000_s625676" name="Grafico" r:id="rId3" imgW="7785100" imgH="4127500" progId="MSGraph.Chart.8">
                  <p:embed followColorScheme="full"/>
                </p:oleObj>
              </mc:Choice>
              <mc:Fallback>
                <p:oleObj name="Grafico" r:id="rId3" imgW="7785100" imgH="4127500" progId="MSGraph.Chart.8">
                  <p:embed followColorScheme="full"/>
                  <p:pic>
                    <p:nvPicPr>
                      <p:cNvPr id="15362" name="Object 3">
                        <a:extLst>
                          <a:ext uri="{FF2B5EF4-FFF2-40B4-BE49-F238E27FC236}">
                            <a16:creationId xmlns:a16="http://schemas.microsoft.com/office/drawing/2014/main" xmlns="" id="{55F47173-443A-0F40-A329-863316176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608137"/>
                        <a:ext cx="8229600" cy="4525963"/>
                      </a:xfrm>
                      <a:prstGeom prst="rect">
                        <a:avLst/>
                      </a:prstGeom>
                      <a:solidFill>
                        <a:srgbClr val="002060"/>
                      </a:solidFill>
                      <a:ln>
                        <a:noFill/>
                      </a:ln>
                    </p:spPr>
                  </p:pic>
                </p:oleObj>
              </mc:Fallback>
            </mc:AlternateContent>
          </a:graphicData>
        </a:graphic>
      </p:graphicFrame>
    </p:spTree>
    <p:extLst>
      <p:ext uri="{BB962C8B-B14F-4D97-AF65-F5344CB8AC3E}">
        <p14:creationId xmlns:p14="http://schemas.microsoft.com/office/powerpoint/2010/main" val="4235254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xmlns="" id="{B3308DCB-F3AE-F04D-9264-3B26129CE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4191000" cy="2724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67" name="Rectangle 3">
            <a:extLst>
              <a:ext uri="{FF2B5EF4-FFF2-40B4-BE49-F238E27FC236}">
                <a16:creationId xmlns:a16="http://schemas.microsoft.com/office/drawing/2014/main" xmlns="" id="{E8788FF0-84B1-1A43-AFA7-5149145F8DA1}"/>
              </a:ext>
            </a:extLst>
          </p:cNvPr>
          <p:cNvSpPr>
            <a:spLocks noChangeArrowheads="1"/>
          </p:cNvSpPr>
          <p:nvPr/>
        </p:nvSpPr>
        <p:spPr bwMode="auto">
          <a:xfrm>
            <a:off x="228600" y="5334000"/>
            <a:ext cx="3886200" cy="1168400"/>
          </a:xfrm>
          <a:prstGeom prst="rect">
            <a:avLst/>
          </a:prstGeom>
          <a:gradFill rotWithShape="0">
            <a:gsLst>
              <a:gs pos="0">
                <a:srgbClr val="FFFFFF"/>
              </a:gs>
              <a:gs pos="100000">
                <a:srgbClr val="CCECFF"/>
              </a:gs>
            </a:gsLst>
            <a:lin ang="5400000" scaled="1"/>
          </a:gradFill>
          <a:ln w="9525">
            <a:solidFill>
              <a:schemeClr val="tx1"/>
            </a:solidFill>
            <a:miter lim="800000"/>
            <a:headEnd/>
            <a:tailEnd/>
          </a:ln>
        </p:spPr>
        <p:txBody>
          <a:bodyPr>
            <a:spAutoFit/>
          </a:bodyPr>
          <a:lstStyle/>
          <a:p>
            <a:pPr>
              <a:lnSpc>
                <a:spcPct val="120000"/>
              </a:lnSpc>
              <a:spcBef>
                <a:spcPts val="500"/>
              </a:spcBef>
              <a:spcAft>
                <a:spcPts val="500"/>
              </a:spcAft>
              <a:defRPr/>
            </a:pPr>
            <a:r>
              <a:rPr lang="it-IT" sz="2000" dirty="0" err="1">
                <a:solidFill>
                  <a:srgbClr val="002060"/>
                </a:solidFill>
                <a:ea typeface="+mn-ea"/>
                <a:cs typeface="Arial" pitchFamily="34" charset="0"/>
              </a:rPr>
              <a:t>survival</a:t>
            </a:r>
            <a:r>
              <a:rPr lang="it-IT" sz="2000" dirty="0">
                <a:solidFill>
                  <a:srgbClr val="002060"/>
                </a:solidFill>
                <a:ea typeface="+mn-ea"/>
                <a:cs typeface="Arial" pitchFamily="34" charset="0"/>
              </a:rPr>
              <a:t> </a:t>
            </a:r>
            <a:r>
              <a:rPr lang="it-IT" sz="2000" dirty="0" err="1">
                <a:solidFill>
                  <a:srgbClr val="002060"/>
                </a:solidFill>
                <a:ea typeface="+mn-ea"/>
                <a:cs typeface="Arial" pitchFamily="34" charset="0"/>
              </a:rPr>
              <a:t>analysis</a:t>
            </a:r>
            <a:r>
              <a:rPr lang="it-IT" sz="2000" dirty="0">
                <a:solidFill>
                  <a:srgbClr val="002060"/>
                </a:solidFill>
                <a:ea typeface="+mn-ea"/>
                <a:cs typeface="Arial" pitchFamily="34" charset="0"/>
              </a:rPr>
              <a:t> </a:t>
            </a:r>
            <a:r>
              <a:rPr lang="it-IT" sz="2000" dirty="0" err="1">
                <a:solidFill>
                  <a:srgbClr val="002060"/>
                </a:solidFill>
                <a:ea typeface="+mn-ea"/>
                <a:cs typeface="Arial" pitchFamily="34" charset="0"/>
              </a:rPr>
              <a:t>of</a:t>
            </a:r>
            <a:r>
              <a:rPr lang="it-IT" sz="2000" dirty="0">
                <a:solidFill>
                  <a:srgbClr val="002060"/>
                </a:solidFill>
                <a:ea typeface="+mn-ea"/>
                <a:cs typeface="Arial" pitchFamily="34" charset="0"/>
              </a:rPr>
              <a:t> </a:t>
            </a:r>
            <a:r>
              <a:rPr lang="it-IT" sz="2000" b="1" dirty="0" err="1">
                <a:solidFill>
                  <a:srgbClr val="FF0000"/>
                </a:solidFill>
                <a:ea typeface="+mn-ea"/>
                <a:cs typeface="Arial" pitchFamily="34" charset="0"/>
              </a:rPr>
              <a:t>reinfarction</a:t>
            </a:r>
            <a:r>
              <a:rPr lang="it-IT" sz="2000" dirty="0">
                <a:solidFill>
                  <a:srgbClr val="002060"/>
                </a:solidFill>
                <a:ea typeface="+mn-ea"/>
                <a:cs typeface="Arial" pitchFamily="34" charset="0"/>
              </a:rPr>
              <a:t>  </a:t>
            </a:r>
            <a:r>
              <a:rPr lang="it-IT" sz="2000" dirty="0" err="1">
                <a:solidFill>
                  <a:srgbClr val="002060"/>
                </a:solidFill>
                <a:ea typeface="+mn-ea"/>
                <a:cs typeface="Arial" pitchFamily="34" charset="0"/>
              </a:rPr>
              <a:t>by</a:t>
            </a:r>
            <a:r>
              <a:rPr lang="it-IT" sz="2000" dirty="0">
                <a:solidFill>
                  <a:srgbClr val="002060"/>
                </a:solidFill>
                <a:ea typeface="+mn-ea"/>
                <a:cs typeface="Arial" pitchFamily="34" charset="0"/>
              </a:rPr>
              <a:t> </a:t>
            </a:r>
            <a:r>
              <a:rPr lang="it-IT" sz="2000" dirty="0" err="1">
                <a:solidFill>
                  <a:srgbClr val="002060"/>
                </a:solidFill>
                <a:ea typeface="+mn-ea"/>
                <a:cs typeface="Arial" pitchFamily="34" charset="0"/>
              </a:rPr>
              <a:t>change</a:t>
            </a:r>
            <a:r>
              <a:rPr lang="it-IT" sz="2000" dirty="0">
                <a:solidFill>
                  <a:srgbClr val="002060"/>
                </a:solidFill>
                <a:ea typeface="+mn-ea"/>
                <a:cs typeface="Arial" pitchFamily="34" charset="0"/>
              </a:rPr>
              <a:t> in </a:t>
            </a:r>
            <a:r>
              <a:rPr lang="it-IT" sz="2000" dirty="0" err="1">
                <a:solidFill>
                  <a:srgbClr val="002060"/>
                </a:solidFill>
                <a:ea typeface="+mn-ea"/>
                <a:cs typeface="Arial" pitchFamily="34" charset="0"/>
              </a:rPr>
              <a:t>level</a:t>
            </a:r>
            <a:r>
              <a:rPr lang="it-IT" sz="2000" dirty="0">
                <a:solidFill>
                  <a:srgbClr val="002060"/>
                </a:solidFill>
                <a:ea typeface="+mn-ea"/>
                <a:cs typeface="Arial" pitchFamily="34" charset="0"/>
              </a:rPr>
              <a:t> </a:t>
            </a:r>
            <a:r>
              <a:rPr lang="it-IT" sz="2000" dirty="0" err="1">
                <a:solidFill>
                  <a:srgbClr val="002060"/>
                </a:solidFill>
                <a:ea typeface="+mn-ea"/>
                <a:cs typeface="Arial" pitchFamily="34" charset="0"/>
              </a:rPr>
              <a:t>of</a:t>
            </a:r>
            <a:r>
              <a:rPr lang="it-IT" sz="2000" dirty="0">
                <a:solidFill>
                  <a:srgbClr val="002060"/>
                </a:solidFill>
                <a:ea typeface="+mn-ea"/>
                <a:cs typeface="Arial" pitchFamily="34" charset="0"/>
              </a:rPr>
              <a:t> PHYSICAL ACTIVITY</a:t>
            </a:r>
          </a:p>
        </p:txBody>
      </p:sp>
      <p:pic>
        <p:nvPicPr>
          <p:cNvPr id="79876" name="Picture 4">
            <a:extLst>
              <a:ext uri="{FF2B5EF4-FFF2-40B4-BE49-F238E27FC236}">
                <a16:creationId xmlns:a16="http://schemas.microsoft.com/office/drawing/2014/main" xmlns="" id="{EE5EEC09-D765-9740-B412-408E88AE6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273300"/>
            <a:ext cx="45720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69" name="Rectangle 5">
            <a:extLst>
              <a:ext uri="{FF2B5EF4-FFF2-40B4-BE49-F238E27FC236}">
                <a16:creationId xmlns:a16="http://schemas.microsoft.com/office/drawing/2014/main" xmlns="" id="{FF49B249-278C-E74E-827A-F2050514F1C9}"/>
              </a:ext>
            </a:extLst>
          </p:cNvPr>
          <p:cNvSpPr>
            <a:spLocks noChangeArrowheads="1"/>
          </p:cNvSpPr>
          <p:nvPr/>
        </p:nvSpPr>
        <p:spPr bwMode="auto">
          <a:xfrm>
            <a:off x="5029200" y="5335588"/>
            <a:ext cx="3810000" cy="1125537"/>
          </a:xfrm>
          <a:prstGeom prst="rect">
            <a:avLst/>
          </a:prstGeom>
          <a:gradFill rotWithShape="0">
            <a:gsLst>
              <a:gs pos="0">
                <a:srgbClr val="FFFFFF"/>
              </a:gs>
              <a:gs pos="100000">
                <a:srgbClr val="CCECFF"/>
              </a:gs>
            </a:gsLst>
            <a:lin ang="5400000" scaled="1"/>
          </a:gradFill>
          <a:ln w="9525">
            <a:solidFill>
              <a:schemeClr val="tx1"/>
            </a:solidFill>
            <a:miter lim="800000"/>
            <a:headEnd/>
            <a:tailEnd/>
          </a:ln>
        </p:spPr>
        <p:txBody>
          <a:bodyPr>
            <a:spAutoFit/>
          </a:bodyPr>
          <a:lstStyle/>
          <a:p>
            <a:pPr>
              <a:lnSpc>
                <a:spcPct val="115000"/>
              </a:lnSpc>
              <a:spcBef>
                <a:spcPts val="500"/>
              </a:spcBef>
              <a:spcAft>
                <a:spcPts val="500"/>
              </a:spcAft>
              <a:defRPr/>
            </a:pPr>
            <a:r>
              <a:rPr lang="it-IT" sz="2000" dirty="0" err="1">
                <a:solidFill>
                  <a:srgbClr val="002060"/>
                </a:solidFill>
                <a:ea typeface="+mn-ea"/>
                <a:cs typeface="Arial" pitchFamily="34" charset="0"/>
              </a:rPr>
              <a:t>survival</a:t>
            </a:r>
            <a:r>
              <a:rPr lang="it-IT" sz="2000" dirty="0">
                <a:solidFill>
                  <a:srgbClr val="002060"/>
                </a:solidFill>
                <a:ea typeface="+mn-ea"/>
                <a:cs typeface="Arial" pitchFamily="34" charset="0"/>
              </a:rPr>
              <a:t> </a:t>
            </a:r>
            <a:r>
              <a:rPr lang="it-IT" sz="2000" dirty="0" err="1">
                <a:solidFill>
                  <a:srgbClr val="002060"/>
                </a:solidFill>
                <a:ea typeface="+mn-ea"/>
                <a:cs typeface="Arial" pitchFamily="34" charset="0"/>
              </a:rPr>
              <a:t>analysis</a:t>
            </a:r>
            <a:r>
              <a:rPr lang="it-IT" sz="2000" dirty="0">
                <a:solidFill>
                  <a:srgbClr val="002060"/>
                </a:solidFill>
                <a:ea typeface="+mn-ea"/>
                <a:cs typeface="Arial" pitchFamily="34" charset="0"/>
              </a:rPr>
              <a:t> of </a:t>
            </a:r>
            <a:r>
              <a:rPr lang="it-IT" sz="2000" b="1" dirty="0" err="1">
                <a:solidFill>
                  <a:srgbClr val="FF0000"/>
                </a:solidFill>
                <a:ea typeface="+mn-ea"/>
                <a:cs typeface="Arial" pitchFamily="34" charset="0"/>
              </a:rPr>
              <a:t>all</a:t>
            </a:r>
            <a:r>
              <a:rPr lang="it-IT" sz="2000" b="1" dirty="0">
                <a:solidFill>
                  <a:srgbClr val="FF0000"/>
                </a:solidFill>
                <a:ea typeface="+mn-ea"/>
                <a:cs typeface="Arial" pitchFamily="34" charset="0"/>
              </a:rPr>
              <a:t>-cause </a:t>
            </a:r>
            <a:r>
              <a:rPr lang="it-IT" sz="2000" b="1" dirty="0" err="1">
                <a:solidFill>
                  <a:srgbClr val="FF0000"/>
                </a:solidFill>
                <a:ea typeface="+mn-ea"/>
                <a:cs typeface="Arial" pitchFamily="34" charset="0"/>
              </a:rPr>
              <a:t>mortality</a:t>
            </a:r>
            <a:r>
              <a:rPr lang="it-IT" sz="2000" dirty="0">
                <a:solidFill>
                  <a:srgbClr val="002060"/>
                </a:solidFill>
                <a:ea typeface="+mn-ea"/>
                <a:cs typeface="Arial" pitchFamily="34" charset="0"/>
              </a:rPr>
              <a:t> by </a:t>
            </a:r>
            <a:r>
              <a:rPr lang="it-IT" sz="2000" dirty="0" err="1">
                <a:solidFill>
                  <a:srgbClr val="002060"/>
                </a:solidFill>
                <a:ea typeface="+mn-ea"/>
                <a:cs typeface="Arial" pitchFamily="34" charset="0"/>
              </a:rPr>
              <a:t>change</a:t>
            </a:r>
            <a:r>
              <a:rPr lang="it-IT" sz="2000" dirty="0">
                <a:solidFill>
                  <a:srgbClr val="002060"/>
                </a:solidFill>
                <a:ea typeface="+mn-ea"/>
                <a:cs typeface="Arial" pitchFamily="34" charset="0"/>
              </a:rPr>
              <a:t> in </a:t>
            </a:r>
            <a:r>
              <a:rPr lang="it-IT" sz="2000" dirty="0" err="1">
                <a:solidFill>
                  <a:srgbClr val="002060"/>
                </a:solidFill>
                <a:ea typeface="+mn-ea"/>
                <a:cs typeface="Arial" pitchFamily="34" charset="0"/>
              </a:rPr>
              <a:t>level</a:t>
            </a:r>
            <a:r>
              <a:rPr lang="it-IT" sz="2000" dirty="0">
                <a:solidFill>
                  <a:srgbClr val="002060"/>
                </a:solidFill>
                <a:ea typeface="+mn-ea"/>
                <a:cs typeface="Arial" pitchFamily="34" charset="0"/>
              </a:rPr>
              <a:t> of PHYSICAL ACTIVITY </a:t>
            </a:r>
          </a:p>
        </p:txBody>
      </p:sp>
      <p:sp>
        <p:nvSpPr>
          <p:cNvPr id="79878" name="Rectangle 6">
            <a:extLst>
              <a:ext uri="{FF2B5EF4-FFF2-40B4-BE49-F238E27FC236}">
                <a16:creationId xmlns:a16="http://schemas.microsoft.com/office/drawing/2014/main" xmlns="" id="{0A23D281-B0D4-474B-9D0F-039BE42C8B5A}"/>
              </a:ext>
            </a:extLst>
          </p:cNvPr>
          <p:cNvSpPr>
            <a:spLocks noChangeArrowheads="1"/>
          </p:cNvSpPr>
          <p:nvPr/>
        </p:nvSpPr>
        <p:spPr bwMode="auto">
          <a:xfrm>
            <a:off x="381000" y="304800"/>
            <a:ext cx="8305800" cy="1447800"/>
          </a:xfrm>
          <a:prstGeom prst="rect">
            <a:avLst/>
          </a:prstGeom>
          <a:solidFill>
            <a:schemeClr val="bg1"/>
          </a:solidFill>
          <a:ln w="9525">
            <a:solidFill>
              <a:srgbClr val="CCFFFF"/>
            </a:solidFill>
            <a:miter lim="800000"/>
            <a:headEnd/>
            <a:tailEnd/>
          </a:ln>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fr-FR" altLang="it-IT" sz="2800">
                <a:solidFill>
                  <a:schemeClr val="tx2"/>
                </a:solidFill>
              </a:rPr>
              <a:t>Change in Level of Physical Activity and Risk  off All-cause Mortality or Reinfarction</a:t>
            </a:r>
            <a:r>
              <a:rPr lang="fr-FR" altLang="it-IT" sz="3200">
                <a:solidFill>
                  <a:schemeClr val="tx2"/>
                </a:solidFill>
              </a:rPr>
              <a:t> </a:t>
            </a:r>
            <a:br>
              <a:rPr lang="fr-FR" altLang="it-IT" sz="3200">
                <a:solidFill>
                  <a:schemeClr val="tx2"/>
                </a:solidFill>
              </a:rPr>
            </a:br>
            <a:r>
              <a:rPr lang="fr-FR" altLang="it-IT">
                <a:solidFill>
                  <a:schemeClr val="tx2"/>
                </a:solidFill>
              </a:rPr>
              <a:t> 				</a:t>
            </a:r>
            <a:r>
              <a:rPr lang="fr-FR" altLang="it-IT" sz="1600" i="1">
                <a:solidFill>
                  <a:schemeClr val="tx2"/>
                </a:solidFill>
              </a:rPr>
              <a:t>C.C. Heart Project. Circulation 2000</a:t>
            </a:r>
            <a:endParaRPr lang="fr-FR" altLang="it-IT" i="1">
              <a:solidFill>
                <a:schemeClr val="tx2"/>
              </a:solidFill>
            </a:endParaRPr>
          </a:p>
        </p:txBody>
      </p:sp>
    </p:spTree>
    <p:extLst>
      <p:ext uri="{BB962C8B-B14F-4D97-AF65-F5344CB8AC3E}">
        <p14:creationId xmlns:p14="http://schemas.microsoft.com/office/powerpoint/2010/main" val="414724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xmlns="" id="{9C474594-312F-0D40-BAE0-A253633760C8}"/>
              </a:ext>
            </a:extLst>
          </p:cNvPr>
          <p:cNvSpPr>
            <a:spLocks noGrp="1" noChangeArrowheads="1"/>
          </p:cNvSpPr>
          <p:nvPr>
            <p:ph type="title" idx="4294967295"/>
          </p:nvPr>
        </p:nvSpPr>
        <p:spPr>
          <a:xfrm>
            <a:off x="971550" y="549275"/>
            <a:ext cx="7223125" cy="1004888"/>
          </a:xfrm>
        </p:spPr>
        <p:txBody>
          <a:bodyPr/>
          <a:lstStyle/>
          <a:p>
            <a:pPr eaLnBrk="1" hangingPunct="1"/>
            <a:r>
              <a:rPr lang="it-IT" altLang="it-IT" sz="28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t>SDO nazionali 2001-2008 </a:t>
            </a:r>
            <a:br>
              <a:rPr lang="it-IT" altLang="it-IT" sz="28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br>
            <a:r>
              <a:rPr lang="it-IT" altLang="it-IT" sz="20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t>Pazienti con almeno un ricovero per </a:t>
            </a:r>
            <a:r>
              <a:rPr lang="it-IT" altLang="it-IT" sz="2000" b="1" u="sng">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t>QUALUNQUE CAUSA</a:t>
            </a:r>
            <a:r>
              <a:rPr lang="it-IT" altLang="it-IT" sz="2000" b="1">
                <a:solidFill>
                  <a:srgbClr val="DA1B1D"/>
                </a:solidFill>
                <a:effectLst>
                  <a:outerShdw blurRad="38100" dist="38100" dir="2700000" algn="tl">
                    <a:srgbClr val="C0C0C0"/>
                  </a:outerShdw>
                </a:effectLst>
                <a:latin typeface="Calibri" panose="020F0502020204030204" pitchFamily="34" charset="0"/>
                <a:ea typeface="ヒラギノ角ゴ Pro W3" panose="020B0300000000000000" pitchFamily="34" charset="-128"/>
              </a:rPr>
              <a:t> a 30gg, 60 gg e 1 anno dal ricovero indice</a:t>
            </a:r>
          </a:p>
        </p:txBody>
      </p:sp>
      <p:graphicFrame>
        <p:nvGraphicFramePr>
          <p:cNvPr id="43010" name="Object 11">
            <a:extLst>
              <a:ext uri="{FF2B5EF4-FFF2-40B4-BE49-F238E27FC236}">
                <a16:creationId xmlns:a16="http://schemas.microsoft.com/office/drawing/2014/main" xmlns="" id="{DB2E5136-7002-5443-ACB1-C678FF4B76FD}"/>
              </a:ext>
            </a:extLst>
          </p:cNvPr>
          <p:cNvGraphicFramePr>
            <a:graphicFrameLocks noGrp="1" noChangeAspect="1"/>
          </p:cNvGraphicFramePr>
          <p:nvPr>
            <p:ph idx="4294967295"/>
          </p:nvPr>
        </p:nvGraphicFramePr>
        <p:xfrm>
          <a:off x="1255713" y="2035175"/>
          <a:ext cx="6480175" cy="4032250"/>
        </p:xfrm>
        <a:graphic>
          <a:graphicData uri="http://schemas.openxmlformats.org/presentationml/2006/ole">
            <mc:AlternateContent xmlns:mc="http://schemas.openxmlformats.org/markup-compatibility/2006">
              <mc:Choice xmlns:v="urn:schemas-microsoft-com:vml" Requires="v">
                <p:oleObj spid="_x0000_s421924" name="Worksheet" r:id="rId4" imgW="16776700" imgH="10439400" progId="Excel.Sheet.8">
                  <p:embed/>
                </p:oleObj>
              </mc:Choice>
              <mc:Fallback>
                <p:oleObj name="Worksheet" r:id="rId4" imgW="16776700" imgH="10439400" progId="Excel.Sheet.8">
                  <p:embed/>
                  <p:pic>
                    <p:nvPicPr>
                      <p:cNvPr id="43010" name="Object 11">
                        <a:extLst>
                          <a:ext uri="{FF2B5EF4-FFF2-40B4-BE49-F238E27FC236}">
                            <a16:creationId xmlns:a16="http://schemas.microsoft.com/office/drawing/2014/main" xmlns="" id="{DB2E5136-7002-5443-ACB1-C678FF4B76FD}"/>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035175"/>
                        <a:ext cx="6480175" cy="40322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11" name="Text Box 6">
            <a:extLst>
              <a:ext uri="{FF2B5EF4-FFF2-40B4-BE49-F238E27FC236}">
                <a16:creationId xmlns:a16="http://schemas.microsoft.com/office/drawing/2014/main" xmlns="" id="{7EA8CE2C-8DA2-8C40-B8E3-8E8445E9603B}"/>
              </a:ext>
            </a:extLst>
          </p:cNvPr>
          <p:cNvSpPr txBox="1">
            <a:spLocks noChangeArrowheads="1"/>
          </p:cNvSpPr>
          <p:nvPr/>
        </p:nvSpPr>
        <p:spPr bwMode="auto">
          <a:xfrm>
            <a:off x="1403350" y="6165850"/>
            <a:ext cx="6553200" cy="59372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600" b="1">
                <a:solidFill>
                  <a:srgbClr val="000090"/>
                </a:solidFill>
              </a:rPr>
              <a:t>% di pazienti con almeno un ricovero per qualunque causa: </a:t>
            </a:r>
          </a:p>
          <a:p>
            <a:pPr algn="ctr" eaLnBrk="1" hangingPunct="1"/>
            <a:r>
              <a:rPr lang="it-IT" altLang="it-IT" sz="1600" b="1">
                <a:solidFill>
                  <a:srgbClr val="000090"/>
                </a:solidFill>
              </a:rPr>
              <a:t>30% a 30 gg     45% a 60 gg    70% a 1 anno</a:t>
            </a:r>
          </a:p>
        </p:txBody>
      </p:sp>
      <p:sp>
        <p:nvSpPr>
          <p:cNvPr id="2" name="Rettangolo 1">
            <a:extLst>
              <a:ext uri="{FF2B5EF4-FFF2-40B4-BE49-F238E27FC236}">
                <a16:creationId xmlns:a16="http://schemas.microsoft.com/office/drawing/2014/main" xmlns="" id="{E1662D56-CF0E-E540-AD01-1573990D81A2}"/>
              </a:ext>
            </a:extLst>
          </p:cNvPr>
          <p:cNvSpPr/>
          <p:nvPr/>
        </p:nvSpPr>
        <p:spPr>
          <a:xfrm rot="-660000">
            <a:off x="586668" y="2564432"/>
            <a:ext cx="7992888" cy="1368152"/>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Prima cosa da non fare: considerare la cardiopatia ischemica una malattia acuta, risolta dall’angioplastica.</a:t>
            </a:r>
          </a:p>
          <a:p>
            <a:pPr algn="ctr"/>
            <a:r>
              <a:rPr lang="it-IT" sz="2000" b="1" dirty="0">
                <a:solidFill>
                  <a:schemeClr val="bg1"/>
                </a:solidFill>
              </a:rPr>
              <a:t>Si tratta di una malattia cronica con un esordio clinico acuto</a:t>
            </a:r>
          </a:p>
        </p:txBody>
      </p:sp>
    </p:spTree>
    <p:extLst>
      <p:ext uri="{BB962C8B-B14F-4D97-AF65-F5344CB8AC3E}">
        <p14:creationId xmlns:p14="http://schemas.microsoft.com/office/powerpoint/2010/main" val="3969495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egnaposto contenuto 7"/>
          <p:cNvGraphicFramePr>
            <a:graphicFrameLocks noGrp="1"/>
          </p:cNvGraphicFramePr>
          <p:nvPr>
            <p:ph idx="1"/>
            <p:extLst/>
          </p:nvPr>
        </p:nvGraphicFramePr>
        <p:xfrm>
          <a:off x="0" y="635096"/>
          <a:ext cx="8892480" cy="5272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3490" name="Connettore 1 6"/>
          <p:cNvCxnSpPr>
            <a:cxnSpLocks noChangeShapeType="1"/>
          </p:cNvCxnSpPr>
          <p:nvPr/>
        </p:nvCxnSpPr>
        <p:spPr bwMode="auto">
          <a:xfrm>
            <a:off x="2700338" y="3644900"/>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9" name="Rettangolo 8"/>
          <p:cNvSpPr>
            <a:spLocks noChangeArrowheads="1"/>
          </p:cNvSpPr>
          <p:nvPr/>
        </p:nvSpPr>
        <p:spPr bwMode="auto">
          <a:xfrm rot="-1480826">
            <a:off x="1844675" y="4372674"/>
            <a:ext cx="1711325" cy="5603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sz="2000" b="1" dirty="0" err="1">
                <a:solidFill>
                  <a:schemeClr val="bg1"/>
                </a:solidFill>
              </a:rPr>
              <a:t>Betablockers</a:t>
            </a:r>
            <a:endParaRPr lang="it-IT" sz="2000" b="1" dirty="0">
              <a:solidFill>
                <a:schemeClr val="bg1"/>
              </a:solidFill>
            </a:endParaRPr>
          </a:p>
        </p:txBody>
      </p:sp>
      <p:sp>
        <p:nvSpPr>
          <p:cNvPr id="10" name="Rettangolo 9"/>
          <p:cNvSpPr>
            <a:spLocks noChangeArrowheads="1"/>
          </p:cNvSpPr>
          <p:nvPr/>
        </p:nvSpPr>
        <p:spPr bwMode="auto">
          <a:xfrm rot="-1480826">
            <a:off x="5717440" y="4023720"/>
            <a:ext cx="1835150" cy="5603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sz="2000" b="1">
                <a:solidFill>
                  <a:schemeClr val="bg1"/>
                </a:solidFill>
              </a:rPr>
              <a:t>Ace-I</a:t>
            </a:r>
          </a:p>
        </p:txBody>
      </p:sp>
      <p:sp>
        <p:nvSpPr>
          <p:cNvPr id="11" name="Rettangolo 10"/>
          <p:cNvSpPr>
            <a:spLocks noChangeArrowheads="1"/>
          </p:cNvSpPr>
          <p:nvPr/>
        </p:nvSpPr>
        <p:spPr bwMode="auto">
          <a:xfrm rot="-1480826">
            <a:off x="5535171" y="3194909"/>
            <a:ext cx="1711325" cy="5603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sz="2000" b="1" dirty="0" err="1">
                <a:solidFill>
                  <a:schemeClr val="bg1"/>
                </a:solidFill>
              </a:rPr>
              <a:t>Betablockers</a:t>
            </a:r>
            <a:endParaRPr lang="it-IT" sz="2000" b="1" dirty="0">
              <a:solidFill>
                <a:schemeClr val="bg1"/>
              </a:solidFill>
            </a:endParaRPr>
          </a:p>
        </p:txBody>
      </p:sp>
      <p:sp>
        <p:nvSpPr>
          <p:cNvPr id="12" name="Rettangolo 11"/>
          <p:cNvSpPr>
            <a:spLocks noChangeArrowheads="1"/>
          </p:cNvSpPr>
          <p:nvPr/>
        </p:nvSpPr>
        <p:spPr bwMode="auto">
          <a:xfrm rot="-1480826">
            <a:off x="6010062" y="4890937"/>
            <a:ext cx="1712913" cy="5603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sz="2000" b="1">
                <a:solidFill>
                  <a:schemeClr val="bg1"/>
                </a:solidFill>
              </a:rPr>
              <a:t>Statins</a:t>
            </a:r>
          </a:p>
        </p:txBody>
      </p:sp>
      <p:sp>
        <p:nvSpPr>
          <p:cNvPr id="13" name="Rettangolo 12"/>
          <p:cNvSpPr>
            <a:spLocks noChangeArrowheads="1"/>
          </p:cNvSpPr>
          <p:nvPr/>
        </p:nvSpPr>
        <p:spPr bwMode="auto">
          <a:xfrm rot="-1480826">
            <a:off x="290513" y="3760788"/>
            <a:ext cx="1711325" cy="5603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sz="2000" b="1" dirty="0">
                <a:solidFill>
                  <a:schemeClr val="bg1"/>
                </a:solidFill>
              </a:rPr>
              <a:t>DAPT</a:t>
            </a:r>
          </a:p>
        </p:txBody>
      </p:sp>
      <p:sp>
        <p:nvSpPr>
          <p:cNvPr id="14" name="Rettangolo 13"/>
          <p:cNvSpPr>
            <a:spLocks noChangeArrowheads="1"/>
          </p:cNvSpPr>
          <p:nvPr/>
        </p:nvSpPr>
        <p:spPr bwMode="auto">
          <a:xfrm rot="-1480826">
            <a:off x="3633667" y="3532177"/>
            <a:ext cx="1711325" cy="5603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sz="2000" b="1" dirty="0" err="1">
                <a:solidFill>
                  <a:schemeClr val="bg1"/>
                </a:solidFill>
              </a:rPr>
              <a:t>Statins</a:t>
            </a:r>
            <a:endParaRPr lang="it-IT" sz="2000" b="1" dirty="0">
              <a:solidFill>
                <a:schemeClr val="bg1"/>
              </a:solidFill>
            </a:endParaRPr>
          </a:p>
        </p:txBody>
      </p:sp>
      <p:sp>
        <p:nvSpPr>
          <p:cNvPr id="15" name="Rettangolo 14"/>
          <p:cNvSpPr>
            <a:spLocks noChangeArrowheads="1"/>
          </p:cNvSpPr>
          <p:nvPr/>
        </p:nvSpPr>
        <p:spPr bwMode="auto">
          <a:xfrm rot="-1480826">
            <a:off x="3628010" y="4477728"/>
            <a:ext cx="1835150" cy="5603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sz="2000" b="1">
                <a:solidFill>
                  <a:schemeClr val="bg1"/>
                </a:solidFill>
              </a:rPr>
              <a:t>Ace-I</a:t>
            </a:r>
          </a:p>
        </p:txBody>
      </p:sp>
    </p:spTree>
    <p:extLst>
      <p:ext uri="{BB962C8B-B14F-4D97-AF65-F5344CB8AC3E}">
        <p14:creationId xmlns:p14="http://schemas.microsoft.com/office/powerpoint/2010/main" val="3599328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xmlns="" id="{4CF0CB86-3404-0340-B5B0-663D703C4B4E}"/>
              </a:ext>
            </a:extLst>
          </p:cNvPr>
          <p:cNvSpPr>
            <a:spLocks noChangeArrowheads="1"/>
          </p:cNvSpPr>
          <p:nvPr/>
        </p:nvSpPr>
        <p:spPr bwMode="auto">
          <a:xfrm>
            <a:off x="0" y="0"/>
            <a:ext cx="91440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57132"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4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endParaRPr lang="it-IT" altLang="it-IT" sz="1400" b="1">
              <a:solidFill>
                <a:srgbClr val="000000"/>
              </a:solidFill>
              <a:cs typeface="Times New Roman" panose="02020603050405020304" pitchFamily="18" charset="0"/>
            </a:endParaRPr>
          </a:p>
          <a:p>
            <a:endParaRPr lang="it-IT" altLang="it-IT">
              <a:solidFill>
                <a:srgbClr val="000000"/>
              </a:solidFill>
            </a:endParaRPr>
          </a:p>
        </p:txBody>
      </p:sp>
      <p:sp>
        <p:nvSpPr>
          <p:cNvPr id="80899" name="Rectangle 3">
            <a:extLst>
              <a:ext uri="{FF2B5EF4-FFF2-40B4-BE49-F238E27FC236}">
                <a16:creationId xmlns:a16="http://schemas.microsoft.com/office/drawing/2014/main" xmlns="" id="{AD6C4CA5-DC0D-0244-BC57-61E2E0B02873}"/>
              </a:ext>
            </a:extLst>
          </p:cNvPr>
          <p:cNvSpPr>
            <a:spLocks noChangeArrowheads="1"/>
          </p:cNvSpPr>
          <p:nvPr/>
        </p:nvSpPr>
        <p:spPr bwMode="auto">
          <a:xfrm>
            <a:off x="0" y="13179425"/>
            <a:ext cx="9144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6329"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p>
          <a:p>
            <a:endParaRPr lang="it-IT" altLang="it-IT">
              <a:solidFill>
                <a:srgbClr val="000000"/>
              </a:solidFill>
            </a:endParaRPr>
          </a:p>
        </p:txBody>
      </p:sp>
      <p:sp>
        <p:nvSpPr>
          <p:cNvPr id="80900" name="Rectangle 4">
            <a:extLst>
              <a:ext uri="{FF2B5EF4-FFF2-40B4-BE49-F238E27FC236}">
                <a16:creationId xmlns:a16="http://schemas.microsoft.com/office/drawing/2014/main" xmlns="" id="{59BB81C0-D5AB-9949-9706-7DFD8A293D83}"/>
              </a:ext>
            </a:extLst>
          </p:cNvPr>
          <p:cNvSpPr>
            <a:spLocks noChangeArrowheads="1"/>
          </p:cNvSpPr>
          <p:nvPr/>
        </p:nvSpPr>
        <p:spPr bwMode="auto">
          <a:xfrm>
            <a:off x="0" y="15005050"/>
            <a:ext cx="91440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19025"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p>
          <a:p>
            <a:endParaRPr lang="it-IT" altLang="it-IT">
              <a:solidFill>
                <a:srgbClr val="000000"/>
              </a:solidFill>
            </a:endParaRPr>
          </a:p>
        </p:txBody>
      </p:sp>
      <p:sp>
        <p:nvSpPr>
          <p:cNvPr id="80901" name="Rectangle 5">
            <a:extLst>
              <a:ext uri="{FF2B5EF4-FFF2-40B4-BE49-F238E27FC236}">
                <a16:creationId xmlns:a16="http://schemas.microsoft.com/office/drawing/2014/main" xmlns="" id="{D7BC21B9-5B6E-3F4A-A55B-5CF13DBED55C}"/>
              </a:ext>
            </a:extLst>
          </p:cNvPr>
          <p:cNvSpPr>
            <a:spLocks noChangeArrowheads="1"/>
          </p:cNvSpPr>
          <p:nvPr/>
        </p:nvSpPr>
        <p:spPr bwMode="auto">
          <a:xfrm>
            <a:off x="0" y="16856075"/>
            <a:ext cx="91440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2199"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p>
          <a:p>
            <a:endParaRPr lang="it-IT" altLang="it-IT">
              <a:solidFill>
                <a:srgbClr val="000000"/>
              </a:solidFill>
            </a:endParaRPr>
          </a:p>
        </p:txBody>
      </p:sp>
      <p:sp>
        <p:nvSpPr>
          <p:cNvPr id="80902" name="Rectangle 6">
            <a:extLst>
              <a:ext uri="{FF2B5EF4-FFF2-40B4-BE49-F238E27FC236}">
                <a16:creationId xmlns:a16="http://schemas.microsoft.com/office/drawing/2014/main" xmlns="" id="{1CBD86B9-3C75-9047-88F8-BFF6E9AEBF38}"/>
              </a:ext>
            </a:extLst>
          </p:cNvPr>
          <p:cNvSpPr>
            <a:spLocks noChangeArrowheads="1"/>
          </p:cNvSpPr>
          <p:nvPr/>
        </p:nvSpPr>
        <p:spPr bwMode="auto">
          <a:xfrm>
            <a:off x="0" y="18865850"/>
            <a:ext cx="91440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15851"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p>
          <a:p>
            <a:endParaRPr lang="it-IT" altLang="it-IT">
              <a:solidFill>
                <a:srgbClr val="000000"/>
              </a:solidFill>
            </a:endParaRPr>
          </a:p>
        </p:txBody>
      </p:sp>
      <p:sp>
        <p:nvSpPr>
          <p:cNvPr id="80903" name="Rectangle 7">
            <a:extLst>
              <a:ext uri="{FF2B5EF4-FFF2-40B4-BE49-F238E27FC236}">
                <a16:creationId xmlns:a16="http://schemas.microsoft.com/office/drawing/2014/main" xmlns="" id="{1AD8BF7B-C004-894A-87B8-A0EFEA1388FF}"/>
              </a:ext>
            </a:extLst>
          </p:cNvPr>
          <p:cNvSpPr>
            <a:spLocks noChangeArrowheads="1"/>
          </p:cNvSpPr>
          <p:nvPr/>
        </p:nvSpPr>
        <p:spPr bwMode="auto">
          <a:xfrm>
            <a:off x="0" y="20710525"/>
            <a:ext cx="9144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3786"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p>
          <a:p>
            <a:endParaRPr lang="it-IT" altLang="it-IT">
              <a:solidFill>
                <a:srgbClr val="000000"/>
              </a:solidFill>
            </a:endParaRPr>
          </a:p>
        </p:txBody>
      </p:sp>
      <p:sp>
        <p:nvSpPr>
          <p:cNvPr id="80904" name="Rectangle 8">
            <a:extLst>
              <a:ext uri="{FF2B5EF4-FFF2-40B4-BE49-F238E27FC236}">
                <a16:creationId xmlns:a16="http://schemas.microsoft.com/office/drawing/2014/main" xmlns="" id="{2E816AE9-AD8C-524F-BF87-956000A59F8B}"/>
              </a:ext>
            </a:extLst>
          </p:cNvPr>
          <p:cNvSpPr>
            <a:spLocks noChangeArrowheads="1"/>
          </p:cNvSpPr>
          <p:nvPr/>
        </p:nvSpPr>
        <p:spPr bwMode="auto">
          <a:xfrm>
            <a:off x="0" y="2156460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3786"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VALIDITA' </a:t>
            </a:r>
          </a:p>
          <a:p>
            <a:r>
              <a:rPr lang="it-IT" altLang="it-IT" sz="1000">
                <a:solidFill>
                  <a:srgbClr val="000000"/>
                </a:solidFill>
                <a:cs typeface="Times New Roman" panose="02020603050405020304" pitchFamily="18" charset="0"/>
              </a:rPr>
              <a:t>Non utilizzare dopo la data di scadenza</a:t>
            </a:r>
            <a:endParaRPr lang="it-IT" altLang="it-IT" sz="1000">
              <a:solidFill>
                <a:srgbClr val="000000"/>
              </a:solidFill>
              <a:latin typeface="Arial" panose="020B0604020202020204" pitchFamily="34" charset="0"/>
              <a:cs typeface="Arial" panose="020B0604020202020204" pitchFamily="34" charset="0"/>
            </a:endParaRPr>
          </a:p>
          <a:p>
            <a:endParaRPr lang="it-IT" altLang="it-IT">
              <a:solidFill>
                <a:srgbClr val="000000"/>
              </a:solidFill>
            </a:endParaRPr>
          </a:p>
        </p:txBody>
      </p:sp>
      <p:sp>
        <p:nvSpPr>
          <p:cNvPr id="80905" name="Rectangle 9">
            <a:extLst>
              <a:ext uri="{FF2B5EF4-FFF2-40B4-BE49-F238E27FC236}">
                <a16:creationId xmlns:a16="http://schemas.microsoft.com/office/drawing/2014/main" xmlns="" id="{5CA530A2-D87D-6047-B18E-0751AD43D603}"/>
              </a:ext>
            </a:extLst>
          </p:cNvPr>
          <p:cNvSpPr>
            <a:spLocks noChangeArrowheads="1"/>
          </p:cNvSpPr>
          <p:nvPr/>
        </p:nvSpPr>
        <p:spPr bwMode="auto">
          <a:xfrm>
            <a:off x="0" y="2228850"/>
            <a:ext cx="9144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68222"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p>
          <a:p>
            <a:endParaRPr lang="it-IT" altLang="it-IT">
              <a:solidFill>
                <a:srgbClr val="000000"/>
              </a:solidFill>
            </a:endParaRPr>
          </a:p>
        </p:txBody>
      </p:sp>
      <p:sp>
        <p:nvSpPr>
          <p:cNvPr id="80906" name="Rectangle 10">
            <a:extLst>
              <a:ext uri="{FF2B5EF4-FFF2-40B4-BE49-F238E27FC236}">
                <a16:creationId xmlns:a16="http://schemas.microsoft.com/office/drawing/2014/main" xmlns="" id="{A49086A7-D23B-5349-85AB-F685933E189F}"/>
              </a:ext>
            </a:extLst>
          </p:cNvPr>
          <p:cNvSpPr>
            <a:spLocks noChangeArrowheads="1"/>
          </p:cNvSpPr>
          <p:nvPr/>
        </p:nvSpPr>
        <p:spPr bwMode="auto">
          <a:xfrm>
            <a:off x="0" y="4178300"/>
            <a:ext cx="91440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9178"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p>
          <a:p>
            <a:endParaRPr lang="it-IT" altLang="it-IT">
              <a:solidFill>
                <a:srgbClr val="000000"/>
              </a:solidFill>
            </a:endParaRPr>
          </a:p>
        </p:txBody>
      </p:sp>
      <p:sp>
        <p:nvSpPr>
          <p:cNvPr id="80907" name="Rectangle 11">
            <a:extLst>
              <a:ext uri="{FF2B5EF4-FFF2-40B4-BE49-F238E27FC236}">
                <a16:creationId xmlns:a16="http://schemas.microsoft.com/office/drawing/2014/main" xmlns="" id="{18287E5A-2E52-054E-A9EE-8473752EFA29}"/>
              </a:ext>
            </a:extLst>
          </p:cNvPr>
          <p:cNvSpPr>
            <a:spLocks noChangeArrowheads="1"/>
          </p:cNvSpPr>
          <p:nvPr/>
        </p:nvSpPr>
        <p:spPr bwMode="auto">
          <a:xfrm>
            <a:off x="0" y="6210300"/>
            <a:ext cx="91440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9178"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p>
          <a:p>
            <a:endParaRPr lang="it-IT" altLang="it-IT">
              <a:solidFill>
                <a:srgbClr val="000000"/>
              </a:solidFill>
            </a:endParaRPr>
          </a:p>
        </p:txBody>
      </p:sp>
      <p:sp>
        <p:nvSpPr>
          <p:cNvPr id="80908" name="Rectangle 12">
            <a:extLst>
              <a:ext uri="{FF2B5EF4-FFF2-40B4-BE49-F238E27FC236}">
                <a16:creationId xmlns:a16="http://schemas.microsoft.com/office/drawing/2014/main" xmlns="" id="{5F67EA8D-B208-E04E-8E90-E70655D56358}"/>
              </a:ext>
            </a:extLst>
          </p:cNvPr>
          <p:cNvSpPr>
            <a:spLocks noChangeArrowheads="1"/>
          </p:cNvSpPr>
          <p:nvPr/>
        </p:nvSpPr>
        <p:spPr bwMode="auto">
          <a:xfrm>
            <a:off x="152400" y="5905500"/>
            <a:ext cx="9144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15851"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400" b="1">
                <a:solidFill>
                  <a:srgbClr val="000000"/>
                </a:solidFill>
                <a:cs typeface="Times New Roman" panose="02020603050405020304" pitchFamily="18" charset="0"/>
              </a:rPr>
              <a:t>EFFETTI INDESIDERATI</a:t>
            </a:r>
          </a:p>
          <a:p>
            <a:r>
              <a:rPr lang="it-IT" altLang="it-IT" sz="1000">
                <a:solidFill>
                  <a:srgbClr val="CCCCFF"/>
                </a:solidFill>
                <a:cs typeface="Times New Roman" panose="02020603050405020304" pitchFamily="18" charset="0"/>
              </a:rPr>
              <a:t>Il dobetin è generalmente ben tollerato; da segnalare alcuni casi di sensibilizzazione.</a:t>
            </a:r>
            <a:endParaRPr lang="it-IT" altLang="it-IT" sz="1000">
              <a:solidFill>
                <a:srgbClr val="CCCCFF"/>
              </a:solidFill>
              <a:latin typeface="Arial" panose="020B0604020202020204" pitchFamily="34" charset="0"/>
              <a:cs typeface="Arial" panose="020B0604020202020204" pitchFamily="34" charset="0"/>
            </a:endParaRPr>
          </a:p>
          <a:p>
            <a:endParaRPr lang="it-IT" altLang="it-IT">
              <a:solidFill>
                <a:srgbClr val="CCCCFF"/>
              </a:solidFill>
            </a:endParaRPr>
          </a:p>
        </p:txBody>
      </p:sp>
      <p:sp>
        <p:nvSpPr>
          <p:cNvPr id="80909" name="Rectangle 13">
            <a:extLst>
              <a:ext uri="{FF2B5EF4-FFF2-40B4-BE49-F238E27FC236}">
                <a16:creationId xmlns:a16="http://schemas.microsoft.com/office/drawing/2014/main" xmlns="" id="{2E8810E3-92DF-6242-BA4F-79492F999534}"/>
              </a:ext>
            </a:extLst>
          </p:cNvPr>
          <p:cNvSpPr>
            <a:spLocks noChangeArrowheads="1"/>
          </p:cNvSpPr>
          <p:nvPr/>
        </p:nvSpPr>
        <p:spPr bwMode="auto">
          <a:xfrm>
            <a:off x="0" y="660400"/>
            <a:ext cx="91440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19025" rIns="1090269"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1400" b="1">
                <a:solidFill>
                  <a:srgbClr val="000000"/>
                </a:solidFill>
              </a:rPr>
              <a:t>COMPOSIZIONE</a:t>
            </a:r>
          </a:p>
          <a:p>
            <a:r>
              <a:rPr lang="it-IT" altLang="it-IT" sz="1000">
                <a:solidFill>
                  <a:srgbClr val="CCCCFF"/>
                </a:solidFill>
                <a:cs typeface="Times New Roman" panose="02020603050405020304" pitchFamily="18" charset="0"/>
              </a:rPr>
              <a:t>Principio attivo: cinocobalamina mcg 500. Eccipienti: sodio acetato triidrato; acido acetico; acqua per preparazioni</a:t>
            </a:r>
            <a:endParaRPr lang="it-IT" altLang="it-IT" sz="1000">
              <a:solidFill>
                <a:srgbClr val="CCCCFF"/>
              </a:solidFill>
              <a:latin typeface="Arial" panose="020B0604020202020204" pitchFamily="34" charset="0"/>
              <a:cs typeface="Times New Roman" panose="02020603050405020304" pitchFamily="18" charset="0"/>
            </a:endParaRPr>
          </a:p>
          <a:p>
            <a:endParaRPr lang="it-IT" altLang="it-IT">
              <a:solidFill>
                <a:srgbClr val="CCCCFF"/>
              </a:solidFill>
            </a:endParaRPr>
          </a:p>
        </p:txBody>
      </p:sp>
      <p:sp>
        <p:nvSpPr>
          <p:cNvPr id="80910" name="Rectangle 14">
            <a:extLst>
              <a:ext uri="{FF2B5EF4-FFF2-40B4-BE49-F238E27FC236}">
                <a16:creationId xmlns:a16="http://schemas.microsoft.com/office/drawing/2014/main" xmlns="" id="{C87B2DC5-DF2F-524C-AC78-8856DD6236F8}"/>
              </a:ext>
            </a:extLst>
          </p:cNvPr>
          <p:cNvSpPr>
            <a:spLocks noChangeArrowheads="1"/>
          </p:cNvSpPr>
          <p:nvPr/>
        </p:nvSpPr>
        <p:spPr bwMode="auto">
          <a:xfrm>
            <a:off x="0" y="906463"/>
            <a:ext cx="91440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57132"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400" b="1">
              <a:solidFill>
                <a:srgbClr val="000000"/>
              </a:solidFill>
              <a:cs typeface="Times New Roman" panose="02020603050405020304" pitchFamily="18" charset="0"/>
            </a:endParaRPr>
          </a:p>
          <a:p>
            <a:r>
              <a:rPr lang="it-IT" altLang="it-IT" sz="1400" b="1">
                <a:solidFill>
                  <a:srgbClr val="000000"/>
                </a:solidFill>
                <a:cs typeface="Times New Roman" panose="02020603050405020304" pitchFamily="18" charset="0"/>
              </a:rPr>
              <a:t>FORME FARMACEUTICHE</a:t>
            </a:r>
          </a:p>
          <a:p>
            <a:r>
              <a:rPr lang="it-IT" altLang="it-IT" sz="1000">
                <a:solidFill>
                  <a:srgbClr val="CCCCFF"/>
                </a:solidFill>
                <a:cs typeface="Times New Roman" panose="02020603050405020304" pitchFamily="18" charset="0"/>
              </a:rPr>
              <a:t>Soluzioni iniettabili per somministrazione sottocutanea od intramuscolare. </a:t>
            </a:r>
            <a:endParaRPr lang="it-IT" altLang="it-IT" sz="1000">
              <a:solidFill>
                <a:srgbClr val="CCCCFF"/>
              </a:solidFill>
              <a:latin typeface="Arial" panose="020B0604020202020204" pitchFamily="34" charset="0"/>
              <a:cs typeface="Arial" panose="020B0604020202020204" pitchFamily="34" charset="0"/>
            </a:endParaRPr>
          </a:p>
          <a:p>
            <a:r>
              <a:rPr lang="it-IT" altLang="it-IT" sz="1000">
                <a:solidFill>
                  <a:srgbClr val="CCCCFF"/>
                </a:solidFill>
                <a:cs typeface="Times New Roman" panose="02020603050405020304" pitchFamily="18" charset="0"/>
              </a:rPr>
              <a:t>Dobetin 500 e 1000: scatola da 5 fiale da 1 ml. </a:t>
            </a:r>
            <a:endParaRPr lang="it-IT" altLang="it-IT" sz="1000">
              <a:solidFill>
                <a:srgbClr val="CCCCFF"/>
              </a:solidFill>
              <a:latin typeface="Arial" panose="020B0604020202020204" pitchFamily="34" charset="0"/>
              <a:cs typeface="Arial" panose="020B0604020202020204" pitchFamily="34" charset="0"/>
            </a:endParaRPr>
          </a:p>
          <a:p>
            <a:r>
              <a:rPr lang="it-IT" altLang="it-IT" sz="1000">
                <a:solidFill>
                  <a:srgbClr val="CCCCFF"/>
                </a:solidFill>
                <a:cs typeface="Times New Roman" panose="02020603050405020304" pitchFamily="18" charset="0"/>
              </a:rPr>
              <a:t>Soluzione iniettabile per somministrazione intramuscolare od orale.</a:t>
            </a:r>
            <a:r>
              <a:rPr lang="it-IT" altLang="it-IT" sz="600">
                <a:solidFill>
                  <a:srgbClr val="CCCCFF"/>
                </a:solidFill>
                <a:cs typeface="Times New Roman" panose="02020603050405020304" pitchFamily="18" charset="0"/>
              </a:rPr>
              <a:t>, </a:t>
            </a:r>
            <a:endParaRPr lang="it-IT" altLang="it-IT" sz="1000">
              <a:solidFill>
                <a:srgbClr val="CCCCFF"/>
              </a:solidFill>
              <a:latin typeface="Arial" panose="020B0604020202020204" pitchFamily="34" charset="0"/>
              <a:cs typeface="Arial" panose="020B0604020202020204" pitchFamily="34" charset="0"/>
            </a:endParaRPr>
          </a:p>
          <a:p>
            <a:r>
              <a:rPr lang="it-IT" altLang="it-IT" sz="900">
                <a:solidFill>
                  <a:srgbClr val="CCCCFF"/>
                </a:solidFill>
                <a:cs typeface="Times New Roman" panose="02020603050405020304" pitchFamily="18" charset="0"/>
              </a:rPr>
              <a:t>Dobetin 5000: scatola da 5 fiale da 2 ml</a:t>
            </a:r>
            <a:r>
              <a:rPr lang="it-IT" altLang="it-IT" sz="900">
                <a:solidFill>
                  <a:srgbClr val="B2B2B2"/>
                </a:solidFill>
                <a:cs typeface="Times New Roman" panose="02020603050405020304" pitchFamily="18" charset="0"/>
              </a:rPr>
              <a:t> </a:t>
            </a:r>
            <a:endParaRPr lang="it-IT" altLang="it-IT" sz="1000">
              <a:solidFill>
                <a:srgbClr val="B2B2B2"/>
              </a:solidFill>
              <a:latin typeface="Arial" panose="020B0604020202020204" pitchFamily="34" charset="0"/>
              <a:cs typeface="Arial" panose="020B0604020202020204" pitchFamily="34" charset="0"/>
            </a:endParaRPr>
          </a:p>
          <a:p>
            <a:endParaRPr lang="it-IT" altLang="it-IT">
              <a:solidFill>
                <a:srgbClr val="B2B2B2"/>
              </a:solidFill>
            </a:endParaRPr>
          </a:p>
        </p:txBody>
      </p:sp>
      <p:sp>
        <p:nvSpPr>
          <p:cNvPr id="80911" name="Rectangle 15">
            <a:extLst>
              <a:ext uri="{FF2B5EF4-FFF2-40B4-BE49-F238E27FC236}">
                <a16:creationId xmlns:a16="http://schemas.microsoft.com/office/drawing/2014/main" xmlns="" id="{6031184C-A0D3-FF47-B825-DDA33A74F6AC}"/>
              </a:ext>
            </a:extLst>
          </p:cNvPr>
          <p:cNvSpPr>
            <a:spLocks noChangeArrowheads="1"/>
          </p:cNvSpPr>
          <p:nvPr/>
        </p:nvSpPr>
        <p:spPr bwMode="auto">
          <a:xfrm>
            <a:off x="0" y="1647825"/>
            <a:ext cx="9144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68222"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400" b="1">
                <a:solidFill>
                  <a:srgbClr val="000000"/>
                </a:solidFill>
                <a:cs typeface="Times New Roman" panose="02020603050405020304" pitchFamily="18" charset="0"/>
              </a:rPr>
              <a:t>CATEGORIA TERAPEUTICA</a:t>
            </a:r>
            <a:r>
              <a:rPr lang="it-IT" altLang="it-IT" sz="1200" b="1">
                <a:solidFill>
                  <a:srgbClr val="000000"/>
                </a:solidFill>
                <a:cs typeface="Times New Roman" panose="02020603050405020304" pitchFamily="18" charset="0"/>
              </a:rPr>
              <a:t> </a:t>
            </a:r>
          </a:p>
          <a:p>
            <a:r>
              <a:rPr lang="it-IT" altLang="it-IT" sz="1000">
                <a:solidFill>
                  <a:srgbClr val="B2B2B2"/>
                </a:solidFill>
                <a:cs typeface="Times New Roman" panose="02020603050405020304" pitchFamily="18" charset="0"/>
              </a:rPr>
              <a:t>Vitaminico</a:t>
            </a:r>
            <a:endParaRPr lang="it-IT" altLang="it-IT" sz="1000">
              <a:solidFill>
                <a:srgbClr val="B2B2B2"/>
              </a:solidFill>
              <a:latin typeface="Arial" panose="020B0604020202020204" pitchFamily="34" charset="0"/>
              <a:cs typeface="Arial" panose="020B0604020202020204" pitchFamily="34" charset="0"/>
            </a:endParaRPr>
          </a:p>
          <a:p>
            <a:endParaRPr lang="it-IT" altLang="it-IT">
              <a:solidFill>
                <a:srgbClr val="B2B2B2"/>
              </a:solidFill>
            </a:endParaRPr>
          </a:p>
        </p:txBody>
      </p:sp>
      <p:sp>
        <p:nvSpPr>
          <p:cNvPr id="80912" name="Rectangle 16">
            <a:extLst>
              <a:ext uri="{FF2B5EF4-FFF2-40B4-BE49-F238E27FC236}">
                <a16:creationId xmlns:a16="http://schemas.microsoft.com/office/drawing/2014/main" xmlns="" id="{3F37523A-062F-1B40-A98D-9CE14FF6B821}"/>
              </a:ext>
            </a:extLst>
          </p:cNvPr>
          <p:cNvSpPr>
            <a:spLocks noChangeArrowheads="1"/>
          </p:cNvSpPr>
          <p:nvPr/>
        </p:nvSpPr>
        <p:spPr bwMode="auto">
          <a:xfrm>
            <a:off x="0" y="1374775"/>
            <a:ext cx="9144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830"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200" b="1">
                <a:solidFill>
                  <a:srgbClr val="000000"/>
                </a:solidFill>
                <a:cs typeface="Times New Roman" panose="02020603050405020304" pitchFamily="18" charset="0"/>
              </a:rPr>
              <a:t> </a:t>
            </a:r>
          </a:p>
          <a:p>
            <a:endParaRPr lang="it-IT" altLang="it-IT">
              <a:solidFill>
                <a:srgbClr val="000000"/>
              </a:solidFill>
            </a:endParaRPr>
          </a:p>
        </p:txBody>
      </p:sp>
      <p:sp>
        <p:nvSpPr>
          <p:cNvPr id="80913" name="Rectangle 17">
            <a:extLst>
              <a:ext uri="{FF2B5EF4-FFF2-40B4-BE49-F238E27FC236}">
                <a16:creationId xmlns:a16="http://schemas.microsoft.com/office/drawing/2014/main" xmlns="" id="{B6C677FD-D4A2-DD4E-BD66-114C18C853D3}"/>
              </a:ext>
            </a:extLst>
          </p:cNvPr>
          <p:cNvSpPr>
            <a:spLocks noChangeArrowheads="1"/>
          </p:cNvSpPr>
          <p:nvPr/>
        </p:nvSpPr>
        <p:spPr bwMode="auto">
          <a:xfrm>
            <a:off x="0" y="2103438"/>
            <a:ext cx="91440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830"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400" b="1">
                <a:solidFill>
                  <a:srgbClr val="000000"/>
                </a:solidFill>
                <a:cs typeface="Times New Roman" panose="02020603050405020304" pitchFamily="18" charset="0"/>
              </a:rPr>
              <a:t>INDICAZIONI TERAPEUTICHE </a:t>
            </a:r>
          </a:p>
          <a:p>
            <a:r>
              <a:rPr lang="it-IT" altLang="it-IT" sz="900" i="1">
                <a:solidFill>
                  <a:srgbClr val="CCCCFF"/>
                </a:solidFill>
                <a:cs typeface="Times New Roman" panose="02020603050405020304" pitchFamily="18" charset="0"/>
              </a:rPr>
              <a:t>Dobetin 500 </a:t>
            </a:r>
            <a:r>
              <a:rPr lang="it-IT" altLang="it-IT" sz="900">
                <a:solidFill>
                  <a:srgbClr val="CCCCFF"/>
                </a:solidFill>
                <a:cs typeface="Times New Roman" panose="02020603050405020304" pitchFamily="18" charset="0"/>
              </a:rPr>
              <a:t>e </a:t>
            </a:r>
            <a:r>
              <a:rPr lang="it-IT" altLang="it-IT" sz="900" i="1">
                <a:solidFill>
                  <a:srgbClr val="CCCCFF"/>
                </a:solidFill>
                <a:cs typeface="Times New Roman" panose="02020603050405020304" pitchFamily="18" charset="0"/>
              </a:rPr>
              <a:t>1000: </a:t>
            </a:r>
            <a:r>
              <a:rPr lang="it-IT" altLang="it-IT" sz="900">
                <a:solidFill>
                  <a:srgbClr val="CCCCFF"/>
                </a:solidFill>
                <a:cs typeface="Times New Roman" panose="02020603050405020304" pitchFamily="18" charset="0"/>
              </a:rPr>
              <a:t>Anemia perniciosa, anemie per</a:t>
            </a:r>
            <a:r>
              <a:rPr lang="it-IT" altLang="it-IT" sz="1000">
                <a:solidFill>
                  <a:srgbClr val="CCCCFF"/>
                </a:solidFill>
                <a:cs typeface="Times New Roman" panose="02020603050405020304" pitchFamily="18" charset="0"/>
              </a:rPr>
              <a:t>niciosiformi, complicazioni neurologiche dell'anemia </a:t>
            </a:r>
            <a:r>
              <a:rPr lang="it-IT" altLang="it-IT" sz="900">
                <a:solidFill>
                  <a:srgbClr val="CCCCFF"/>
                </a:solidFill>
                <a:cs typeface="Times New Roman" panose="02020603050405020304" pitchFamily="18" charset="0"/>
              </a:rPr>
              <a:t>perniciosa; neuriti, polineuriti tossiche, discrasiche,  nevralgie del trigemino, nevralgie cervicobrachiali, sindromi spinocerebellari, complicazioni neurologiche dell'alcoolismo cronico e del diabete, herpes zoster. </a:t>
            </a:r>
            <a:endParaRPr lang="it-IT" altLang="it-IT" sz="1000">
              <a:solidFill>
                <a:srgbClr val="CCCCFF"/>
              </a:solidFill>
              <a:latin typeface="Arial" panose="020B0604020202020204" pitchFamily="34" charset="0"/>
              <a:cs typeface="Arial" panose="020B0604020202020204" pitchFamily="34" charset="0"/>
            </a:endParaRPr>
          </a:p>
          <a:p>
            <a:r>
              <a:rPr lang="it-IT" altLang="it-IT" sz="900" i="1">
                <a:solidFill>
                  <a:srgbClr val="CCCCFF"/>
                </a:solidFill>
                <a:cs typeface="Times New Roman" panose="02020603050405020304" pitchFamily="18" charset="0"/>
              </a:rPr>
              <a:t>Dobetin 5000: </a:t>
            </a:r>
            <a:r>
              <a:rPr lang="it-IT" altLang="it-IT" sz="900">
                <a:solidFill>
                  <a:srgbClr val="CCCCFF"/>
                </a:solidFill>
                <a:cs typeface="Times New Roman" panose="02020603050405020304" pitchFamily="18" charset="0"/>
              </a:rPr>
              <a:t>Terapia d'attacco delle nevralgie del tri- gemino, delle nevralgie cervicobrachiali, delle polineuriti, dell'herpes zoster. </a:t>
            </a:r>
            <a:endParaRPr lang="it-IT" altLang="it-IT" sz="1000">
              <a:solidFill>
                <a:srgbClr val="CCCCFF"/>
              </a:solidFill>
              <a:latin typeface="Arial" panose="020B0604020202020204" pitchFamily="34" charset="0"/>
              <a:cs typeface="Arial" panose="020B0604020202020204" pitchFamily="34" charset="0"/>
            </a:endParaRPr>
          </a:p>
          <a:p>
            <a:r>
              <a:rPr lang="it-IT" altLang="it-IT" sz="900">
                <a:solidFill>
                  <a:srgbClr val="CCCCFF"/>
                </a:solidFill>
                <a:cs typeface="Times New Roman" panose="02020603050405020304" pitchFamily="18" charset="0"/>
              </a:rPr>
              <a:t> </a:t>
            </a:r>
            <a:endParaRPr lang="it-IT" altLang="it-IT" sz="1000">
              <a:solidFill>
                <a:srgbClr val="CCCCFF"/>
              </a:solidFill>
              <a:latin typeface="Arial" panose="020B0604020202020204" pitchFamily="34" charset="0"/>
              <a:cs typeface="Arial" panose="020B0604020202020204" pitchFamily="34" charset="0"/>
            </a:endParaRPr>
          </a:p>
          <a:p>
            <a:r>
              <a:rPr lang="it-IT" altLang="it-IT" sz="1200" b="1">
                <a:solidFill>
                  <a:srgbClr val="000000"/>
                </a:solidFill>
                <a:cs typeface="Times New Roman" panose="02020603050405020304" pitchFamily="18" charset="0"/>
              </a:rPr>
              <a:t> </a:t>
            </a:r>
            <a:r>
              <a:rPr lang="it-IT" altLang="it-IT" sz="1400" b="1">
                <a:solidFill>
                  <a:srgbClr val="000000"/>
                </a:solidFill>
                <a:cs typeface="Times New Roman" panose="02020603050405020304" pitchFamily="18" charset="0"/>
              </a:rPr>
              <a:t>CONTROINDICAZIONI</a:t>
            </a:r>
            <a:endParaRPr lang="it-IT" altLang="it-IT" sz="1400">
              <a:solidFill>
                <a:srgbClr val="000000"/>
              </a:solidFill>
              <a:cs typeface="Arial" panose="020B0604020202020204" pitchFamily="34" charset="0"/>
            </a:endParaRPr>
          </a:p>
          <a:p>
            <a:r>
              <a:rPr lang="it-IT" altLang="it-IT" sz="1000">
                <a:solidFill>
                  <a:srgbClr val="CCCCFF"/>
                </a:solidFill>
                <a:cs typeface="Times New Roman" panose="02020603050405020304" pitchFamily="18" charset="0"/>
              </a:rPr>
              <a:t>Ipersensibilità al cobalto ed alla vitamina B12</a:t>
            </a:r>
            <a:endParaRPr lang="it-IT" altLang="it-IT" sz="1000">
              <a:solidFill>
                <a:srgbClr val="CCCCFF"/>
              </a:solidFill>
              <a:latin typeface="Arial" panose="020B0604020202020204" pitchFamily="34" charset="0"/>
              <a:cs typeface="Arial" panose="020B0604020202020204" pitchFamily="34" charset="0"/>
            </a:endParaRPr>
          </a:p>
          <a:p>
            <a:r>
              <a:rPr lang="it-IT" altLang="it-IT" sz="300">
                <a:solidFill>
                  <a:srgbClr val="CCCCFF"/>
                </a:solidFill>
                <a:latin typeface="Arial" panose="020B0604020202020204" pitchFamily="34" charset="0"/>
                <a:cs typeface="Arial" panose="020B0604020202020204" pitchFamily="34" charset="0"/>
              </a:rPr>
              <a:t> </a:t>
            </a:r>
            <a:endParaRPr lang="it-IT" altLang="it-IT" sz="1000">
              <a:solidFill>
                <a:srgbClr val="CCCCFF"/>
              </a:solidFill>
              <a:latin typeface="Arial" panose="020B0604020202020204" pitchFamily="34" charset="0"/>
              <a:cs typeface="Arial" panose="020B0604020202020204" pitchFamily="34" charset="0"/>
            </a:endParaRPr>
          </a:p>
          <a:p>
            <a:r>
              <a:rPr lang="it-IT" altLang="it-IT" sz="900" b="1">
                <a:solidFill>
                  <a:srgbClr val="CCCCFF"/>
                </a:solidFill>
                <a:latin typeface="Arial" panose="020B0604020202020204" pitchFamily="34" charset="0"/>
                <a:cs typeface="Arial" panose="020B0604020202020204" pitchFamily="34" charset="0"/>
              </a:rPr>
              <a:t> </a:t>
            </a:r>
            <a:endParaRPr lang="it-IT" altLang="it-IT" sz="1000">
              <a:solidFill>
                <a:srgbClr val="CCCCFF"/>
              </a:solidFill>
              <a:latin typeface="Arial" panose="020B0604020202020204" pitchFamily="34" charset="0"/>
              <a:cs typeface="Arial" panose="020B0604020202020204" pitchFamily="34" charset="0"/>
            </a:endParaRPr>
          </a:p>
          <a:p>
            <a:endParaRPr lang="it-IT" altLang="it-IT">
              <a:solidFill>
                <a:srgbClr val="CCCCFF"/>
              </a:solidFill>
            </a:endParaRPr>
          </a:p>
        </p:txBody>
      </p:sp>
      <p:sp>
        <p:nvSpPr>
          <p:cNvPr id="80914" name="Rectangle 18">
            <a:extLst>
              <a:ext uri="{FF2B5EF4-FFF2-40B4-BE49-F238E27FC236}">
                <a16:creationId xmlns:a16="http://schemas.microsoft.com/office/drawing/2014/main" xmlns="" id="{EA1A44B0-F715-6543-BBAB-0EE848212F35}"/>
              </a:ext>
            </a:extLst>
          </p:cNvPr>
          <p:cNvSpPr>
            <a:spLocks noChangeArrowheads="1"/>
          </p:cNvSpPr>
          <p:nvPr/>
        </p:nvSpPr>
        <p:spPr bwMode="auto">
          <a:xfrm>
            <a:off x="0" y="4383088"/>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174"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600" b="1">
              <a:solidFill>
                <a:srgbClr val="000000"/>
              </a:solidFill>
              <a:cs typeface="Times New Roman" panose="02020603050405020304" pitchFamily="18" charset="0"/>
            </a:endParaRPr>
          </a:p>
          <a:p>
            <a:r>
              <a:rPr lang="it-IT" altLang="it-IT" sz="1600" b="1">
                <a:solidFill>
                  <a:srgbClr val="000000"/>
                </a:solidFill>
                <a:cs typeface="Times New Roman" panose="02020603050405020304" pitchFamily="18" charset="0"/>
              </a:rPr>
              <a:t> </a:t>
            </a:r>
          </a:p>
          <a:p>
            <a:endParaRPr lang="it-IT" altLang="it-IT">
              <a:solidFill>
                <a:srgbClr val="000000"/>
              </a:solidFill>
            </a:endParaRPr>
          </a:p>
        </p:txBody>
      </p:sp>
      <p:sp>
        <p:nvSpPr>
          <p:cNvPr id="80915" name="Rectangle 19">
            <a:extLst>
              <a:ext uri="{FF2B5EF4-FFF2-40B4-BE49-F238E27FC236}">
                <a16:creationId xmlns:a16="http://schemas.microsoft.com/office/drawing/2014/main" xmlns="" id="{AC9CCB93-4FFC-CA47-AB78-161074257C0B}"/>
              </a:ext>
            </a:extLst>
          </p:cNvPr>
          <p:cNvSpPr>
            <a:spLocks noChangeArrowheads="1"/>
          </p:cNvSpPr>
          <p:nvPr/>
        </p:nvSpPr>
        <p:spPr bwMode="auto">
          <a:xfrm>
            <a:off x="0" y="3613150"/>
            <a:ext cx="9144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174"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600" b="1">
              <a:solidFill>
                <a:srgbClr val="000000"/>
              </a:solidFill>
              <a:cs typeface="Times New Roman" panose="02020603050405020304" pitchFamily="18" charset="0"/>
            </a:endParaRPr>
          </a:p>
          <a:p>
            <a:r>
              <a:rPr lang="it-IT" altLang="it-IT" sz="1400" b="1">
                <a:solidFill>
                  <a:srgbClr val="000000"/>
                </a:solidFill>
                <a:cs typeface="Times New Roman" panose="02020603050405020304" pitchFamily="18" charset="0"/>
              </a:rPr>
              <a:t>PRECAUZIONI D'IMPIEGO</a:t>
            </a:r>
          </a:p>
          <a:p>
            <a:r>
              <a:rPr lang="it-IT" altLang="it-IT" sz="1000">
                <a:solidFill>
                  <a:srgbClr val="CCCCFF"/>
                </a:solidFill>
                <a:cs typeface="Times New Roman" panose="02020603050405020304" pitchFamily="18" charset="0"/>
              </a:rPr>
              <a:t>La somministrazione di alte dosi di cianocobalamina</a:t>
            </a:r>
            <a:r>
              <a:rPr lang="it-IT" altLang="it-IT" sz="1000" i="1">
                <a:solidFill>
                  <a:srgbClr val="CCCCFF"/>
                </a:solidFill>
                <a:cs typeface="Times New Roman" panose="02020603050405020304" pitchFamily="18" charset="0"/>
              </a:rPr>
              <a:t> </a:t>
            </a:r>
            <a:r>
              <a:rPr lang="it-IT" altLang="it-IT" sz="1000">
                <a:solidFill>
                  <a:srgbClr val="CCCCFF"/>
                </a:solidFill>
                <a:cs typeface="Times New Roman" panose="02020603050405020304" pitchFamily="18" charset="0"/>
              </a:rPr>
              <a:t>per via parenterale può mascherare una eventuale deficienza di folati</a:t>
            </a:r>
            <a:r>
              <a:rPr lang="it-IT" altLang="it-IT" sz="900">
                <a:solidFill>
                  <a:srgbClr val="CCCCFF"/>
                </a:solidFill>
                <a:latin typeface="Arial" panose="020B0604020202020204" pitchFamily="34" charset="0"/>
                <a:cs typeface="Arial" panose="020B0604020202020204" pitchFamily="34" charset="0"/>
              </a:rPr>
              <a:t> </a:t>
            </a:r>
            <a:endParaRPr lang="it-IT" altLang="it-IT" sz="1000">
              <a:solidFill>
                <a:srgbClr val="CCCCFF"/>
              </a:solidFill>
              <a:latin typeface="Arial" panose="020B0604020202020204" pitchFamily="34" charset="0"/>
              <a:cs typeface="Arial" panose="020B0604020202020204" pitchFamily="34" charset="0"/>
            </a:endParaRPr>
          </a:p>
          <a:p>
            <a:endParaRPr lang="it-IT" altLang="it-IT">
              <a:solidFill>
                <a:srgbClr val="CCCCFF"/>
              </a:solidFill>
            </a:endParaRPr>
          </a:p>
        </p:txBody>
      </p:sp>
      <p:sp>
        <p:nvSpPr>
          <p:cNvPr id="80916" name="Rectangle 20">
            <a:extLst>
              <a:ext uri="{FF2B5EF4-FFF2-40B4-BE49-F238E27FC236}">
                <a16:creationId xmlns:a16="http://schemas.microsoft.com/office/drawing/2014/main" xmlns="" id="{589B4826-D0CC-F242-BBAE-1684339A1FBF}"/>
              </a:ext>
            </a:extLst>
          </p:cNvPr>
          <p:cNvSpPr>
            <a:spLocks noChangeArrowheads="1"/>
          </p:cNvSpPr>
          <p:nvPr/>
        </p:nvSpPr>
        <p:spPr bwMode="auto">
          <a:xfrm>
            <a:off x="0" y="4146550"/>
            <a:ext cx="9144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6329"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400" b="1">
                <a:solidFill>
                  <a:srgbClr val="000000"/>
                </a:solidFill>
                <a:cs typeface="Times New Roman" panose="02020603050405020304" pitchFamily="18" charset="0"/>
              </a:rPr>
              <a:t>INTERAZIONI MEDICAMENTOSE ED ALTRE</a:t>
            </a:r>
            <a:r>
              <a:rPr lang="it-IT" altLang="it-IT" sz="1200" b="1">
                <a:solidFill>
                  <a:srgbClr val="000000"/>
                </a:solidFill>
                <a:cs typeface="Times New Roman" panose="02020603050405020304" pitchFamily="18" charset="0"/>
              </a:rPr>
              <a:t> </a:t>
            </a:r>
          </a:p>
          <a:p>
            <a:r>
              <a:rPr lang="it-IT" altLang="it-IT" sz="1000">
                <a:solidFill>
                  <a:srgbClr val="CCCCFF"/>
                </a:solidFill>
                <a:cs typeface="Times New Roman" panose="02020603050405020304" pitchFamily="18" charset="0"/>
              </a:rPr>
              <a:t>Non sono state segnalate interazioni negative con altri farmaci di comune impiego nella terapia relativa alle indicazioni terapeutiche.</a:t>
            </a:r>
          </a:p>
          <a:p>
            <a:endParaRPr lang="it-IT" altLang="it-IT">
              <a:solidFill>
                <a:srgbClr val="CCCCFF"/>
              </a:solidFill>
            </a:endParaRPr>
          </a:p>
        </p:txBody>
      </p:sp>
      <p:sp>
        <p:nvSpPr>
          <p:cNvPr id="80917" name="Rectangle 21">
            <a:extLst>
              <a:ext uri="{FF2B5EF4-FFF2-40B4-BE49-F238E27FC236}">
                <a16:creationId xmlns:a16="http://schemas.microsoft.com/office/drawing/2014/main" xmlns="" id="{A2CC118C-2B9C-3E4B-AE29-A7153F40B56C}"/>
              </a:ext>
            </a:extLst>
          </p:cNvPr>
          <p:cNvSpPr>
            <a:spLocks noChangeArrowheads="1"/>
          </p:cNvSpPr>
          <p:nvPr/>
        </p:nvSpPr>
        <p:spPr bwMode="auto">
          <a:xfrm>
            <a:off x="0" y="4756150"/>
            <a:ext cx="9144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19025"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400" b="1">
                <a:solidFill>
                  <a:srgbClr val="000000"/>
                </a:solidFill>
                <a:cs typeface="Times New Roman" panose="02020603050405020304" pitchFamily="18" charset="0"/>
              </a:rPr>
              <a:t>AVVERTENZE SPECIALI</a:t>
            </a:r>
            <a:r>
              <a:rPr lang="it-IT" altLang="it-IT" sz="1200" b="1">
                <a:solidFill>
                  <a:srgbClr val="000000"/>
                </a:solidFill>
                <a:cs typeface="Times New Roman" panose="02020603050405020304" pitchFamily="18" charset="0"/>
              </a:rPr>
              <a:t> </a:t>
            </a:r>
          </a:p>
          <a:p>
            <a:r>
              <a:rPr lang="it-IT" altLang="it-IT" sz="1000">
                <a:solidFill>
                  <a:srgbClr val="CCCCFF"/>
                </a:solidFill>
                <a:cs typeface="Times New Roman" panose="02020603050405020304" pitchFamily="18" charset="0"/>
              </a:rPr>
              <a:t>Tenere il prodotto fuori dalla portata dei bambini, </a:t>
            </a:r>
            <a:endParaRPr lang="it-IT" altLang="it-IT" sz="1000">
              <a:solidFill>
                <a:srgbClr val="CCCCFF"/>
              </a:solidFill>
              <a:latin typeface="Arial" panose="020B0604020202020204" pitchFamily="34" charset="0"/>
              <a:cs typeface="Arial" panose="020B0604020202020204" pitchFamily="34" charset="0"/>
            </a:endParaRPr>
          </a:p>
          <a:p>
            <a:endParaRPr lang="it-IT" altLang="it-IT">
              <a:solidFill>
                <a:srgbClr val="CCCCFF"/>
              </a:solidFill>
            </a:endParaRPr>
          </a:p>
        </p:txBody>
      </p:sp>
      <p:sp>
        <p:nvSpPr>
          <p:cNvPr id="80918" name="Rectangle 22">
            <a:extLst>
              <a:ext uri="{FF2B5EF4-FFF2-40B4-BE49-F238E27FC236}">
                <a16:creationId xmlns:a16="http://schemas.microsoft.com/office/drawing/2014/main" xmlns="" id="{DB7FDB6C-D5A0-544D-948A-6F486F1FA51F}"/>
              </a:ext>
            </a:extLst>
          </p:cNvPr>
          <p:cNvSpPr>
            <a:spLocks noChangeArrowheads="1"/>
          </p:cNvSpPr>
          <p:nvPr/>
        </p:nvSpPr>
        <p:spPr bwMode="auto">
          <a:xfrm>
            <a:off x="0" y="528955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2199" rIns="1088682" bIns="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sz="1200" b="1">
              <a:solidFill>
                <a:srgbClr val="000000"/>
              </a:solidFill>
              <a:cs typeface="Times New Roman" panose="02020603050405020304" pitchFamily="18" charset="0"/>
            </a:endParaRPr>
          </a:p>
          <a:p>
            <a:r>
              <a:rPr lang="it-IT" altLang="it-IT" sz="1400" b="1">
                <a:solidFill>
                  <a:srgbClr val="000000"/>
                </a:solidFill>
                <a:cs typeface="Times New Roman" panose="02020603050405020304" pitchFamily="18" charset="0"/>
              </a:rPr>
              <a:t>DOSE, MODO E TEMPO DI SOMMINISTRAZIONE</a:t>
            </a:r>
            <a:r>
              <a:rPr lang="it-IT" altLang="it-IT" sz="1200" b="1">
                <a:solidFill>
                  <a:srgbClr val="000000"/>
                </a:solidFill>
                <a:cs typeface="Times New Roman" panose="02020603050405020304" pitchFamily="18" charset="0"/>
              </a:rPr>
              <a:t> </a:t>
            </a:r>
          </a:p>
          <a:p>
            <a:r>
              <a:rPr lang="it-IT" altLang="it-IT" sz="1000" i="1">
                <a:solidFill>
                  <a:srgbClr val="CCCCFF"/>
                </a:solidFill>
                <a:cs typeface="Times New Roman" panose="02020603050405020304" pitchFamily="18" charset="0"/>
              </a:rPr>
              <a:t>Dobetin 500 </a:t>
            </a:r>
            <a:r>
              <a:rPr lang="it-IT" altLang="it-IT" sz="1000">
                <a:solidFill>
                  <a:srgbClr val="CCCCFF"/>
                </a:solidFill>
                <a:cs typeface="Times New Roman" panose="02020603050405020304" pitchFamily="18" charset="0"/>
              </a:rPr>
              <a:t>e </a:t>
            </a:r>
            <a:r>
              <a:rPr lang="it-IT" altLang="it-IT" sz="1000" i="1">
                <a:solidFill>
                  <a:srgbClr val="CCCCFF"/>
                </a:solidFill>
                <a:cs typeface="Times New Roman" panose="02020603050405020304" pitchFamily="18" charset="0"/>
              </a:rPr>
              <a:t>1000 </a:t>
            </a:r>
            <a:r>
              <a:rPr lang="it-IT" altLang="it-IT" sz="1000">
                <a:solidFill>
                  <a:srgbClr val="CCCCFF"/>
                </a:solidFill>
                <a:cs typeface="Times New Roman" panose="02020603050405020304" pitchFamily="18" charset="0"/>
              </a:rPr>
              <a:t>- Sindromi anemiche: 1-2 fiale alla settimana per via sottocutanea od intramuscolare - Sindromi neurologiche: 1-2 fiale al giorno per </a:t>
            </a:r>
          </a:p>
          <a:p>
            <a:r>
              <a:rPr lang="it-IT" altLang="it-IT" sz="1000">
                <a:solidFill>
                  <a:srgbClr val="CCCCFF"/>
                </a:solidFill>
                <a:cs typeface="Times New Roman" panose="02020603050405020304" pitchFamily="18" charset="0"/>
              </a:rPr>
              <a:t>via sottocutanea od intramuscolare. </a:t>
            </a:r>
            <a:endParaRPr lang="it-IT" altLang="it-IT" sz="1000">
              <a:solidFill>
                <a:srgbClr val="CCCCFF"/>
              </a:solidFill>
              <a:latin typeface="Arial" panose="020B0604020202020204" pitchFamily="34" charset="0"/>
              <a:cs typeface="Arial" panose="020B0604020202020204" pitchFamily="34" charset="0"/>
            </a:endParaRPr>
          </a:p>
          <a:p>
            <a:endParaRPr lang="it-IT" altLang="it-IT">
              <a:solidFill>
                <a:srgbClr val="CCCCFF"/>
              </a:solidFill>
            </a:endParaRPr>
          </a:p>
        </p:txBody>
      </p:sp>
      <p:sp>
        <p:nvSpPr>
          <p:cNvPr id="80919" name="Text Box 23">
            <a:extLst>
              <a:ext uri="{FF2B5EF4-FFF2-40B4-BE49-F238E27FC236}">
                <a16:creationId xmlns:a16="http://schemas.microsoft.com/office/drawing/2014/main" xmlns="" id="{2DA8BBF4-B316-1249-832F-E8F0762A276C}"/>
              </a:ext>
            </a:extLst>
          </p:cNvPr>
          <p:cNvSpPr txBox="1">
            <a:spLocks noChangeArrowheads="1"/>
          </p:cNvSpPr>
          <p:nvPr/>
        </p:nvSpPr>
        <p:spPr bwMode="auto">
          <a:xfrm>
            <a:off x="136525" y="225425"/>
            <a:ext cx="185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b="1">
                <a:solidFill>
                  <a:srgbClr val="000000"/>
                </a:solidFill>
              </a:rPr>
              <a:t>FARMACO </a:t>
            </a:r>
          </a:p>
        </p:txBody>
      </p:sp>
      <p:sp>
        <p:nvSpPr>
          <p:cNvPr id="80920" name="Text Box 24">
            <a:extLst>
              <a:ext uri="{FF2B5EF4-FFF2-40B4-BE49-F238E27FC236}">
                <a16:creationId xmlns:a16="http://schemas.microsoft.com/office/drawing/2014/main" xmlns="" id="{318C003F-1749-154A-9C75-3813859CD317}"/>
              </a:ext>
            </a:extLst>
          </p:cNvPr>
          <p:cNvSpPr txBox="1">
            <a:spLocks noChangeArrowheads="1"/>
          </p:cNvSpPr>
          <p:nvPr/>
        </p:nvSpPr>
        <p:spPr bwMode="auto">
          <a:xfrm>
            <a:off x="1905000" y="119063"/>
            <a:ext cx="31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1400" b="1">
                <a:solidFill>
                  <a:srgbClr val="000000"/>
                </a:solidFill>
              </a:rPr>
              <a:t>R</a:t>
            </a:r>
          </a:p>
        </p:txBody>
      </p:sp>
      <p:sp>
        <p:nvSpPr>
          <p:cNvPr id="80921" name="Oval 25">
            <a:extLst>
              <a:ext uri="{FF2B5EF4-FFF2-40B4-BE49-F238E27FC236}">
                <a16:creationId xmlns:a16="http://schemas.microsoft.com/office/drawing/2014/main" xmlns="" id="{9AFA060D-CAE6-A440-AF19-73FDA41BD90E}"/>
              </a:ext>
            </a:extLst>
          </p:cNvPr>
          <p:cNvSpPr>
            <a:spLocks noChangeArrowheads="1"/>
          </p:cNvSpPr>
          <p:nvPr/>
        </p:nvSpPr>
        <p:spPr bwMode="auto">
          <a:xfrm>
            <a:off x="1920875" y="158750"/>
            <a:ext cx="3048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a:solidFill>
                <a:srgbClr val="000000"/>
              </a:solidFill>
            </a:endParaRPr>
          </a:p>
        </p:txBody>
      </p:sp>
      <p:sp>
        <p:nvSpPr>
          <p:cNvPr id="80922" name="Line 26">
            <a:extLst>
              <a:ext uri="{FF2B5EF4-FFF2-40B4-BE49-F238E27FC236}">
                <a16:creationId xmlns:a16="http://schemas.microsoft.com/office/drawing/2014/main" xmlns="" id="{C36E1D84-4B94-EE42-A681-ED45956AC7EA}"/>
              </a:ext>
            </a:extLst>
          </p:cNvPr>
          <p:cNvSpPr>
            <a:spLocks noChangeShapeType="1"/>
          </p:cNvSpPr>
          <p:nvPr/>
        </p:nvSpPr>
        <p:spPr bwMode="auto">
          <a:xfrm>
            <a:off x="0" y="641350"/>
            <a:ext cx="441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2" name="Group 27">
            <a:extLst>
              <a:ext uri="{FF2B5EF4-FFF2-40B4-BE49-F238E27FC236}">
                <a16:creationId xmlns:a16="http://schemas.microsoft.com/office/drawing/2014/main" xmlns="" id="{A1F6213B-C384-7341-9334-692D6C9F9DB0}"/>
              </a:ext>
            </a:extLst>
          </p:cNvPr>
          <p:cNvGrpSpPr>
            <a:grpSpLocks/>
          </p:cNvGrpSpPr>
          <p:nvPr/>
        </p:nvGrpSpPr>
        <p:grpSpPr bwMode="auto">
          <a:xfrm>
            <a:off x="4495800" y="107950"/>
            <a:ext cx="4648200" cy="6005513"/>
            <a:chOff x="2832" y="68"/>
            <a:chExt cx="2928" cy="3783"/>
          </a:xfrm>
        </p:grpSpPr>
        <p:grpSp>
          <p:nvGrpSpPr>
            <p:cNvPr id="80924" name="Group 28">
              <a:extLst>
                <a:ext uri="{FF2B5EF4-FFF2-40B4-BE49-F238E27FC236}">
                  <a16:creationId xmlns:a16="http://schemas.microsoft.com/office/drawing/2014/main" xmlns="" id="{58D589B7-A601-8B47-BD0C-D0F4A7DA5D00}"/>
                </a:ext>
              </a:extLst>
            </p:cNvPr>
            <p:cNvGrpSpPr>
              <a:grpSpLocks/>
            </p:cNvGrpSpPr>
            <p:nvPr/>
          </p:nvGrpSpPr>
          <p:grpSpPr bwMode="auto">
            <a:xfrm>
              <a:off x="2880" y="68"/>
              <a:ext cx="2780" cy="3783"/>
              <a:chOff x="2880" y="0"/>
              <a:chExt cx="2780" cy="3783"/>
            </a:xfrm>
          </p:grpSpPr>
          <p:sp>
            <p:nvSpPr>
              <p:cNvPr id="80926" name="AutoShape 29">
                <a:extLst>
                  <a:ext uri="{FF2B5EF4-FFF2-40B4-BE49-F238E27FC236}">
                    <a16:creationId xmlns:a16="http://schemas.microsoft.com/office/drawing/2014/main" xmlns="" id="{100EDC8A-6C11-3042-A6C4-0A136B9FBAD0}"/>
                  </a:ext>
                </a:extLst>
              </p:cNvPr>
              <p:cNvSpPr>
                <a:spLocks noChangeArrowheads="1"/>
              </p:cNvSpPr>
              <p:nvPr/>
            </p:nvSpPr>
            <p:spPr bwMode="auto">
              <a:xfrm flipH="1">
                <a:off x="2880" y="806"/>
                <a:ext cx="768" cy="14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it-IT"/>
              </a:p>
            </p:txBody>
          </p:sp>
          <p:sp>
            <p:nvSpPr>
              <p:cNvPr id="80927" name="Text Box 30">
                <a:extLst>
                  <a:ext uri="{FF2B5EF4-FFF2-40B4-BE49-F238E27FC236}">
                    <a16:creationId xmlns:a16="http://schemas.microsoft.com/office/drawing/2014/main" xmlns="" id="{E10297BD-255F-734E-920F-FCBEF9BF96EC}"/>
                  </a:ext>
                </a:extLst>
              </p:cNvPr>
              <p:cNvSpPr txBox="1">
                <a:spLocks noChangeArrowheads="1"/>
              </p:cNvSpPr>
              <p:nvPr/>
            </p:nvSpPr>
            <p:spPr bwMode="auto">
              <a:xfrm>
                <a:off x="3067" y="67"/>
                <a:ext cx="19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b="1">
                    <a:solidFill>
                      <a:srgbClr val="FF0000"/>
                    </a:solidFill>
                  </a:rPr>
                  <a:t>ESERCIZIO FISICO </a:t>
                </a:r>
              </a:p>
            </p:txBody>
          </p:sp>
          <p:sp>
            <p:nvSpPr>
              <p:cNvPr id="80928" name="Text Box 31">
                <a:extLst>
                  <a:ext uri="{FF2B5EF4-FFF2-40B4-BE49-F238E27FC236}">
                    <a16:creationId xmlns:a16="http://schemas.microsoft.com/office/drawing/2014/main" xmlns="" id="{2EFD86F3-636A-0346-8688-514227B40A0F}"/>
                  </a:ext>
                </a:extLst>
              </p:cNvPr>
              <p:cNvSpPr txBox="1">
                <a:spLocks noChangeArrowheads="1"/>
              </p:cNvSpPr>
              <p:nvPr/>
            </p:nvSpPr>
            <p:spPr bwMode="auto">
              <a:xfrm>
                <a:off x="4843" y="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1400" b="1">
                    <a:solidFill>
                      <a:srgbClr val="FF0000"/>
                    </a:solidFill>
                  </a:rPr>
                  <a:t>R</a:t>
                </a:r>
              </a:p>
            </p:txBody>
          </p:sp>
          <p:sp>
            <p:nvSpPr>
              <p:cNvPr id="80929" name="Oval 32">
                <a:extLst>
                  <a:ext uri="{FF2B5EF4-FFF2-40B4-BE49-F238E27FC236}">
                    <a16:creationId xmlns:a16="http://schemas.microsoft.com/office/drawing/2014/main" xmlns="" id="{6A9276CD-62B0-C245-97CD-192C9FC14D03}"/>
                  </a:ext>
                </a:extLst>
              </p:cNvPr>
              <p:cNvSpPr>
                <a:spLocks noChangeArrowheads="1"/>
              </p:cNvSpPr>
              <p:nvPr/>
            </p:nvSpPr>
            <p:spPr bwMode="auto">
              <a:xfrm>
                <a:off x="4848" y="24"/>
                <a:ext cx="192" cy="144"/>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a:solidFill>
                    <a:srgbClr val="000000"/>
                  </a:solidFill>
                </a:endParaRPr>
              </a:p>
            </p:txBody>
          </p:sp>
          <p:sp>
            <p:nvSpPr>
              <p:cNvPr id="80930" name="Text Box 33">
                <a:extLst>
                  <a:ext uri="{FF2B5EF4-FFF2-40B4-BE49-F238E27FC236}">
                    <a16:creationId xmlns:a16="http://schemas.microsoft.com/office/drawing/2014/main" xmlns="" id="{C3C937F8-E4C4-F44B-9F8A-61B8343A43DF}"/>
                  </a:ext>
                </a:extLst>
              </p:cNvPr>
              <p:cNvSpPr txBox="1">
                <a:spLocks noChangeArrowheads="1"/>
              </p:cNvSpPr>
              <p:nvPr/>
            </p:nvSpPr>
            <p:spPr bwMode="auto">
              <a:xfrm>
                <a:off x="3782" y="758"/>
                <a:ext cx="10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2000" b="1">
                    <a:solidFill>
                      <a:srgbClr val="FF0000"/>
                    </a:solidFill>
                  </a:rPr>
                  <a:t>MODALITA</a:t>
                </a:r>
                <a:r>
                  <a:rPr lang="ja-JP" altLang="it-IT" sz="2000" b="1">
                    <a:solidFill>
                      <a:srgbClr val="FF0000"/>
                    </a:solidFill>
                  </a:rPr>
                  <a:t>’</a:t>
                </a:r>
                <a:endParaRPr lang="it-IT" altLang="it-IT" sz="2000" b="1">
                  <a:solidFill>
                    <a:srgbClr val="FF0000"/>
                  </a:solidFill>
                </a:endParaRPr>
              </a:p>
            </p:txBody>
          </p:sp>
          <p:sp>
            <p:nvSpPr>
              <p:cNvPr id="80931" name="Text Box 34">
                <a:extLst>
                  <a:ext uri="{FF2B5EF4-FFF2-40B4-BE49-F238E27FC236}">
                    <a16:creationId xmlns:a16="http://schemas.microsoft.com/office/drawing/2014/main" xmlns="" id="{7F7C4D32-FB8A-7046-9EDE-D3EDCD917657}"/>
                  </a:ext>
                </a:extLst>
              </p:cNvPr>
              <p:cNvSpPr txBox="1">
                <a:spLocks noChangeArrowheads="1"/>
              </p:cNvSpPr>
              <p:nvPr/>
            </p:nvSpPr>
            <p:spPr bwMode="auto">
              <a:xfrm>
                <a:off x="3782" y="1305"/>
                <a:ext cx="117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2000" b="1">
                    <a:solidFill>
                      <a:srgbClr val="FF0000"/>
                    </a:solidFill>
                  </a:rPr>
                  <a:t>INDICAZIONI</a:t>
                </a:r>
              </a:p>
            </p:txBody>
          </p:sp>
          <p:sp>
            <p:nvSpPr>
              <p:cNvPr id="80932" name="Text Box 35">
                <a:extLst>
                  <a:ext uri="{FF2B5EF4-FFF2-40B4-BE49-F238E27FC236}">
                    <a16:creationId xmlns:a16="http://schemas.microsoft.com/office/drawing/2014/main" xmlns="" id="{EDAB31A4-E990-3348-990F-4428BCE77254}"/>
                  </a:ext>
                </a:extLst>
              </p:cNvPr>
              <p:cNvSpPr txBox="1">
                <a:spLocks noChangeArrowheads="1"/>
              </p:cNvSpPr>
              <p:nvPr/>
            </p:nvSpPr>
            <p:spPr bwMode="auto">
              <a:xfrm>
                <a:off x="3782" y="1910"/>
                <a:ext cx="187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2000" b="1">
                    <a:solidFill>
                      <a:srgbClr val="FF0000"/>
                    </a:solidFill>
                  </a:rPr>
                  <a:t>CONTROINDICAZIONI</a:t>
                </a:r>
              </a:p>
            </p:txBody>
          </p:sp>
          <p:sp>
            <p:nvSpPr>
              <p:cNvPr id="80933" name="Text Box 36">
                <a:extLst>
                  <a:ext uri="{FF2B5EF4-FFF2-40B4-BE49-F238E27FC236}">
                    <a16:creationId xmlns:a16="http://schemas.microsoft.com/office/drawing/2014/main" xmlns="" id="{A656FF42-C766-4541-A2A8-CAAE6981F388}"/>
                  </a:ext>
                </a:extLst>
              </p:cNvPr>
              <p:cNvSpPr txBox="1">
                <a:spLocks noChangeArrowheads="1"/>
              </p:cNvSpPr>
              <p:nvPr/>
            </p:nvSpPr>
            <p:spPr bwMode="auto">
              <a:xfrm>
                <a:off x="3782" y="2390"/>
                <a:ext cx="14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2000" b="1">
                    <a:solidFill>
                      <a:srgbClr val="FF0000"/>
                    </a:solidFill>
                  </a:rPr>
                  <a:t>PRECAUZIONI</a:t>
                </a:r>
              </a:p>
              <a:p>
                <a:r>
                  <a:rPr lang="it-IT" altLang="it-IT" sz="2000" b="1">
                    <a:solidFill>
                      <a:srgbClr val="FF0000"/>
                    </a:solidFill>
                  </a:rPr>
                  <a:t>SORVEGLIANZA</a:t>
                </a:r>
              </a:p>
            </p:txBody>
          </p:sp>
          <p:sp>
            <p:nvSpPr>
              <p:cNvPr id="80934" name="Text Box 37">
                <a:extLst>
                  <a:ext uri="{FF2B5EF4-FFF2-40B4-BE49-F238E27FC236}">
                    <a16:creationId xmlns:a16="http://schemas.microsoft.com/office/drawing/2014/main" xmlns="" id="{9DDEF5B5-7007-FD43-B904-6AFE3D7E2CDB}"/>
                  </a:ext>
                </a:extLst>
              </p:cNvPr>
              <p:cNvSpPr txBox="1">
                <a:spLocks noChangeArrowheads="1"/>
              </p:cNvSpPr>
              <p:nvPr/>
            </p:nvSpPr>
            <p:spPr bwMode="auto">
              <a:xfrm>
                <a:off x="3782" y="3149"/>
                <a:ext cx="112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2000" b="1">
                    <a:solidFill>
                      <a:srgbClr val="FF0000"/>
                    </a:solidFill>
                  </a:rPr>
                  <a:t>INTENSITA</a:t>
                </a:r>
                <a:r>
                  <a:rPr lang="ja-JP" altLang="it-IT" sz="2000" b="1">
                    <a:solidFill>
                      <a:srgbClr val="FF0000"/>
                    </a:solidFill>
                  </a:rPr>
                  <a:t>’</a:t>
                </a:r>
                <a:endParaRPr lang="it-IT" altLang="ja-JP" sz="2000" b="1">
                  <a:solidFill>
                    <a:srgbClr val="FF0000"/>
                  </a:solidFill>
                </a:endParaRPr>
              </a:p>
              <a:p>
                <a:r>
                  <a:rPr lang="it-IT" altLang="it-IT" sz="2000" b="1">
                    <a:solidFill>
                      <a:srgbClr val="FF0000"/>
                    </a:solidFill>
                  </a:rPr>
                  <a:t>FREQUENZA</a:t>
                </a:r>
              </a:p>
              <a:p>
                <a:r>
                  <a:rPr lang="it-IT" altLang="it-IT" sz="2000" b="1">
                    <a:solidFill>
                      <a:srgbClr val="FF0000"/>
                    </a:solidFill>
                  </a:rPr>
                  <a:t>DURATA</a:t>
                </a:r>
              </a:p>
            </p:txBody>
          </p:sp>
          <p:sp>
            <p:nvSpPr>
              <p:cNvPr id="80935" name="AutoShape 38">
                <a:extLst>
                  <a:ext uri="{FF2B5EF4-FFF2-40B4-BE49-F238E27FC236}">
                    <a16:creationId xmlns:a16="http://schemas.microsoft.com/office/drawing/2014/main" xmlns="" id="{DD5633FD-8B89-9647-87BF-F0606C1F9957}"/>
                  </a:ext>
                </a:extLst>
              </p:cNvPr>
              <p:cNvSpPr>
                <a:spLocks noChangeArrowheads="1"/>
              </p:cNvSpPr>
              <p:nvPr/>
            </p:nvSpPr>
            <p:spPr bwMode="auto">
              <a:xfrm flipH="1">
                <a:off x="2880" y="1344"/>
                <a:ext cx="768" cy="14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it-IT"/>
              </a:p>
            </p:txBody>
          </p:sp>
          <p:sp>
            <p:nvSpPr>
              <p:cNvPr id="80936" name="AutoShape 39">
                <a:extLst>
                  <a:ext uri="{FF2B5EF4-FFF2-40B4-BE49-F238E27FC236}">
                    <a16:creationId xmlns:a16="http://schemas.microsoft.com/office/drawing/2014/main" xmlns="" id="{D4A70AD9-C485-754F-B489-200880F1C14E}"/>
                  </a:ext>
                </a:extLst>
              </p:cNvPr>
              <p:cNvSpPr>
                <a:spLocks noChangeArrowheads="1"/>
              </p:cNvSpPr>
              <p:nvPr/>
            </p:nvSpPr>
            <p:spPr bwMode="auto">
              <a:xfrm flipH="1">
                <a:off x="2880" y="1949"/>
                <a:ext cx="768" cy="14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it-IT"/>
              </a:p>
            </p:txBody>
          </p:sp>
          <p:sp>
            <p:nvSpPr>
              <p:cNvPr id="80937" name="AutoShape 40">
                <a:extLst>
                  <a:ext uri="{FF2B5EF4-FFF2-40B4-BE49-F238E27FC236}">
                    <a16:creationId xmlns:a16="http://schemas.microsoft.com/office/drawing/2014/main" xmlns="" id="{88B08D65-6323-B546-8756-C779DB3AA47E}"/>
                  </a:ext>
                </a:extLst>
              </p:cNvPr>
              <p:cNvSpPr>
                <a:spLocks noChangeArrowheads="1"/>
              </p:cNvSpPr>
              <p:nvPr/>
            </p:nvSpPr>
            <p:spPr bwMode="auto">
              <a:xfrm flipH="1">
                <a:off x="2880" y="2533"/>
                <a:ext cx="768" cy="14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it-IT"/>
              </a:p>
            </p:txBody>
          </p:sp>
          <p:sp>
            <p:nvSpPr>
              <p:cNvPr id="80938" name="AutoShape 41">
                <a:extLst>
                  <a:ext uri="{FF2B5EF4-FFF2-40B4-BE49-F238E27FC236}">
                    <a16:creationId xmlns:a16="http://schemas.microsoft.com/office/drawing/2014/main" xmlns="" id="{70C19602-7B87-7E48-8F52-E2CEAF9A8AB6}"/>
                  </a:ext>
                </a:extLst>
              </p:cNvPr>
              <p:cNvSpPr>
                <a:spLocks noChangeArrowheads="1"/>
              </p:cNvSpPr>
              <p:nvPr/>
            </p:nvSpPr>
            <p:spPr bwMode="auto">
              <a:xfrm flipH="1">
                <a:off x="2880" y="3284"/>
                <a:ext cx="768" cy="14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it-IT"/>
              </a:p>
            </p:txBody>
          </p:sp>
        </p:grpSp>
        <p:sp>
          <p:nvSpPr>
            <p:cNvPr id="80925" name="Line 42">
              <a:extLst>
                <a:ext uri="{FF2B5EF4-FFF2-40B4-BE49-F238E27FC236}">
                  <a16:creationId xmlns:a16="http://schemas.microsoft.com/office/drawing/2014/main" xmlns="" id="{7C3178B7-4817-3640-8F67-52F88996C382}"/>
                </a:ext>
              </a:extLst>
            </p:cNvPr>
            <p:cNvSpPr>
              <a:spLocks noChangeShapeType="1"/>
            </p:cNvSpPr>
            <p:nvPr/>
          </p:nvSpPr>
          <p:spPr bwMode="auto">
            <a:xfrm>
              <a:off x="2832" y="404"/>
              <a:ext cx="292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grpSp>
    </p:spTree>
    <p:extLst>
      <p:ext uri="{BB962C8B-B14F-4D97-AF65-F5344CB8AC3E}">
        <p14:creationId xmlns:p14="http://schemas.microsoft.com/office/powerpoint/2010/main" val="1859556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45" name="Group 9">
            <a:extLst>
              <a:ext uri="{FF2B5EF4-FFF2-40B4-BE49-F238E27FC236}">
                <a16:creationId xmlns:a16="http://schemas.microsoft.com/office/drawing/2014/main" xmlns="" id="{4AF833AD-99DE-1D44-BCD2-4BB515816EDA}"/>
              </a:ext>
            </a:extLst>
          </p:cNvPr>
          <p:cNvGraphicFramePr>
            <a:graphicFrameLocks noGrp="1"/>
          </p:cNvGraphicFramePr>
          <p:nvPr/>
        </p:nvGraphicFramePr>
        <p:xfrm>
          <a:off x="0" y="0"/>
          <a:ext cx="336550" cy="974948"/>
        </p:xfrm>
        <a:graphic>
          <a:graphicData uri="http://schemas.openxmlformats.org/drawingml/2006/table">
            <a:tbl>
              <a:tblPr/>
              <a:tblGrid>
                <a:gridCol w="336550">
                  <a:extLst>
                    <a:ext uri="{9D8B030D-6E8A-4147-A177-3AD203B41FA5}">
                      <a16:colId xmlns:a16="http://schemas.microsoft.com/office/drawing/2014/main" xmlns="" val="20000"/>
                    </a:ext>
                  </a:extLst>
                </a:gridCol>
              </a:tblGrid>
              <a:tr h="51783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T="45617" marB="4561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456891">
                <a:tc>
                  <a:txBody>
                    <a:bodyPr/>
                    <a:lstStyle/>
                    <a:p>
                      <a:pPr marL="342900" marR="0" lvl="0" indent="-34290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it-IT" sz="2400" b="0" i="0" u="none" strike="noStrike" cap="none" normalizeH="0" baseline="0">
                          <a:ln>
                            <a:noFill/>
                          </a:ln>
                          <a:solidFill>
                            <a:schemeClr val="tx1"/>
                          </a:solidFill>
                          <a:effectLst>
                            <a:outerShdw blurRad="38100" dist="38100" dir="2700000" algn="tl">
                              <a:srgbClr val="000000"/>
                            </a:outerShdw>
                          </a:effectLst>
                          <a:latin typeface="Tahoma" pitchFamily="34" charset="0"/>
                        </a:rPr>
                        <a:t>  </a:t>
                      </a:r>
                      <a:endParaRPr kumimoji="0" lang="it-IT" sz="5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T="45617" marB="45617"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14344" name="Picture 16" descr="Illustration of people dancing">
            <a:extLst>
              <a:ext uri="{FF2B5EF4-FFF2-40B4-BE49-F238E27FC236}">
                <a16:creationId xmlns:a16="http://schemas.microsoft.com/office/drawing/2014/main" xmlns="" id="{6474860A-81CD-5746-A8E9-B661876BC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628775"/>
            <a:ext cx="14398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7" descr="Get Active healthfinder.gov - Your Source for Reliable Health Information">
            <a:extLst>
              <a:ext uri="{FF2B5EF4-FFF2-40B4-BE49-F238E27FC236}">
                <a16:creationId xmlns:a16="http://schemas.microsoft.com/office/drawing/2014/main" xmlns="" id="{55A1C159-634F-4B4D-85E5-348AB3D39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1196975"/>
            <a:ext cx="12414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9" descr="Physical Activity Guidelines Advisory Committee Report">
            <a:extLst>
              <a:ext uri="{FF2B5EF4-FFF2-40B4-BE49-F238E27FC236}">
                <a16:creationId xmlns:a16="http://schemas.microsoft.com/office/drawing/2014/main" xmlns="" id="{ECE5888C-24FE-AF49-904C-EFD4C90D81F3}"/>
              </a:ext>
            </a:extLst>
          </p:cNvP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1619250" y="1879600"/>
            <a:ext cx="1743075" cy="2341563"/>
          </a:xfrm>
        </p:spPr>
      </p:pic>
      <p:graphicFrame>
        <p:nvGraphicFramePr>
          <p:cNvPr id="14338" name="Object 5">
            <a:extLst>
              <a:ext uri="{FF2B5EF4-FFF2-40B4-BE49-F238E27FC236}">
                <a16:creationId xmlns:a16="http://schemas.microsoft.com/office/drawing/2014/main" xmlns="" id="{F257CE8E-8FF8-FF4F-95A4-4FB1A7E0CDBD}"/>
              </a:ext>
            </a:extLst>
          </p:cNvPr>
          <p:cNvGraphicFramePr>
            <a:graphicFrameLocks noGrp="1" noChangeAspect="1"/>
          </p:cNvGraphicFramePr>
          <p:nvPr>
            <p:ph sz="quarter" idx="4294967295"/>
          </p:nvPr>
        </p:nvGraphicFramePr>
        <p:xfrm>
          <a:off x="5686425" y="1989138"/>
          <a:ext cx="3062288" cy="1981200"/>
        </p:xfrm>
        <a:graphic>
          <a:graphicData uri="http://schemas.openxmlformats.org/presentationml/2006/ole">
            <mc:AlternateContent xmlns:mc="http://schemas.openxmlformats.org/markup-compatibility/2006">
              <mc:Choice xmlns:v="urn:schemas-microsoft-com:vml" Requires="v">
                <p:oleObj spid="_x0000_s624674" name="Acrobat Document" r:id="rId7" imgW="8623300" imgH="5588000" progId="AcroExch.Document.7">
                  <p:embed/>
                </p:oleObj>
              </mc:Choice>
              <mc:Fallback>
                <p:oleObj name="Acrobat Document" r:id="rId7" imgW="8623300" imgH="5588000" progId="AcroExch.Document.7">
                  <p:embed/>
                  <p:pic>
                    <p:nvPicPr>
                      <p:cNvPr id="14338" name="Object 5">
                        <a:extLst>
                          <a:ext uri="{FF2B5EF4-FFF2-40B4-BE49-F238E27FC236}">
                            <a16:creationId xmlns:a16="http://schemas.microsoft.com/office/drawing/2014/main" xmlns="" id="{F257CE8E-8FF8-FF4F-95A4-4FB1A7E0CD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6425" y="1989138"/>
                        <a:ext cx="3062288"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4347" name="Picture 3">
            <a:extLst>
              <a:ext uri="{FF2B5EF4-FFF2-40B4-BE49-F238E27FC236}">
                <a16:creationId xmlns:a16="http://schemas.microsoft.com/office/drawing/2014/main" xmlns="" id="{082D6AC8-7FAB-4B48-B7CD-35A8140CC52B}"/>
              </a:ext>
            </a:extLst>
          </p:cNvPr>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a:off x="395288" y="3141663"/>
            <a:ext cx="2087562" cy="2519362"/>
          </a:xfrm>
          <a:noFill/>
          <a:ln>
            <a:solidFill>
              <a:schemeClr val="bg2"/>
            </a:solidFill>
            <a:miter lim="800000"/>
            <a:headEnd/>
            <a:tailEnd/>
          </a:ln>
        </p:spPr>
      </p:pic>
      <p:pic>
        <p:nvPicPr>
          <p:cNvPr id="14348" name="Picture 22">
            <a:extLst>
              <a:ext uri="{FF2B5EF4-FFF2-40B4-BE49-F238E27FC236}">
                <a16:creationId xmlns:a16="http://schemas.microsoft.com/office/drawing/2014/main" xmlns="" id="{8DB0E690-8761-2947-97DB-31BB4D5B315A}"/>
              </a:ext>
            </a:extLst>
          </p:cNvPr>
          <p:cNvPicPr>
            <a:picLocks noGrp="1" noChangeAspect="1" noChangeArrowheads="1"/>
          </p:cNvPicPr>
          <p:nvPr>
            <p:ph sz="quarter" idx="4294967295"/>
          </p:nvPr>
        </p:nvPicPr>
        <p:blipFill>
          <a:blip r:embed="rId10">
            <a:extLst>
              <a:ext uri="{28A0092B-C50C-407E-A947-70E740481C1C}">
                <a14:useLocalDpi xmlns:a14="http://schemas.microsoft.com/office/drawing/2010/main" val="0"/>
              </a:ext>
            </a:extLst>
          </a:blip>
          <a:srcRect/>
          <a:stretch>
            <a:fillRect/>
          </a:stretch>
        </p:blipFill>
        <p:spPr>
          <a:xfrm>
            <a:off x="6888163" y="4221163"/>
            <a:ext cx="1654175" cy="714375"/>
          </a:xfrm>
          <a:noFill/>
          <a:ln>
            <a:solidFill>
              <a:schemeClr val="tx1"/>
            </a:solidFill>
            <a:miter lim="800000"/>
            <a:headEnd/>
            <a:tailEnd/>
          </a:ln>
        </p:spPr>
      </p:pic>
      <p:pic>
        <p:nvPicPr>
          <p:cNvPr id="14349" name="Picture 23">
            <a:extLst>
              <a:ext uri="{FF2B5EF4-FFF2-40B4-BE49-F238E27FC236}">
                <a16:creationId xmlns:a16="http://schemas.microsoft.com/office/drawing/2014/main" xmlns="" id="{FE5D410B-BA74-2249-9023-9D43F79567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4063" y="5229225"/>
            <a:ext cx="1428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24">
            <a:extLst>
              <a:ext uri="{FF2B5EF4-FFF2-40B4-BE49-F238E27FC236}">
                <a16:creationId xmlns:a16="http://schemas.microsoft.com/office/drawing/2014/main" xmlns="" id="{9A2527C0-710B-5D42-93D2-4A134066A1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7400" y="333375"/>
            <a:ext cx="2171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27">
            <a:extLst>
              <a:ext uri="{FF2B5EF4-FFF2-40B4-BE49-F238E27FC236}">
                <a16:creationId xmlns:a16="http://schemas.microsoft.com/office/drawing/2014/main" xmlns="" id="{19DB51BE-CC97-4048-B543-9D504DC031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750" y="6165850"/>
            <a:ext cx="18716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8">
            <a:extLst>
              <a:ext uri="{FF2B5EF4-FFF2-40B4-BE49-F238E27FC236}">
                <a16:creationId xmlns:a16="http://schemas.microsoft.com/office/drawing/2014/main" xmlns="" id="{990C43C2-9E71-5E42-BBB4-C793C00CCB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7463" y="5445125"/>
            <a:ext cx="1222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9" name="Object 29">
            <a:extLst>
              <a:ext uri="{FF2B5EF4-FFF2-40B4-BE49-F238E27FC236}">
                <a16:creationId xmlns:a16="http://schemas.microsoft.com/office/drawing/2014/main" xmlns="" id="{1D93A318-BF12-9D4D-AE66-7568B78C60F1}"/>
              </a:ext>
            </a:extLst>
          </p:cNvPr>
          <p:cNvGraphicFramePr>
            <a:graphicFrameLocks noChangeAspect="1"/>
          </p:cNvGraphicFramePr>
          <p:nvPr/>
        </p:nvGraphicFramePr>
        <p:xfrm>
          <a:off x="1809750" y="144463"/>
          <a:ext cx="1249363" cy="1628775"/>
        </p:xfrm>
        <a:graphic>
          <a:graphicData uri="http://schemas.openxmlformats.org/presentationml/2006/ole">
            <mc:AlternateContent xmlns:mc="http://schemas.openxmlformats.org/markup-compatibility/2006">
              <mc:Choice xmlns:v="urn:schemas-microsoft-com:vml" Requires="v">
                <p:oleObj spid="_x0000_s624675" name="Fotografia Photo Editor" r:id="rId15" imgW="1016000" imgH="1422400" progId="MSPhotoEd.3">
                  <p:embed/>
                </p:oleObj>
              </mc:Choice>
              <mc:Fallback>
                <p:oleObj name="Fotografia Photo Editor" r:id="rId15" imgW="1016000" imgH="1422400" progId="MSPhotoEd.3">
                  <p:embed/>
                  <p:pic>
                    <p:nvPicPr>
                      <p:cNvPr id="14339" name="Object 29">
                        <a:extLst>
                          <a:ext uri="{FF2B5EF4-FFF2-40B4-BE49-F238E27FC236}">
                            <a16:creationId xmlns:a16="http://schemas.microsoft.com/office/drawing/2014/main" xmlns="" id="{1D93A318-BF12-9D4D-AE66-7568B78C60F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09750" y="144463"/>
                        <a:ext cx="1249363"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4353" name="Picture 30">
            <a:extLst>
              <a:ext uri="{FF2B5EF4-FFF2-40B4-BE49-F238E27FC236}">
                <a16:creationId xmlns:a16="http://schemas.microsoft.com/office/drawing/2014/main" xmlns="" id="{4BC6E95A-82C7-EA47-BD1B-00A7BE2214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24300" y="239713"/>
            <a:ext cx="1584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Rectangle 38">
            <a:extLst>
              <a:ext uri="{FF2B5EF4-FFF2-40B4-BE49-F238E27FC236}">
                <a16:creationId xmlns:a16="http://schemas.microsoft.com/office/drawing/2014/main" xmlns="" id="{5F3B28E2-7462-6341-859D-D62A605D0288}"/>
              </a:ext>
            </a:extLst>
          </p:cNvPr>
          <p:cNvSpPr>
            <a:spLocks noChangeArrowheads="1"/>
          </p:cNvSpPr>
          <p:nvPr/>
        </p:nvSpPr>
        <p:spPr bwMode="auto">
          <a:xfrm>
            <a:off x="0" y="2492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it-IT" altLang="it-IT"/>
          </a:p>
        </p:txBody>
      </p:sp>
      <p:pic>
        <p:nvPicPr>
          <p:cNvPr id="14355" name="Picture 41" descr="eurobarometer">
            <a:extLst>
              <a:ext uri="{FF2B5EF4-FFF2-40B4-BE49-F238E27FC236}">
                <a16:creationId xmlns:a16="http://schemas.microsoft.com/office/drawing/2014/main" xmlns="" id="{E02FDB3A-DD06-F94F-B6F8-14F96A00ACE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9388" y="476250"/>
            <a:ext cx="11525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73" descr="2008 Physical Activity Guidelines for Americans">
            <a:extLst>
              <a:ext uri="{FF2B5EF4-FFF2-40B4-BE49-F238E27FC236}">
                <a16:creationId xmlns:a16="http://schemas.microsoft.com/office/drawing/2014/main" xmlns="" id="{61573356-0E76-C142-95F3-6CAA46EF70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63938" y="2708275"/>
            <a:ext cx="20875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40" name="Object 74">
            <a:extLst>
              <a:ext uri="{FF2B5EF4-FFF2-40B4-BE49-F238E27FC236}">
                <a16:creationId xmlns:a16="http://schemas.microsoft.com/office/drawing/2014/main" xmlns="" id="{8EE39575-87C9-8748-818C-CEF6A955AE7F}"/>
              </a:ext>
            </a:extLst>
          </p:cNvPr>
          <p:cNvGraphicFramePr>
            <a:graphicFrameLocks noChangeAspect="1"/>
          </p:cNvGraphicFramePr>
          <p:nvPr/>
        </p:nvGraphicFramePr>
        <p:xfrm>
          <a:off x="3851275" y="5805488"/>
          <a:ext cx="2693988" cy="434975"/>
        </p:xfrm>
        <a:graphic>
          <a:graphicData uri="http://schemas.openxmlformats.org/presentationml/2006/ole">
            <mc:AlternateContent xmlns:mc="http://schemas.openxmlformats.org/markup-compatibility/2006">
              <mc:Choice xmlns:v="urn:schemas-microsoft-com:vml" Requires="v">
                <p:oleObj spid="_x0000_s624676" name="Fotografia di Photo Editor " r:id="rId20" imgW="2514600" imgH="406400" progId="MSPhotoEd.3">
                  <p:embed/>
                </p:oleObj>
              </mc:Choice>
              <mc:Fallback>
                <p:oleObj name="Fotografia di Photo Editor " r:id="rId20" imgW="2514600" imgH="406400" progId="MSPhotoEd.3">
                  <p:embed/>
                  <p:pic>
                    <p:nvPicPr>
                      <p:cNvPr id="14340" name="Object 74">
                        <a:extLst>
                          <a:ext uri="{FF2B5EF4-FFF2-40B4-BE49-F238E27FC236}">
                            <a16:creationId xmlns:a16="http://schemas.microsoft.com/office/drawing/2014/main" xmlns="" id="{8EE39575-87C9-8748-818C-CEF6A955AE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51275" y="5805488"/>
                        <a:ext cx="2693988" cy="434975"/>
                      </a:xfrm>
                      <a:prstGeom prst="rect">
                        <a:avLst/>
                      </a:prstGeom>
                      <a:solidFill>
                        <a:srgbClr val="FFFF99"/>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03330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a:extLst>
              <a:ext uri="{FF2B5EF4-FFF2-40B4-BE49-F238E27FC236}">
                <a16:creationId xmlns:a16="http://schemas.microsoft.com/office/drawing/2014/main" xmlns="" id="{1B8253CE-B7B3-EA41-9AD3-64498C8BB7CD}"/>
              </a:ext>
            </a:extLst>
          </p:cNvPr>
          <p:cNvGraphicFramePr>
            <a:graphicFrameLocks noChangeAspect="1"/>
          </p:cNvGraphicFramePr>
          <p:nvPr/>
        </p:nvGraphicFramePr>
        <p:xfrm>
          <a:off x="1331913" y="260350"/>
          <a:ext cx="7056437" cy="6264275"/>
        </p:xfrm>
        <a:graphic>
          <a:graphicData uri="http://schemas.openxmlformats.org/presentationml/2006/ole">
            <mc:AlternateContent xmlns:mc="http://schemas.openxmlformats.org/markup-compatibility/2006">
              <mc:Choice xmlns:v="urn:schemas-microsoft-com:vml" Requires="v">
                <p:oleObj spid="_x0000_s627724" name="Immagine bitmap" r:id="rId3" imgW="5676900" imgH="6197600" progId="Paint.Picture">
                  <p:embed/>
                </p:oleObj>
              </mc:Choice>
              <mc:Fallback>
                <p:oleObj name="Immagine bitmap" r:id="rId3" imgW="5676900" imgH="6197600" progId="Paint.Picture">
                  <p:embed/>
                  <p:pic>
                    <p:nvPicPr>
                      <p:cNvPr id="16386" name="Object 2">
                        <a:extLst>
                          <a:ext uri="{FF2B5EF4-FFF2-40B4-BE49-F238E27FC236}">
                            <a16:creationId xmlns:a16="http://schemas.microsoft.com/office/drawing/2014/main" xmlns="" id="{1B8253CE-B7B3-EA41-9AD3-64498C8BB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60350"/>
                        <a:ext cx="7056437"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357827" name="Picture 3" descr="piramide-attività-fisica">
            <a:extLst>
              <a:ext uri="{FF2B5EF4-FFF2-40B4-BE49-F238E27FC236}">
                <a16:creationId xmlns:a16="http://schemas.microsoft.com/office/drawing/2014/main" xmlns="" id="{617A82DC-FBE3-804A-AA95-C86DE01A4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60350"/>
            <a:ext cx="7812087"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095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57827"/>
                                        </p:tgtEl>
                                        <p:attrNameLst>
                                          <p:attrName>style.visibility</p:attrName>
                                        </p:attrNameLst>
                                      </p:cBhvr>
                                      <p:to>
                                        <p:strVal val="visible"/>
                                      </p:to>
                                    </p:set>
                                    <p:animEffect transition="in" filter="fade">
                                      <p:cBhvr>
                                        <p:cTn id="7" dur="2000"/>
                                        <p:tgtEl>
                                          <p:spTgt spid="135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a:extLst>
              <a:ext uri="{FF2B5EF4-FFF2-40B4-BE49-F238E27FC236}">
                <a16:creationId xmlns:a16="http://schemas.microsoft.com/office/drawing/2014/main" xmlns="" id="{38A480F6-07FB-F84C-B172-9EC8879B408C}"/>
              </a:ext>
            </a:extLst>
          </p:cNvPr>
          <p:cNvSpPr>
            <a:spLocks noGrp="1" noChangeArrowheads="1"/>
          </p:cNvSpPr>
          <p:nvPr>
            <p:ph type="title"/>
          </p:nvPr>
        </p:nvSpPr>
        <p:spPr>
          <a:xfrm>
            <a:off x="285750" y="428625"/>
            <a:ext cx="8569325" cy="496888"/>
          </a:xfrm>
        </p:spPr>
        <p:txBody>
          <a:bodyPr wrap="square" lIns="91440" tIns="45720" rIns="91440" bIns="45720" numCol="1" anchorCtr="0" compatLnSpc="1">
            <a:prstTxWarp prst="textNoShape">
              <a:avLst/>
            </a:prstTxWarp>
          </a:bodyPr>
          <a:lstStyle/>
          <a:p>
            <a:pPr algn="ctr">
              <a:defRPr/>
            </a:pPr>
            <a:r>
              <a:rPr lang="it-IT" sz="4800">
                <a:solidFill>
                  <a:srgbClr val="61B6FF"/>
                </a:solidFill>
                <a:latin typeface="Arial" pitchFamily="34" charset="0"/>
              </a:rPr>
              <a:t>L</a:t>
            </a:r>
            <a:r>
              <a:rPr lang="it-IT" altLang="it-IT" sz="4800">
                <a:solidFill>
                  <a:srgbClr val="61B6FF"/>
                </a:solidFill>
                <a:latin typeface="Arial" pitchFamily="34" charset="0"/>
              </a:rPr>
              <a:t>’</a:t>
            </a:r>
            <a:r>
              <a:rPr lang="it-IT" sz="4800">
                <a:solidFill>
                  <a:srgbClr val="61B6FF"/>
                </a:solidFill>
                <a:latin typeface="Arial" pitchFamily="34" charset="0"/>
              </a:rPr>
              <a:t>Attività fisica fa bene     </a:t>
            </a:r>
          </a:p>
        </p:txBody>
      </p:sp>
      <p:pic>
        <p:nvPicPr>
          <p:cNvPr id="76803" name="Picture 3" descr="a">
            <a:extLst>
              <a:ext uri="{FF2B5EF4-FFF2-40B4-BE49-F238E27FC236}">
                <a16:creationId xmlns:a16="http://schemas.microsoft.com/office/drawing/2014/main" xmlns="" id="{42E098E6-CD6A-D54C-98CD-8D127B302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133600"/>
            <a:ext cx="445135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BD1053-And-the-winner-is---">
            <a:extLst>
              <a:ext uri="{FF2B5EF4-FFF2-40B4-BE49-F238E27FC236}">
                <a16:creationId xmlns:a16="http://schemas.microsoft.com/office/drawing/2014/main" xmlns="" id="{A20BCCC2-769D-B34F-BCD8-A4E5D7601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205038"/>
            <a:ext cx="42957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314866"/>
      </p:ext>
    </p:extLst>
  </p:cSld>
  <p:clrMapOvr>
    <a:masterClrMapping/>
  </p:clrMapOvr>
  <p:transition spd="med">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e11_23052089"/>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23528" y="404664"/>
            <a:ext cx="8604265" cy="6264696"/>
          </a:xfrm>
        </p:spPr>
      </p:pic>
      <p:sp>
        <p:nvSpPr>
          <p:cNvPr id="265218" name="Rectangle 2"/>
          <p:cNvSpPr>
            <a:spLocks noGrp="1"/>
          </p:cNvSpPr>
          <p:nvPr>
            <p:ph type="title" idx="4294967295"/>
          </p:nvPr>
        </p:nvSpPr>
        <p:spPr>
          <a:xfrm>
            <a:off x="658767" y="908720"/>
            <a:ext cx="7772400" cy="914400"/>
          </a:xfrm>
        </p:spPr>
        <p:txBody>
          <a:bodyPr/>
          <a:lstStyle/>
          <a:p>
            <a:pPr algn="ctr" eaLnBrk="1" hangingPunct="1">
              <a:defRPr/>
            </a:pPr>
            <a:r>
              <a:rPr lang="it-IT" sz="3600" b="1" dirty="0">
                <a:solidFill>
                  <a:srgbClr val="FF0000"/>
                </a:solidFill>
                <a:ea typeface="+mj-ea"/>
                <a:cs typeface="+mj-cs"/>
              </a:rPr>
              <a:t>Parliamo di fumo </a:t>
            </a:r>
          </a:p>
        </p:txBody>
      </p:sp>
    </p:spTree>
    <p:extLst>
      <p:ext uri="{BB962C8B-B14F-4D97-AF65-F5344CB8AC3E}">
        <p14:creationId xmlns:p14="http://schemas.microsoft.com/office/powerpoint/2010/main" val="2762622971"/>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a:extLst>
              <a:ext uri="{FF2B5EF4-FFF2-40B4-BE49-F238E27FC236}">
                <a16:creationId xmlns:a16="http://schemas.microsoft.com/office/drawing/2014/main" xmlns="" id="{FAEBF20B-BEEE-9E41-88EB-496D556E970F}"/>
              </a:ext>
            </a:extLst>
          </p:cNvPr>
          <p:cNvSpPr>
            <a:spLocks noGrp="1" noChangeArrowheads="1"/>
          </p:cNvSpPr>
          <p:nvPr>
            <p:ph type="title"/>
          </p:nvPr>
        </p:nvSpPr>
        <p:spPr/>
        <p:txBody>
          <a:bodyPr/>
          <a:lstStyle/>
          <a:p>
            <a:pPr algn="ctr">
              <a:defRPr/>
            </a:pPr>
            <a:r>
              <a:rPr lang="it-IT" dirty="0">
                <a:latin typeface="+mj-lt"/>
                <a:ea typeface="+mj-ea"/>
                <a:cs typeface="+mj-cs"/>
              </a:rPr>
              <a:t>Conseguenze di una sigaretta</a:t>
            </a:r>
          </a:p>
        </p:txBody>
      </p:sp>
      <p:sp>
        <p:nvSpPr>
          <p:cNvPr id="65539" name="Rectangle 3">
            <a:extLst>
              <a:ext uri="{FF2B5EF4-FFF2-40B4-BE49-F238E27FC236}">
                <a16:creationId xmlns:a16="http://schemas.microsoft.com/office/drawing/2014/main" xmlns="" id="{99969D20-B091-4F45-A881-0251CC954A10}"/>
              </a:ext>
            </a:extLst>
          </p:cNvPr>
          <p:cNvSpPr>
            <a:spLocks noGrp="1" noChangeArrowheads="1"/>
          </p:cNvSpPr>
          <p:nvPr>
            <p:ph type="body" idx="1"/>
          </p:nvPr>
        </p:nvSpPr>
        <p:spPr/>
        <p:txBody>
          <a:bodyPr/>
          <a:lstStyle/>
          <a:p>
            <a:endParaRPr lang="it-IT" altLang="it-IT">
              <a:latin typeface="Arial" panose="020B0604020202020204" pitchFamily="34" charset="0"/>
            </a:endParaRPr>
          </a:p>
        </p:txBody>
      </p:sp>
      <p:pic>
        <p:nvPicPr>
          <p:cNvPr id="65540" name="Picture 4" descr="fumo2">
            <a:extLst>
              <a:ext uri="{FF2B5EF4-FFF2-40B4-BE49-F238E27FC236}">
                <a16:creationId xmlns:a16="http://schemas.microsoft.com/office/drawing/2014/main" xmlns="" id="{AABE42E9-AA9F-DC4B-B524-2CFBE6B88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628775"/>
            <a:ext cx="37433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fumo3">
            <a:extLst>
              <a:ext uri="{FF2B5EF4-FFF2-40B4-BE49-F238E27FC236}">
                <a16:creationId xmlns:a16="http://schemas.microsoft.com/office/drawing/2014/main" xmlns="" id="{B12B3B20-5DCA-2743-AA3D-A216C0617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73238"/>
            <a:ext cx="40957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893872"/>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36942A59-3B17-DF4E-91E6-E8C1184D87B4}"/>
              </a:ext>
            </a:extLst>
          </p:cNvPr>
          <p:cNvGrpSpPr>
            <a:grpSpLocks/>
          </p:cNvGrpSpPr>
          <p:nvPr/>
        </p:nvGrpSpPr>
        <p:grpSpPr bwMode="auto">
          <a:xfrm>
            <a:off x="152400" y="152400"/>
            <a:ext cx="8915400" cy="6477000"/>
            <a:chOff x="96" y="96"/>
            <a:chExt cx="5616" cy="4080"/>
          </a:xfrm>
        </p:grpSpPr>
        <p:grpSp>
          <p:nvGrpSpPr>
            <p:cNvPr id="7172" name="Group 3">
              <a:extLst>
                <a:ext uri="{FF2B5EF4-FFF2-40B4-BE49-F238E27FC236}">
                  <a16:creationId xmlns:a16="http://schemas.microsoft.com/office/drawing/2014/main" xmlns="" id="{5D1A437F-6D38-5A4C-864F-57F52A6B7A3A}"/>
                </a:ext>
              </a:extLst>
            </p:cNvPr>
            <p:cNvGrpSpPr>
              <a:grpSpLocks/>
            </p:cNvGrpSpPr>
            <p:nvPr/>
          </p:nvGrpSpPr>
          <p:grpSpPr bwMode="auto">
            <a:xfrm>
              <a:off x="96" y="96"/>
              <a:ext cx="5616" cy="4080"/>
              <a:chOff x="96" y="96"/>
              <a:chExt cx="5616" cy="4080"/>
            </a:xfrm>
          </p:grpSpPr>
          <p:sp>
            <p:nvSpPr>
              <p:cNvPr id="7173" name="Rectangle 4">
                <a:extLst>
                  <a:ext uri="{FF2B5EF4-FFF2-40B4-BE49-F238E27FC236}">
                    <a16:creationId xmlns:a16="http://schemas.microsoft.com/office/drawing/2014/main" xmlns="" id="{833973C2-20A6-EB47-B149-2E75B18FAF67}"/>
                  </a:ext>
                </a:extLst>
              </p:cNvPr>
              <p:cNvSpPr>
                <a:spLocks noChangeArrowheads="1"/>
              </p:cNvSpPr>
              <p:nvPr/>
            </p:nvSpPr>
            <p:spPr bwMode="auto">
              <a:xfrm>
                <a:off x="96" y="96"/>
                <a:ext cx="5616" cy="4080"/>
              </a:xfrm>
              <a:prstGeom prst="rect">
                <a:avLst/>
              </a:prstGeom>
              <a:solidFill>
                <a:srgbClr val="0000C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it-IT" altLang="it-IT"/>
              </a:p>
            </p:txBody>
          </p:sp>
          <p:grpSp>
            <p:nvGrpSpPr>
              <p:cNvPr id="7174" name="Group 5">
                <a:extLst>
                  <a:ext uri="{FF2B5EF4-FFF2-40B4-BE49-F238E27FC236}">
                    <a16:creationId xmlns:a16="http://schemas.microsoft.com/office/drawing/2014/main" xmlns="" id="{1C8121BB-D02D-5F4A-A911-D79103ACAF1F}"/>
                  </a:ext>
                </a:extLst>
              </p:cNvPr>
              <p:cNvGrpSpPr>
                <a:grpSpLocks/>
              </p:cNvGrpSpPr>
              <p:nvPr/>
            </p:nvGrpSpPr>
            <p:grpSpPr bwMode="auto">
              <a:xfrm>
                <a:off x="240" y="1218"/>
                <a:ext cx="5304" cy="2910"/>
                <a:chOff x="240" y="1218"/>
                <a:chExt cx="5304" cy="2910"/>
              </a:xfrm>
            </p:grpSpPr>
            <p:sp>
              <p:nvSpPr>
                <p:cNvPr id="7176" name="Rectangle 6">
                  <a:extLst>
                    <a:ext uri="{FF2B5EF4-FFF2-40B4-BE49-F238E27FC236}">
                      <a16:creationId xmlns:a16="http://schemas.microsoft.com/office/drawing/2014/main" xmlns="" id="{D2C4FFB9-9030-634F-BCF7-96F2FB0AA4CB}"/>
                    </a:ext>
                  </a:extLst>
                </p:cNvPr>
                <p:cNvSpPr>
                  <a:spLocks noChangeArrowheads="1"/>
                </p:cNvSpPr>
                <p:nvPr/>
              </p:nvSpPr>
              <p:spPr bwMode="auto">
                <a:xfrm>
                  <a:off x="240" y="3860"/>
                  <a:ext cx="530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342900" indent="-342900" eaLnBrk="0" hangingPunct="0">
                    <a:defRPr sz="2400">
                      <a:solidFill>
                        <a:schemeClr val="tx1"/>
                      </a:solidFill>
                      <a:latin typeface="Times New Roman" panose="02020603050405020304" pitchFamily="18" charset="0"/>
                      <a:ea typeface="MS PGothic" panose="020B0600070205080204" pitchFamily="34" charset="-128"/>
                    </a:defRPr>
                  </a:lvl1pPr>
                  <a:lvl2pPr marL="11430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lvl="1">
                    <a:spcBef>
                      <a:spcPct val="20000"/>
                    </a:spcBef>
                  </a:pPr>
                  <a:r>
                    <a:rPr lang="en-US" altLang="it-IT" sz="1100" b="1" i="1">
                      <a:solidFill>
                        <a:srgbClr val="FFFFFF"/>
                      </a:solidFill>
                      <a:latin typeface="Arial" panose="020B0604020202020204" pitchFamily="34" charset="0"/>
                    </a:rPr>
                    <a:t>The Health Benefits of Smoking Cessation: A Report of the Surgeon General, 1990.</a:t>
                  </a:r>
                  <a:br>
                    <a:rPr lang="en-US" altLang="it-IT" sz="1100" b="1" i="1">
                      <a:solidFill>
                        <a:srgbClr val="FFFFFF"/>
                      </a:solidFill>
                      <a:latin typeface="Arial" panose="020B0604020202020204" pitchFamily="34" charset="0"/>
                    </a:rPr>
                  </a:br>
                  <a:r>
                    <a:rPr lang="en-US" altLang="it-IT" sz="1100" b="1">
                      <a:solidFill>
                        <a:srgbClr val="FFFFFF"/>
                      </a:solidFill>
                      <a:latin typeface="Arial" panose="020B0604020202020204" pitchFamily="34" charset="0"/>
                    </a:rPr>
                    <a:t>US Department of Health and Human Services. 1990.</a:t>
                  </a:r>
                </a:p>
              </p:txBody>
            </p:sp>
            <p:sp>
              <p:nvSpPr>
                <p:cNvPr id="7177" name="Rectangle 7">
                  <a:extLst>
                    <a:ext uri="{FF2B5EF4-FFF2-40B4-BE49-F238E27FC236}">
                      <a16:creationId xmlns:a16="http://schemas.microsoft.com/office/drawing/2014/main" xmlns="" id="{BC777D24-CFC2-5A4D-8144-347D6124944F}"/>
                    </a:ext>
                  </a:extLst>
                </p:cNvPr>
                <p:cNvSpPr>
                  <a:spLocks noChangeArrowheads="1"/>
                </p:cNvSpPr>
                <p:nvPr/>
              </p:nvSpPr>
              <p:spPr bwMode="auto">
                <a:xfrm rot="-5400000">
                  <a:off x="-438" y="2051"/>
                  <a:ext cx="185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1500" b="1">
                      <a:solidFill>
                        <a:srgbClr val="FFFFFF"/>
                      </a:solidFill>
                      <a:latin typeface="Arial" panose="020B0604020202020204" pitchFamily="34" charset="0"/>
                    </a:rPr>
                    <a:t>Mortalità</a:t>
                  </a:r>
                  <a:br>
                    <a:rPr lang="en-US" altLang="it-IT" sz="1500" b="1">
                      <a:solidFill>
                        <a:srgbClr val="FFFFFF"/>
                      </a:solidFill>
                      <a:latin typeface="Arial" panose="020B0604020202020204" pitchFamily="34" charset="0"/>
                    </a:rPr>
                  </a:br>
                  <a:r>
                    <a:rPr lang="en-US" altLang="it-IT" sz="1300" b="1">
                      <a:solidFill>
                        <a:srgbClr val="FFFFFF"/>
                      </a:solidFill>
                      <a:latin typeface="Arial" panose="020B0604020202020204" pitchFamily="34" charset="0"/>
                    </a:rPr>
                    <a:t>(</a:t>
                  </a:r>
                  <a:r>
                    <a:rPr lang="en-US" altLang="it-IT" sz="400" b="1">
                      <a:solidFill>
                        <a:srgbClr val="FFFFFF"/>
                      </a:solidFill>
                      <a:latin typeface="Arial" panose="020B0604020202020204" pitchFamily="34" charset="0"/>
                    </a:rPr>
                    <a:t> </a:t>
                  </a:r>
                  <a:r>
                    <a:rPr lang="en-US" altLang="it-IT" sz="1300" b="1">
                      <a:solidFill>
                        <a:srgbClr val="FFFFFF"/>
                      </a:solidFill>
                      <a:latin typeface="Arial" panose="020B0604020202020204" pitchFamily="34" charset="0"/>
                    </a:rPr>
                    <a:t>per 100,000 persone</a:t>
                  </a:r>
                  <a:r>
                    <a:rPr lang="en-US" altLang="it-IT" sz="400" b="1">
                      <a:solidFill>
                        <a:srgbClr val="FFFFFF"/>
                      </a:solidFill>
                      <a:latin typeface="Arial" panose="020B0604020202020204" pitchFamily="34" charset="0"/>
                    </a:rPr>
                    <a:t> </a:t>
                  </a:r>
                  <a:r>
                    <a:rPr lang="en-US" altLang="it-IT" sz="1300" b="1">
                      <a:solidFill>
                        <a:srgbClr val="FFFFFF"/>
                      </a:solidFill>
                      <a:latin typeface="Arial" panose="020B0604020202020204" pitchFamily="34" charset="0"/>
                    </a:rPr>
                    <a:t>)</a:t>
                  </a:r>
                </a:p>
              </p:txBody>
            </p:sp>
            <p:sp>
              <p:nvSpPr>
                <p:cNvPr id="7178" name="Rectangle 8">
                  <a:extLst>
                    <a:ext uri="{FF2B5EF4-FFF2-40B4-BE49-F238E27FC236}">
                      <a16:creationId xmlns:a16="http://schemas.microsoft.com/office/drawing/2014/main" xmlns="" id="{39351ACA-296B-004C-B83F-1E85F1C5FE75}"/>
                    </a:ext>
                  </a:extLst>
                </p:cNvPr>
                <p:cNvSpPr>
                  <a:spLocks noChangeArrowheads="1"/>
                </p:cNvSpPr>
                <p:nvPr/>
              </p:nvSpPr>
              <p:spPr bwMode="auto">
                <a:xfrm>
                  <a:off x="935" y="3281"/>
                  <a:ext cx="5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lnSpc>
                      <a:spcPct val="85000"/>
                    </a:lnSpc>
                  </a:pPr>
                  <a:r>
                    <a:rPr lang="en-US" altLang="it-IT" sz="1200" b="1">
                      <a:solidFill>
                        <a:srgbClr val="FFFFFF"/>
                      </a:solidFill>
                      <a:latin typeface="Arial" panose="020B0604020202020204" pitchFamily="34" charset="0"/>
                    </a:rPr>
                    <a:t>Non fumatori</a:t>
                  </a:r>
                </a:p>
              </p:txBody>
            </p:sp>
            <p:sp>
              <p:nvSpPr>
                <p:cNvPr id="7179" name="Rectangle 9">
                  <a:extLst>
                    <a:ext uri="{FF2B5EF4-FFF2-40B4-BE49-F238E27FC236}">
                      <a16:creationId xmlns:a16="http://schemas.microsoft.com/office/drawing/2014/main" xmlns="" id="{6D96E7E3-04F5-C043-8128-BC15426F8FC6}"/>
                    </a:ext>
                  </a:extLst>
                </p:cNvPr>
                <p:cNvSpPr>
                  <a:spLocks noChangeArrowheads="1"/>
                </p:cNvSpPr>
                <p:nvPr/>
              </p:nvSpPr>
              <p:spPr bwMode="auto">
                <a:xfrm>
                  <a:off x="2055" y="3153"/>
                  <a:ext cx="272"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1300" b="1">
                      <a:solidFill>
                        <a:srgbClr val="FFFFFF"/>
                      </a:solidFill>
                      <a:latin typeface="Arial" panose="020B0604020202020204" pitchFamily="34" charset="0"/>
                    </a:rPr>
                    <a:t>&lt;</a:t>
                  </a:r>
                  <a:r>
                    <a:rPr lang="en-US" altLang="it-IT" sz="400" b="1">
                      <a:solidFill>
                        <a:srgbClr val="FFFFFF"/>
                      </a:solidFill>
                      <a:latin typeface="Arial" panose="020B0604020202020204" pitchFamily="34" charset="0"/>
                    </a:rPr>
                    <a:t> </a:t>
                  </a:r>
                  <a:r>
                    <a:rPr lang="en-US" altLang="it-IT" sz="1300" b="1">
                      <a:solidFill>
                        <a:srgbClr val="FFFFFF"/>
                      </a:solidFill>
                      <a:latin typeface="Arial" panose="020B0604020202020204" pitchFamily="34" charset="0"/>
                    </a:rPr>
                    <a:t>1</a:t>
                  </a:r>
                </a:p>
              </p:txBody>
            </p:sp>
            <p:sp>
              <p:nvSpPr>
                <p:cNvPr id="7180" name="Rectangle 10">
                  <a:extLst>
                    <a:ext uri="{FF2B5EF4-FFF2-40B4-BE49-F238E27FC236}">
                      <a16:creationId xmlns:a16="http://schemas.microsoft.com/office/drawing/2014/main" xmlns="" id="{F672CA5F-390D-EF4B-B354-3B9E2CBA281E}"/>
                    </a:ext>
                  </a:extLst>
                </p:cNvPr>
                <p:cNvSpPr>
                  <a:spLocks noChangeArrowheads="1"/>
                </p:cNvSpPr>
                <p:nvPr/>
              </p:nvSpPr>
              <p:spPr bwMode="auto">
                <a:xfrm>
                  <a:off x="3413" y="1461"/>
                  <a:ext cx="1579" cy="37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marL="228600"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1300" b="1">
                      <a:solidFill>
                        <a:srgbClr val="FFFFFF"/>
                      </a:solidFill>
                      <a:latin typeface="Arial" panose="020B0604020202020204" pitchFamily="34" charset="0"/>
                    </a:rPr>
                    <a:t>Maschi, età da 45</a:t>
                  </a:r>
                  <a:r>
                    <a:rPr lang="en-US" altLang="it-IT" sz="400" b="1">
                      <a:solidFill>
                        <a:srgbClr val="FFFFFF"/>
                      </a:solidFill>
                      <a:latin typeface="Arial" panose="020B0604020202020204" pitchFamily="34" charset="0"/>
                    </a:rPr>
                    <a:t> </a:t>
                  </a:r>
                  <a:r>
                    <a:rPr lang="en-US" altLang="it-IT" sz="1300" b="1">
                      <a:solidFill>
                        <a:srgbClr val="FFFFFF"/>
                      </a:solidFill>
                      <a:latin typeface="Arial" panose="020B0604020202020204" pitchFamily="34" charset="0"/>
                    </a:rPr>
                    <a:t> a 49</a:t>
                  </a:r>
                </a:p>
                <a:p>
                  <a:pPr>
                    <a:spcBef>
                      <a:spcPct val="50000"/>
                    </a:spcBef>
                  </a:pPr>
                  <a:r>
                    <a:rPr lang="en-US" altLang="it-IT" sz="1300" b="1">
                      <a:solidFill>
                        <a:srgbClr val="FFFFFF"/>
                      </a:solidFill>
                      <a:latin typeface="Arial" panose="020B0604020202020204" pitchFamily="34" charset="0"/>
                    </a:rPr>
                    <a:t>Femmine, età da 45</a:t>
                  </a:r>
                  <a:r>
                    <a:rPr lang="en-US" altLang="it-IT" sz="400" b="1">
                      <a:solidFill>
                        <a:srgbClr val="FFFFFF"/>
                      </a:solidFill>
                      <a:latin typeface="Arial" panose="020B0604020202020204" pitchFamily="34" charset="0"/>
                    </a:rPr>
                    <a:t> </a:t>
                  </a:r>
                  <a:r>
                    <a:rPr lang="en-US" altLang="it-IT" sz="1300" b="1">
                      <a:solidFill>
                        <a:srgbClr val="FFFFFF"/>
                      </a:solidFill>
                      <a:latin typeface="Arial" panose="020B0604020202020204" pitchFamily="34" charset="0"/>
                    </a:rPr>
                    <a:t> a 49</a:t>
                  </a:r>
                </a:p>
              </p:txBody>
            </p:sp>
            <p:sp>
              <p:nvSpPr>
                <p:cNvPr id="7181" name="Rectangle 11">
                  <a:extLst>
                    <a:ext uri="{FF2B5EF4-FFF2-40B4-BE49-F238E27FC236}">
                      <a16:creationId xmlns:a16="http://schemas.microsoft.com/office/drawing/2014/main" xmlns="" id="{D4CEFD7F-5419-FE43-839F-7EC01144F536}"/>
                    </a:ext>
                  </a:extLst>
                </p:cNvPr>
                <p:cNvSpPr>
                  <a:spLocks noChangeArrowheads="1"/>
                </p:cNvSpPr>
                <p:nvPr/>
              </p:nvSpPr>
              <p:spPr bwMode="auto">
                <a:xfrm>
                  <a:off x="3468" y="1508"/>
                  <a:ext cx="96" cy="96"/>
                </a:xfrm>
                <a:prstGeom prst="rect">
                  <a:avLst/>
                </a:prstGeom>
                <a:solidFill>
                  <a:srgbClr val="8CF4E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it-IT" altLang="it-IT"/>
                </a:p>
              </p:txBody>
            </p:sp>
            <p:sp>
              <p:nvSpPr>
                <p:cNvPr id="7182" name="Rectangle 12">
                  <a:extLst>
                    <a:ext uri="{FF2B5EF4-FFF2-40B4-BE49-F238E27FC236}">
                      <a16:creationId xmlns:a16="http://schemas.microsoft.com/office/drawing/2014/main" xmlns="" id="{50EDC000-C364-784B-B342-1905791A0C5B}"/>
                    </a:ext>
                  </a:extLst>
                </p:cNvPr>
                <p:cNvSpPr>
                  <a:spLocks noChangeArrowheads="1"/>
                </p:cNvSpPr>
                <p:nvPr/>
              </p:nvSpPr>
              <p:spPr bwMode="auto">
                <a:xfrm>
                  <a:off x="3468" y="1700"/>
                  <a:ext cx="96" cy="96"/>
                </a:xfrm>
                <a:prstGeom prst="rect">
                  <a:avLst/>
                </a:prstGeom>
                <a:solidFill>
                  <a:srgbClr val="60C9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it-IT" altLang="it-IT"/>
                </a:p>
              </p:txBody>
            </p:sp>
            <p:sp>
              <p:nvSpPr>
                <p:cNvPr id="7183" name="Rectangle 13">
                  <a:extLst>
                    <a:ext uri="{FF2B5EF4-FFF2-40B4-BE49-F238E27FC236}">
                      <a16:creationId xmlns:a16="http://schemas.microsoft.com/office/drawing/2014/main" xmlns="" id="{D35AF8F1-F8DC-0549-ADCB-373BAD2D759F}"/>
                    </a:ext>
                  </a:extLst>
                </p:cNvPr>
                <p:cNvSpPr>
                  <a:spLocks noChangeArrowheads="1"/>
                </p:cNvSpPr>
                <p:nvPr/>
              </p:nvSpPr>
              <p:spPr bwMode="auto">
                <a:xfrm>
                  <a:off x="1385" y="3279"/>
                  <a:ext cx="67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lnSpc>
                      <a:spcPct val="85000"/>
                    </a:lnSpc>
                  </a:pPr>
                  <a:r>
                    <a:rPr lang="en-US" altLang="it-IT" sz="1200" b="1">
                      <a:solidFill>
                        <a:srgbClr val="FFFFFF"/>
                      </a:solidFill>
                      <a:latin typeface="Arial" panose="020B0604020202020204" pitchFamily="34" charset="0"/>
                    </a:rPr>
                    <a:t>Fumatori</a:t>
                  </a:r>
                  <a:r>
                    <a:rPr lang="en-US" altLang="it-IT" sz="1300" b="1">
                      <a:solidFill>
                        <a:srgbClr val="FFFFFF"/>
                      </a:solidFill>
                      <a:latin typeface="Arial" panose="020B0604020202020204" pitchFamily="34" charset="0"/>
                    </a:rPr>
                    <a:t/>
                  </a:r>
                  <a:br>
                    <a:rPr lang="en-US" altLang="it-IT" sz="1300" b="1">
                      <a:solidFill>
                        <a:srgbClr val="FFFFFF"/>
                      </a:solidFill>
                      <a:latin typeface="Arial" panose="020B0604020202020204" pitchFamily="34" charset="0"/>
                    </a:rPr>
                  </a:br>
                  <a:r>
                    <a:rPr lang="en-US" altLang="it-IT" sz="1000" b="1">
                      <a:solidFill>
                        <a:srgbClr val="FFFFFF"/>
                      </a:solidFill>
                      <a:latin typeface="Arial" panose="020B0604020202020204" pitchFamily="34" charset="0"/>
                    </a:rPr>
                    <a:t>(</a:t>
                  </a:r>
                  <a:r>
                    <a:rPr lang="en-US" altLang="it-IT" sz="1000" b="1" u="sng">
                      <a:solidFill>
                        <a:srgbClr val="FFFFFF"/>
                      </a:solidFill>
                      <a:latin typeface="Arial" panose="020B0604020202020204" pitchFamily="34" charset="0"/>
                    </a:rPr>
                    <a:t>&gt;</a:t>
                  </a:r>
                  <a:r>
                    <a:rPr lang="en-US" altLang="it-IT" sz="400" b="1">
                      <a:solidFill>
                        <a:srgbClr val="FFFFFF"/>
                      </a:solidFill>
                      <a:latin typeface="Arial" panose="020B0604020202020204" pitchFamily="34" charset="0"/>
                    </a:rPr>
                    <a:t> </a:t>
                  </a:r>
                  <a:r>
                    <a:rPr lang="en-US" altLang="it-IT" sz="1000" b="1">
                      <a:solidFill>
                        <a:srgbClr val="FFFFFF"/>
                      </a:solidFill>
                      <a:latin typeface="Arial" panose="020B0604020202020204" pitchFamily="34" charset="0"/>
                    </a:rPr>
                    <a:t>21 cigs/day)</a:t>
                  </a:r>
                </a:p>
              </p:txBody>
            </p:sp>
            <p:sp>
              <p:nvSpPr>
                <p:cNvPr id="7184" name="Rectangle 14">
                  <a:extLst>
                    <a:ext uri="{FF2B5EF4-FFF2-40B4-BE49-F238E27FC236}">
                      <a16:creationId xmlns:a16="http://schemas.microsoft.com/office/drawing/2014/main" xmlns="" id="{CFCF59EE-614B-2C42-B199-F40EC9CDBA2D}"/>
                    </a:ext>
                  </a:extLst>
                </p:cNvPr>
                <p:cNvSpPr>
                  <a:spLocks noChangeArrowheads="1"/>
                </p:cNvSpPr>
                <p:nvPr/>
              </p:nvSpPr>
              <p:spPr bwMode="auto">
                <a:xfrm>
                  <a:off x="2511" y="3153"/>
                  <a:ext cx="36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1300" b="1">
                      <a:solidFill>
                        <a:srgbClr val="FFFFFF"/>
                      </a:solidFill>
                      <a:latin typeface="Arial" panose="020B0604020202020204" pitchFamily="34" charset="0"/>
                    </a:rPr>
                    <a:t>1–2</a:t>
                  </a:r>
                </a:p>
              </p:txBody>
            </p:sp>
            <p:sp>
              <p:nvSpPr>
                <p:cNvPr id="7185" name="Rectangle 15">
                  <a:extLst>
                    <a:ext uri="{FF2B5EF4-FFF2-40B4-BE49-F238E27FC236}">
                      <a16:creationId xmlns:a16="http://schemas.microsoft.com/office/drawing/2014/main" xmlns="" id="{BCC28FB1-97E3-B04C-B8D5-9493C03B6AFD}"/>
                    </a:ext>
                  </a:extLst>
                </p:cNvPr>
                <p:cNvSpPr>
                  <a:spLocks noChangeArrowheads="1"/>
                </p:cNvSpPr>
                <p:nvPr/>
              </p:nvSpPr>
              <p:spPr bwMode="auto">
                <a:xfrm>
                  <a:off x="3007" y="3153"/>
                  <a:ext cx="36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1300" b="1">
                      <a:solidFill>
                        <a:srgbClr val="FFFFFF"/>
                      </a:solidFill>
                      <a:latin typeface="Arial" panose="020B0604020202020204" pitchFamily="34" charset="0"/>
                    </a:rPr>
                    <a:t>3–</a:t>
                  </a:r>
                  <a:r>
                    <a:rPr lang="en-US" altLang="it-IT" sz="400" b="1">
                      <a:solidFill>
                        <a:srgbClr val="FFFFFF"/>
                      </a:solidFill>
                      <a:latin typeface="Arial" panose="020B0604020202020204" pitchFamily="34" charset="0"/>
                    </a:rPr>
                    <a:t> </a:t>
                  </a:r>
                  <a:r>
                    <a:rPr lang="en-US" altLang="it-IT" sz="1300" b="1">
                      <a:solidFill>
                        <a:srgbClr val="FFFFFF"/>
                      </a:solidFill>
                      <a:latin typeface="Arial" panose="020B0604020202020204" pitchFamily="34" charset="0"/>
                    </a:rPr>
                    <a:t>5</a:t>
                  </a:r>
                </a:p>
              </p:txBody>
            </p:sp>
            <p:sp>
              <p:nvSpPr>
                <p:cNvPr id="7186" name="Rectangle 16">
                  <a:extLst>
                    <a:ext uri="{FF2B5EF4-FFF2-40B4-BE49-F238E27FC236}">
                      <a16:creationId xmlns:a16="http://schemas.microsoft.com/office/drawing/2014/main" xmlns="" id="{6510EB97-B83C-8745-AF1D-D6F3CB601BCF}"/>
                    </a:ext>
                  </a:extLst>
                </p:cNvPr>
                <p:cNvSpPr>
                  <a:spLocks noChangeArrowheads="1"/>
                </p:cNvSpPr>
                <p:nvPr/>
              </p:nvSpPr>
              <p:spPr bwMode="auto">
                <a:xfrm>
                  <a:off x="3511" y="3153"/>
                  <a:ext cx="36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1300" b="1">
                      <a:solidFill>
                        <a:srgbClr val="FFFFFF"/>
                      </a:solidFill>
                      <a:latin typeface="Arial" panose="020B0604020202020204" pitchFamily="34" charset="0"/>
                    </a:rPr>
                    <a:t>6</a:t>
                  </a:r>
                  <a:r>
                    <a:rPr lang="en-US" altLang="it-IT" sz="400" b="1">
                      <a:solidFill>
                        <a:srgbClr val="FFFFFF"/>
                      </a:solidFill>
                      <a:latin typeface="Arial" panose="020B0604020202020204" pitchFamily="34" charset="0"/>
                    </a:rPr>
                    <a:t> </a:t>
                  </a:r>
                  <a:r>
                    <a:rPr lang="en-US" altLang="it-IT" sz="1300" b="1">
                      <a:solidFill>
                        <a:srgbClr val="FFFFFF"/>
                      </a:solidFill>
                      <a:latin typeface="Arial" panose="020B0604020202020204" pitchFamily="34" charset="0"/>
                    </a:rPr>
                    <a:t>–10</a:t>
                  </a:r>
                </a:p>
              </p:txBody>
            </p:sp>
            <p:sp>
              <p:nvSpPr>
                <p:cNvPr id="7187" name="Rectangle 17">
                  <a:extLst>
                    <a:ext uri="{FF2B5EF4-FFF2-40B4-BE49-F238E27FC236}">
                      <a16:creationId xmlns:a16="http://schemas.microsoft.com/office/drawing/2014/main" xmlns="" id="{DF7BE5BD-F581-4A48-A7B1-C2579754E2D3}"/>
                    </a:ext>
                  </a:extLst>
                </p:cNvPr>
                <p:cNvSpPr>
                  <a:spLocks noChangeArrowheads="1"/>
                </p:cNvSpPr>
                <p:nvPr/>
              </p:nvSpPr>
              <p:spPr bwMode="auto">
                <a:xfrm>
                  <a:off x="3967" y="3153"/>
                  <a:ext cx="44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1300" b="1">
                      <a:solidFill>
                        <a:srgbClr val="FFFFFF"/>
                      </a:solidFill>
                      <a:latin typeface="Arial" panose="020B0604020202020204" pitchFamily="34" charset="0"/>
                    </a:rPr>
                    <a:t>11–15</a:t>
                  </a:r>
                </a:p>
              </p:txBody>
            </p:sp>
            <p:sp>
              <p:nvSpPr>
                <p:cNvPr id="7188" name="Rectangle 18">
                  <a:extLst>
                    <a:ext uri="{FF2B5EF4-FFF2-40B4-BE49-F238E27FC236}">
                      <a16:creationId xmlns:a16="http://schemas.microsoft.com/office/drawing/2014/main" xmlns="" id="{D9016562-182F-A947-B8B9-1195757B78EF}"/>
                    </a:ext>
                  </a:extLst>
                </p:cNvPr>
                <p:cNvSpPr>
                  <a:spLocks noChangeArrowheads="1"/>
                </p:cNvSpPr>
                <p:nvPr/>
              </p:nvSpPr>
              <p:spPr bwMode="auto">
                <a:xfrm>
                  <a:off x="4479" y="3153"/>
                  <a:ext cx="44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1300" b="1" u="sng">
                      <a:solidFill>
                        <a:srgbClr val="FFFFFF"/>
                      </a:solidFill>
                      <a:latin typeface="Arial" panose="020B0604020202020204" pitchFamily="34" charset="0"/>
                    </a:rPr>
                    <a:t>&gt;</a:t>
                  </a:r>
                  <a:r>
                    <a:rPr lang="en-US" altLang="it-IT" sz="400" b="1">
                      <a:solidFill>
                        <a:srgbClr val="FFFFFF"/>
                      </a:solidFill>
                      <a:latin typeface="Arial" panose="020B0604020202020204" pitchFamily="34" charset="0"/>
                    </a:rPr>
                    <a:t> </a:t>
                  </a:r>
                  <a:r>
                    <a:rPr lang="en-US" altLang="it-IT" sz="1300" b="1">
                      <a:solidFill>
                        <a:srgbClr val="FFFFFF"/>
                      </a:solidFill>
                      <a:latin typeface="Arial" panose="020B0604020202020204" pitchFamily="34" charset="0"/>
                    </a:rPr>
                    <a:t>16</a:t>
                  </a:r>
                </a:p>
              </p:txBody>
            </p:sp>
            <p:sp>
              <p:nvSpPr>
                <p:cNvPr id="7189" name="Rectangle 19">
                  <a:extLst>
                    <a:ext uri="{FF2B5EF4-FFF2-40B4-BE49-F238E27FC236}">
                      <a16:creationId xmlns:a16="http://schemas.microsoft.com/office/drawing/2014/main" xmlns="" id="{42247227-1B5D-4245-B03F-38B1EAE59923}"/>
                    </a:ext>
                  </a:extLst>
                </p:cNvPr>
                <p:cNvSpPr>
                  <a:spLocks noChangeArrowheads="1"/>
                </p:cNvSpPr>
                <p:nvPr/>
              </p:nvSpPr>
              <p:spPr bwMode="auto">
                <a:xfrm>
                  <a:off x="2085" y="3361"/>
                  <a:ext cx="2738"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1200" b="1">
                      <a:solidFill>
                        <a:srgbClr val="FFFFFF"/>
                      </a:solidFill>
                      <a:latin typeface="Arial" panose="020B0604020202020204" pitchFamily="34" charset="0"/>
                    </a:rPr>
                    <a:t>Astinenza dal fumo (anni) </a:t>
                  </a:r>
                  <a:br>
                    <a:rPr lang="en-US" altLang="it-IT" sz="1200" b="1">
                      <a:solidFill>
                        <a:srgbClr val="FFFFFF"/>
                      </a:solidFill>
                      <a:latin typeface="Arial" panose="020B0604020202020204" pitchFamily="34" charset="0"/>
                    </a:rPr>
                  </a:br>
                  <a:r>
                    <a:rPr lang="en-US" altLang="it-IT" sz="1200" b="1">
                      <a:solidFill>
                        <a:srgbClr val="FFFFFF"/>
                      </a:solidFill>
                      <a:latin typeface="Arial" panose="020B0604020202020204" pitchFamily="34" charset="0"/>
                    </a:rPr>
                    <a:t>dei fumatori precedenti </a:t>
                  </a:r>
                  <a:r>
                    <a:rPr lang="en-US" altLang="it-IT" sz="1300" b="1">
                      <a:solidFill>
                        <a:srgbClr val="FFFFFF"/>
                      </a:solidFill>
                      <a:latin typeface="Arial" panose="020B0604020202020204" pitchFamily="34" charset="0"/>
                    </a:rPr>
                    <a:t/>
                  </a:r>
                  <a:br>
                    <a:rPr lang="en-US" altLang="it-IT" sz="1300" b="1">
                      <a:solidFill>
                        <a:srgbClr val="FFFFFF"/>
                      </a:solidFill>
                      <a:latin typeface="Arial" panose="020B0604020202020204" pitchFamily="34" charset="0"/>
                    </a:rPr>
                  </a:br>
                  <a:r>
                    <a:rPr lang="en-US" altLang="it-IT" sz="1000" b="1">
                      <a:solidFill>
                        <a:srgbClr val="FFFFFF"/>
                      </a:solidFill>
                      <a:latin typeface="Arial" panose="020B0604020202020204" pitchFamily="34" charset="0"/>
                    </a:rPr>
                    <a:t>(</a:t>
                  </a:r>
                  <a:r>
                    <a:rPr lang="en-US" altLang="it-IT" sz="600" b="1">
                      <a:solidFill>
                        <a:srgbClr val="FFFFFF"/>
                      </a:solidFill>
                      <a:latin typeface="Arial" panose="020B0604020202020204" pitchFamily="34" charset="0"/>
                    </a:rPr>
                    <a:t> </a:t>
                  </a:r>
                  <a:r>
                    <a:rPr lang="en-US" altLang="it-IT" sz="1000" b="1" u="sng">
                      <a:solidFill>
                        <a:srgbClr val="FFFFFF"/>
                      </a:solidFill>
                      <a:latin typeface="Arial" panose="020B0604020202020204" pitchFamily="34" charset="0"/>
                    </a:rPr>
                    <a:t>&gt;</a:t>
                  </a:r>
                  <a:r>
                    <a:rPr lang="en-US" altLang="it-IT" sz="400" b="1">
                      <a:solidFill>
                        <a:srgbClr val="FFFFFF"/>
                      </a:solidFill>
                      <a:latin typeface="Arial" panose="020B0604020202020204" pitchFamily="34" charset="0"/>
                    </a:rPr>
                    <a:t> </a:t>
                  </a:r>
                  <a:r>
                    <a:rPr lang="en-US" altLang="it-IT" sz="1000" b="1">
                      <a:solidFill>
                        <a:srgbClr val="FFFFFF"/>
                      </a:solidFill>
                      <a:latin typeface="Arial" panose="020B0604020202020204" pitchFamily="34" charset="0"/>
                    </a:rPr>
                    <a:t>21 cigs/day)</a:t>
                  </a:r>
                </a:p>
              </p:txBody>
            </p:sp>
            <p:sp>
              <p:nvSpPr>
                <p:cNvPr id="7190" name="Freeform 20">
                  <a:extLst>
                    <a:ext uri="{FF2B5EF4-FFF2-40B4-BE49-F238E27FC236}">
                      <a16:creationId xmlns:a16="http://schemas.microsoft.com/office/drawing/2014/main" xmlns="" id="{66081B7E-D6E3-FF43-83CE-AF6E621A8397}"/>
                    </a:ext>
                  </a:extLst>
                </p:cNvPr>
                <p:cNvSpPr>
                  <a:spLocks/>
                </p:cNvSpPr>
                <p:nvPr/>
              </p:nvSpPr>
              <p:spPr bwMode="auto">
                <a:xfrm>
                  <a:off x="1070" y="2651"/>
                  <a:ext cx="142" cy="487"/>
                </a:xfrm>
                <a:custGeom>
                  <a:avLst/>
                  <a:gdLst>
                    <a:gd name="T0" fmla="*/ 0 w 142"/>
                    <a:gd name="T1" fmla="*/ 0 h 487"/>
                    <a:gd name="T2" fmla="*/ 141 w 142"/>
                    <a:gd name="T3" fmla="*/ 0 h 487"/>
                    <a:gd name="T4" fmla="*/ 141 w 142"/>
                    <a:gd name="T5" fmla="*/ 486 h 487"/>
                    <a:gd name="T6" fmla="*/ 0 w 142"/>
                    <a:gd name="T7" fmla="*/ 486 h 487"/>
                    <a:gd name="T8" fmla="*/ 0 w 142"/>
                    <a:gd name="T9" fmla="*/ 0 h 487"/>
                    <a:gd name="T10" fmla="*/ 0 60000 65536"/>
                    <a:gd name="T11" fmla="*/ 0 60000 65536"/>
                    <a:gd name="T12" fmla="*/ 0 60000 65536"/>
                    <a:gd name="T13" fmla="*/ 0 60000 65536"/>
                    <a:gd name="T14" fmla="*/ 0 60000 65536"/>
                    <a:gd name="T15" fmla="*/ 0 w 142"/>
                    <a:gd name="T16" fmla="*/ 0 h 487"/>
                    <a:gd name="T17" fmla="*/ 142 w 142"/>
                    <a:gd name="T18" fmla="*/ 487 h 487"/>
                  </a:gdLst>
                  <a:ahLst/>
                  <a:cxnLst>
                    <a:cxn ang="T10">
                      <a:pos x="T0" y="T1"/>
                    </a:cxn>
                    <a:cxn ang="T11">
                      <a:pos x="T2" y="T3"/>
                    </a:cxn>
                    <a:cxn ang="T12">
                      <a:pos x="T4" y="T5"/>
                    </a:cxn>
                    <a:cxn ang="T13">
                      <a:pos x="T6" y="T7"/>
                    </a:cxn>
                    <a:cxn ang="T14">
                      <a:pos x="T8" y="T9"/>
                    </a:cxn>
                  </a:cxnLst>
                  <a:rect l="T15" t="T16" r="T17" b="T18"/>
                  <a:pathLst>
                    <a:path w="142" h="487">
                      <a:moveTo>
                        <a:pt x="0" y="0"/>
                      </a:moveTo>
                      <a:lnTo>
                        <a:pt x="141" y="0"/>
                      </a:lnTo>
                      <a:lnTo>
                        <a:pt x="141" y="486"/>
                      </a:lnTo>
                      <a:lnTo>
                        <a:pt x="0" y="486"/>
                      </a:lnTo>
                      <a:lnTo>
                        <a:pt x="0" y="0"/>
                      </a:lnTo>
                    </a:path>
                  </a:pathLst>
                </a:custGeom>
                <a:solidFill>
                  <a:srgbClr val="8CF4E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191" name="Freeform 21">
                  <a:extLst>
                    <a:ext uri="{FF2B5EF4-FFF2-40B4-BE49-F238E27FC236}">
                      <a16:creationId xmlns:a16="http://schemas.microsoft.com/office/drawing/2014/main" xmlns="" id="{EB66CE02-D2D0-4C4B-BF02-BE53FD3A8DFB}"/>
                    </a:ext>
                  </a:extLst>
                </p:cNvPr>
                <p:cNvSpPr>
                  <a:spLocks/>
                </p:cNvSpPr>
                <p:nvPr/>
              </p:nvSpPr>
              <p:spPr bwMode="auto">
                <a:xfrm>
                  <a:off x="1565" y="1531"/>
                  <a:ext cx="151" cy="1607"/>
                </a:xfrm>
                <a:custGeom>
                  <a:avLst/>
                  <a:gdLst>
                    <a:gd name="T0" fmla="*/ 0 w 151"/>
                    <a:gd name="T1" fmla="*/ 0 h 1607"/>
                    <a:gd name="T2" fmla="*/ 150 w 151"/>
                    <a:gd name="T3" fmla="*/ 0 h 1607"/>
                    <a:gd name="T4" fmla="*/ 150 w 151"/>
                    <a:gd name="T5" fmla="*/ 1606 h 1607"/>
                    <a:gd name="T6" fmla="*/ 0 w 151"/>
                    <a:gd name="T7" fmla="*/ 1606 h 1607"/>
                    <a:gd name="T8" fmla="*/ 0 w 151"/>
                    <a:gd name="T9" fmla="*/ 0 h 1607"/>
                    <a:gd name="T10" fmla="*/ 0 60000 65536"/>
                    <a:gd name="T11" fmla="*/ 0 60000 65536"/>
                    <a:gd name="T12" fmla="*/ 0 60000 65536"/>
                    <a:gd name="T13" fmla="*/ 0 60000 65536"/>
                    <a:gd name="T14" fmla="*/ 0 60000 65536"/>
                    <a:gd name="T15" fmla="*/ 0 w 151"/>
                    <a:gd name="T16" fmla="*/ 0 h 1607"/>
                    <a:gd name="T17" fmla="*/ 151 w 151"/>
                    <a:gd name="T18" fmla="*/ 1607 h 1607"/>
                  </a:gdLst>
                  <a:ahLst/>
                  <a:cxnLst>
                    <a:cxn ang="T10">
                      <a:pos x="T0" y="T1"/>
                    </a:cxn>
                    <a:cxn ang="T11">
                      <a:pos x="T2" y="T3"/>
                    </a:cxn>
                    <a:cxn ang="T12">
                      <a:pos x="T4" y="T5"/>
                    </a:cxn>
                    <a:cxn ang="T13">
                      <a:pos x="T6" y="T7"/>
                    </a:cxn>
                    <a:cxn ang="T14">
                      <a:pos x="T8" y="T9"/>
                    </a:cxn>
                  </a:cxnLst>
                  <a:rect l="T15" t="T16" r="T17" b="T18"/>
                  <a:pathLst>
                    <a:path w="151" h="1607">
                      <a:moveTo>
                        <a:pt x="0" y="0"/>
                      </a:moveTo>
                      <a:lnTo>
                        <a:pt x="150" y="0"/>
                      </a:lnTo>
                      <a:lnTo>
                        <a:pt x="150" y="1606"/>
                      </a:lnTo>
                      <a:lnTo>
                        <a:pt x="0" y="1606"/>
                      </a:lnTo>
                      <a:lnTo>
                        <a:pt x="0" y="0"/>
                      </a:lnTo>
                    </a:path>
                  </a:pathLst>
                </a:custGeom>
                <a:solidFill>
                  <a:srgbClr val="8CF4E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192" name="Freeform 22">
                  <a:extLst>
                    <a:ext uri="{FF2B5EF4-FFF2-40B4-BE49-F238E27FC236}">
                      <a16:creationId xmlns:a16="http://schemas.microsoft.com/office/drawing/2014/main" xmlns="" id="{3B8FAA78-D352-E44E-B36F-43B6A7E09A52}"/>
                    </a:ext>
                  </a:extLst>
                </p:cNvPr>
                <p:cNvSpPr>
                  <a:spLocks/>
                </p:cNvSpPr>
                <p:nvPr/>
              </p:nvSpPr>
              <p:spPr bwMode="auto">
                <a:xfrm>
                  <a:off x="2069" y="1826"/>
                  <a:ext cx="142" cy="1312"/>
                </a:xfrm>
                <a:custGeom>
                  <a:avLst/>
                  <a:gdLst>
                    <a:gd name="T0" fmla="*/ 0 w 142"/>
                    <a:gd name="T1" fmla="*/ 0 h 1312"/>
                    <a:gd name="T2" fmla="*/ 141 w 142"/>
                    <a:gd name="T3" fmla="*/ 0 h 1312"/>
                    <a:gd name="T4" fmla="*/ 141 w 142"/>
                    <a:gd name="T5" fmla="*/ 1311 h 1312"/>
                    <a:gd name="T6" fmla="*/ 0 w 142"/>
                    <a:gd name="T7" fmla="*/ 1311 h 1312"/>
                    <a:gd name="T8" fmla="*/ 0 w 142"/>
                    <a:gd name="T9" fmla="*/ 0 h 1312"/>
                    <a:gd name="T10" fmla="*/ 0 60000 65536"/>
                    <a:gd name="T11" fmla="*/ 0 60000 65536"/>
                    <a:gd name="T12" fmla="*/ 0 60000 65536"/>
                    <a:gd name="T13" fmla="*/ 0 60000 65536"/>
                    <a:gd name="T14" fmla="*/ 0 60000 65536"/>
                    <a:gd name="T15" fmla="*/ 0 w 142"/>
                    <a:gd name="T16" fmla="*/ 0 h 1312"/>
                    <a:gd name="T17" fmla="*/ 142 w 142"/>
                    <a:gd name="T18" fmla="*/ 1312 h 1312"/>
                  </a:gdLst>
                  <a:ahLst/>
                  <a:cxnLst>
                    <a:cxn ang="T10">
                      <a:pos x="T0" y="T1"/>
                    </a:cxn>
                    <a:cxn ang="T11">
                      <a:pos x="T2" y="T3"/>
                    </a:cxn>
                    <a:cxn ang="T12">
                      <a:pos x="T4" y="T5"/>
                    </a:cxn>
                    <a:cxn ang="T13">
                      <a:pos x="T6" y="T7"/>
                    </a:cxn>
                    <a:cxn ang="T14">
                      <a:pos x="T8" y="T9"/>
                    </a:cxn>
                  </a:cxnLst>
                  <a:rect l="T15" t="T16" r="T17" b="T18"/>
                  <a:pathLst>
                    <a:path w="142" h="1312">
                      <a:moveTo>
                        <a:pt x="0" y="0"/>
                      </a:moveTo>
                      <a:lnTo>
                        <a:pt x="141" y="0"/>
                      </a:lnTo>
                      <a:lnTo>
                        <a:pt x="141" y="1311"/>
                      </a:lnTo>
                      <a:lnTo>
                        <a:pt x="0" y="1311"/>
                      </a:lnTo>
                      <a:lnTo>
                        <a:pt x="0" y="0"/>
                      </a:lnTo>
                    </a:path>
                  </a:pathLst>
                </a:custGeom>
                <a:solidFill>
                  <a:srgbClr val="8CF4E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193" name="Freeform 23">
                  <a:extLst>
                    <a:ext uri="{FF2B5EF4-FFF2-40B4-BE49-F238E27FC236}">
                      <a16:creationId xmlns:a16="http://schemas.microsoft.com/office/drawing/2014/main" xmlns="" id="{73E0F217-B9D1-804C-A9FE-759FF74D6CAE}"/>
                    </a:ext>
                  </a:extLst>
                </p:cNvPr>
                <p:cNvSpPr>
                  <a:spLocks/>
                </p:cNvSpPr>
                <p:nvPr/>
              </p:nvSpPr>
              <p:spPr bwMode="auto">
                <a:xfrm>
                  <a:off x="2564" y="2477"/>
                  <a:ext cx="151" cy="661"/>
                </a:xfrm>
                <a:custGeom>
                  <a:avLst/>
                  <a:gdLst>
                    <a:gd name="T0" fmla="*/ 0 w 151"/>
                    <a:gd name="T1" fmla="*/ 0 h 661"/>
                    <a:gd name="T2" fmla="*/ 150 w 151"/>
                    <a:gd name="T3" fmla="*/ 0 h 661"/>
                    <a:gd name="T4" fmla="*/ 150 w 151"/>
                    <a:gd name="T5" fmla="*/ 660 h 661"/>
                    <a:gd name="T6" fmla="*/ 0 w 151"/>
                    <a:gd name="T7" fmla="*/ 660 h 661"/>
                    <a:gd name="T8" fmla="*/ 0 w 151"/>
                    <a:gd name="T9" fmla="*/ 0 h 661"/>
                    <a:gd name="T10" fmla="*/ 0 60000 65536"/>
                    <a:gd name="T11" fmla="*/ 0 60000 65536"/>
                    <a:gd name="T12" fmla="*/ 0 60000 65536"/>
                    <a:gd name="T13" fmla="*/ 0 60000 65536"/>
                    <a:gd name="T14" fmla="*/ 0 60000 65536"/>
                    <a:gd name="T15" fmla="*/ 0 w 151"/>
                    <a:gd name="T16" fmla="*/ 0 h 661"/>
                    <a:gd name="T17" fmla="*/ 151 w 151"/>
                    <a:gd name="T18" fmla="*/ 661 h 661"/>
                  </a:gdLst>
                  <a:ahLst/>
                  <a:cxnLst>
                    <a:cxn ang="T10">
                      <a:pos x="T0" y="T1"/>
                    </a:cxn>
                    <a:cxn ang="T11">
                      <a:pos x="T2" y="T3"/>
                    </a:cxn>
                    <a:cxn ang="T12">
                      <a:pos x="T4" y="T5"/>
                    </a:cxn>
                    <a:cxn ang="T13">
                      <a:pos x="T6" y="T7"/>
                    </a:cxn>
                    <a:cxn ang="T14">
                      <a:pos x="T8" y="T9"/>
                    </a:cxn>
                  </a:cxnLst>
                  <a:rect l="T15" t="T16" r="T17" b="T18"/>
                  <a:pathLst>
                    <a:path w="151" h="661">
                      <a:moveTo>
                        <a:pt x="0" y="0"/>
                      </a:moveTo>
                      <a:lnTo>
                        <a:pt x="150" y="0"/>
                      </a:lnTo>
                      <a:lnTo>
                        <a:pt x="150" y="660"/>
                      </a:lnTo>
                      <a:lnTo>
                        <a:pt x="0" y="660"/>
                      </a:lnTo>
                      <a:lnTo>
                        <a:pt x="0" y="0"/>
                      </a:lnTo>
                    </a:path>
                  </a:pathLst>
                </a:custGeom>
                <a:solidFill>
                  <a:srgbClr val="8CF4E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194" name="Freeform 24">
                  <a:extLst>
                    <a:ext uri="{FF2B5EF4-FFF2-40B4-BE49-F238E27FC236}">
                      <a16:creationId xmlns:a16="http://schemas.microsoft.com/office/drawing/2014/main" xmlns="" id="{4F0621DE-919E-144C-B72A-AF4834D25289}"/>
                    </a:ext>
                  </a:extLst>
                </p:cNvPr>
                <p:cNvSpPr>
                  <a:spLocks/>
                </p:cNvSpPr>
                <p:nvPr/>
              </p:nvSpPr>
              <p:spPr bwMode="auto">
                <a:xfrm>
                  <a:off x="3068" y="2043"/>
                  <a:ext cx="142" cy="1095"/>
                </a:xfrm>
                <a:custGeom>
                  <a:avLst/>
                  <a:gdLst>
                    <a:gd name="T0" fmla="*/ 0 w 142"/>
                    <a:gd name="T1" fmla="*/ 0 h 1095"/>
                    <a:gd name="T2" fmla="*/ 141 w 142"/>
                    <a:gd name="T3" fmla="*/ 0 h 1095"/>
                    <a:gd name="T4" fmla="*/ 141 w 142"/>
                    <a:gd name="T5" fmla="*/ 1094 h 1095"/>
                    <a:gd name="T6" fmla="*/ 0 w 142"/>
                    <a:gd name="T7" fmla="*/ 1094 h 1095"/>
                    <a:gd name="T8" fmla="*/ 0 w 142"/>
                    <a:gd name="T9" fmla="*/ 0 h 1095"/>
                    <a:gd name="T10" fmla="*/ 0 60000 65536"/>
                    <a:gd name="T11" fmla="*/ 0 60000 65536"/>
                    <a:gd name="T12" fmla="*/ 0 60000 65536"/>
                    <a:gd name="T13" fmla="*/ 0 60000 65536"/>
                    <a:gd name="T14" fmla="*/ 0 60000 65536"/>
                    <a:gd name="T15" fmla="*/ 0 w 142"/>
                    <a:gd name="T16" fmla="*/ 0 h 1095"/>
                    <a:gd name="T17" fmla="*/ 142 w 142"/>
                    <a:gd name="T18" fmla="*/ 1095 h 1095"/>
                  </a:gdLst>
                  <a:ahLst/>
                  <a:cxnLst>
                    <a:cxn ang="T10">
                      <a:pos x="T0" y="T1"/>
                    </a:cxn>
                    <a:cxn ang="T11">
                      <a:pos x="T2" y="T3"/>
                    </a:cxn>
                    <a:cxn ang="T12">
                      <a:pos x="T4" y="T5"/>
                    </a:cxn>
                    <a:cxn ang="T13">
                      <a:pos x="T6" y="T7"/>
                    </a:cxn>
                    <a:cxn ang="T14">
                      <a:pos x="T8" y="T9"/>
                    </a:cxn>
                  </a:cxnLst>
                  <a:rect l="T15" t="T16" r="T17" b="T18"/>
                  <a:pathLst>
                    <a:path w="142" h="1095">
                      <a:moveTo>
                        <a:pt x="0" y="0"/>
                      </a:moveTo>
                      <a:lnTo>
                        <a:pt x="141" y="0"/>
                      </a:lnTo>
                      <a:lnTo>
                        <a:pt x="141" y="1094"/>
                      </a:lnTo>
                      <a:lnTo>
                        <a:pt x="0" y="1094"/>
                      </a:lnTo>
                      <a:lnTo>
                        <a:pt x="0" y="0"/>
                      </a:lnTo>
                    </a:path>
                  </a:pathLst>
                </a:custGeom>
                <a:solidFill>
                  <a:srgbClr val="8CF4E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195" name="Freeform 25">
                  <a:extLst>
                    <a:ext uri="{FF2B5EF4-FFF2-40B4-BE49-F238E27FC236}">
                      <a16:creationId xmlns:a16="http://schemas.microsoft.com/office/drawing/2014/main" xmlns="" id="{EE3E5679-D3B5-4A46-8768-5E5B1323E41A}"/>
                    </a:ext>
                  </a:extLst>
                </p:cNvPr>
                <p:cNvSpPr>
                  <a:spLocks/>
                </p:cNvSpPr>
                <p:nvPr/>
              </p:nvSpPr>
              <p:spPr bwMode="auto">
                <a:xfrm>
                  <a:off x="3563" y="2816"/>
                  <a:ext cx="142" cy="322"/>
                </a:xfrm>
                <a:custGeom>
                  <a:avLst/>
                  <a:gdLst>
                    <a:gd name="T0" fmla="*/ 0 w 142"/>
                    <a:gd name="T1" fmla="*/ 0 h 322"/>
                    <a:gd name="T2" fmla="*/ 141 w 142"/>
                    <a:gd name="T3" fmla="*/ 0 h 322"/>
                    <a:gd name="T4" fmla="*/ 141 w 142"/>
                    <a:gd name="T5" fmla="*/ 321 h 322"/>
                    <a:gd name="T6" fmla="*/ 0 w 142"/>
                    <a:gd name="T7" fmla="*/ 321 h 322"/>
                    <a:gd name="T8" fmla="*/ 0 w 142"/>
                    <a:gd name="T9" fmla="*/ 0 h 322"/>
                    <a:gd name="T10" fmla="*/ 0 60000 65536"/>
                    <a:gd name="T11" fmla="*/ 0 60000 65536"/>
                    <a:gd name="T12" fmla="*/ 0 60000 65536"/>
                    <a:gd name="T13" fmla="*/ 0 60000 65536"/>
                    <a:gd name="T14" fmla="*/ 0 60000 65536"/>
                    <a:gd name="T15" fmla="*/ 0 w 142"/>
                    <a:gd name="T16" fmla="*/ 0 h 322"/>
                    <a:gd name="T17" fmla="*/ 142 w 142"/>
                    <a:gd name="T18" fmla="*/ 322 h 322"/>
                  </a:gdLst>
                  <a:ahLst/>
                  <a:cxnLst>
                    <a:cxn ang="T10">
                      <a:pos x="T0" y="T1"/>
                    </a:cxn>
                    <a:cxn ang="T11">
                      <a:pos x="T2" y="T3"/>
                    </a:cxn>
                    <a:cxn ang="T12">
                      <a:pos x="T4" y="T5"/>
                    </a:cxn>
                    <a:cxn ang="T13">
                      <a:pos x="T6" y="T7"/>
                    </a:cxn>
                    <a:cxn ang="T14">
                      <a:pos x="T8" y="T9"/>
                    </a:cxn>
                  </a:cxnLst>
                  <a:rect l="T15" t="T16" r="T17" b="T18"/>
                  <a:pathLst>
                    <a:path w="142" h="322">
                      <a:moveTo>
                        <a:pt x="0" y="0"/>
                      </a:moveTo>
                      <a:lnTo>
                        <a:pt x="141" y="0"/>
                      </a:lnTo>
                      <a:lnTo>
                        <a:pt x="141" y="321"/>
                      </a:lnTo>
                      <a:lnTo>
                        <a:pt x="0" y="321"/>
                      </a:lnTo>
                      <a:lnTo>
                        <a:pt x="0" y="0"/>
                      </a:lnTo>
                    </a:path>
                  </a:pathLst>
                </a:custGeom>
                <a:solidFill>
                  <a:srgbClr val="8CF4E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196" name="Freeform 26">
                  <a:extLst>
                    <a:ext uri="{FF2B5EF4-FFF2-40B4-BE49-F238E27FC236}">
                      <a16:creationId xmlns:a16="http://schemas.microsoft.com/office/drawing/2014/main" xmlns="" id="{EFA4A049-4402-AA4F-AD10-FC804EF4A1D6}"/>
                    </a:ext>
                  </a:extLst>
                </p:cNvPr>
                <p:cNvSpPr>
                  <a:spLocks/>
                </p:cNvSpPr>
                <p:nvPr/>
              </p:nvSpPr>
              <p:spPr bwMode="auto">
                <a:xfrm>
                  <a:off x="4058" y="2616"/>
                  <a:ext cx="151" cy="522"/>
                </a:xfrm>
                <a:custGeom>
                  <a:avLst/>
                  <a:gdLst>
                    <a:gd name="T0" fmla="*/ 0 w 151"/>
                    <a:gd name="T1" fmla="*/ 0 h 522"/>
                    <a:gd name="T2" fmla="*/ 150 w 151"/>
                    <a:gd name="T3" fmla="*/ 0 h 522"/>
                    <a:gd name="T4" fmla="*/ 150 w 151"/>
                    <a:gd name="T5" fmla="*/ 521 h 522"/>
                    <a:gd name="T6" fmla="*/ 0 w 151"/>
                    <a:gd name="T7" fmla="*/ 521 h 522"/>
                    <a:gd name="T8" fmla="*/ 0 w 151"/>
                    <a:gd name="T9" fmla="*/ 0 h 522"/>
                    <a:gd name="T10" fmla="*/ 0 60000 65536"/>
                    <a:gd name="T11" fmla="*/ 0 60000 65536"/>
                    <a:gd name="T12" fmla="*/ 0 60000 65536"/>
                    <a:gd name="T13" fmla="*/ 0 60000 65536"/>
                    <a:gd name="T14" fmla="*/ 0 60000 65536"/>
                    <a:gd name="T15" fmla="*/ 0 w 151"/>
                    <a:gd name="T16" fmla="*/ 0 h 522"/>
                    <a:gd name="T17" fmla="*/ 151 w 151"/>
                    <a:gd name="T18" fmla="*/ 522 h 522"/>
                  </a:gdLst>
                  <a:ahLst/>
                  <a:cxnLst>
                    <a:cxn ang="T10">
                      <a:pos x="T0" y="T1"/>
                    </a:cxn>
                    <a:cxn ang="T11">
                      <a:pos x="T2" y="T3"/>
                    </a:cxn>
                    <a:cxn ang="T12">
                      <a:pos x="T4" y="T5"/>
                    </a:cxn>
                    <a:cxn ang="T13">
                      <a:pos x="T6" y="T7"/>
                    </a:cxn>
                    <a:cxn ang="T14">
                      <a:pos x="T8" y="T9"/>
                    </a:cxn>
                  </a:cxnLst>
                  <a:rect l="T15" t="T16" r="T17" b="T18"/>
                  <a:pathLst>
                    <a:path w="151" h="522">
                      <a:moveTo>
                        <a:pt x="0" y="0"/>
                      </a:moveTo>
                      <a:lnTo>
                        <a:pt x="150" y="0"/>
                      </a:lnTo>
                      <a:lnTo>
                        <a:pt x="150" y="521"/>
                      </a:lnTo>
                      <a:lnTo>
                        <a:pt x="0" y="521"/>
                      </a:lnTo>
                      <a:lnTo>
                        <a:pt x="0" y="0"/>
                      </a:lnTo>
                    </a:path>
                  </a:pathLst>
                </a:custGeom>
                <a:solidFill>
                  <a:srgbClr val="8CF4E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197" name="Freeform 27">
                  <a:extLst>
                    <a:ext uri="{FF2B5EF4-FFF2-40B4-BE49-F238E27FC236}">
                      <a16:creationId xmlns:a16="http://schemas.microsoft.com/office/drawing/2014/main" xmlns="" id="{BE11888E-2E4D-784B-ABCA-A65F2AAB01B6}"/>
                    </a:ext>
                  </a:extLst>
                </p:cNvPr>
                <p:cNvSpPr>
                  <a:spLocks/>
                </p:cNvSpPr>
                <p:nvPr/>
              </p:nvSpPr>
              <p:spPr bwMode="auto">
                <a:xfrm>
                  <a:off x="4562" y="2625"/>
                  <a:ext cx="142" cy="513"/>
                </a:xfrm>
                <a:custGeom>
                  <a:avLst/>
                  <a:gdLst>
                    <a:gd name="T0" fmla="*/ 0 w 142"/>
                    <a:gd name="T1" fmla="*/ 0 h 513"/>
                    <a:gd name="T2" fmla="*/ 141 w 142"/>
                    <a:gd name="T3" fmla="*/ 0 h 513"/>
                    <a:gd name="T4" fmla="*/ 141 w 142"/>
                    <a:gd name="T5" fmla="*/ 512 h 513"/>
                    <a:gd name="T6" fmla="*/ 0 w 142"/>
                    <a:gd name="T7" fmla="*/ 512 h 513"/>
                    <a:gd name="T8" fmla="*/ 0 w 142"/>
                    <a:gd name="T9" fmla="*/ 0 h 513"/>
                    <a:gd name="T10" fmla="*/ 0 60000 65536"/>
                    <a:gd name="T11" fmla="*/ 0 60000 65536"/>
                    <a:gd name="T12" fmla="*/ 0 60000 65536"/>
                    <a:gd name="T13" fmla="*/ 0 60000 65536"/>
                    <a:gd name="T14" fmla="*/ 0 60000 65536"/>
                    <a:gd name="T15" fmla="*/ 0 w 142"/>
                    <a:gd name="T16" fmla="*/ 0 h 513"/>
                    <a:gd name="T17" fmla="*/ 142 w 142"/>
                    <a:gd name="T18" fmla="*/ 513 h 513"/>
                  </a:gdLst>
                  <a:ahLst/>
                  <a:cxnLst>
                    <a:cxn ang="T10">
                      <a:pos x="T0" y="T1"/>
                    </a:cxn>
                    <a:cxn ang="T11">
                      <a:pos x="T2" y="T3"/>
                    </a:cxn>
                    <a:cxn ang="T12">
                      <a:pos x="T4" y="T5"/>
                    </a:cxn>
                    <a:cxn ang="T13">
                      <a:pos x="T6" y="T7"/>
                    </a:cxn>
                    <a:cxn ang="T14">
                      <a:pos x="T8" y="T9"/>
                    </a:cxn>
                  </a:cxnLst>
                  <a:rect l="T15" t="T16" r="T17" b="T18"/>
                  <a:pathLst>
                    <a:path w="142" h="513">
                      <a:moveTo>
                        <a:pt x="0" y="0"/>
                      </a:moveTo>
                      <a:lnTo>
                        <a:pt x="141" y="0"/>
                      </a:lnTo>
                      <a:lnTo>
                        <a:pt x="141" y="512"/>
                      </a:lnTo>
                      <a:lnTo>
                        <a:pt x="0" y="512"/>
                      </a:lnTo>
                      <a:lnTo>
                        <a:pt x="0" y="0"/>
                      </a:lnTo>
                    </a:path>
                  </a:pathLst>
                </a:custGeom>
                <a:solidFill>
                  <a:srgbClr val="8CF4E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198" name="Freeform 28">
                  <a:extLst>
                    <a:ext uri="{FF2B5EF4-FFF2-40B4-BE49-F238E27FC236}">
                      <a16:creationId xmlns:a16="http://schemas.microsoft.com/office/drawing/2014/main" xmlns="" id="{FD86F6FB-FF7E-FE4C-B349-C3D014852CF0}"/>
                    </a:ext>
                  </a:extLst>
                </p:cNvPr>
                <p:cNvSpPr>
                  <a:spLocks/>
                </p:cNvSpPr>
                <p:nvPr/>
              </p:nvSpPr>
              <p:spPr bwMode="auto">
                <a:xfrm>
                  <a:off x="1212" y="2807"/>
                  <a:ext cx="143" cy="331"/>
                </a:xfrm>
                <a:custGeom>
                  <a:avLst/>
                  <a:gdLst>
                    <a:gd name="T0" fmla="*/ 0 w 143"/>
                    <a:gd name="T1" fmla="*/ 0 h 331"/>
                    <a:gd name="T2" fmla="*/ 142 w 143"/>
                    <a:gd name="T3" fmla="*/ 0 h 331"/>
                    <a:gd name="T4" fmla="*/ 142 w 143"/>
                    <a:gd name="T5" fmla="*/ 330 h 331"/>
                    <a:gd name="T6" fmla="*/ 0 w 143"/>
                    <a:gd name="T7" fmla="*/ 330 h 331"/>
                    <a:gd name="T8" fmla="*/ 0 w 143"/>
                    <a:gd name="T9" fmla="*/ 0 h 331"/>
                    <a:gd name="T10" fmla="*/ 0 60000 65536"/>
                    <a:gd name="T11" fmla="*/ 0 60000 65536"/>
                    <a:gd name="T12" fmla="*/ 0 60000 65536"/>
                    <a:gd name="T13" fmla="*/ 0 60000 65536"/>
                    <a:gd name="T14" fmla="*/ 0 60000 65536"/>
                    <a:gd name="T15" fmla="*/ 0 w 143"/>
                    <a:gd name="T16" fmla="*/ 0 h 331"/>
                    <a:gd name="T17" fmla="*/ 143 w 143"/>
                    <a:gd name="T18" fmla="*/ 331 h 331"/>
                  </a:gdLst>
                  <a:ahLst/>
                  <a:cxnLst>
                    <a:cxn ang="T10">
                      <a:pos x="T0" y="T1"/>
                    </a:cxn>
                    <a:cxn ang="T11">
                      <a:pos x="T2" y="T3"/>
                    </a:cxn>
                    <a:cxn ang="T12">
                      <a:pos x="T4" y="T5"/>
                    </a:cxn>
                    <a:cxn ang="T13">
                      <a:pos x="T6" y="T7"/>
                    </a:cxn>
                    <a:cxn ang="T14">
                      <a:pos x="T8" y="T9"/>
                    </a:cxn>
                  </a:cxnLst>
                  <a:rect l="T15" t="T16" r="T17" b="T18"/>
                  <a:pathLst>
                    <a:path w="143" h="331">
                      <a:moveTo>
                        <a:pt x="0" y="0"/>
                      </a:moveTo>
                      <a:lnTo>
                        <a:pt x="142" y="0"/>
                      </a:lnTo>
                      <a:lnTo>
                        <a:pt x="142" y="330"/>
                      </a:lnTo>
                      <a:lnTo>
                        <a:pt x="0" y="330"/>
                      </a:lnTo>
                      <a:lnTo>
                        <a:pt x="0" y="0"/>
                      </a:lnTo>
                    </a:path>
                  </a:pathLst>
                </a:custGeom>
                <a:solidFill>
                  <a:srgbClr val="60C9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199" name="Freeform 29">
                  <a:extLst>
                    <a:ext uri="{FF2B5EF4-FFF2-40B4-BE49-F238E27FC236}">
                      <a16:creationId xmlns:a16="http://schemas.microsoft.com/office/drawing/2014/main" xmlns="" id="{7868E3FE-68C0-D544-BBAE-F110F9079F0E}"/>
                    </a:ext>
                  </a:extLst>
                </p:cNvPr>
                <p:cNvSpPr>
                  <a:spLocks/>
                </p:cNvSpPr>
                <p:nvPr/>
              </p:nvSpPr>
              <p:spPr bwMode="auto">
                <a:xfrm>
                  <a:off x="1716" y="2408"/>
                  <a:ext cx="143" cy="730"/>
                </a:xfrm>
                <a:custGeom>
                  <a:avLst/>
                  <a:gdLst>
                    <a:gd name="T0" fmla="*/ 0 w 143"/>
                    <a:gd name="T1" fmla="*/ 0 h 730"/>
                    <a:gd name="T2" fmla="*/ 142 w 143"/>
                    <a:gd name="T3" fmla="*/ 0 h 730"/>
                    <a:gd name="T4" fmla="*/ 142 w 143"/>
                    <a:gd name="T5" fmla="*/ 729 h 730"/>
                    <a:gd name="T6" fmla="*/ 0 w 143"/>
                    <a:gd name="T7" fmla="*/ 729 h 730"/>
                    <a:gd name="T8" fmla="*/ 0 w 143"/>
                    <a:gd name="T9" fmla="*/ 0 h 730"/>
                    <a:gd name="T10" fmla="*/ 0 60000 65536"/>
                    <a:gd name="T11" fmla="*/ 0 60000 65536"/>
                    <a:gd name="T12" fmla="*/ 0 60000 65536"/>
                    <a:gd name="T13" fmla="*/ 0 60000 65536"/>
                    <a:gd name="T14" fmla="*/ 0 60000 65536"/>
                    <a:gd name="T15" fmla="*/ 0 w 143"/>
                    <a:gd name="T16" fmla="*/ 0 h 730"/>
                    <a:gd name="T17" fmla="*/ 143 w 143"/>
                    <a:gd name="T18" fmla="*/ 730 h 730"/>
                  </a:gdLst>
                  <a:ahLst/>
                  <a:cxnLst>
                    <a:cxn ang="T10">
                      <a:pos x="T0" y="T1"/>
                    </a:cxn>
                    <a:cxn ang="T11">
                      <a:pos x="T2" y="T3"/>
                    </a:cxn>
                    <a:cxn ang="T12">
                      <a:pos x="T4" y="T5"/>
                    </a:cxn>
                    <a:cxn ang="T13">
                      <a:pos x="T6" y="T7"/>
                    </a:cxn>
                    <a:cxn ang="T14">
                      <a:pos x="T8" y="T9"/>
                    </a:cxn>
                  </a:cxnLst>
                  <a:rect l="T15" t="T16" r="T17" b="T18"/>
                  <a:pathLst>
                    <a:path w="143" h="730">
                      <a:moveTo>
                        <a:pt x="0" y="0"/>
                      </a:moveTo>
                      <a:lnTo>
                        <a:pt x="142" y="0"/>
                      </a:lnTo>
                      <a:lnTo>
                        <a:pt x="142" y="729"/>
                      </a:lnTo>
                      <a:lnTo>
                        <a:pt x="0" y="729"/>
                      </a:lnTo>
                      <a:lnTo>
                        <a:pt x="0" y="0"/>
                      </a:lnTo>
                    </a:path>
                  </a:pathLst>
                </a:custGeom>
                <a:solidFill>
                  <a:srgbClr val="60C9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200" name="Freeform 30">
                  <a:extLst>
                    <a:ext uri="{FF2B5EF4-FFF2-40B4-BE49-F238E27FC236}">
                      <a16:creationId xmlns:a16="http://schemas.microsoft.com/office/drawing/2014/main" xmlns="" id="{EF81877C-1FDC-174A-B20E-B85F2F1B9994}"/>
                    </a:ext>
                  </a:extLst>
                </p:cNvPr>
                <p:cNvSpPr>
                  <a:spLocks/>
                </p:cNvSpPr>
                <p:nvPr/>
              </p:nvSpPr>
              <p:spPr bwMode="auto">
                <a:xfrm>
                  <a:off x="2214" y="2434"/>
                  <a:ext cx="143" cy="704"/>
                </a:xfrm>
                <a:custGeom>
                  <a:avLst/>
                  <a:gdLst>
                    <a:gd name="T0" fmla="*/ 0 w 143"/>
                    <a:gd name="T1" fmla="*/ 0 h 704"/>
                    <a:gd name="T2" fmla="*/ 142 w 143"/>
                    <a:gd name="T3" fmla="*/ 0 h 704"/>
                    <a:gd name="T4" fmla="*/ 142 w 143"/>
                    <a:gd name="T5" fmla="*/ 703 h 704"/>
                    <a:gd name="T6" fmla="*/ 0 w 143"/>
                    <a:gd name="T7" fmla="*/ 703 h 704"/>
                    <a:gd name="T8" fmla="*/ 0 w 143"/>
                    <a:gd name="T9" fmla="*/ 0 h 704"/>
                    <a:gd name="T10" fmla="*/ 0 60000 65536"/>
                    <a:gd name="T11" fmla="*/ 0 60000 65536"/>
                    <a:gd name="T12" fmla="*/ 0 60000 65536"/>
                    <a:gd name="T13" fmla="*/ 0 60000 65536"/>
                    <a:gd name="T14" fmla="*/ 0 60000 65536"/>
                    <a:gd name="T15" fmla="*/ 0 w 143"/>
                    <a:gd name="T16" fmla="*/ 0 h 704"/>
                    <a:gd name="T17" fmla="*/ 143 w 143"/>
                    <a:gd name="T18" fmla="*/ 704 h 704"/>
                  </a:gdLst>
                  <a:ahLst/>
                  <a:cxnLst>
                    <a:cxn ang="T10">
                      <a:pos x="T0" y="T1"/>
                    </a:cxn>
                    <a:cxn ang="T11">
                      <a:pos x="T2" y="T3"/>
                    </a:cxn>
                    <a:cxn ang="T12">
                      <a:pos x="T4" y="T5"/>
                    </a:cxn>
                    <a:cxn ang="T13">
                      <a:pos x="T6" y="T7"/>
                    </a:cxn>
                    <a:cxn ang="T14">
                      <a:pos x="T8" y="T9"/>
                    </a:cxn>
                  </a:cxnLst>
                  <a:rect l="T15" t="T16" r="T17" b="T18"/>
                  <a:pathLst>
                    <a:path w="143" h="704">
                      <a:moveTo>
                        <a:pt x="0" y="0"/>
                      </a:moveTo>
                      <a:lnTo>
                        <a:pt x="142" y="0"/>
                      </a:lnTo>
                      <a:lnTo>
                        <a:pt x="142" y="703"/>
                      </a:lnTo>
                      <a:lnTo>
                        <a:pt x="0" y="703"/>
                      </a:lnTo>
                      <a:lnTo>
                        <a:pt x="0" y="0"/>
                      </a:lnTo>
                    </a:path>
                  </a:pathLst>
                </a:custGeom>
                <a:solidFill>
                  <a:srgbClr val="60C9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201" name="Freeform 31">
                  <a:extLst>
                    <a:ext uri="{FF2B5EF4-FFF2-40B4-BE49-F238E27FC236}">
                      <a16:creationId xmlns:a16="http://schemas.microsoft.com/office/drawing/2014/main" xmlns="" id="{E77A54D9-367E-5846-A04D-08ACBBC4ECC5}"/>
                    </a:ext>
                  </a:extLst>
                </p:cNvPr>
                <p:cNvSpPr>
                  <a:spLocks/>
                </p:cNvSpPr>
                <p:nvPr/>
              </p:nvSpPr>
              <p:spPr bwMode="auto">
                <a:xfrm>
                  <a:off x="2718" y="2868"/>
                  <a:ext cx="143" cy="270"/>
                </a:xfrm>
                <a:custGeom>
                  <a:avLst/>
                  <a:gdLst>
                    <a:gd name="T0" fmla="*/ 0 w 143"/>
                    <a:gd name="T1" fmla="*/ 0 h 270"/>
                    <a:gd name="T2" fmla="*/ 142 w 143"/>
                    <a:gd name="T3" fmla="*/ 0 h 270"/>
                    <a:gd name="T4" fmla="*/ 142 w 143"/>
                    <a:gd name="T5" fmla="*/ 269 h 270"/>
                    <a:gd name="T6" fmla="*/ 0 w 143"/>
                    <a:gd name="T7" fmla="*/ 269 h 270"/>
                    <a:gd name="T8" fmla="*/ 0 w 143"/>
                    <a:gd name="T9" fmla="*/ 0 h 270"/>
                    <a:gd name="T10" fmla="*/ 0 60000 65536"/>
                    <a:gd name="T11" fmla="*/ 0 60000 65536"/>
                    <a:gd name="T12" fmla="*/ 0 60000 65536"/>
                    <a:gd name="T13" fmla="*/ 0 60000 65536"/>
                    <a:gd name="T14" fmla="*/ 0 60000 65536"/>
                    <a:gd name="T15" fmla="*/ 0 w 143"/>
                    <a:gd name="T16" fmla="*/ 0 h 270"/>
                    <a:gd name="T17" fmla="*/ 143 w 143"/>
                    <a:gd name="T18" fmla="*/ 270 h 270"/>
                  </a:gdLst>
                  <a:ahLst/>
                  <a:cxnLst>
                    <a:cxn ang="T10">
                      <a:pos x="T0" y="T1"/>
                    </a:cxn>
                    <a:cxn ang="T11">
                      <a:pos x="T2" y="T3"/>
                    </a:cxn>
                    <a:cxn ang="T12">
                      <a:pos x="T4" y="T5"/>
                    </a:cxn>
                    <a:cxn ang="T13">
                      <a:pos x="T6" y="T7"/>
                    </a:cxn>
                    <a:cxn ang="T14">
                      <a:pos x="T8" y="T9"/>
                    </a:cxn>
                  </a:cxnLst>
                  <a:rect l="T15" t="T16" r="T17" b="T18"/>
                  <a:pathLst>
                    <a:path w="143" h="270">
                      <a:moveTo>
                        <a:pt x="0" y="0"/>
                      </a:moveTo>
                      <a:lnTo>
                        <a:pt x="142" y="0"/>
                      </a:lnTo>
                      <a:lnTo>
                        <a:pt x="142" y="269"/>
                      </a:lnTo>
                      <a:lnTo>
                        <a:pt x="0" y="269"/>
                      </a:lnTo>
                      <a:lnTo>
                        <a:pt x="0" y="0"/>
                      </a:lnTo>
                    </a:path>
                  </a:pathLst>
                </a:custGeom>
                <a:solidFill>
                  <a:srgbClr val="60C9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202" name="Freeform 32">
                  <a:extLst>
                    <a:ext uri="{FF2B5EF4-FFF2-40B4-BE49-F238E27FC236}">
                      <a16:creationId xmlns:a16="http://schemas.microsoft.com/office/drawing/2014/main" xmlns="" id="{5EEC9201-7E0F-354F-AFA6-E4DD07DA71C3}"/>
                    </a:ext>
                  </a:extLst>
                </p:cNvPr>
                <p:cNvSpPr>
                  <a:spLocks/>
                </p:cNvSpPr>
                <p:nvPr/>
              </p:nvSpPr>
              <p:spPr bwMode="auto">
                <a:xfrm>
                  <a:off x="3210" y="2668"/>
                  <a:ext cx="143" cy="470"/>
                </a:xfrm>
                <a:custGeom>
                  <a:avLst/>
                  <a:gdLst>
                    <a:gd name="T0" fmla="*/ 0 w 143"/>
                    <a:gd name="T1" fmla="*/ 0 h 470"/>
                    <a:gd name="T2" fmla="*/ 142 w 143"/>
                    <a:gd name="T3" fmla="*/ 0 h 470"/>
                    <a:gd name="T4" fmla="*/ 142 w 143"/>
                    <a:gd name="T5" fmla="*/ 469 h 470"/>
                    <a:gd name="T6" fmla="*/ 0 w 143"/>
                    <a:gd name="T7" fmla="*/ 469 h 470"/>
                    <a:gd name="T8" fmla="*/ 0 w 143"/>
                    <a:gd name="T9" fmla="*/ 0 h 470"/>
                    <a:gd name="T10" fmla="*/ 0 60000 65536"/>
                    <a:gd name="T11" fmla="*/ 0 60000 65536"/>
                    <a:gd name="T12" fmla="*/ 0 60000 65536"/>
                    <a:gd name="T13" fmla="*/ 0 60000 65536"/>
                    <a:gd name="T14" fmla="*/ 0 60000 65536"/>
                    <a:gd name="T15" fmla="*/ 0 w 143"/>
                    <a:gd name="T16" fmla="*/ 0 h 470"/>
                    <a:gd name="T17" fmla="*/ 143 w 143"/>
                    <a:gd name="T18" fmla="*/ 470 h 470"/>
                  </a:gdLst>
                  <a:ahLst/>
                  <a:cxnLst>
                    <a:cxn ang="T10">
                      <a:pos x="T0" y="T1"/>
                    </a:cxn>
                    <a:cxn ang="T11">
                      <a:pos x="T2" y="T3"/>
                    </a:cxn>
                    <a:cxn ang="T12">
                      <a:pos x="T4" y="T5"/>
                    </a:cxn>
                    <a:cxn ang="T13">
                      <a:pos x="T6" y="T7"/>
                    </a:cxn>
                    <a:cxn ang="T14">
                      <a:pos x="T8" y="T9"/>
                    </a:cxn>
                  </a:cxnLst>
                  <a:rect l="T15" t="T16" r="T17" b="T18"/>
                  <a:pathLst>
                    <a:path w="143" h="470">
                      <a:moveTo>
                        <a:pt x="0" y="0"/>
                      </a:moveTo>
                      <a:lnTo>
                        <a:pt x="142" y="0"/>
                      </a:lnTo>
                      <a:lnTo>
                        <a:pt x="142" y="469"/>
                      </a:lnTo>
                      <a:lnTo>
                        <a:pt x="0" y="469"/>
                      </a:lnTo>
                      <a:lnTo>
                        <a:pt x="0" y="0"/>
                      </a:lnTo>
                    </a:path>
                  </a:pathLst>
                </a:custGeom>
                <a:solidFill>
                  <a:srgbClr val="60C9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203" name="Freeform 33">
                  <a:extLst>
                    <a:ext uri="{FF2B5EF4-FFF2-40B4-BE49-F238E27FC236}">
                      <a16:creationId xmlns:a16="http://schemas.microsoft.com/office/drawing/2014/main" xmlns="" id="{AB561FB6-1B35-3247-93EC-2194D831D645}"/>
                    </a:ext>
                  </a:extLst>
                </p:cNvPr>
                <p:cNvSpPr>
                  <a:spLocks/>
                </p:cNvSpPr>
                <p:nvPr/>
              </p:nvSpPr>
              <p:spPr bwMode="auto">
                <a:xfrm>
                  <a:off x="3705" y="2547"/>
                  <a:ext cx="143" cy="591"/>
                </a:xfrm>
                <a:custGeom>
                  <a:avLst/>
                  <a:gdLst>
                    <a:gd name="T0" fmla="*/ 0 w 143"/>
                    <a:gd name="T1" fmla="*/ 0 h 591"/>
                    <a:gd name="T2" fmla="*/ 142 w 143"/>
                    <a:gd name="T3" fmla="*/ 0 h 591"/>
                    <a:gd name="T4" fmla="*/ 142 w 143"/>
                    <a:gd name="T5" fmla="*/ 590 h 591"/>
                    <a:gd name="T6" fmla="*/ 0 w 143"/>
                    <a:gd name="T7" fmla="*/ 590 h 591"/>
                    <a:gd name="T8" fmla="*/ 0 w 143"/>
                    <a:gd name="T9" fmla="*/ 0 h 591"/>
                    <a:gd name="T10" fmla="*/ 0 60000 65536"/>
                    <a:gd name="T11" fmla="*/ 0 60000 65536"/>
                    <a:gd name="T12" fmla="*/ 0 60000 65536"/>
                    <a:gd name="T13" fmla="*/ 0 60000 65536"/>
                    <a:gd name="T14" fmla="*/ 0 60000 65536"/>
                    <a:gd name="T15" fmla="*/ 0 w 143"/>
                    <a:gd name="T16" fmla="*/ 0 h 591"/>
                    <a:gd name="T17" fmla="*/ 143 w 143"/>
                    <a:gd name="T18" fmla="*/ 591 h 591"/>
                  </a:gdLst>
                  <a:ahLst/>
                  <a:cxnLst>
                    <a:cxn ang="T10">
                      <a:pos x="T0" y="T1"/>
                    </a:cxn>
                    <a:cxn ang="T11">
                      <a:pos x="T2" y="T3"/>
                    </a:cxn>
                    <a:cxn ang="T12">
                      <a:pos x="T4" y="T5"/>
                    </a:cxn>
                    <a:cxn ang="T13">
                      <a:pos x="T6" y="T7"/>
                    </a:cxn>
                    <a:cxn ang="T14">
                      <a:pos x="T8" y="T9"/>
                    </a:cxn>
                  </a:cxnLst>
                  <a:rect l="T15" t="T16" r="T17" b="T18"/>
                  <a:pathLst>
                    <a:path w="143" h="591">
                      <a:moveTo>
                        <a:pt x="0" y="0"/>
                      </a:moveTo>
                      <a:lnTo>
                        <a:pt x="142" y="0"/>
                      </a:lnTo>
                      <a:lnTo>
                        <a:pt x="142" y="590"/>
                      </a:lnTo>
                      <a:lnTo>
                        <a:pt x="0" y="590"/>
                      </a:lnTo>
                      <a:lnTo>
                        <a:pt x="0" y="0"/>
                      </a:lnTo>
                    </a:path>
                  </a:pathLst>
                </a:custGeom>
                <a:solidFill>
                  <a:srgbClr val="60C9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204" name="Freeform 34">
                  <a:extLst>
                    <a:ext uri="{FF2B5EF4-FFF2-40B4-BE49-F238E27FC236}">
                      <a16:creationId xmlns:a16="http://schemas.microsoft.com/office/drawing/2014/main" xmlns="" id="{F9E64D1A-D24D-1047-B239-658239725579}"/>
                    </a:ext>
                  </a:extLst>
                </p:cNvPr>
                <p:cNvSpPr>
                  <a:spLocks/>
                </p:cNvSpPr>
                <p:nvPr/>
              </p:nvSpPr>
              <p:spPr bwMode="auto">
                <a:xfrm>
                  <a:off x="4209" y="2764"/>
                  <a:ext cx="143" cy="374"/>
                </a:xfrm>
                <a:custGeom>
                  <a:avLst/>
                  <a:gdLst>
                    <a:gd name="T0" fmla="*/ 0 w 143"/>
                    <a:gd name="T1" fmla="*/ 0 h 374"/>
                    <a:gd name="T2" fmla="*/ 142 w 143"/>
                    <a:gd name="T3" fmla="*/ 0 h 374"/>
                    <a:gd name="T4" fmla="*/ 142 w 143"/>
                    <a:gd name="T5" fmla="*/ 373 h 374"/>
                    <a:gd name="T6" fmla="*/ 0 w 143"/>
                    <a:gd name="T7" fmla="*/ 373 h 374"/>
                    <a:gd name="T8" fmla="*/ 0 w 143"/>
                    <a:gd name="T9" fmla="*/ 0 h 374"/>
                    <a:gd name="T10" fmla="*/ 0 60000 65536"/>
                    <a:gd name="T11" fmla="*/ 0 60000 65536"/>
                    <a:gd name="T12" fmla="*/ 0 60000 65536"/>
                    <a:gd name="T13" fmla="*/ 0 60000 65536"/>
                    <a:gd name="T14" fmla="*/ 0 60000 65536"/>
                    <a:gd name="T15" fmla="*/ 0 w 143"/>
                    <a:gd name="T16" fmla="*/ 0 h 374"/>
                    <a:gd name="T17" fmla="*/ 143 w 143"/>
                    <a:gd name="T18" fmla="*/ 374 h 374"/>
                  </a:gdLst>
                  <a:ahLst/>
                  <a:cxnLst>
                    <a:cxn ang="T10">
                      <a:pos x="T0" y="T1"/>
                    </a:cxn>
                    <a:cxn ang="T11">
                      <a:pos x="T2" y="T3"/>
                    </a:cxn>
                    <a:cxn ang="T12">
                      <a:pos x="T4" y="T5"/>
                    </a:cxn>
                    <a:cxn ang="T13">
                      <a:pos x="T6" y="T7"/>
                    </a:cxn>
                    <a:cxn ang="T14">
                      <a:pos x="T8" y="T9"/>
                    </a:cxn>
                  </a:cxnLst>
                  <a:rect l="T15" t="T16" r="T17" b="T18"/>
                  <a:pathLst>
                    <a:path w="143" h="374">
                      <a:moveTo>
                        <a:pt x="0" y="0"/>
                      </a:moveTo>
                      <a:lnTo>
                        <a:pt x="142" y="0"/>
                      </a:lnTo>
                      <a:lnTo>
                        <a:pt x="142" y="373"/>
                      </a:lnTo>
                      <a:lnTo>
                        <a:pt x="0" y="373"/>
                      </a:lnTo>
                      <a:lnTo>
                        <a:pt x="0" y="0"/>
                      </a:lnTo>
                    </a:path>
                  </a:pathLst>
                </a:custGeom>
                <a:solidFill>
                  <a:srgbClr val="60C9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205" name="Freeform 35">
                  <a:extLst>
                    <a:ext uri="{FF2B5EF4-FFF2-40B4-BE49-F238E27FC236}">
                      <a16:creationId xmlns:a16="http://schemas.microsoft.com/office/drawing/2014/main" xmlns="" id="{E1E8D387-4203-2F43-902F-A5F4865A0A3C}"/>
                    </a:ext>
                  </a:extLst>
                </p:cNvPr>
                <p:cNvSpPr>
                  <a:spLocks/>
                </p:cNvSpPr>
                <p:nvPr/>
              </p:nvSpPr>
              <p:spPr bwMode="auto">
                <a:xfrm>
                  <a:off x="4707" y="2772"/>
                  <a:ext cx="143" cy="366"/>
                </a:xfrm>
                <a:custGeom>
                  <a:avLst/>
                  <a:gdLst>
                    <a:gd name="T0" fmla="*/ 0 w 143"/>
                    <a:gd name="T1" fmla="*/ 0 h 366"/>
                    <a:gd name="T2" fmla="*/ 142 w 143"/>
                    <a:gd name="T3" fmla="*/ 0 h 366"/>
                    <a:gd name="T4" fmla="*/ 142 w 143"/>
                    <a:gd name="T5" fmla="*/ 365 h 366"/>
                    <a:gd name="T6" fmla="*/ 0 w 143"/>
                    <a:gd name="T7" fmla="*/ 365 h 366"/>
                    <a:gd name="T8" fmla="*/ 0 w 143"/>
                    <a:gd name="T9" fmla="*/ 0 h 366"/>
                    <a:gd name="T10" fmla="*/ 0 60000 65536"/>
                    <a:gd name="T11" fmla="*/ 0 60000 65536"/>
                    <a:gd name="T12" fmla="*/ 0 60000 65536"/>
                    <a:gd name="T13" fmla="*/ 0 60000 65536"/>
                    <a:gd name="T14" fmla="*/ 0 60000 65536"/>
                    <a:gd name="T15" fmla="*/ 0 w 143"/>
                    <a:gd name="T16" fmla="*/ 0 h 366"/>
                    <a:gd name="T17" fmla="*/ 143 w 143"/>
                    <a:gd name="T18" fmla="*/ 366 h 366"/>
                  </a:gdLst>
                  <a:ahLst/>
                  <a:cxnLst>
                    <a:cxn ang="T10">
                      <a:pos x="T0" y="T1"/>
                    </a:cxn>
                    <a:cxn ang="T11">
                      <a:pos x="T2" y="T3"/>
                    </a:cxn>
                    <a:cxn ang="T12">
                      <a:pos x="T4" y="T5"/>
                    </a:cxn>
                    <a:cxn ang="T13">
                      <a:pos x="T6" y="T7"/>
                    </a:cxn>
                    <a:cxn ang="T14">
                      <a:pos x="T8" y="T9"/>
                    </a:cxn>
                  </a:cxnLst>
                  <a:rect l="T15" t="T16" r="T17" b="T18"/>
                  <a:pathLst>
                    <a:path w="143" h="366">
                      <a:moveTo>
                        <a:pt x="0" y="0"/>
                      </a:moveTo>
                      <a:lnTo>
                        <a:pt x="142" y="0"/>
                      </a:lnTo>
                      <a:lnTo>
                        <a:pt x="142" y="365"/>
                      </a:lnTo>
                      <a:lnTo>
                        <a:pt x="0" y="365"/>
                      </a:lnTo>
                      <a:lnTo>
                        <a:pt x="0" y="0"/>
                      </a:lnTo>
                    </a:path>
                  </a:pathLst>
                </a:custGeom>
                <a:solidFill>
                  <a:srgbClr val="60C9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it-IT"/>
                </a:p>
              </p:txBody>
            </p:sp>
            <p:sp>
              <p:nvSpPr>
                <p:cNvPr id="7206" name="Freeform 36">
                  <a:extLst>
                    <a:ext uri="{FF2B5EF4-FFF2-40B4-BE49-F238E27FC236}">
                      <a16:creationId xmlns:a16="http://schemas.microsoft.com/office/drawing/2014/main" xmlns="" id="{EF50877C-EB85-F249-91CC-B9DCC0B8BB8B}"/>
                    </a:ext>
                  </a:extLst>
                </p:cNvPr>
                <p:cNvSpPr>
                  <a:spLocks/>
                </p:cNvSpPr>
                <p:nvPr/>
              </p:nvSpPr>
              <p:spPr bwMode="auto">
                <a:xfrm>
                  <a:off x="932" y="1248"/>
                  <a:ext cx="37" cy="1894"/>
                </a:xfrm>
                <a:custGeom>
                  <a:avLst/>
                  <a:gdLst>
                    <a:gd name="T0" fmla="*/ 36 w 37"/>
                    <a:gd name="T1" fmla="*/ 0 h 1894"/>
                    <a:gd name="T2" fmla="*/ 36 w 37"/>
                    <a:gd name="T3" fmla="*/ 1893 h 1894"/>
                    <a:gd name="T4" fmla="*/ 0 w 37"/>
                    <a:gd name="T5" fmla="*/ 1893 h 1894"/>
                    <a:gd name="T6" fmla="*/ 0 60000 65536"/>
                    <a:gd name="T7" fmla="*/ 0 60000 65536"/>
                    <a:gd name="T8" fmla="*/ 0 60000 65536"/>
                    <a:gd name="T9" fmla="*/ 0 w 37"/>
                    <a:gd name="T10" fmla="*/ 0 h 1894"/>
                    <a:gd name="T11" fmla="*/ 37 w 37"/>
                    <a:gd name="T12" fmla="*/ 1894 h 1894"/>
                  </a:gdLst>
                  <a:ahLst/>
                  <a:cxnLst>
                    <a:cxn ang="T6">
                      <a:pos x="T0" y="T1"/>
                    </a:cxn>
                    <a:cxn ang="T7">
                      <a:pos x="T2" y="T3"/>
                    </a:cxn>
                    <a:cxn ang="T8">
                      <a:pos x="T4" y="T5"/>
                    </a:cxn>
                  </a:cxnLst>
                  <a:rect l="T9" t="T10" r="T11" b="T12"/>
                  <a:pathLst>
                    <a:path w="37" h="1894">
                      <a:moveTo>
                        <a:pt x="36" y="0"/>
                      </a:moveTo>
                      <a:lnTo>
                        <a:pt x="36" y="1893"/>
                      </a:lnTo>
                      <a:lnTo>
                        <a:pt x="0" y="1893"/>
                      </a:lnTo>
                    </a:path>
                  </a:pathLst>
                </a:cu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207" name="Line 37">
                  <a:extLst>
                    <a:ext uri="{FF2B5EF4-FFF2-40B4-BE49-F238E27FC236}">
                      <a16:creationId xmlns:a16="http://schemas.microsoft.com/office/drawing/2014/main" xmlns="" id="{994B7B61-560A-2D4E-8A8A-192B970325BD}"/>
                    </a:ext>
                  </a:extLst>
                </p:cNvPr>
                <p:cNvSpPr>
                  <a:spLocks noChangeShapeType="1"/>
                </p:cNvSpPr>
                <p:nvPr/>
              </p:nvSpPr>
              <p:spPr bwMode="auto">
                <a:xfrm>
                  <a:off x="932" y="2885"/>
                  <a:ext cx="29"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08" name="Line 38">
                  <a:extLst>
                    <a:ext uri="{FF2B5EF4-FFF2-40B4-BE49-F238E27FC236}">
                      <a16:creationId xmlns:a16="http://schemas.microsoft.com/office/drawing/2014/main" xmlns="" id="{42CA2BE0-D0AD-7B40-BFB4-0B1B8515FF17}"/>
                    </a:ext>
                  </a:extLst>
                </p:cNvPr>
                <p:cNvSpPr>
                  <a:spLocks noChangeShapeType="1"/>
                </p:cNvSpPr>
                <p:nvPr/>
              </p:nvSpPr>
              <p:spPr bwMode="auto">
                <a:xfrm>
                  <a:off x="932" y="2615"/>
                  <a:ext cx="29"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09" name="Line 39">
                  <a:extLst>
                    <a:ext uri="{FF2B5EF4-FFF2-40B4-BE49-F238E27FC236}">
                      <a16:creationId xmlns:a16="http://schemas.microsoft.com/office/drawing/2014/main" xmlns="" id="{E2F1337A-3657-CD48-98F2-46FF71881CDF}"/>
                    </a:ext>
                  </a:extLst>
                </p:cNvPr>
                <p:cNvSpPr>
                  <a:spLocks noChangeShapeType="1"/>
                </p:cNvSpPr>
                <p:nvPr/>
              </p:nvSpPr>
              <p:spPr bwMode="auto">
                <a:xfrm>
                  <a:off x="932" y="2355"/>
                  <a:ext cx="29"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10" name="Line 40">
                  <a:extLst>
                    <a:ext uri="{FF2B5EF4-FFF2-40B4-BE49-F238E27FC236}">
                      <a16:creationId xmlns:a16="http://schemas.microsoft.com/office/drawing/2014/main" xmlns="" id="{F53F5E76-57B0-1A46-953A-C299C929436B}"/>
                    </a:ext>
                  </a:extLst>
                </p:cNvPr>
                <p:cNvSpPr>
                  <a:spLocks noChangeShapeType="1"/>
                </p:cNvSpPr>
                <p:nvPr/>
              </p:nvSpPr>
              <p:spPr bwMode="auto">
                <a:xfrm>
                  <a:off x="932" y="2095"/>
                  <a:ext cx="29"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11" name="Line 41">
                  <a:extLst>
                    <a:ext uri="{FF2B5EF4-FFF2-40B4-BE49-F238E27FC236}">
                      <a16:creationId xmlns:a16="http://schemas.microsoft.com/office/drawing/2014/main" xmlns="" id="{9EA24B2A-A4E5-1E47-A7B8-CACABECC82AE}"/>
                    </a:ext>
                  </a:extLst>
                </p:cNvPr>
                <p:cNvSpPr>
                  <a:spLocks noChangeShapeType="1"/>
                </p:cNvSpPr>
                <p:nvPr/>
              </p:nvSpPr>
              <p:spPr bwMode="auto">
                <a:xfrm>
                  <a:off x="932" y="1834"/>
                  <a:ext cx="29"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12" name="Line 42">
                  <a:extLst>
                    <a:ext uri="{FF2B5EF4-FFF2-40B4-BE49-F238E27FC236}">
                      <a16:creationId xmlns:a16="http://schemas.microsoft.com/office/drawing/2014/main" xmlns="" id="{8FE13476-C3B0-4546-A7B6-9CF06C62817C}"/>
                    </a:ext>
                  </a:extLst>
                </p:cNvPr>
                <p:cNvSpPr>
                  <a:spLocks noChangeShapeType="1"/>
                </p:cNvSpPr>
                <p:nvPr/>
              </p:nvSpPr>
              <p:spPr bwMode="auto">
                <a:xfrm>
                  <a:off x="932" y="1565"/>
                  <a:ext cx="29"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13" name="Line 43">
                  <a:extLst>
                    <a:ext uri="{FF2B5EF4-FFF2-40B4-BE49-F238E27FC236}">
                      <a16:creationId xmlns:a16="http://schemas.microsoft.com/office/drawing/2014/main" xmlns="" id="{832B08F1-38DD-8846-8B28-26056471E676}"/>
                    </a:ext>
                  </a:extLst>
                </p:cNvPr>
                <p:cNvSpPr>
                  <a:spLocks noChangeShapeType="1"/>
                </p:cNvSpPr>
                <p:nvPr/>
              </p:nvSpPr>
              <p:spPr bwMode="auto">
                <a:xfrm>
                  <a:off x="932" y="1304"/>
                  <a:ext cx="29"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14" name="Line 44">
                  <a:extLst>
                    <a:ext uri="{FF2B5EF4-FFF2-40B4-BE49-F238E27FC236}">
                      <a16:creationId xmlns:a16="http://schemas.microsoft.com/office/drawing/2014/main" xmlns="" id="{E5914E0F-D75A-0942-9664-7335F317B955}"/>
                    </a:ext>
                  </a:extLst>
                </p:cNvPr>
                <p:cNvSpPr>
                  <a:spLocks noChangeShapeType="1"/>
                </p:cNvSpPr>
                <p:nvPr/>
              </p:nvSpPr>
              <p:spPr bwMode="auto">
                <a:xfrm>
                  <a:off x="968" y="3141"/>
                  <a:ext cx="398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15" name="Rectangle 45">
                  <a:extLst>
                    <a:ext uri="{FF2B5EF4-FFF2-40B4-BE49-F238E27FC236}">
                      <a16:creationId xmlns:a16="http://schemas.microsoft.com/office/drawing/2014/main" xmlns="" id="{EB5B1E2F-715E-C744-936E-B4B1D570FBA8}"/>
                    </a:ext>
                  </a:extLst>
                </p:cNvPr>
                <p:cNvSpPr>
                  <a:spLocks noChangeArrowheads="1"/>
                </p:cNvSpPr>
                <p:nvPr/>
              </p:nvSpPr>
              <p:spPr bwMode="auto">
                <a:xfrm>
                  <a:off x="751" y="3050"/>
                  <a:ext cx="172"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1300" b="1">
                      <a:solidFill>
                        <a:srgbClr val="FFFFFF"/>
                      </a:solidFill>
                      <a:latin typeface="Arial" panose="020B0604020202020204" pitchFamily="34" charset="0"/>
                    </a:rPr>
                    <a:t>0</a:t>
                  </a:r>
                </a:p>
              </p:txBody>
            </p:sp>
            <p:sp>
              <p:nvSpPr>
                <p:cNvPr id="7216" name="Rectangle 46">
                  <a:extLst>
                    <a:ext uri="{FF2B5EF4-FFF2-40B4-BE49-F238E27FC236}">
                      <a16:creationId xmlns:a16="http://schemas.microsoft.com/office/drawing/2014/main" xmlns="" id="{057112E8-6186-1F47-9F10-EDC0382EDA72}"/>
                    </a:ext>
                  </a:extLst>
                </p:cNvPr>
                <p:cNvSpPr>
                  <a:spLocks noChangeArrowheads="1"/>
                </p:cNvSpPr>
                <p:nvPr/>
              </p:nvSpPr>
              <p:spPr bwMode="auto">
                <a:xfrm>
                  <a:off x="659" y="1218"/>
                  <a:ext cx="28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1300" b="1">
                      <a:solidFill>
                        <a:srgbClr val="FFFFFF"/>
                      </a:solidFill>
                      <a:latin typeface="Arial" panose="020B0604020202020204" pitchFamily="34" charset="0"/>
                    </a:rPr>
                    <a:t>700</a:t>
                  </a:r>
                </a:p>
              </p:txBody>
            </p:sp>
            <p:sp>
              <p:nvSpPr>
                <p:cNvPr id="7217" name="Rectangle 47">
                  <a:extLst>
                    <a:ext uri="{FF2B5EF4-FFF2-40B4-BE49-F238E27FC236}">
                      <a16:creationId xmlns:a16="http://schemas.microsoft.com/office/drawing/2014/main" xmlns="" id="{078BC809-CC67-284E-B99B-B57E493CBD33}"/>
                    </a:ext>
                  </a:extLst>
                </p:cNvPr>
                <p:cNvSpPr>
                  <a:spLocks noChangeArrowheads="1"/>
                </p:cNvSpPr>
                <p:nvPr/>
              </p:nvSpPr>
              <p:spPr bwMode="auto">
                <a:xfrm>
                  <a:off x="659" y="1478"/>
                  <a:ext cx="28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1300" b="1">
                      <a:solidFill>
                        <a:srgbClr val="FFFFFF"/>
                      </a:solidFill>
                      <a:latin typeface="Arial" panose="020B0604020202020204" pitchFamily="34" charset="0"/>
                    </a:rPr>
                    <a:t>600</a:t>
                  </a:r>
                </a:p>
              </p:txBody>
            </p:sp>
            <p:sp>
              <p:nvSpPr>
                <p:cNvPr id="7218" name="Rectangle 48">
                  <a:extLst>
                    <a:ext uri="{FF2B5EF4-FFF2-40B4-BE49-F238E27FC236}">
                      <a16:creationId xmlns:a16="http://schemas.microsoft.com/office/drawing/2014/main" xmlns="" id="{19B24254-5F31-8945-94DB-D6F1BEE99ABF}"/>
                    </a:ext>
                  </a:extLst>
                </p:cNvPr>
                <p:cNvSpPr>
                  <a:spLocks noChangeArrowheads="1"/>
                </p:cNvSpPr>
                <p:nvPr/>
              </p:nvSpPr>
              <p:spPr bwMode="auto">
                <a:xfrm>
                  <a:off x="659" y="1742"/>
                  <a:ext cx="28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1300" b="1">
                      <a:solidFill>
                        <a:srgbClr val="FFFFFF"/>
                      </a:solidFill>
                      <a:latin typeface="Arial" panose="020B0604020202020204" pitchFamily="34" charset="0"/>
                    </a:rPr>
                    <a:t>500</a:t>
                  </a:r>
                </a:p>
              </p:txBody>
            </p:sp>
            <p:sp>
              <p:nvSpPr>
                <p:cNvPr id="7219" name="Rectangle 49">
                  <a:extLst>
                    <a:ext uri="{FF2B5EF4-FFF2-40B4-BE49-F238E27FC236}">
                      <a16:creationId xmlns:a16="http://schemas.microsoft.com/office/drawing/2014/main" xmlns="" id="{34969B9E-BECE-414C-B767-DABD0A867240}"/>
                    </a:ext>
                  </a:extLst>
                </p:cNvPr>
                <p:cNvSpPr>
                  <a:spLocks noChangeArrowheads="1"/>
                </p:cNvSpPr>
                <p:nvPr/>
              </p:nvSpPr>
              <p:spPr bwMode="auto">
                <a:xfrm>
                  <a:off x="659" y="2006"/>
                  <a:ext cx="28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1300" b="1">
                      <a:solidFill>
                        <a:srgbClr val="FFFFFF"/>
                      </a:solidFill>
                      <a:latin typeface="Arial" panose="020B0604020202020204" pitchFamily="34" charset="0"/>
                    </a:rPr>
                    <a:t>400</a:t>
                  </a:r>
                </a:p>
              </p:txBody>
            </p:sp>
            <p:sp>
              <p:nvSpPr>
                <p:cNvPr id="7220" name="Rectangle 50">
                  <a:extLst>
                    <a:ext uri="{FF2B5EF4-FFF2-40B4-BE49-F238E27FC236}">
                      <a16:creationId xmlns:a16="http://schemas.microsoft.com/office/drawing/2014/main" xmlns="" id="{813037AC-28FE-3C4F-A86F-E1E1A1C67141}"/>
                    </a:ext>
                  </a:extLst>
                </p:cNvPr>
                <p:cNvSpPr>
                  <a:spLocks noChangeArrowheads="1"/>
                </p:cNvSpPr>
                <p:nvPr/>
              </p:nvSpPr>
              <p:spPr bwMode="auto">
                <a:xfrm>
                  <a:off x="659" y="2262"/>
                  <a:ext cx="28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1300" b="1">
                      <a:solidFill>
                        <a:srgbClr val="FFFFFF"/>
                      </a:solidFill>
                      <a:latin typeface="Arial" panose="020B0604020202020204" pitchFamily="34" charset="0"/>
                    </a:rPr>
                    <a:t>300</a:t>
                  </a:r>
                </a:p>
              </p:txBody>
            </p:sp>
            <p:sp>
              <p:nvSpPr>
                <p:cNvPr id="7221" name="Rectangle 51">
                  <a:extLst>
                    <a:ext uri="{FF2B5EF4-FFF2-40B4-BE49-F238E27FC236}">
                      <a16:creationId xmlns:a16="http://schemas.microsoft.com/office/drawing/2014/main" xmlns="" id="{0843EA07-695C-C14E-BBBA-432C563D23D6}"/>
                    </a:ext>
                  </a:extLst>
                </p:cNvPr>
                <p:cNvSpPr>
                  <a:spLocks noChangeArrowheads="1"/>
                </p:cNvSpPr>
                <p:nvPr/>
              </p:nvSpPr>
              <p:spPr bwMode="auto">
                <a:xfrm>
                  <a:off x="659" y="2522"/>
                  <a:ext cx="28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1300" b="1">
                      <a:solidFill>
                        <a:srgbClr val="FFFFFF"/>
                      </a:solidFill>
                      <a:latin typeface="Arial" panose="020B0604020202020204" pitchFamily="34" charset="0"/>
                    </a:rPr>
                    <a:t>200</a:t>
                  </a:r>
                </a:p>
              </p:txBody>
            </p:sp>
            <p:sp>
              <p:nvSpPr>
                <p:cNvPr id="7222" name="Rectangle 52">
                  <a:extLst>
                    <a:ext uri="{FF2B5EF4-FFF2-40B4-BE49-F238E27FC236}">
                      <a16:creationId xmlns:a16="http://schemas.microsoft.com/office/drawing/2014/main" xmlns="" id="{5C0EBCA5-0BB9-CE4C-9BB2-7263862C5779}"/>
                    </a:ext>
                  </a:extLst>
                </p:cNvPr>
                <p:cNvSpPr>
                  <a:spLocks noChangeArrowheads="1"/>
                </p:cNvSpPr>
                <p:nvPr/>
              </p:nvSpPr>
              <p:spPr bwMode="auto">
                <a:xfrm>
                  <a:off x="659" y="2790"/>
                  <a:ext cx="28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1300" b="1">
                      <a:solidFill>
                        <a:srgbClr val="FFFFFF"/>
                      </a:solidFill>
                      <a:latin typeface="Arial" panose="020B0604020202020204" pitchFamily="34" charset="0"/>
                    </a:rPr>
                    <a:t>100</a:t>
                  </a:r>
                </a:p>
              </p:txBody>
            </p:sp>
            <p:sp>
              <p:nvSpPr>
                <p:cNvPr id="7223" name="Rectangle 53">
                  <a:extLst>
                    <a:ext uri="{FF2B5EF4-FFF2-40B4-BE49-F238E27FC236}">
                      <a16:creationId xmlns:a16="http://schemas.microsoft.com/office/drawing/2014/main" xmlns="" id="{1396A497-F62B-9344-9E1F-02C5EBF2B69A}"/>
                    </a:ext>
                  </a:extLst>
                </p:cNvPr>
                <p:cNvSpPr>
                  <a:spLocks noChangeArrowheads="1"/>
                </p:cNvSpPr>
                <p:nvPr/>
              </p:nvSpPr>
              <p:spPr bwMode="auto">
                <a:xfrm>
                  <a:off x="955" y="2503"/>
                  <a:ext cx="37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186</a:t>
                  </a:r>
                </a:p>
              </p:txBody>
            </p:sp>
            <p:sp>
              <p:nvSpPr>
                <p:cNvPr id="7224" name="Rectangle 54">
                  <a:extLst>
                    <a:ext uri="{FF2B5EF4-FFF2-40B4-BE49-F238E27FC236}">
                      <a16:creationId xmlns:a16="http://schemas.microsoft.com/office/drawing/2014/main" xmlns="" id="{470B6E72-D917-BE41-9DDC-217E6FCE13BB}"/>
                    </a:ext>
                  </a:extLst>
                </p:cNvPr>
                <p:cNvSpPr>
                  <a:spLocks noChangeArrowheads="1"/>
                </p:cNvSpPr>
                <p:nvPr/>
              </p:nvSpPr>
              <p:spPr bwMode="auto">
                <a:xfrm>
                  <a:off x="1181" y="2659"/>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126</a:t>
                  </a:r>
                </a:p>
              </p:txBody>
            </p:sp>
            <p:sp>
              <p:nvSpPr>
                <p:cNvPr id="7225" name="Rectangle 55">
                  <a:extLst>
                    <a:ext uri="{FF2B5EF4-FFF2-40B4-BE49-F238E27FC236}">
                      <a16:creationId xmlns:a16="http://schemas.microsoft.com/office/drawing/2014/main" xmlns="" id="{E6154F01-5482-0A41-A7E1-250E55596A06}"/>
                    </a:ext>
                  </a:extLst>
                </p:cNvPr>
                <p:cNvSpPr>
                  <a:spLocks noChangeArrowheads="1"/>
                </p:cNvSpPr>
                <p:nvPr/>
              </p:nvSpPr>
              <p:spPr bwMode="auto">
                <a:xfrm>
                  <a:off x="1685" y="2263"/>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278</a:t>
                  </a:r>
                </a:p>
              </p:txBody>
            </p:sp>
            <p:sp>
              <p:nvSpPr>
                <p:cNvPr id="7226" name="Rectangle 56">
                  <a:extLst>
                    <a:ext uri="{FF2B5EF4-FFF2-40B4-BE49-F238E27FC236}">
                      <a16:creationId xmlns:a16="http://schemas.microsoft.com/office/drawing/2014/main" xmlns="" id="{9B9731C6-83E7-FE47-99C7-D190D12584B3}"/>
                    </a:ext>
                  </a:extLst>
                </p:cNvPr>
                <p:cNvSpPr>
                  <a:spLocks noChangeArrowheads="1"/>
                </p:cNvSpPr>
                <p:nvPr/>
              </p:nvSpPr>
              <p:spPr bwMode="auto">
                <a:xfrm>
                  <a:off x="1521" y="1387"/>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610</a:t>
                  </a:r>
                </a:p>
              </p:txBody>
            </p:sp>
            <p:sp>
              <p:nvSpPr>
                <p:cNvPr id="7227" name="Rectangle 57">
                  <a:extLst>
                    <a:ext uri="{FF2B5EF4-FFF2-40B4-BE49-F238E27FC236}">
                      <a16:creationId xmlns:a16="http://schemas.microsoft.com/office/drawing/2014/main" xmlns="" id="{76F36264-20EB-094A-9F49-5B483C362D30}"/>
                    </a:ext>
                  </a:extLst>
                </p:cNvPr>
                <p:cNvSpPr>
                  <a:spLocks noChangeArrowheads="1"/>
                </p:cNvSpPr>
                <p:nvPr/>
              </p:nvSpPr>
              <p:spPr bwMode="auto">
                <a:xfrm>
                  <a:off x="2017" y="1679"/>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498</a:t>
                  </a:r>
                </a:p>
              </p:txBody>
            </p:sp>
            <p:sp>
              <p:nvSpPr>
                <p:cNvPr id="7228" name="Rectangle 58">
                  <a:extLst>
                    <a:ext uri="{FF2B5EF4-FFF2-40B4-BE49-F238E27FC236}">
                      <a16:creationId xmlns:a16="http://schemas.microsoft.com/office/drawing/2014/main" xmlns="" id="{E32A2896-D5BF-7E40-B325-DA955BC6F782}"/>
                    </a:ext>
                  </a:extLst>
                </p:cNvPr>
                <p:cNvSpPr>
                  <a:spLocks noChangeArrowheads="1"/>
                </p:cNvSpPr>
                <p:nvPr/>
              </p:nvSpPr>
              <p:spPr bwMode="auto">
                <a:xfrm>
                  <a:off x="2173" y="2287"/>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267</a:t>
                  </a:r>
                </a:p>
              </p:txBody>
            </p:sp>
            <p:sp>
              <p:nvSpPr>
                <p:cNvPr id="7229" name="Rectangle 59">
                  <a:extLst>
                    <a:ext uri="{FF2B5EF4-FFF2-40B4-BE49-F238E27FC236}">
                      <a16:creationId xmlns:a16="http://schemas.microsoft.com/office/drawing/2014/main" xmlns="" id="{41280D53-DE44-054D-A4D0-BA026AFB3C2D}"/>
                    </a:ext>
                  </a:extLst>
                </p:cNvPr>
                <p:cNvSpPr>
                  <a:spLocks noChangeArrowheads="1"/>
                </p:cNvSpPr>
                <p:nvPr/>
              </p:nvSpPr>
              <p:spPr bwMode="auto">
                <a:xfrm>
                  <a:off x="2517" y="2327"/>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251</a:t>
                  </a:r>
                </a:p>
              </p:txBody>
            </p:sp>
            <p:sp>
              <p:nvSpPr>
                <p:cNvPr id="7230" name="Rectangle 60">
                  <a:extLst>
                    <a:ext uri="{FF2B5EF4-FFF2-40B4-BE49-F238E27FC236}">
                      <a16:creationId xmlns:a16="http://schemas.microsoft.com/office/drawing/2014/main" xmlns="" id="{A7DB97F3-6736-8646-9AA1-A5BC6CAF2212}"/>
                    </a:ext>
                  </a:extLst>
                </p:cNvPr>
                <p:cNvSpPr>
                  <a:spLocks noChangeArrowheads="1"/>
                </p:cNvSpPr>
                <p:nvPr/>
              </p:nvSpPr>
              <p:spPr bwMode="auto">
                <a:xfrm>
                  <a:off x="2677" y="2719"/>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103</a:t>
                  </a:r>
                </a:p>
              </p:txBody>
            </p:sp>
            <p:sp>
              <p:nvSpPr>
                <p:cNvPr id="7231" name="Rectangle 61">
                  <a:extLst>
                    <a:ext uri="{FF2B5EF4-FFF2-40B4-BE49-F238E27FC236}">
                      <a16:creationId xmlns:a16="http://schemas.microsoft.com/office/drawing/2014/main" xmlns="" id="{2B520916-0E74-6249-BF98-79B7EF7C2DEB}"/>
                    </a:ext>
                  </a:extLst>
                </p:cNvPr>
                <p:cNvSpPr>
                  <a:spLocks noChangeArrowheads="1"/>
                </p:cNvSpPr>
                <p:nvPr/>
              </p:nvSpPr>
              <p:spPr bwMode="auto">
                <a:xfrm>
                  <a:off x="3017" y="1899"/>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418</a:t>
                  </a:r>
                </a:p>
              </p:txBody>
            </p:sp>
            <p:sp>
              <p:nvSpPr>
                <p:cNvPr id="7232" name="Rectangle 62">
                  <a:extLst>
                    <a:ext uri="{FF2B5EF4-FFF2-40B4-BE49-F238E27FC236}">
                      <a16:creationId xmlns:a16="http://schemas.microsoft.com/office/drawing/2014/main" xmlns="" id="{91CEAE65-F14F-734F-BC54-F280D59CBD34}"/>
                    </a:ext>
                  </a:extLst>
                </p:cNvPr>
                <p:cNvSpPr>
                  <a:spLocks noChangeArrowheads="1"/>
                </p:cNvSpPr>
                <p:nvPr/>
              </p:nvSpPr>
              <p:spPr bwMode="auto">
                <a:xfrm>
                  <a:off x="3165" y="2519"/>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179</a:t>
                  </a:r>
                </a:p>
              </p:txBody>
            </p:sp>
            <p:sp>
              <p:nvSpPr>
                <p:cNvPr id="7233" name="Rectangle 63">
                  <a:extLst>
                    <a:ext uri="{FF2B5EF4-FFF2-40B4-BE49-F238E27FC236}">
                      <a16:creationId xmlns:a16="http://schemas.microsoft.com/office/drawing/2014/main" xmlns="" id="{C04B6E63-A727-3448-B94D-8806BDE0252C}"/>
                    </a:ext>
                  </a:extLst>
                </p:cNvPr>
                <p:cNvSpPr>
                  <a:spLocks noChangeArrowheads="1"/>
                </p:cNvSpPr>
                <p:nvPr/>
              </p:nvSpPr>
              <p:spPr bwMode="auto">
                <a:xfrm>
                  <a:off x="3497" y="2667"/>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123</a:t>
                  </a:r>
                </a:p>
              </p:txBody>
            </p:sp>
            <p:sp>
              <p:nvSpPr>
                <p:cNvPr id="7234" name="Rectangle 64">
                  <a:extLst>
                    <a:ext uri="{FF2B5EF4-FFF2-40B4-BE49-F238E27FC236}">
                      <a16:creationId xmlns:a16="http://schemas.microsoft.com/office/drawing/2014/main" xmlns="" id="{C2670759-3F2C-B144-8E68-A91DF5EE5C38}"/>
                    </a:ext>
                  </a:extLst>
                </p:cNvPr>
                <p:cNvSpPr>
                  <a:spLocks noChangeArrowheads="1"/>
                </p:cNvSpPr>
                <p:nvPr/>
              </p:nvSpPr>
              <p:spPr bwMode="auto">
                <a:xfrm>
                  <a:off x="3653" y="2399"/>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225</a:t>
                  </a:r>
                </a:p>
              </p:txBody>
            </p:sp>
            <p:sp>
              <p:nvSpPr>
                <p:cNvPr id="7235" name="Rectangle 65">
                  <a:extLst>
                    <a:ext uri="{FF2B5EF4-FFF2-40B4-BE49-F238E27FC236}">
                      <a16:creationId xmlns:a16="http://schemas.microsoft.com/office/drawing/2014/main" xmlns="" id="{FBD6107C-FE4A-C643-95DC-3F71C316EBED}"/>
                    </a:ext>
                  </a:extLst>
                </p:cNvPr>
                <p:cNvSpPr>
                  <a:spLocks noChangeArrowheads="1"/>
                </p:cNvSpPr>
                <p:nvPr/>
              </p:nvSpPr>
              <p:spPr bwMode="auto">
                <a:xfrm>
                  <a:off x="4017" y="2467"/>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200</a:t>
                  </a:r>
                </a:p>
              </p:txBody>
            </p:sp>
            <p:sp>
              <p:nvSpPr>
                <p:cNvPr id="7236" name="Rectangle 66">
                  <a:extLst>
                    <a:ext uri="{FF2B5EF4-FFF2-40B4-BE49-F238E27FC236}">
                      <a16:creationId xmlns:a16="http://schemas.microsoft.com/office/drawing/2014/main" xmlns="" id="{82D7DA61-D19C-1C47-9353-2F512E187F74}"/>
                    </a:ext>
                  </a:extLst>
                </p:cNvPr>
                <p:cNvSpPr>
                  <a:spLocks noChangeArrowheads="1"/>
                </p:cNvSpPr>
                <p:nvPr/>
              </p:nvSpPr>
              <p:spPr bwMode="auto">
                <a:xfrm>
                  <a:off x="4169" y="2615"/>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142</a:t>
                  </a:r>
                </a:p>
              </p:txBody>
            </p:sp>
            <p:sp>
              <p:nvSpPr>
                <p:cNvPr id="7237" name="Rectangle 67">
                  <a:extLst>
                    <a:ext uri="{FF2B5EF4-FFF2-40B4-BE49-F238E27FC236}">
                      <a16:creationId xmlns:a16="http://schemas.microsoft.com/office/drawing/2014/main" xmlns="" id="{B8BF7CE4-1176-214B-BB44-FAD3FCF7A31D}"/>
                    </a:ext>
                  </a:extLst>
                </p:cNvPr>
                <p:cNvSpPr>
                  <a:spLocks noChangeArrowheads="1"/>
                </p:cNvSpPr>
                <p:nvPr/>
              </p:nvSpPr>
              <p:spPr bwMode="auto">
                <a:xfrm>
                  <a:off x="4513" y="2475"/>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193</a:t>
                  </a:r>
                </a:p>
              </p:txBody>
            </p:sp>
            <p:sp>
              <p:nvSpPr>
                <p:cNvPr id="7238" name="Rectangle 68">
                  <a:extLst>
                    <a:ext uri="{FF2B5EF4-FFF2-40B4-BE49-F238E27FC236}">
                      <a16:creationId xmlns:a16="http://schemas.microsoft.com/office/drawing/2014/main" xmlns="" id="{DA635ADA-17C6-5540-A401-E741C6D472CB}"/>
                    </a:ext>
                  </a:extLst>
                </p:cNvPr>
                <p:cNvSpPr>
                  <a:spLocks noChangeArrowheads="1"/>
                </p:cNvSpPr>
                <p:nvPr/>
              </p:nvSpPr>
              <p:spPr bwMode="auto">
                <a:xfrm>
                  <a:off x="4669" y="2623"/>
                  <a:ext cx="2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altLang="it-IT" sz="900" b="1">
                      <a:solidFill>
                        <a:srgbClr val="FFFFFF"/>
                      </a:solidFill>
                      <a:latin typeface="Arial" panose="020B0604020202020204" pitchFamily="34" charset="0"/>
                    </a:rPr>
                    <a:t>139</a:t>
                  </a:r>
                </a:p>
              </p:txBody>
            </p:sp>
            <p:grpSp>
              <p:nvGrpSpPr>
                <p:cNvPr id="7239" name="Group 69">
                  <a:extLst>
                    <a:ext uri="{FF2B5EF4-FFF2-40B4-BE49-F238E27FC236}">
                      <a16:creationId xmlns:a16="http://schemas.microsoft.com/office/drawing/2014/main" xmlns="" id="{744678DE-505E-B442-B75E-EB14D2EE5A2E}"/>
                    </a:ext>
                  </a:extLst>
                </p:cNvPr>
                <p:cNvGrpSpPr>
                  <a:grpSpLocks/>
                </p:cNvGrpSpPr>
                <p:nvPr/>
              </p:nvGrpSpPr>
              <p:grpSpPr bwMode="auto">
                <a:xfrm>
                  <a:off x="2084" y="3320"/>
                  <a:ext cx="2736" cy="44"/>
                  <a:chOff x="2084" y="3320"/>
                  <a:chExt cx="2736" cy="44"/>
                </a:xfrm>
              </p:grpSpPr>
              <p:sp>
                <p:nvSpPr>
                  <p:cNvPr id="7240" name="Line 70">
                    <a:extLst>
                      <a:ext uri="{FF2B5EF4-FFF2-40B4-BE49-F238E27FC236}">
                        <a16:creationId xmlns:a16="http://schemas.microsoft.com/office/drawing/2014/main" xmlns="" id="{87B125CE-17C5-AA42-81E2-939C76CFCDC2}"/>
                      </a:ext>
                    </a:extLst>
                  </p:cNvPr>
                  <p:cNvSpPr>
                    <a:spLocks noChangeShapeType="1"/>
                  </p:cNvSpPr>
                  <p:nvPr/>
                </p:nvSpPr>
                <p:spPr bwMode="auto">
                  <a:xfrm>
                    <a:off x="2088" y="3364"/>
                    <a:ext cx="2728"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41" name="Line 71">
                    <a:extLst>
                      <a:ext uri="{FF2B5EF4-FFF2-40B4-BE49-F238E27FC236}">
                        <a16:creationId xmlns:a16="http://schemas.microsoft.com/office/drawing/2014/main" xmlns="" id="{230444FC-3614-DF44-AC54-0DB45F4149B4}"/>
                      </a:ext>
                    </a:extLst>
                  </p:cNvPr>
                  <p:cNvSpPr>
                    <a:spLocks noChangeShapeType="1"/>
                  </p:cNvSpPr>
                  <p:nvPr/>
                </p:nvSpPr>
                <p:spPr bwMode="auto">
                  <a:xfrm>
                    <a:off x="2084" y="3320"/>
                    <a:ext cx="0"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242" name="Line 72">
                    <a:extLst>
                      <a:ext uri="{FF2B5EF4-FFF2-40B4-BE49-F238E27FC236}">
                        <a16:creationId xmlns:a16="http://schemas.microsoft.com/office/drawing/2014/main" xmlns="" id="{E561415D-468A-D341-927C-48E8C309E325}"/>
                      </a:ext>
                    </a:extLst>
                  </p:cNvPr>
                  <p:cNvSpPr>
                    <a:spLocks noChangeShapeType="1"/>
                  </p:cNvSpPr>
                  <p:nvPr/>
                </p:nvSpPr>
                <p:spPr bwMode="auto">
                  <a:xfrm>
                    <a:off x="4820" y="3320"/>
                    <a:ext cx="0"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sp>
            <p:nvSpPr>
              <p:cNvPr id="945225" name="Rectangle 73">
                <a:extLst>
                  <a:ext uri="{FF2B5EF4-FFF2-40B4-BE49-F238E27FC236}">
                    <a16:creationId xmlns:a16="http://schemas.microsoft.com/office/drawing/2014/main" xmlns="" id="{17E8E717-D5A9-3A4C-B740-5A37AD88CC3B}"/>
                  </a:ext>
                </a:extLst>
              </p:cNvPr>
              <p:cNvSpPr>
                <a:spLocks noChangeArrowheads="1"/>
              </p:cNvSpPr>
              <p:nvPr/>
            </p:nvSpPr>
            <p:spPr bwMode="auto">
              <a:xfrm>
                <a:off x="240" y="432"/>
                <a:ext cx="5328" cy="768"/>
              </a:xfrm>
              <a:prstGeom prst="rect">
                <a:avLst/>
              </a:prstGeom>
              <a:noFill/>
              <a:ln w="12700">
                <a:noFill/>
                <a:miter lim="800000"/>
                <a:headEnd/>
                <a:tailEnd/>
              </a:ln>
              <a:effectLst/>
            </p:spPr>
            <p:txBody>
              <a:bodyPr lIns="55562" tIns="320675" rIns="55562" bIns="320675" anchor="b"/>
              <a:lstStyle/>
              <a:p>
                <a:pPr eaLnBrk="0" hangingPunct="0">
                  <a:lnSpc>
                    <a:spcPct val="70000"/>
                  </a:lnSpc>
                  <a:defRPr/>
                </a:pPr>
                <a:r>
                  <a:rPr lang="en-US" sz="4000" b="1">
                    <a:solidFill>
                      <a:srgbClr val="FFFF00"/>
                    </a:solidFill>
                    <a:effectLst>
                      <a:outerShdw blurRad="38100" dist="38100" dir="2700000" algn="tl">
                        <a:srgbClr val="FFFFFF"/>
                      </a:outerShdw>
                    </a:effectLst>
                    <a:latin typeface="Tahoma" pitchFamily="34" charset="0"/>
                    <a:cs typeface="Arial" pitchFamily="34" charset="0"/>
                  </a:rPr>
                  <a:t>Benefici della Smoking Cessation: Impatto sulla mortalità</a:t>
                </a:r>
              </a:p>
            </p:txBody>
          </p:sp>
        </p:grpSp>
        <p:graphicFrame>
          <p:nvGraphicFramePr>
            <p:cNvPr id="7170" name="Object 74">
              <a:extLst>
                <a:ext uri="{FF2B5EF4-FFF2-40B4-BE49-F238E27FC236}">
                  <a16:creationId xmlns:a16="http://schemas.microsoft.com/office/drawing/2014/main" xmlns="" id="{24C29BDA-A6FB-6643-84D9-671E53FB8DC8}"/>
                </a:ext>
              </a:extLst>
            </p:cNvPr>
            <p:cNvGraphicFramePr>
              <a:graphicFrameLocks noChangeAspect="1"/>
            </p:cNvGraphicFramePr>
            <p:nvPr/>
          </p:nvGraphicFramePr>
          <p:xfrm>
            <a:off x="4812" y="3888"/>
            <a:ext cx="852" cy="249"/>
          </p:xfrm>
          <a:graphic>
            <a:graphicData uri="http://schemas.openxmlformats.org/presentationml/2006/ole">
              <mc:AlternateContent xmlns:mc="http://schemas.openxmlformats.org/markup-compatibility/2006">
                <mc:Choice xmlns:v="urn:schemas-microsoft-com:vml" Requires="v">
                  <p:oleObj spid="_x0000_s620556" name="Bitmap Image" r:id="rId3" imgW="2438400" imgH="711200" progId="Paint.Picture">
                    <p:embed/>
                  </p:oleObj>
                </mc:Choice>
                <mc:Fallback>
                  <p:oleObj name="Bitmap Image" r:id="rId3" imgW="2438400" imgH="711200" progId="Paint.Picture">
                    <p:embed/>
                    <p:pic>
                      <p:nvPicPr>
                        <p:cNvPr id="7170" name="Object 74">
                          <a:extLst>
                            <a:ext uri="{FF2B5EF4-FFF2-40B4-BE49-F238E27FC236}">
                              <a16:creationId xmlns:a16="http://schemas.microsoft.com/office/drawing/2014/main" xmlns="" id="{24C29BDA-A6FB-6643-84D9-671E53FB8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 y="3888"/>
                          <a:ext cx="852" cy="249"/>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562857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a:extLst>
              <a:ext uri="{FF2B5EF4-FFF2-40B4-BE49-F238E27FC236}">
                <a16:creationId xmlns:a16="http://schemas.microsoft.com/office/drawing/2014/main" xmlns="" id="{2ED50E1E-9EDD-0D4B-95D1-9BADA44B74BF}"/>
              </a:ext>
            </a:extLst>
          </p:cNvPr>
          <p:cNvSpPr>
            <a:spLocks noChangeArrowheads="1"/>
          </p:cNvSpPr>
          <p:nvPr/>
        </p:nvSpPr>
        <p:spPr bwMode="auto">
          <a:xfrm>
            <a:off x="1511300" y="2109788"/>
            <a:ext cx="7566025" cy="20891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defTabSz="457200">
              <a:defRPr/>
            </a:pPr>
            <a:r>
              <a:rPr lang="it-IT" sz="3600" b="1" dirty="0">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Smoking </a:t>
            </a:r>
            <a:r>
              <a:rPr lang="it-IT" sz="3600" b="1" dirty="0" err="1">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relapse</a:t>
            </a:r>
            <a:r>
              <a:rPr lang="it-IT" sz="3600" b="1" dirty="0">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 and </a:t>
            </a:r>
            <a:r>
              <a:rPr lang="it-IT" sz="3600" b="1" dirty="0" err="1">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clinical</a:t>
            </a:r>
            <a:r>
              <a:rPr lang="it-IT" sz="3600" b="1" dirty="0">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 </a:t>
            </a:r>
            <a:r>
              <a:rPr lang="it-IT" sz="3600" b="1" dirty="0" err="1">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outcome</a:t>
            </a:r>
            <a:r>
              <a:rPr lang="it-IT" sz="3600" b="1" dirty="0">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 </a:t>
            </a:r>
            <a:r>
              <a:rPr lang="it-IT" sz="3600" b="1" dirty="0" err="1">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after</a:t>
            </a:r>
            <a:r>
              <a:rPr lang="it-IT" sz="3600" b="1" dirty="0">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 Acute </a:t>
            </a:r>
            <a:r>
              <a:rPr lang="it-IT" sz="3600" b="1" dirty="0" err="1">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Coronary</a:t>
            </a:r>
            <a:r>
              <a:rPr lang="it-IT" sz="3600" b="1" dirty="0">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 </a:t>
            </a:r>
            <a:r>
              <a:rPr lang="it-IT" sz="3600" b="1" dirty="0" err="1">
                <a:solidFill>
                  <a:srgbClr val="20409A"/>
                </a:solidFill>
                <a:effectLst>
                  <a:outerShdw blurRad="38100" dist="38100" dir="2700000" algn="tl">
                    <a:srgbClr val="C0C0C0"/>
                  </a:outerShdw>
                </a:effectLst>
                <a:latin typeface="Tahoma" pitchFamily="34" charset="0"/>
                <a:ea typeface="Tahoma" pitchFamily="34" charset="0"/>
                <a:cs typeface="Tahoma" pitchFamily="34" charset="0"/>
              </a:rPr>
              <a:t>Syndromes</a:t>
            </a:r>
            <a:r>
              <a:rPr lang="it-IT" sz="3600" b="1" dirty="0">
                <a:solidFill>
                  <a:srgbClr val="20409A"/>
                </a:solidFill>
                <a:latin typeface="Tahoma" pitchFamily="34" charset="0"/>
                <a:ea typeface="Tahoma" pitchFamily="34" charset="0"/>
                <a:cs typeface="Tahoma" pitchFamily="34" charset="0"/>
              </a:rPr>
              <a:t> </a:t>
            </a:r>
          </a:p>
        </p:txBody>
      </p:sp>
      <p:graphicFrame>
        <p:nvGraphicFramePr>
          <p:cNvPr id="205826" name="Object 6">
            <a:extLst>
              <a:ext uri="{FF2B5EF4-FFF2-40B4-BE49-F238E27FC236}">
                <a16:creationId xmlns:a16="http://schemas.microsoft.com/office/drawing/2014/main" xmlns="" id="{9574A89F-8284-3A48-9135-FBD86C904CAA}"/>
              </a:ext>
            </a:extLst>
          </p:cNvPr>
          <p:cNvGraphicFramePr>
            <a:graphicFrameLocks noChangeAspect="1"/>
          </p:cNvGraphicFramePr>
          <p:nvPr/>
        </p:nvGraphicFramePr>
        <p:xfrm>
          <a:off x="7318375" y="146050"/>
          <a:ext cx="1708150" cy="781050"/>
        </p:xfrm>
        <a:graphic>
          <a:graphicData uri="http://schemas.openxmlformats.org/presentationml/2006/ole">
            <mc:AlternateContent xmlns:mc="http://schemas.openxmlformats.org/markup-compatibility/2006">
              <mc:Choice xmlns:v="urn:schemas-microsoft-com:vml" Requires="v">
                <p:oleObj spid="_x0000_s644105" name="Immagine" r:id="rId3" imgW="8801100" imgH="4051300" progId="Word.Picture.8">
                  <p:embed/>
                </p:oleObj>
              </mc:Choice>
              <mc:Fallback>
                <p:oleObj name="Immagine" r:id="rId3" imgW="8801100" imgH="4051300" progId="Word.Picture.8">
                  <p:embed/>
                  <p:pic>
                    <p:nvPicPr>
                      <p:cNvPr id="205826" name="Object 6">
                        <a:extLst>
                          <a:ext uri="{FF2B5EF4-FFF2-40B4-BE49-F238E27FC236}">
                            <a16:creationId xmlns:a16="http://schemas.microsoft.com/office/drawing/2014/main" xmlns="" id="{9574A89F-8284-3A48-9135-FBD86C904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75" y="146050"/>
                        <a:ext cx="17081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9" name="Text Box 7">
            <a:extLst>
              <a:ext uri="{FF2B5EF4-FFF2-40B4-BE49-F238E27FC236}">
                <a16:creationId xmlns:a16="http://schemas.microsoft.com/office/drawing/2014/main" xmlns="" id="{4717A58E-2CDC-724D-8D7E-EA8D26D32B1C}"/>
              </a:ext>
            </a:extLst>
          </p:cNvPr>
          <p:cNvSpPr txBox="1">
            <a:spLocks noChangeArrowheads="1"/>
          </p:cNvSpPr>
          <p:nvPr/>
        </p:nvSpPr>
        <p:spPr bwMode="auto">
          <a:xfrm>
            <a:off x="1060450" y="4521200"/>
            <a:ext cx="8035925" cy="1565275"/>
          </a:xfrm>
          <a:prstGeom prst="rect">
            <a:avLst/>
          </a:prstGeom>
          <a:noFill/>
          <a:ln w="9525">
            <a:noFill/>
            <a:miter lim="800000"/>
            <a:headEnd/>
            <a:tailEnd/>
          </a:ln>
          <a:effectLst/>
        </p:spPr>
        <p:txBody>
          <a:bodyPr>
            <a:spAutoFit/>
          </a:bodyPr>
          <a:lstStyle/>
          <a:p>
            <a:pPr defTabSz="457200" eaLnBrk="0" hangingPunct="0">
              <a:spcBef>
                <a:spcPts val="500"/>
              </a:spcBef>
              <a:spcAft>
                <a:spcPts val="500"/>
              </a:spcAft>
              <a:defRPr/>
            </a:pPr>
            <a:r>
              <a:rPr lang="it-IT" dirty="0">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Furio </a:t>
            </a:r>
            <a:r>
              <a:rPr lang="it-IT" dirty="0" err="1">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Colivicchi</a:t>
            </a:r>
            <a:r>
              <a:rPr lang="it-IT" dirty="0">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 David </a:t>
            </a:r>
            <a:r>
              <a:rPr lang="it-IT" dirty="0" err="1">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Mocini</a:t>
            </a:r>
            <a:r>
              <a:rPr lang="it-IT" dirty="0">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 Marco </a:t>
            </a:r>
            <a:r>
              <a:rPr lang="it-IT" dirty="0" err="1">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Tubaro</a:t>
            </a:r>
            <a:r>
              <a:rPr lang="it-IT" dirty="0">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 Alessandro </a:t>
            </a:r>
            <a:r>
              <a:rPr lang="it-IT" dirty="0" err="1">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Aiello</a:t>
            </a:r>
            <a:r>
              <a:rPr lang="it-IT" dirty="0">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 Pietro </a:t>
            </a:r>
            <a:r>
              <a:rPr lang="it-IT" dirty="0" err="1">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Clavario*</a:t>
            </a:r>
            <a:r>
              <a:rPr lang="it-IT" dirty="0">
                <a:solidFill>
                  <a:prstClr val="black"/>
                </a:solidFill>
                <a:effectLst>
                  <a:outerShdw blurRad="38100" dist="38100" dir="2700000" algn="tl">
                    <a:srgbClr val="C0C0C0"/>
                  </a:outerShdw>
                </a:effectLst>
                <a:latin typeface="Tahoma" pitchFamily="34" charset="0"/>
                <a:ea typeface="Tahoma" pitchFamily="34" charset="0"/>
                <a:cs typeface="Tahoma" pitchFamily="34" charset="0"/>
              </a:rPr>
              <a:t>  Massimo Santini</a:t>
            </a:r>
          </a:p>
          <a:p>
            <a:pPr defTabSz="457200" eaLnBrk="0" hangingPunct="0">
              <a:spcBef>
                <a:spcPts val="500"/>
              </a:spcBef>
              <a:spcAft>
                <a:spcPts val="500"/>
              </a:spcAft>
              <a:defRPr/>
            </a:pPr>
            <a:r>
              <a:rPr lang="it-IT" dirty="0" err="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Cardiovascular</a:t>
            </a:r>
            <a:r>
              <a:rPr lang="it-IT"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 </a:t>
            </a:r>
            <a:r>
              <a:rPr lang="it-IT" dirty="0" err="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Department</a:t>
            </a:r>
            <a:r>
              <a:rPr lang="it-IT"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 San Filippo Neri Hospital, </a:t>
            </a:r>
            <a:r>
              <a:rPr lang="it-IT" dirty="0" err="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Rome</a:t>
            </a:r>
            <a:r>
              <a:rPr lang="it-IT"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 Italy.</a:t>
            </a:r>
          </a:p>
          <a:p>
            <a:pPr defTabSz="457200" eaLnBrk="0" hangingPunct="0">
              <a:spcBef>
                <a:spcPts val="500"/>
              </a:spcBef>
              <a:spcAft>
                <a:spcPts val="500"/>
              </a:spcAft>
              <a:defRPr/>
            </a:pPr>
            <a:r>
              <a:rPr lang="it-IT" dirty="0" err="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*Cardiac</a:t>
            </a:r>
            <a:r>
              <a:rPr lang="it-IT"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 </a:t>
            </a:r>
            <a:r>
              <a:rPr lang="it-IT" dirty="0" err="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Rehabilitation</a:t>
            </a:r>
            <a:r>
              <a:rPr lang="it-IT"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 La Colletta Hospital, </a:t>
            </a:r>
            <a:r>
              <a:rPr lang="it-IT" dirty="0" err="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Arenzano</a:t>
            </a:r>
            <a:r>
              <a:rPr lang="it-IT"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 Genoa, Italy.</a:t>
            </a:r>
            <a:endParaRPr lang="it-IT" dirty="0">
              <a:solidFill>
                <a:prstClr val="black"/>
              </a:solidFill>
              <a:effectLst>
                <a:outerShdw blurRad="38100" dist="38100" dir="2700000" algn="tl">
                  <a:srgbClr val="C0C0C0"/>
                </a:outerShdw>
              </a:effectLst>
              <a:latin typeface="Tahoma" pitchFamily="34" charset="0"/>
              <a:ea typeface="Tahoma" pitchFamily="34" charset="0"/>
              <a:cs typeface="Tahoma" pitchFamily="34" charset="0"/>
            </a:endParaRPr>
          </a:p>
        </p:txBody>
      </p:sp>
      <p:sp>
        <p:nvSpPr>
          <p:cNvPr id="205828" name="Rectangle 8">
            <a:extLst>
              <a:ext uri="{FF2B5EF4-FFF2-40B4-BE49-F238E27FC236}">
                <a16:creationId xmlns:a16="http://schemas.microsoft.com/office/drawing/2014/main" xmlns="" id="{F34B476D-18F9-824F-BF07-CBE9E69F8445}"/>
              </a:ext>
            </a:extLst>
          </p:cNvPr>
          <p:cNvSpPr>
            <a:spLocks noChangeArrowheads="1"/>
          </p:cNvSpPr>
          <p:nvPr/>
        </p:nvSpPr>
        <p:spPr bwMode="auto">
          <a:xfrm>
            <a:off x="279400" y="6259513"/>
            <a:ext cx="365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it-IT" altLang="it-IT" sz="1800" b="1" i="1">
                <a:solidFill>
                  <a:srgbClr val="000000"/>
                </a:solidFill>
                <a:cs typeface="Arial" panose="020B0604020202020204" pitchFamily="34" charset="0"/>
              </a:rPr>
              <a:t>Am J Cardiol</a:t>
            </a:r>
            <a:r>
              <a:rPr lang="it-IT" altLang="it-IT" sz="1800" b="1">
                <a:solidFill>
                  <a:srgbClr val="000000"/>
                </a:solidFill>
                <a:cs typeface="Arial" panose="020B0604020202020204" pitchFamily="34" charset="0"/>
              </a:rPr>
              <a:t>  2011;108:804–808</a:t>
            </a:r>
          </a:p>
        </p:txBody>
      </p:sp>
    </p:spTree>
    <p:extLst>
      <p:ext uri="{BB962C8B-B14F-4D97-AF65-F5344CB8AC3E}">
        <p14:creationId xmlns:p14="http://schemas.microsoft.com/office/powerpoint/2010/main" val="15399991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a:extLst>
              <a:ext uri="{FF2B5EF4-FFF2-40B4-BE49-F238E27FC236}">
                <a16:creationId xmlns:a16="http://schemas.microsoft.com/office/drawing/2014/main" xmlns="" id="{4333B2B9-EBB6-D141-8C9B-BBBC5AE44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76200"/>
            <a:ext cx="9142412" cy="6856413"/>
          </a:xfrm>
          <a:prstGeom prst="rect">
            <a:avLst/>
          </a:prstGeom>
          <a:solidFill>
            <a:schemeClr val="bg1"/>
          </a:solidFill>
          <a:ln w="19050">
            <a:solidFill>
              <a:srgbClr val="FF0000"/>
            </a:solidFill>
            <a:miter lim="800000"/>
            <a:headEnd/>
            <a:tailEnd/>
          </a:ln>
        </p:spPr>
      </p:pic>
      <p:sp>
        <p:nvSpPr>
          <p:cNvPr id="29699" name="Rectangle 3">
            <a:extLst>
              <a:ext uri="{FF2B5EF4-FFF2-40B4-BE49-F238E27FC236}">
                <a16:creationId xmlns:a16="http://schemas.microsoft.com/office/drawing/2014/main" xmlns="" id="{8B2C6E91-1F0A-E545-81C4-63CD981B8C24}"/>
              </a:ext>
            </a:extLst>
          </p:cNvPr>
          <p:cNvSpPr>
            <a:spLocks noChangeArrowheads="1"/>
          </p:cNvSpPr>
          <p:nvPr/>
        </p:nvSpPr>
        <p:spPr bwMode="auto">
          <a:xfrm>
            <a:off x="2438400" y="336550"/>
            <a:ext cx="6324600" cy="850900"/>
          </a:xfrm>
          <a:prstGeom prst="rect">
            <a:avLst/>
          </a:prstGeom>
          <a:solidFill>
            <a:schemeClr val="bg1"/>
          </a:solidFill>
          <a:ln w="28575">
            <a:solidFill>
              <a:srgbClr val="FF0000"/>
            </a:solidFill>
            <a:miter lim="800000"/>
            <a:headEnd/>
            <a:tailEnd/>
          </a:ln>
          <a:effectLst/>
        </p:spPr>
        <p:txBody>
          <a:bodyPr>
            <a:spAutoFit/>
          </a:bodyPr>
          <a:lstStyle/>
          <a:p>
            <a:pPr algn="ctr" defTabSz="457200">
              <a:defRPr/>
            </a:pPr>
            <a:r>
              <a:rPr lang="en-US" sz="2400" i="1">
                <a:solidFill>
                  <a:srgbClr val="0000CC"/>
                </a:solidFill>
                <a:effectLst>
                  <a:outerShdw blurRad="38100" dist="38100" dir="2700000" algn="tl">
                    <a:srgbClr val="C0C0C0"/>
                  </a:outerShdw>
                </a:effectLst>
                <a:ea typeface="+mn-ea"/>
                <a:cs typeface="Arial" pitchFamily="34" charset="0"/>
              </a:rPr>
              <a:t>Relapse curve showing the occurrence of smoking relapse in the study population.</a:t>
            </a:r>
            <a:endParaRPr lang="it-IT" sz="2400" i="1">
              <a:solidFill>
                <a:srgbClr val="0000CC"/>
              </a:solidFill>
              <a:effectLst>
                <a:outerShdw blurRad="38100" dist="38100" dir="2700000" algn="tl">
                  <a:srgbClr val="C0C0C0"/>
                </a:outerShdw>
              </a:effectLst>
              <a:ea typeface="+mn-ea"/>
              <a:cs typeface="Arial" pitchFamily="34" charset="0"/>
            </a:endParaRPr>
          </a:p>
        </p:txBody>
      </p:sp>
      <p:sp>
        <p:nvSpPr>
          <p:cNvPr id="29700" name="Rectangle 4">
            <a:extLst>
              <a:ext uri="{FF2B5EF4-FFF2-40B4-BE49-F238E27FC236}">
                <a16:creationId xmlns:a16="http://schemas.microsoft.com/office/drawing/2014/main" xmlns="" id="{55466266-B095-A44F-84DA-331D4B9356DA}"/>
              </a:ext>
            </a:extLst>
          </p:cNvPr>
          <p:cNvSpPr>
            <a:spLocks noChangeArrowheads="1"/>
          </p:cNvSpPr>
          <p:nvPr/>
        </p:nvSpPr>
        <p:spPr bwMode="auto">
          <a:xfrm>
            <a:off x="3276600" y="3886200"/>
            <a:ext cx="5257800" cy="1219200"/>
          </a:xfrm>
          <a:prstGeom prst="rect">
            <a:avLst/>
          </a:prstGeom>
          <a:solidFill>
            <a:schemeClr val="bg1"/>
          </a:solidFill>
          <a:ln w="19050" algn="ctr">
            <a:solidFill>
              <a:srgbClr val="FF0000"/>
            </a:solidFill>
            <a:miter lim="800000"/>
            <a:headEnd/>
            <a:tailEnd/>
          </a:ln>
          <a:effectLst/>
        </p:spPr>
        <p:txBody>
          <a:bodyPr/>
          <a:lstStyle/>
          <a:p>
            <a:pPr algn="ctr" defTabSz="457200">
              <a:defRPr/>
            </a:pPr>
            <a:r>
              <a:rPr lang="en-US" sz="1800">
                <a:solidFill>
                  <a:prstClr val="black"/>
                </a:solidFill>
                <a:ea typeface="+mn-ea"/>
                <a:cs typeface="Arial" pitchFamily="34" charset="0"/>
              </a:rPr>
              <a:t>During the 12-month follow-up period, </a:t>
            </a:r>
            <a:r>
              <a:rPr lang="en-US" sz="1800" i="1">
                <a:solidFill>
                  <a:srgbClr val="0000CC"/>
                </a:solidFill>
                <a:effectLst>
                  <a:outerShdw blurRad="38100" dist="38100" dir="2700000" algn="tl">
                    <a:srgbClr val="C0C0C0"/>
                  </a:outerShdw>
                </a:effectLst>
                <a:ea typeface="+mn-ea"/>
                <a:cs typeface="Arial" pitchFamily="34" charset="0"/>
              </a:rPr>
              <a:t>813 patients (62.8%) resumed regular smoking.</a:t>
            </a:r>
            <a:r>
              <a:rPr lang="en-US" sz="1800">
                <a:solidFill>
                  <a:prstClr val="black"/>
                </a:solidFill>
                <a:ea typeface="+mn-ea"/>
                <a:cs typeface="Arial" pitchFamily="34" charset="0"/>
              </a:rPr>
              <a:t> The median interval from discharge to smoking relapse was 19 days (interquartile range 9 to 76).</a:t>
            </a:r>
          </a:p>
        </p:txBody>
      </p:sp>
    </p:spTree>
    <p:extLst>
      <p:ext uri="{BB962C8B-B14F-4D97-AF65-F5344CB8AC3E}">
        <p14:creationId xmlns:p14="http://schemas.microsoft.com/office/powerpoint/2010/main" val="3169668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2736" y="1757065"/>
            <a:ext cx="9144000" cy="3600400"/>
          </a:xfrm>
          <a:prstGeom prst="rect">
            <a:avLst/>
          </a:prstGeom>
        </p:spPr>
      </p:pic>
      <p:sp>
        <p:nvSpPr>
          <p:cNvPr id="7" name="Rettangolo 6">
            <a:extLst>
              <a:ext uri="{FF2B5EF4-FFF2-40B4-BE49-F238E27FC236}">
                <a16:creationId xmlns:a16="http://schemas.microsoft.com/office/drawing/2014/main" xmlns="" id="{FFF0E817-6D08-1844-9E36-211BEDCE5246}"/>
              </a:ext>
            </a:extLst>
          </p:cNvPr>
          <p:cNvSpPr/>
          <p:nvPr/>
        </p:nvSpPr>
        <p:spPr>
          <a:xfrm>
            <a:off x="92736" y="3557265"/>
            <a:ext cx="9051264" cy="1800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a:stretch>
            <a:fillRect/>
          </a:stretch>
        </p:blipFill>
        <p:spPr>
          <a:xfrm>
            <a:off x="4891980" y="6414831"/>
            <a:ext cx="4000500" cy="317500"/>
          </a:xfrm>
          <a:prstGeom prst="rect">
            <a:avLst/>
          </a:prstGeom>
        </p:spPr>
      </p:pic>
      <p:sp>
        <p:nvSpPr>
          <p:cNvPr id="5" name="CasellaDiTesto 4"/>
          <p:cNvSpPr txBox="1"/>
          <p:nvPr/>
        </p:nvSpPr>
        <p:spPr>
          <a:xfrm>
            <a:off x="1619672" y="692696"/>
            <a:ext cx="6090129" cy="523220"/>
          </a:xfrm>
          <a:prstGeom prst="rect">
            <a:avLst/>
          </a:prstGeom>
          <a:noFill/>
        </p:spPr>
        <p:txBody>
          <a:bodyPr wrap="none" rtlCol="0">
            <a:spAutoFit/>
          </a:bodyPr>
          <a:lstStyle/>
          <a:p>
            <a:r>
              <a:rPr lang="it-IT" sz="2800" b="1" dirty="0">
                <a:solidFill>
                  <a:srgbClr val="FF0000"/>
                </a:solidFill>
                <a:latin typeface="Arial"/>
                <a:cs typeface="Arial"/>
              </a:rPr>
              <a:t>Quali le  colpe?   Chi i  colpevoli?</a:t>
            </a:r>
          </a:p>
        </p:txBody>
      </p:sp>
    </p:spTree>
    <p:extLst>
      <p:ext uri="{BB962C8B-B14F-4D97-AF65-F5344CB8AC3E}">
        <p14:creationId xmlns:p14="http://schemas.microsoft.com/office/powerpoint/2010/main" val="418919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1" name="Picture 2">
            <a:extLst>
              <a:ext uri="{FF2B5EF4-FFF2-40B4-BE49-F238E27FC236}">
                <a16:creationId xmlns:a16="http://schemas.microsoft.com/office/drawing/2014/main" xmlns="" id="{F4438CE8-7330-0A45-9703-9E43E7BE9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533400"/>
            <a:ext cx="8005762" cy="5649913"/>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116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olo 1"/>
          <p:cNvSpPr>
            <a:spLocks noGrp="1"/>
          </p:cNvSpPr>
          <p:nvPr>
            <p:ph type="title"/>
          </p:nvPr>
        </p:nvSpPr>
        <p:spPr/>
        <p:txBody>
          <a:bodyPr/>
          <a:lstStyle/>
          <a:p>
            <a:pPr eaLnBrk="1" hangingPunct="1"/>
            <a:endParaRPr lang="it-IT">
              <a:latin typeface="Tahoma" charset="0"/>
              <a:ea typeface="ＭＳ Ｐゴシック" charset="0"/>
            </a:endParaRPr>
          </a:p>
        </p:txBody>
      </p:sp>
      <p:pic>
        <p:nvPicPr>
          <p:cNvPr id="106498"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79221"/>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olo 1"/>
          <p:cNvSpPr>
            <a:spLocks noGrp="1"/>
          </p:cNvSpPr>
          <p:nvPr>
            <p:ph type="title"/>
          </p:nvPr>
        </p:nvSpPr>
        <p:spPr/>
        <p:txBody>
          <a:bodyPr/>
          <a:lstStyle/>
          <a:p>
            <a:pPr eaLnBrk="1" hangingPunct="1"/>
            <a:endParaRPr lang="it-IT">
              <a:latin typeface="Tahoma" charset="0"/>
              <a:ea typeface="ＭＳ Ｐゴシック" charset="0"/>
            </a:endParaRPr>
          </a:p>
        </p:txBody>
      </p:sp>
      <p:pic>
        <p:nvPicPr>
          <p:cNvPr id="10547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1413"/>
            <a:ext cx="9144000"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75434"/>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xmlns="" id="{644966A5-DDAC-5A45-9414-1ACCDC8E38CD}"/>
              </a:ext>
            </a:extLst>
          </p:cNvPr>
          <p:cNvSpPr>
            <a:spLocks noChangeArrowheads="1"/>
          </p:cNvSpPr>
          <p:nvPr/>
        </p:nvSpPr>
        <p:spPr bwMode="auto">
          <a:xfrm>
            <a:off x="468313" y="2636838"/>
            <a:ext cx="867568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it-IT" sz="3600" i="1">
                <a:latin typeface="Comic Sans MS" panose="030F0902030302020204" pitchFamily="66" charset="0"/>
                <a:cs typeface="Times New Roman" panose="02020603050405020304" pitchFamily="18" charset="0"/>
              </a:rPr>
              <a:t>“</a:t>
            </a:r>
            <a:r>
              <a:rPr lang="en-US" altLang="ja-JP" sz="3200" i="1">
                <a:latin typeface="Comic Sans MS" panose="030F0902030302020204" pitchFamily="66" charset="0"/>
                <a:cs typeface="Times New Roman" panose="02020603050405020304" pitchFamily="18" charset="0"/>
              </a:rPr>
              <a:t>I medici migliori prevengono la malattia,</a:t>
            </a:r>
            <a:endParaRPr lang="en-US" altLang="ja-JP" sz="3200">
              <a:latin typeface="Comic Sans MS" panose="030F0902030302020204" pitchFamily="66" charset="0"/>
              <a:cs typeface="Times New Roman" panose="02020603050405020304" pitchFamily="18" charset="0"/>
            </a:endParaRPr>
          </a:p>
          <a:p>
            <a:r>
              <a:rPr lang="en-US" altLang="it-IT" sz="3200" i="1">
                <a:latin typeface="Comic Sans MS" panose="030F0902030302020204" pitchFamily="66" charset="0"/>
                <a:cs typeface="Times New Roman" panose="02020603050405020304" pitchFamily="18" charset="0"/>
              </a:rPr>
              <a:t> i medici mediocri curano la malattia prima che diventi evidente </a:t>
            </a:r>
            <a:endParaRPr lang="en-US" altLang="it-IT" sz="3200">
              <a:latin typeface="Comic Sans MS" panose="030F0902030302020204" pitchFamily="66" charset="0"/>
              <a:cs typeface="Times New Roman" panose="02020603050405020304" pitchFamily="18" charset="0"/>
            </a:endParaRPr>
          </a:p>
          <a:p>
            <a:r>
              <a:rPr lang="en-US" altLang="it-IT" sz="3200" i="1">
                <a:latin typeface="Comic Sans MS" panose="030F0902030302020204" pitchFamily="66" charset="0"/>
                <a:cs typeface="Times New Roman" panose="02020603050405020304" pitchFamily="18" charset="0"/>
              </a:rPr>
              <a:t>e i medici peggiori curano la malattia conclamata”</a:t>
            </a:r>
            <a:endParaRPr lang="en-US" altLang="ja-JP" i="1">
              <a:solidFill>
                <a:schemeClr val="tx2"/>
              </a:solidFill>
              <a:latin typeface="Comic Sans MS" panose="030F0902030302020204" pitchFamily="66" charset="0"/>
              <a:cs typeface="Times New Roman" panose="02020603050405020304" pitchFamily="18" charset="0"/>
            </a:endParaRPr>
          </a:p>
          <a:p>
            <a:pPr algn="r"/>
            <a:endParaRPr lang="en-US" altLang="it-IT" i="1">
              <a:solidFill>
                <a:schemeClr val="tx2"/>
              </a:solidFill>
              <a:latin typeface="Comic Sans MS" panose="030F0902030302020204" pitchFamily="66" charset="0"/>
              <a:cs typeface="Times New Roman" panose="02020603050405020304" pitchFamily="18" charset="0"/>
            </a:endParaRPr>
          </a:p>
          <a:p>
            <a:pPr algn="r"/>
            <a:r>
              <a:rPr lang="en-US" altLang="it-IT" i="1">
                <a:solidFill>
                  <a:schemeClr val="tx2"/>
                </a:solidFill>
                <a:latin typeface="Comic Sans MS" panose="030F0902030302020204" pitchFamily="66" charset="0"/>
                <a:cs typeface="Times New Roman" panose="02020603050405020304" pitchFamily="18" charset="0"/>
              </a:rPr>
              <a:t>Huang Dee, Nai-Chian; testo medico cinese 2600 A.C.</a:t>
            </a:r>
            <a:endParaRPr lang="en-US" altLang="it-IT">
              <a:solidFill>
                <a:schemeClr val="tx2"/>
              </a:solidFill>
              <a:latin typeface="Comic Sans MS" panose="030F0902030302020204" pitchFamily="66" charset="0"/>
              <a:cs typeface="Times New Roman" panose="02020603050405020304" pitchFamily="18" charset="0"/>
            </a:endParaRPr>
          </a:p>
          <a:p>
            <a:endParaRPr lang="en-US" altLang="it-IT">
              <a:solidFill>
                <a:schemeClr val="tx2"/>
              </a:solidFill>
              <a:latin typeface="Comic Sans MS" panose="030F0902030302020204" pitchFamily="66" charset="0"/>
              <a:cs typeface="Arial" panose="020B0604020202020204" pitchFamily="34" charset="0"/>
            </a:endParaRPr>
          </a:p>
        </p:txBody>
      </p:sp>
      <p:pic>
        <p:nvPicPr>
          <p:cNvPr id="120835" name="Picture 3" descr="cuore3">
            <a:extLst>
              <a:ext uri="{FF2B5EF4-FFF2-40B4-BE49-F238E27FC236}">
                <a16:creationId xmlns:a16="http://schemas.microsoft.com/office/drawing/2014/main" xmlns="" id="{DCEC71A9-074C-FB44-AB21-14233C0D4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52400"/>
            <a:ext cx="33147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115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xmlns="" id="{5262DF42-490A-D548-9189-149BD468C879}"/>
              </a:ext>
            </a:extLst>
          </p:cNvPr>
          <p:cNvSpPr>
            <a:spLocks noGrp="1"/>
          </p:cNvSpPr>
          <p:nvPr>
            <p:ph type="title" idx="4294967295"/>
          </p:nvPr>
        </p:nvSpPr>
        <p:spPr bwMode="auto"/>
        <p:txBody>
          <a:bodyPr wrap="square" lIns="91440" tIns="45720" rIns="91440" bIns="45720" numCol="1" anchorCtr="0" compatLnSpc="1">
            <a:prstTxWarp prst="textNoShape">
              <a:avLst/>
            </a:prstTxWarp>
          </a:bodyPr>
          <a:lstStyle/>
          <a:p>
            <a:pPr>
              <a:defRPr/>
            </a:pPr>
            <a:endParaRPr lang="it-IT">
              <a:latin typeface="+mj-lt"/>
              <a:ea typeface="+mj-ea"/>
              <a:cs typeface="+mj-cs"/>
            </a:endParaRPr>
          </a:p>
        </p:txBody>
      </p:sp>
      <p:sp>
        <p:nvSpPr>
          <p:cNvPr id="121859" name="Rectangle 3">
            <a:extLst>
              <a:ext uri="{FF2B5EF4-FFF2-40B4-BE49-F238E27FC236}">
                <a16:creationId xmlns:a16="http://schemas.microsoft.com/office/drawing/2014/main" xmlns="" id="{292BB3C3-3688-7347-9452-E940C6E2E4DE}"/>
              </a:ext>
            </a:extLst>
          </p:cNvPr>
          <p:cNvSpPr>
            <a:spLocks noGrp="1"/>
          </p:cNvSpPr>
          <p:nvPr>
            <p:ph type="body" idx="4294967295"/>
          </p:nvPr>
        </p:nvSpPr>
        <p:spPr/>
        <p:txBody>
          <a:bodyPr/>
          <a:lstStyle/>
          <a:p>
            <a:pPr>
              <a:buFont typeface="Wingdings" pitchFamily="2" charset="2"/>
              <a:buNone/>
            </a:pPr>
            <a:r>
              <a:rPr lang="it-IT" altLang="it-IT" sz="4300" i="1">
                <a:latin typeface="Arial" panose="020B0604020202020204" pitchFamily="34" charset="0"/>
              </a:rPr>
              <a:t>	Se mi fossi dedicato alla prevenzione, avrei potuto salvare 150000 vite, invece di 150</a:t>
            </a:r>
          </a:p>
          <a:p>
            <a:pPr>
              <a:buFont typeface="Wingdings" pitchFamily="2" charset="2"/>
              <a:buNone/>
            </a:pPr>
            <a:endParaRPr lang="it-IT" altLang="it-IT" sz="4300" i="1">
              <a:latin typeface="Arial" panose="020B0604020202020204" pitchFamily="34" charset="0"/>
            </a:endParaRPr>
          </a:p>
          <a:p>
            <a:pPr>
              <a:buFont typeface="Wingdings" pitchFamily="2" charset="2"/>
              <a:buNone/>
            </a:pPr>
            <a:r>
              <a:rPr lang="it-IT" altLang="it-IT" sz="4300" i="1">
                <a:latin typeface="Arial" panose="020B0604020202020204" pitchFamily="34" charset="0"/>
              </a:rPr>
              <a:t>					</a:t>
            </a:r>
            <a:r>
              <a:rPr lang="it-IT" altLang="it-IT" sz="3900" i="1">
                <a:latin typeface="Arial" panose="020B0604020202020204" pitchFamily="34" charset="0"/>
              </a:rPr>
              <a:t>Christian Barnard</a:t>
            </a:r>
          </a:p>
        </p:txBody>
      </p:sp>
    </p:spTree>
    <p:extLst>
      <p:ext uri="{BB962C8B-B14F-4D97-AF65-F5344CB8AC3E}">
        <p14:creationId xmlns:p14="http://schemas.microsoft.com/office/powerpoint/2010/main" val="1396320984"/>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442FBE1D-D4A4-B948-A56A-3C269EFF7297}"/>
              </a:ext>
            </a:extLst>
          </p:cNvPr>
          <p:cNvSpPr>
            <a:spLocks noGrp="1"/>
          </p:cNvSpPr>
          <p:nvPr>
            <p:ph type="body" sz="half" idx="4294967295"/>
          </p:nvPr>
        </p:nvSpPr>
        <p:spPr>
          <a:xfrm>
            <a:off x="539750" y="1844675"/>
            <a:ext cx="8153400" cy="4800600"/>
          </a:xfrm>
        </p:spPr>
        <p:txBody>
          <a:bodyPr/>
          <a:lstStyle/>
          <a:p>
            <a:pPr marL="381000" indent="-381000" defTabSz="914400" eaLnBrk="1" hangingPunct="1">
              <a:lnSpc>
                <a:spcPct val="90000"/>
              </a:lnSpc>
              <a:buClr>
                <a:srgbClr val="0000CC"/>
              </a:buClr>
              <a:buFont typeface="Wingdings" pitchFamily="2" charset="2"/>
              <a:buChar char="ü"/>
              <a:defRPr/>
            </a:pPr>
            <a:r>
              <a:rPr lang="en-US" sz="2400" dirty="0">
                <a:solidFill>
                  <a:schemeClr val="tx1"/>
                </a:solidFill>
                <a:latin typeface="Tahoma" pitchFamily="34" charset="0"/>
                <a:ea typeface="Tahoma" pitchFamily="34" charset="0"/>
                <a:cs typeface="Tahoma" pitchFamily="34" charset="0"/>
              </a:rPr>
              <a:t>Independent predictors of relapse by multivariate analysis (Cox proportional hazard regression method):</a:t>
            </a:r>
          </a:p>
          <a:p>
            <a:pPr marL="381000" indent="-381000" defTabSz="914400" eaLnBrk="1" hangingPunct="1">
              <a:lnSpc>
                <a:spcPct val="90000"/>
              </a:lnSpc>
              <a:buClr>
                <a:srgbClr val="0000CC"/>
              </a:buClr>
              <a:buFont typeface="Wingdings" pitchFamily="2" charset="2"/>
              <a:buAutoNum type="arabicPeriod"/>
              <a:defRPr/>
            </a:pPr>
            <a:r>
              <a:rPr lang="en-US" sz="2400" i="1"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Increasing age</a:t>
            </a:r>
            <a:r>
              <a:rPr lang="en-US" sz="2400" dirty="0">
                <a:latin typeface="Tahoma" pitchFamily="34" charset="0"/>
                <a:ea typeface="Tahoma" pitchFamily="34" charset="0"/>
                <a:cs typeface="Tahoma" pitchFamily="34" charset="0"/>
              </a:rPr>
              <a:t> </a:t>
            </a:r>
            <a:r>
              <a:rPr lang="en-US" sz="2400" dirty="0">
                <a:solidFill>
                  <a:schemeClr val="tx1"/>
                </a:solidFill>
                <a:latin typeface="Tahoma" pitchFamily="34" charset="0"/>
                <a:ea typeface="Tahoma" pitchFamily="34" charset="0"/>
                <a:cs typeface="Tahoma" pitchFamily="34" charset="0"/>
              </a:rPr>
              <a:t>(HR 1.034 per year, 95% CI 1.028 to 1.039, p=0.001)</a:t>
            </a:r>
          </a:p>
          <a:p>
            <a:pPr marL="381000" indent="-381000" defTabSz="914400" eaLnBrk="1" hangingPunct="1">
              <a:lnSpc>
                <a:spcPct val="90000"/>
              </a:lnSpc>
              <a:buClr>
                <a:srgbClr val="0000CC"/>
              </a:buClr>
              <a:buFont typeface="Wingdings" pitchFamily="2" charset="2"/>
              <a:buAutoNum type="arabicPeriod"/>
              <a:defRPr/>
            </a:pPr>
            <a:r>
              <a:rPr lang="en-US" sz="2400" i="1"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Female gender</a:t>
            </a:r>
            <a:r>
              <a:rPr lang="en-US" sz="2400" dirty="0">
                <a:latin typeface="Tahoma" pitchFamily="34" charset="0"/>
                <a:ea typeface="Tahoma" pitchFamily="34" charset="0"/>
                <a:cs typeface="Tahoma" pitchFamily="34" charset="0"/>
              </a:rPr>
              <a:t> </a:t>
            </a:r>
            <a:r>
              <a:rPr lang="en-US" sz="2400" dirty="0">
                <a:solidFill>
                  <a:schemeClr val="tx1"/>
                </a:solidFill>
                <a:latin typeface="Tahoma" pitchFamily="34" charset="0"/>
                <a:ea typeface="Tahoma" pitchFamily="34" charset="0"/>
                <a:cs typeface="Tahoma" pitchFamily="34" charset="0"/>
              </a:rPr>
              <a:t>(HR 1.23, 95% CI 1.09 to 1.42, p=0.03)</a:t>
            </a:r>
          </a:p>
          <a:p>
            <a:pPr marL="381000" indent="-381000" defTabSz="914400" eaLnBrk="1" hangingPunct="1">
              <a:lnSpc>
                <a:spcPct val="90000"/>
              </a:lnSpc>
              <a:buClr>
                <a:srgbClr val="0000CC"/>
              </a:buClr>
              <a:buFont typeface="Wingdings" pitchFamily="2" charset="2"/>
              <a:buAutoNum type="arabicPeriod"/>
              <a:defRPr/>
            </a:pPr>
            <a:r>
              <a:rPr lang="en-US" sz="2400" i="1"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Cardiac rehabilitation program</a:t>
            </a:r>
            <a:r>
              <a:rPr lang="en-US" sz="2400" dirty="0">
                <a:latin typeface="Tahoma" pitchFamily="34" charset="0"/>
                <a:ea typeface="Tahoma" pitchFamily="34" charset="0"/>
                <a:cs typeface="Tahoma" pitchFamily="34" charset="0"/>
              </a:rPr>
              <a:t> (</a:t>
            </a:r>
            <a:r>
              <a:rPr lang="en-US" sz="2400" dirty="0">
                <a:solidFill>
                  <a:schemeClr val="tx1"/>
                </a:solidFill>
                <a:latin typeface="Tahoma" pitchFamily="34" charset="0"/>
                <a:ea typeface="Tahoma" pitchFamily="34" charset="0"/>
                <a:cs typeface="Tahoma" pitchFamily="34" charset="0"/>
              </a:rPr>
              <a:t>HR 0.74, 95% CI 0.51 to 0.91, p=0.02)</a:t>
            </a:r>
          </a:p>
          <a:p>
            <a:pPr marL="381000" indent="-381000" defTabSz="914400" eaLnBrk="1" hangingPunct="1">
              <a:lnSpc>
                <a:spcPct val="90000"/>
              </a:lnSpc>
              <a:buClr>
                <a:srgbClr val="0000CC"/>
              </a:buClr>
              <a:buFont typeface="Wingdings" pitchFamily="2" charset="2"/>
              <a:buAutoNum type="arabicPeriod"/>
              <a:defRPr/>
            </a:pPr>
            <a:r>
              <a:rPr lang="en-US" sz="2400" i="1"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Diabetes </a:t>
            </a:r>
            <a:r>
              <a:rPr lang="en-US" sz="2400" dirty="0">
                <a:solidFill>
                  <a:schemeClr val="tx1"/>
                </a:solidFill>
                <a:latin typeface="Tahoma" pitchFamily="34" charset="0"/>
                <a:ea typeface="Tahoma" pitchFamily="34" charset="0"/>
                <a:cs typeface="Tahoma" pitchFamily="34" charset="0"/>
              </a:rPr>
              <a:t>(HR 0.79, 95% CI 0.68 to 0.94, p=0.03).</a:t>
            </a:r>
            <a:endParaRPr lang="en-GB" sz="2400" dirty="0">
              <a:solidFill>
                <a:schemeClr val="tx1"/>
              </a:solidFill>
              <a:latin typeface="Tahoma" pitchFamily="34" charset="0"/>
              <a:ea typeface="Tahoma" pitchFamily="34" charset="0"/>
              <a:cs typeface="Tahoma" pitchFamily="34" charset="0"/>
            </a:endParaRPr>
          </a:p>
          <a:p>
            <a:pPr marL="381000" indent="-381000" defTabSz="914400" eaLnBrk="1" hangingPunct="1">
              <a:lnSpc>
                <a:spcPct val="90000"/>
              </a:lnSpc>
              <a:buClr>
                <a:srgbClr val="0000CC"/>
              </a:buClr>
              <a:buFont typeface="Wingdings" pitchFamily="2" charset="2"/>
              <a:buNone/>
              <a:defRPr/>
            </a:pPr>
            <a:endParaRPr lang="en-GB" sz="2400" dirty="0">
              <a:solidFill>
                <a:schemeClr val="tx1"/>
              </a:solidFill>
              <a:latin typeface="Tahoma" pitchFamily="34" charset="0"/>
              <a:ea typeface="Tahoma" pitchFamily="34" charset="0"/>
              <a:cs typeface="Tahoma" pitchFamily="34" charset="0"/>
            </a:endParaRPr>
          </a:p>
        </p:txBody>
      </p:sp>
      <p:sp>
        <p:nvSpPr>
          <p:cNvPr id="31747" name="Rectangle 3">
            <a:extLst>
              <a:ext uri="{FF2B5EF4-FFF2-40B4-BE49-F238E27FC236}">
                <a16:creationId xmlns:a16="http://schemas.microsoft.com/office/drawing/2014/main" xmlns="" id="{F6F5A70C-B926-7644-A33C-AADB5D7C1213}"/>
              </a:ext>
            </a:extLst>
          </p:cNvPr>
          <p:cNvSpPr>
            <a:spLocks noChangeArrowheads="1"/>
          </p:cNvSpPr>
          <p:nvPr/>
        </p:nvSpPr>
        <p:spPr bwMode="auto">
          <a:xfrm>
            <a:off x="2133600" y="228600"/>
            <a:ext cx="678180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defTabSz="457200" eaLnBrk="0" hangingPunct="0">
              <a:defRPr sz="2000">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sz="2000">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sz="2000">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altLang="it-IT" sz="2900" b="1">
                <a:solidFill>
                  <a:srgbClr val="0000CC"/>
                </a:solidFill>
                <a:effectLst>
                  <a:outerShdw blurRad="38100" dist="38100" dir="2700000" algn="tl">
                    <a:srgbClr val="C0C0C0"/>
                  </a:outerShdw>
                </a:effectLst>
                <a:latin typeface="Tahoma" panose="020B0604030504040204" pitchFamily="34" charset="0"/>
              </a:rPr>
              <a:t>Smoking Relapse Predictors</a:t>
            </a:r>
          </a:p>
        </p:txBody>
      </p:sp>
      <p:graphicFrame>
        <p:nvGraphicFramePr>
          <p:cNvPr id="207875" name="Object 4">
            <a:extLst>
              <a:ext uri="{FF2B5EF4-FFF2-40B4-BE49-F238E27FC236}">
                <a16:creationId xmlns:a16="http://schemas.microsoft.com/office/drawing/2014/main" xmlns="" id="{5A931037-1A4E-444E-927E-406EA9B27DCA}"/>
              </a:ext>
            </a:extLst>
          </p:cNvPr>
          <p:cNvGraphicFramePr>
            <a:graphicFrameLocks noGrp="1" noChangeAspect="1"/>
          </p:cNvGraphicFramePr>
          <p:nvPr>
            <p:ph sz="half" idx="4294967295"/>
          </p:nvPr>
        </p:nvGraphicFramePr>
        <p:xfrm>
          <a:off x="228600" y="228600"/>
          <a:ext cx="1828800" cy="842963"/>
        </p:xfrm>
        <a:graphic>
          <a:graphicData uri="http://schemas.openxmlformats.org/presentationml/2006/ole">
            <mc:AlternateContent xmlns:mc="http://schemas.openxmlformats.org/markup-compatibility/2006">
              <mc:Choice xmlns:v="urn:schemas-microsoft-com:vml" Requires="v">
                <p:oleObj spid="_x0000_s646154" name="Immagine" r:id="rId3" imgW="8801100" imgH="4051300" progId="Word.Picture.8">
                  <p:embed/>
                </p:oleObj>
              </mc:Choice>
              <mc:Fallback>
                <p:oleObj name="Immagine" r:id="rId3" imgW="8801100" imgH="4051300" progId="Word.Picture.8">
                  <p:embed/>
                  <p:pic>
                    <p:nvPicPr>
                      <p:cNvPr id="207875" name="Object 4">
                        <a:extLst>
                          <a:ext uri="{FF2B5EF4-FFF2-40B4-BE49-F238E27FC236}">
                            <a16:creationId xmlns:a16="http://schemas.microsoft.com/office/drawing/2014/main" xmlns="" id="{5A931037-1A4E-444E-927E-406EA9B27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828800" cy="84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60580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c:\Programmi\Microsoft Office\Clipart\Pub60Cor\PE00542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752600"/>
            <a:ext cx="341312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1" name="Picture 3" descr="E:\images\Attività ospedaliere\g0704119.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988" y="1752600"/>
            <a:ext cx="4672012"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5"/>
          <p:cNvSpPr txBox="1">
            <a:spLocks noChangeArrowheads="1"/>
          </p:cNvSpPr>
          <p:nvPr/>
        </p:nvSpPr>
        <p:spPr bwMode="auto">
          <a:xfrm>
            <a:off x="1295400" y="609600"/>
            <a:ext cx="6980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2800" b="1">
                <a:solidFill>
                  <a:schemeClr val="tx2"/>
                </a:solidFill>
                <a:latin typeface="Comic Sans MS" charset="0"/>
              </a:rPr>
              <a:t>Le difficoltà della prevenzione primaria</a:t>
            </a:r>
          </a:p>
        </p:txBody>
      </p:sp>
    </p:spTree>
    <p:extLst>
      <p:ext uri="{BB962C8B-B14F-4D97-AF65-F5344CB8AC3E}">
        <p14:creationId xmlns:p14="http://schemas.microsoft.com/office/powerpoint/2010/main" val="886181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7331"/>
                                        </p:tgtEl>
                                        <p:attrNameLst>
                                          <p:attrName>style.visibility</p:attrName>
                                        </p:attrNameLst>
                                      </p:cBhvr>
                                      <p:to>
                                        <p:strVal val="visible"/>
                                      </p:to>
                                    </p:set>
                                    <p:animEffect transition="in" filter="dissolve">
                                      <p:cBhvr>
                                        <p:cTn id="7" dur="500"/>
                                        <p:tgtEl>
                                          <p:spTgt spid="22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xmlns="" id="{5A403415-2B37-0A49-9EE5-66583943F705}"/>
              </a:ext>
            </a:extLst>
          </p:cNvPr>
          <p:cNvSpPr>
            <a:spLocks noGrp="1"/>
          </p:cNvSpPr>
          <p:nvPr>
            <p:ph type="body" sz="half" idx="4294967295"/>
          </p:nvPr>
        </p:nvSpPr>
        <p:spPr>
          <a:xfrm>
            <a:off x="539750" y="1916113"/>
            <a:ext cx="8153400" cy="4800600"/>
          </a:xfrm>
        </p:spPr>
        <p:txBody>
          <a:bodyPr/>
          <a:lstStyle/>
          <a:p>
            <a:pPr eaLnBrk="1" hangingPunct="1">
              <a:lnSpc>
                <a:spcPct val="90000"/>
              </a:lnSpc>
              <a:buClr>
                <a:srgbClr val="0000CC"/>
              </a:buClr>
              <a:buFont typeface="Wingdings" pitchFamily="2" charset="2"/>
              <a:buChar char="ü"/>
              <a:defRPr/>
            </a:pPr>
            <a:r>
              <a:rPr lang="en-US" sz="2400" dirty="0">
                <a:solidFill>
                  <a:schemeClr val="tx1"/>
                </a:solidFill>
                <a:latin typeface="Tahoma" pitchFamily="34" charset="0"/>
                <a:ea typeface="Tahoma" pitchFamily="34" charset="0"/>
                <a:cs typeface="Tahoma" pitchFamily="34" charset="0"/>
              </a:rPr>
              <a:t>During the 12-month follow-up, 97 patients died (7.5%, 95% CI 6.1 to 9.0). </a:t>
            </a:r>
          </a:p>
          <a:p>
            <a:pPr eaLnBrk="1" hangingPunct="1">
              <a:lnSpc>
                <a:spcPct val="90000"/>
              </a:lnSpc>
              <a:buClr>
                <a:srgbClr val="0000CC"/>
              </a:buClr>
              <a:buFont typeface="Wingdings" pitchFamily="2" charset="2"/>
              <a:buChar char="ü"/>
              <a:defRPr/>
            </a:pPr>
            <a:r>
              <a:rPr lang="en-US" sz="2400" dirty="0">
                <a:solidFill>
                  <a:schemeClr val="tx1"/>
                </a:solidFill>
                <a:latin typeface="Tahoma" pitchFamily="34" charset="0"/>
                <a:ea typeface="Tahoma" pitchFamily="34" charset="0"/>
                <a:cs typeface="Tahoma" pitchFamily="34" charset="0"/>
              </a:rPr>
              <a:t>Cardiovascular death in 81 patients (83.5%).</a:t>
            </a:r>
            <a:r>
              <a:rPr lang="en-GB" sz="2400" dirty="0">
                <a:solidFill>
                  <a:schemeClr val="tx1"/>
                </a:solidFill>
                <a:latin typeface="Tahoma" pitchFamily="34" charset="0"/>
                <a:ea typeface="Tahoma" pitchFamily="34" charset="0"/>
                <a:cs typeface="Tahoma" pitchFamily="34" charset="0"/>
              </a:rPr>
              <a:t> </a:t>
            </a:r>
          </a:p>
          <a:p>
            <a:pPr eaLnBrk="1" hangingPunct="1">
              <a:lnSpc>
                <a:spcPct val="90000"/>
              </a:lnSpc>
              <a:buClr>
                <a:srgbClr val="0000CC"/>
              </a:buClr>
              <a:buFont typeface="Wingdings" pitchFamily="2" charset="2"/>
              <a:buChar char="ü"/>
              <a:defRPr/>
            </a:pPr>
            <a:r>
              <a:rPr lang="en-US" sz="2400" dirty="0">
                <a:solidFill>
                  <a:schemeClr val="tx1"/>
                </a:solidFill>
                <a:latin typeface="Tahoma" pitchFamily="34" charset="0"/>
                <a:ea typeface="Tahoma" pitchFamily="34" charset="0"/>
                <a:cs typeface="Tahoma" pitchFamily="34" charset="0"/>
              </a:rPr>
              <a:t>Multivariate analysis with the Cox proportional hazard regression method, including</a:t>
            </a:r>
            <a:r>
              <a:rPr lang="en-US" sz="2400" dirty="0">
                <a:latin typeface="Tahoma" pitchFamily="34" charset="0"/>
                <a:ea typeface="Tahoma" pitchFamily="34" charset="0"/>
                <a:cs typeface="Tahoma" pitchFamily="34" charset="0"/>
              </a:rPr>
              <a:t> </a:t>
            </a:r>
            <a:r>
              <a:rPr lang="en-US" sz="2400" i="1"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smoking relapse as a time-dependent covariate</a:t>
            </a:r>
            <a:r>
              <a:rPr lang="en-US" sz="2400" dirty="0">
                <a:latin typeface="Tahoma" pitchFamily="34" charset="0"/>
                <a:ea typeface="Tahoma" pitchFamily="34" charset="0"/>
                <a:cs typeface="Tahoma" pitchFamily="34" charset="0"/>
              </a:rPr>
              <a:t>, </a:t>
            </a:r>
            <a:r>
              <a:rPr lang="en-US" sz="2400" dirty="0">
                <a:solidFill>
                  <a:schemeClr val="tx1"/>
                </a:solidFill>
                <a:latin typeface="Tahoma" pitchFamily="34" charset="0"/>
                <a:ea typeface="Tahoma" pitchFamily="34" charset="0"/>
                <a:cs typeface="Tahoma" pitchFamily="34" charset="0"/>
              </a:rPr>
              <a:t>demonstrated that after adjustment (demographics, clinical history, and variables related to the index event),</a:t>
            </a:r>
            <a:r>
              <a:rPr lang="en-US" sz="2400" dirty="0">
                <a:latin typeface="Tahoma" pitchFamily="34" charset="0"/>
                <a:ea typeface="Tahoma" pitchFamily="34" charset="0"/>
                <a:cs typeface="Tahoma" pitchFamily="34" charset="0"/>
              </a:rPr>
              <a:t> </a:t>
            </a:r>
            <a:r>
              <a:rPr lang="en-US" sz="2400" i="1" dirty="0">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resumption of smoke was an independent predictor of total mortality</a:t>
            </a:r>
            <a:r>
              <a:rPr lang="en-US" sz="2400" dirty="0">
                <a:latin typeface="Tahoma" pitchFamily="34" charset="0"/>
                <a:ea typeface="Tahoma" pitchFamily="34" charset="0"/>
                <a:cs typeface="Tahoma" pitchFamily="34" charset="0"/>
              </a:rPr>
              <a:t>.</a:t>
            </a:r>
          </a:p>
          <a:p>
            <a:pPr eaLnBrk="1" hangingPunct="1">
              <a:lnSpc>
                <a:spcPct val="90000"/>
              </a:lnSpc>
              <a:buClr>
                <a:srgbClr val="0000CC"/>
              </a:buClr>
              <a:buFont typeface="Wingdings" pitchFamily="2" charset="2"/>
              <a:buChar char="ü"/>
              <a:defRPr/>
            </a:pPr>
            <a:r>
              <a:rPr lang="en-GB" sz="2400" dirty="0">
                <a:solidFill>
                  <a:schemeClr val="tx1"/>
                </a:solidFill>
                <a:latin typeface="Tahoma" pitchFamily="34" charset="0"/>
                <a:ea typeface="Tahoma" pitchFamily="34" charset="0"/>
                <a:cs typeface="Tahoma" pitchFamily="34" charset="0"/>
              </a:rPr>
              <a:t>An earlier smoking relapse was associated with a greater risk of death.</a:t>
            </a:r>
          </a:p>
          <a:p>
            <a:pPr eaLnBrk="1" hangingPunct="1">
              <a:lnSpc>
                <a:spcPct val="90000"/>
              </a:lnSpc>
              <a:buClr>
                <a:srgbClr val="0000CC"/>
              </a:buClr>
              <a:buFont typeface="Wingdings" pitchFamily="2" charset="2"/>
              <a:buNone/>
              <a:defRPr/>
            </a:pPr>
            <a:endParaRPr lang="en-GB" sz="2400" dirty="0">
              <a:latin typeface="Tahoma" pitchFamily="34" charset="0"/>
              <a:ea typeface="Tahoma" pitchFamily="34" charset="0"/>
              <a:cs typeface="Tahoma" pitchFamily="34" charset="0"/>
            </a:endParaRPr>
          </a:p>
        </p:txBody>
      </p:sp>
      <p:sp>
        <p:nvSpPr>
          <p:cNvPr id="32771" name="Rectangle 3">
            <a:extLst>
              <a:ext uri="{FF2B5EF4-FFF2-40B4-BE49-F238E27FC236}">
                <a16:creationId xmlns:a16="http://schemas.microsoft.com/office/drawing/2014/main" xmlns="" id="{0BF44556-9176-C444-9A93-C46D61B763B1}"/>
              </a:ext>
            </a:extLst>
          </p:cNvPr>
          <p:cNvSpPr>
            <a:spLocks noChangeArrowheads="1"/>
          </p:cNvSpPr>
          <p:nvPr/>
        </p:nvSpPr>
        <p:spPr bwMode="auto">
          <a:xfrm>
            <a:off x="2133600" y="228600"/>
            <a:ext cx="678180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defTabSz="457200" eaLnBrk="0" hangingPunct="0">
              <a:defRPr sz="2000">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sz="2000">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sz="2000">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altLang="it-IT" sz="3700" b="1">
                <a:solidFill>
                  <a:srgbClr val="0000CC"/>
                </a:solidFill>
                <a:effectLst>
                  <a:outerShdw blurRad="38100" dist="38100" dir="2700000" algn="tl">
                    <a:srgbClr val="C0C0C0"/>
                  </a:outerShdw>
                </a:effectLst>
                <a:latin typeface="Tahoma" panose="020B0604030504040204" pitchFamily="34" charset="0"/>
              </a:rPr>
              <a:t>12-month Outcome</a:t>
            </a:r>
          </a:p>
        </p:txBody>
      </p:sp>
      <p:graphicFrame>
        <p:nvGraphicFramePr>
          <p:cNvPr id="208899" name="Object 4">
            <a:extLst>
              <a:ext uri="{FF2B5EF4-FFF2-40B4-BE49-F238E27FC236}">
                <a16:creationId xmlns:a16="http://schemas.microsoft.com/office/drawing/2014/main" xmlns="" id="{4F0B78BB-19A8-EA44-BF4B-C30F382F2188}"/>
              </a:ext>
            </a:extLst>
          </p:cNvPr>
          <p:cNvGraphicFramePr>
            <a:graphicFrameLocks noGrp="1" noChangeAspect="1"/>
          </p:cNvGraphicFramePr>
          <p:nvPr>
            <p:ph sz="half" idx="4294967295"/>
          </p:nvPr>
        </p:nvGraphicFramePr>
        <p:xfrm>
          <a:off x="228600" y="228600"/>
          <a:ext cx="1828800" cy="842963"/>
        </p:xfrm>
        <a:graphic>
          <a:graphicData uri="http://schemas.openxmlformats.org/presentationml/2006/ole">
            <mc:AlternateContent xmlns:mc="http://schemas.openxmlformats.org/markup-compatibility/2006">
              <mc:Choice xmlns:v="urn:schemas-microsoft-com:vml" Requires="v">
                <p:oleObj spid="_x0000_s647178" name="Immagine" r:id="rId3" imgW="8801100" imgH="4051300" progId="Word.Picture.8">
                  <p:embed/>
                </p:oleObj>
              </mc:Choice>
              <mc:Fallback>
                <p:oleObj name="Immagine" r:id="rId3" imgW="8801100" imgH="4051300" progId="Word.Picture.8">
                  <p:embed/>
                  <p:pic>
                    <p:nvPicPr>
                      <p:cNvPr id="208899" name="Object 4">
                        <a:extLst>
                          <a:ext uri="{FF2B5EF4-FFF2-40B4-BE49-F238E27FC236}">
                            <a16:creationId xmlns:a16="http://schemas.microsoft.com/office/drawing/2014/main" xmlns="" id="{4F0B78BB-19A8-EA44-BF4B-C30F382F2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828800" cy="84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620708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xmlns="" id="{18915B56-75B5-0A40-B45A-EACE3FA073B9}"/>
              </a:ext>
            </a:extLst>
          </p:cNvPr>
          <p:cNvSpPr>
            <a:spLocks noGrp="1"/>
          </p:cNvSpPr>
          <p:nvPr>
            <p:ph type="body" sz="half" idx="4294967295"/>
          </p:nvPr>
        </p:nvSpPr>
        <p:spPr>
          <a:xfrm>
            <a:off x="685800" y="1447800"/>
            <a:ext cx="7772400" cy="4343400"/>
          </a:xfrm>
        </p:spPr>
        <p:txBody>
          <a:bodyPr/>
          <a:lstStyle/>
          <a:p>
            <a:pPr eaLnBrk="1" hangingPunct="1">
              <a:lnSpc>
                <a:spcPct val="90000"/>
              </a:lnSpc>
              <a:buClr>
                <a:srgbClr val="0000CC"/>
              </a:buClr>
              <a:buFont typeface="Wingdings" pitchFamily="2" charset="2"/>
              <a:buChar char="ü"/>
              <a:defRPr/>
            </a:pPr>
            <a:r>
              <a:rPr lang="en-US" sz="2400">
                <a:solidFill>
                  <a:schemeClr val="tx1"/>
                </a:solidFill>
                <a:latin typeface="Tahoma" pitchFamily="34" charset="0"/>
                <a:ea typeface="Tahoma" pitchFamily="34" charset="0"/>
                <a:cs typeface="Tahoma" pitchFamily="34" charset="0"/>
              </a:rPr>
              <a:t>Smoking cessation programs</a:t>
            </a:r>
            <a:r>
              <a:rPr lang="en-US" sz="2400">
                <a:latin typeface="Tahoma" pitchFamily="34" charset="0"/>
                <a:ea typeface="Tahoma" pitchFamily="34" charset="0"/>
                <a:cs typeface="Tahoma" pitchFamily="34" charset="0"/>
              </a:rPr>
              <a:t> </a:t>
            </a:r>
            <a:r>
              <a:rPr lang="en-US" sz="2400" i="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using solely brief individual counseling without post-discharge follow-up</a:t>
            </a:r>
            <a:r>
              <a:rPr lang="en-US" sz="2400">
                <a:latin typeface="Tahoma" pitchFamily="34" charset="0"/>
                <a:ea typeface="Tahoma" pitchFamily="34" charset="0"/>
                <a:cs typeface="Tahoma" pitchFamily="34" charset="0"/>
              </a:rPr>
              <a:t> </a:t>
            </a:r>
            <a:r>
              <a:rPr lang="en-US" sz="2400">
                <a:solidFill>
                  <a:schemeClr val="tx1"/>
                </a:solidFill>
                <a:latin typeface="Tahoma" pitchFamily="34" charset="0"/>
                <a:ea typeface="Tahoma" pitchFamily="34" charset="0"/>
                <a:cs typeface="Tahoma" pitchFamily="34" charset="0"/>
              </a:rPr>
              <a:t>may be associated with a high smoking relapse rate.</a:t>
            </a:r>
            <a:r>
              <a:rPr lang="en-US" sz="2400">
                <a:latin typeface="Tahoma" pitchFamily="34" charset="0"/>
                <a:ea typeface="Tahoma" pitchFamily="34" charset="0"/>
                <a:cs typeface="Tahoma" pitchFamily="34" charset="0"/>
              </a:rPr>
              <a:t> </a:t>
            </a:r>
          </a:p>
          <a:p>
            <a:pPr eaLnBrk="1" hangingPunct="1">
              <a:lnSpc>
                <a:spcPct val="90000"/>
              </a:lnSpc>
              <a:buClr>
                <a:srgbClr val="0000CC"/>
              </a:buClr>
              <a:buFont typeface="Wingdings" pitchFamily="2" charset="2"/>
              <a:buChar char="ü"/>
              <a:defRPr/>
            </a:pPr>
            <a:r>
              <a:rPr lang="en-US" sz="2400" i="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Post-discharge rehabilitation</a:t>
            </a:r>
            <a:r>
              <a:rPr lang="en-US" sz="2400">
                <a:latin typeface="Tahoma" pitchFamily="34" charset="0"/>
                <a:ea typeface="Tahoma" pitchFamily="34" charset="0"/>
                <a:cs typeface="Tahoma" pitchFamily="34" charset="0"/>
              </a:rPr>
              <a:t> </a:t>
            </a:r>
            <a:r>
              <a:rPr lang="en-US" sz="2400">
                <a:solidFill>
                  <a:schemeClr val="tx1"/>
                </a:solidFill>
                <a:latin typeface="Tahoma" pitchFamily="34" charset="0"/>
                <a:ea typeface="Tahoma" pitchFamily="34" charset="0"/>
                <a:cs typeface="Tahoma" pitchFamily="34" charset="0"/>
              </a:rPr>
              <a:t>reduces the risk of smoking relapse (26% RRR).</a:t>
            </a:r>
            <a:r>
              <a:rPr lang="en-GB" sz="2400">
                <a:solidFill>
                  <a:schemeClr val="tx1"/>
                </a:solidFill>
                <a:latin typeface="Tahoma" pitchFamily="34" charset="0"/>
                <a:ea typeface="Tahoma" pitchFamily="34" charset="0"/>
                <a:cs typeface="Tahoma" pitchFamily="34" charset="0"/>
              </a:rPr>
              <a:t> </a:t>
            </a:r>
          </a:p>
          <a:p>
            <a:pPr eaLnBrk="1" hangingPunct="1">
              <a:lnSpc>
                <a:spcPct val="90000"/>
              </a:lnSpc>
              <a:buClr>
                <a:srgbClr val="0000CC"/>
              </a:buClr>
              <a:buFont typeface="Wingdings" pitchFamily="2" charset="2"/>
              <a:buChar char="ü"/>
              <a:defRPr/>
            </a:pPr>
            <a:endParaRPr lang="en-GB" sz="2400">
              <a:solidFill>
                <a:schemeClr val="tx1"/>
              </a:solidFill>
              <a:latin typeface="Tahoma" pitchFamily="34" charset="0"/>
              <a:ea typeface="Tahoma" pitchFamily="34" charset="0"/>
              <a:cs typeface="Tahoma" pitchFamily="34" charset="0"/>
            </a:endParaRPr>
          </a:p>
          <a:p>
            <a:pPr eaLnBrk="1" hangingPunct="1">
              <a:lnSpc>
                <a:spcPct val="90000"/>
              </a:lnSpc>
              <a:buClr>
                <a:srgbClr val="0000CC"/>
              </a:buClr>
              <a:buFont typeface="Wingdings" pitchFamily="2" charset="2"/>
              <a:buChar char="ü"/>
              <a:defRPr/>
            </a:pPr>
            <a:r>
              <a:rPr lang="en-US" sz="2400">
                <a:solidFill>
                  <a:schemeClr val="tx1"/>
                </a:solidFill>
                <a:latin typeface="Tahoma" pitchFamily="34" charset="0"/>
                <a:ea typeface="Tahoma" pitchFamily="34" charset="0"/>
                <a:cs typeface="Tahoma" pitchFamily="34" charset="0"/>
              </a:rPr>
              <a:t>Smoking relapse after ACS is associated with a</a:t>
            </a:r>
            <a:r>
              <a:rPr lang="en-US" sz="2400">
                <a:latin typeface="Tahoma" pitchFamily="34" charset="0"/>
                <a:ea typeface="Tahoma" pitchFamily="34" charset="0"/>
                <a:cs typeface="Tahoma" pitchFamily="34" charset="0"/>
              </a:rPr>
              <a:t> </a:t>
            </a:r>
            <a:r>
              <a:rPr lang="en-US" sz="2400" i="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significant increase in all-cause mortality</a:t>
            </a:r>
            <a:r>
              <a:rPr lang="en-US" sz="2400">
                <a:latin typeface="Tahoma" pitchFamily="34" charset="0"/>
                <a:ea typeface="Tahoma" pitchFamily="34" charset="0"/>
                <a:cs typeface="Tahoma" pitchFamily="34" charset="0"/>
              </a:rPr>
              <a:t>.</a:t>
            </a:r>
          </a:p>
          <a:p>
            <a:pPr eaLnBrk="1" hangingPunct="1">
              <a:lnSpc>
                <a:spcPct val="90000"/>
              </a:lnSpc>
              <a:buClr>
                <a:srgbClr val="0000CC"/>
              </a:buClr>
              <a:buFont typeface="Wingdings" pitchFamily="2" charset="2"/>
              <a:buChar char="ü"/>
              <a:defRPr/>
            </a:pPr>
            <a:r>
              <a:rPr lang="en-US" sz="2400" i="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An earlier resumption imparts a greater risk</a:t>
            </a:r>
            <a:r>
              <a:rPr lang="en-US" sz="2400">
                <a:latin typeface="Tahoma" pitchFamily="34" charset="0"/>
                <a:ea typeface="Tahoma" pitchFamily="34" charset="0"/>
                <a:cs typeface="Tahoma" pitchFamily="34" charset="0"/>
              </a:rPr>
              <a:t> </a:t>
            </a:r>
            <a:r>
              <a:rPr lang="en-US" sz="2400" i="1">
                <a:solidFill>
                  <a:srgbClr val="0000CC"/>
                </a:solidFill>
                <a:effectLst>
                  <a:outerShdw blurRad="38100" dist="38100" dir="2700000" algn="tl">
                    <a:srgbClr val="C0C0C0"/>
                  </a:outerShdw>
                </a:effectLst>
                <a:latin typeface="Tahoma" pitchFamily="34" charset="0"/>
                <a:ea typeface="Tahoma" pitchFamily="34" charset="0"/>
                <a:cs typeface="Tahoma" pitchFamily="34" charset="0"/>
              </a:rPr>
              <a:t>of death</a:t>
            </a:r>
            <a:r>
              <a:rPr lang="en-US" sz="2400">
                <a:latin typeface="Tahoma" pitchFamily="34" charset="0"/>
                <a:ea typeface="Tahoma" pitchFamily="34" charset="0"/>
                <a:cs typeface="Tahoma" pitchFamily="34" charset="0"/>
              </a:rPr>
              <a:t> </a:t>
            </a:r>
            <a:r>
              <a:rPr lang="en-US" sz="2400">
                <a:solidFill>
                  <a:schemeClr val="tx1"/>
                </a:solidFill>
                <a:latin typeface="Tahoma" pitchFamily="34" charset="0"/>
                <a:ea typeface="Tahoma" pitchFamily="34" charset="0"/>
                <a:cs typeface="Tahoma" pitchFamily="34" charset="0"/>
              </a:rPr>
              <a:t>compared to a later relapse of tobacco smoking.</a:t>
            </a:r>
            <a:endParaRPr lang="en-GB" sz="2400">
              <a:solidFill>
                <a:schemeClr val="tx1"/>
              </a:solidFill>
              <a:latin typeface="Tahoma" pitchFamily="34" charset="0"/>
              <a:ea typeface="Tahoma" pitchFamily="34" charset="0"/>
              <a:cs typeface="Tahoma" pitchFamily="34" charset="0"/>
            </a:endParaRPr>
          </a:p>
          <a:p>
            <a:pPr eaLnBrk="1" hangingPunct="1">
              <a:lnSpc>
                <a:spcPct val="90000"/>
              </a:lnSpc>
              <a:buClr>
                <a:srgbClr val="0000CC"/>
              </a:buClr>
              <a:buFont typeface="Wingdings" pitchFamily="2" charset="2"/>
              <a:buNone/>
              <a:defRPr/>
            </a:pPr>
            <a:endParaRPr lang="en-GB">
              <a:solidFill>
                <a:schemeClr val="tx1"/>
              </a:solidFill>
              <a:latin typeface="Tahoma" pitchFamily="34" charset="0"/>
              <a:ea typeface="Tahoma" pitchFamily="34" charset="0"/>
              <a:cs typeface="Tahoma" pitchFamily="34" charset="0"/>
            </a:endParaRPr>
          </a:p>
        </p:txBody>
      </p:sp>
      <p:sp>
        <p:nvSpPr>
          <p:cNvPr id="34819" name="Rectangle 3">
            <a:extLst>
              <a:ext uri="{FF2B5EF4-FFF2-40B4-BE49-F238E27FC236}">
                <a16:creationId xmlns:a16="http://schemas.microsoft.com/office/drawing/2014/main" xmlns="" id="{6497B260-DEA1-B94E-BCB3-565B6C9FCFD9}"/>
              </a:ext>
            </a:extLst>
          </p:cNvPr>
          <p:cNvSpPr>
            <a:spLocks noChangeArrowheads="1"/>
          </p:cNvSpPr>
          <p:nvPr/>
        </p:nvSpPr>
        <p:spPr bwMode="auto">
          <a:xfrm>
            <a:off x="2133600" y="228600"/>
            <a:ext cx="678180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defTabSz="457200" eaLnBrk="0" hangingPunct="0">
              <a:defRPr sz="2000">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sz="2000">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sz="2000">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altLang="it-IT" sz="3800" b="1">
                <a:solidFill>
                  <a:srgbClr val="0000CC"/>
                </a:solidFill>
                <a:effectLst>
                  <a:outerShdw blurRad="38100" dist="38100" dir="2700000" algn="tl">
                    <a:srgbClr val="C0C0C0"/>
                  </a:outerShdw>
                </a:effectLst>
                <a:latin typeface="Tahoma" panose="020B0604030504040204" pitchFamily="34" charset="0"/>
              </a:rPr>
              <a:t>Conclusions</a:t>
            </a:r>
          </a:p>
        </p:txBody>
      </p:sp>
      <p:graphicFrame>
        <p:nvGraphicFramePr>
          <p:cNvPr id="210947" name="Object 4">
            <a:extLst>
              <a:ext uri="{FF2B5EF4-FFF2-40B4-BE49-F238E27FC236}">
                <a16:creationId xmlns:a16="http://schemas.microsoft.com/office/drawing/2014/main" xmlns="" id="{565DC87F-979B-2247-98DC-03E4ED966482}"/>
              </a:ext>
            </a:extLst>
          </p:cNvPr>
          <p:cNvGraphicFramePr>
            <a:graphicFrameLocks noGrp="1" noChangeAspect="1"/>
          </p:cNvGraphicFramePr>
          <p:nvPr>
            <p:ph sz="half" idx="4294967295"/>
          </p:nvPr>
        </p:nvGraphicFramePr>
        <p:xfrm>
          <a:off x="228600" y="228600"/>
          <a:ext cx="1828800" cy="842963"/>
        </p:xfrm>
        <a:graphic>
          <a:graphicData uri="http://schemas.openxmlformats.org/presentationml/2006/ole">
            <mc:AlternateContent xmlns:mc="http://schemas.openxmlformats.org/markup-compatibility/2006">
              <mc:Choice xmlns:v="urn:schemas-microsoft-com:vml" Requires="v">
                <p:oleObj spid="_x0000_s649226" name="Immagine" r:id="rId3" imgW="8801100" imgH="4051300" progId="Word.Picture.8">
                  <p:embed/>
                </p:oleObj>
              </mc:Choice>
              <mc:Fallback>
                <p:oleObj name="Immagine" r:id="rId3" imgW="8801100" imgH="4051300" progId="Word.Picture.8">
                  <p:embed/>
                  <p:pic>
                    <p:nvPicPr>
                      <p:cNvPr id="210947" name="Object 4">
                        <a:extLst>
                          <a:ext uri="{FF2B5EF4-FFF2-40B4-BE49-F238E27FC236}">
                            <a16:creationId xmlns:a16="http://schemas.microsoft.com/office/drawing/2014/main" xmlns="" id="{565DC87F-979B-2247-98DC-03E4ED966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828800" cy="84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101452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2994" name="Rectangle 2">
            <a:extLst>
              <a:ext uri="{FF2B5EF4-FFF2-40B4-BE49-F238E27FC236}">
                <a16:creationId xmlns:a16="http://schemas.microsoft.com/office/drawing/2014/main" xmlns="" id="{3119B95A-8E10-CC4A-9521-21AD450E1981}"/>
              </a:ext>
            </a:extLst>
          </p:cNvPr>
          <p:cNvSpPr>
            <a:spLocks noGrp="1" noChangeArrowheads="1"/>
          </p:cNvSpPr>
          <p:nvPr>
            <p:ph type="title"/>
          </p:nvPr>
        </p:nvSpPr>
        <p:spPr/>
        <p:txBody>
          <a:bodyPr/>
          <a:lstStyle/>
          <a:p>
            <a:pPr>
              <a:defRPr/>
            </a:pPr>
            <a:r>
              <a:rPr lang="it-IT" dirty="0">
                <a:solidFill>
                  <a:srgbClr val="FF0000"/>
                </a:solidFill>
                <a:latin typeface="Comic Sans MS" pitchFamily="66" charset="0"/>
                <a:ea typeface="+mj-ea"/>
                <a:cs typeface="+mj-cs"/>
              </a:rPr>
              <a:t>Il FUMO UCCIDE</a:t>
            </a:r>
          </a:p>
        </p:txBody>
      </p:sp>
      <p:sp>
        <p:nvSpPr>
          <p:cNvPr id="66563" name="Rectangle 3">
            <a:extLst>
              <a:ext uri="{FF2B5EF4-FFF2-40B4-BE49-F238E27FC236}">
                <a16:creationId xmlns:a16="http://schemas.microsoft.com/office/drawing/2014/main" xmlns="" id="{6CB909D2-9DA6-2541-8D13-FC7261B0A16D}"/>
              </a:ext>
            </a:extLst>
          </p:cNvPr>
          <p:cNvSpPr>
            <a:spLocks noGrp="1" noChangeArrowheads="1"/>
          </p:cNvSpPr>
          <p:nvPr>
            <p:ph type="body" idx="1"/>
          </p:nvPr>
        </p:nvSpPr>
        <p:spPr>
          <a:xfrm>
            <a:off x="1035050" y="2087563"/>
            <a:ext cx="7259638" cy="3394075"/>
          </a:xfrm>
        </p:spPr>
        <p:txBody>
          <a:bodyPr/>
          <a:lstStyle/>
          <a:p>
            <a:pPr>
              <a:buFontTx/>
              <a:buNone/>
            </a:pPr>
            <a:endParaRPr lang="it-IT" altLang="it-IT" dirty="0">
              <a:solidFill>
                <a:srgbClr val="002060"/>
              </a:solidFill>
              <a:latin typeface="Comic Sans MS" panose="030F0902030302020204" pitchFamily="66" charset="0"/>
            </a:endParaRPr>
          </a:p>
          <a:p>
            <a:r>
              <a:rPr lang="it-IT" altLang="it-IT" dirty="0">
                <a:solidFill>
                  <a:srgbClr val="002060"/>
                </a:solidFill>
                <a:latin typeface="Comic Sans MS" panose="030F0902030302020204" pitchFamily="66" charset="0"/>
              </a:rPr>
              <a:t>Il 50% dei decessi per malattie cardiovascolari sono imputabili direttamente al fumo</a:t>
            </a:r>
          </a:p>
          <a:p>
            <a:r>
              <a:rPr lang="it-IT" altLang="it-IT" dirty="0">
                <a:solidFill>
                  <a:srgbClr val="002060"/>
                </a:solidFill>
                <a:latin typeface="Comic Sans MS" panose="030F0902030302020204" pitchFamily="66" charset="0"/>
              </a:rPr>
              <a:t>Il 90% degli IMA prima dei 45 anni compaiono in fumatori</a:t>
            </a:r>
          </a:p>
        </p:txBody>
      </p:sp>
    </p:spTree>
    <p:extLst>
      <p:ext uri="{BB962C8B-B14F-4D97-AF65-F5344CB8AC3E}">
        <p14:creationId xmlns:p14="http://schemas.microsoft.com/office/powerpoint/2010/main" val="2294487739"/>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Segnaletica_stradale.gif">
            <a:extLst>
              <a:ext uri="{FF2B5EF4-FFF2-40B4-BE49-F238E27FC236}">
                <a16:creationId xmlns:a16="http://schemas.microsoft.com/office/drawing/2014/main" xmlns="" id="{65810206-BA4C-154D-9218-AB745CFB12B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073" b="1073"/>
          <a:stretch>
            <a:fillRect/>
          </a:stretch>
        </p:blipFill>
        <p:spPr>
          <a:xfrm>
            <a:off x="4151313" y="1628775"/>
            <a:ext cx="4992687" cy="3744913"/>
          </a:xfrm>
        </p:spPr>
      </p:pic>
      <p:pic>
        <p:nvPicPr>
          <p:cNvPr id="18435" name="Immagine 6" descr="autostrade.jpg">
            <a:extLst>
              <a:ext uri="{FF2B5EF4-FFF2-40B4-BE49-F238E27FC236}">
                <a16:creationId xmlns:a16="http://schemas.microsoft.com/office/drawing/2014/main" xmlns="" id="{4E461741-A925-E342-9362-16BE10613A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628775"/>
            <a:ext cx="395922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CasellaDiTesto 8">
            <a:extLst>
              <a:ext uri="{FF2B5EF4-FFF2-40B4-BE49-F238E27FC236}">
                <a16:creationId xmlns:a16="http://schemas.microsoft.com/office/drawing/2014/main" xmlns="" id="{E2F2CB20-3CA0-E842-92A0-702581013490}"/>
              </a:ext>
            </a:extLst>
          </p:cNvPr>
          <p:cNvSpPr txBox="1">
            <a:spLocks noChangeArrowheads="1"/>
          </p:cNvSpPr>
          <p:nvPr/>
        </p:nvSpPr>
        <p:spPr bwMode="auto">
          <a:xfrm>
            <a:off x="755650" y="1125538"/>
            <a:ext cx="145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it-IT" altLang="it-IT" sz="2000">
                <a:solidFill>
                  <a:schemeClr val="tx1"/>
                </a:solidFill>
                <a:latin typeface="Arial" panose="020B0604020202020204" pitchFamily="34" charset="0"/>
              </a:rPr>
              <a:t>Fase acuta</a:t>
            </a:r>
          </a:p>
        </p:txBody>
      </p:sp>
      <p:sp>
        <p:nvSpPr>
          <p:cNvPr id="10" name="CasellaDiTesto 9">
            <a:extLst>
              <a:ext uri="{FF2B5EF4-FFF2-40B4-BE49-F238E27FC236}">
                <a16:creationId xmlns:a16="http://schemas.microsoft.com/office/drawing/2014/main" xmlns="" id="{1F9861D9-4FFF-C740-9734-34462539D479}"/>
              </a:ext>
            </a:extLst>
          </p:cNvPr>
          <p:cNvSpPr txBox="1">
            <a:spLocks noChangeArrowheads="1"/>
          </p:cNvSpPr>
          <p:nvPr/>
        </p:nvSpPr>
        <p:spPr bwMode="auto">
          <a:xfrm>
            <a:off x="5076825" y="1196975"/>
            <a:ext cx="202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it-IT" altLang="it-IT" sz="2000">
                <a:solidFill>
                  <a:schemeClr val="tx1"/>
                </a:solidFill>
                <a:latin typeface="Arial" panose="020B0604020202020204" pitchFamily="34" charset="0"/>
              </a:rPr>
              <a:t>Fase post-acuta</a:t>
            </a:r>
          </a:p>
        </p:txBody>
      </p:sp>
    </p:spTree>
    <p:extLst>
      <p:ext uri="{BB962C8B-B14F-4D97-AF65-F5344CB8AC3E}">
        <p14:creationId xmlns:p14="http://schemas.microsoft.com/office/powerpoint/2010/main" val="206025101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3F88647-96F6-E842-99F9-AB3B97CF1F84}"/>
              </a:ext>
            </a:extLst>
          </p:cNvPr>
          <p:cNvSpPr>
            <a:spLocks noGrp="1"/>
          </p:cNvSpPr>
          <p:nvPr>
            <p:ph type="title"/>
          </p:nvPr>
        </p:nvSpPr>
        <p:spPr/>
        <p:txBody>
          <a:bodyPr wrap="square" lIns="91440" tIns="45720" rIns="91440" bIns="45720" numCol="1" anchorCtr="0" compatLnSpc="1">
            <a:prstTxWarp prst="textNoShape">
              <a:avLst/>
            </a:prstTxWarp>
          </a:bodyPr>
          <a:lstStyle/>
          <a:p>
            <a:pPr>
              <a:defRPr/>
            </a:pPr>
            <a:r>
              <a:rPr lang="it-IT">
                <a:latin typeface="Arial" pitchFamily="34" charset="0"/>
              </a:rPr>
              <a:t>Ma è proprio vero che tutto quello che mi piace fa male, fa ingrassare o è peccato?</a:t>
            </a:r>
          </a:p>
        </p:txBody>
      </p:sp>
      <p:pic>
        <p:nvPicPr>
          <p:cNvPr id="118787" name="Segnaposto contenuto 5" descr="IMG_1326.JPG">
            <a:extLst>
              <a:ext uri="{FF2B5EF4-FFF2-40B4-BE49-F238E27FC236}">
                <a16:creationId xmlns:a16="http://schemas.microsoft.com/office/drawing/2014/main" xmlns="" id="{7CEFEE06-84F1-4F4D-9B01-019433F3656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327" r="-33327"/>
          <a:stretch>
            <a:fillRect/>
          </a:stretch>
        </p:blipFill>
        <p:spPr>
          <a:xfrm>
            <a:off x="3314700" y="2636838"/>
            <a:ext cx="5819775" cy="3863975"/>
          </a:xfrm>
        </p:spPr>
      </p:pic>
    </p:spTree>
    <p:extLst>
      <p:ext uri="{BB962C8B-B14F-4D97-AF65-F5344CB8AC3E}">
        <p14:creationId xmlns:p14="http://schemas.microsoft.com/office/powerpoint/2010/main" val="3670744146"/>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xmlns="" id="{DC2BAD98-5931-474D-9C3D-6DED8B63AB82}"/>
              </a:ext>
            </a:extLst>
          </p:cNvPr>
          <p:cNvSpPr>
            <a:spLocks noGrp="1" noChangeArrowheads="1"/>
          </p:cNvSpPr>
          <p:nvPr>
            <p:ph type="title"/>
          </p:nvPr>
        </p:nvSpPr>
        <p:spPr>
          <a:xfrm>
            <a:off x="762000" y="152400"/>
            <a:ext cx="7543800" cy="990600"/>
          </a:xfrm>
        </p:spPr>
        <p:txBody>
          <a:bodyPr/>
          <a:lstStyle/>
          <a:p>
            <a:pPr>
              <a:lnSpc>
                <a:spcPct val="70000"/>
              </a:lnSpc>
              <a:defRPr/>
            </a:pPr>
            <a:r>
              <a:rPr lang="it-IT" sz="3200">
                <a:solidFill>
                  <a:srgbClr val="FFCC00"/>
                </a:solidFill>
                <a:ea typeface="ＭＳ Ｐゴシック" charset="0"/>
                <a:cs typeface="+mj-cs"/>
              </a:rPr>
              <a:t>Le cinque regole di una sana alimentazione</a:t>
            </a:r>
          </a:p>
        </p:txBody>
      </p:sp>
      <p:sp>
        <p:nvSpPr>
          <p:cNvPr id="90115" name="Rectangle 3">
            <a:extLst>
              <a:ext uri="{FF2B5EF4-FFF2-40B4-BE49-F238E27FC236}">
                <a16:creationId xmlns:a16="http://schemas.microsoft.com/office/drawing/2014/main" xmlns="" id="{781E28E1-616D-F14C-AF12-CABCE1193913}"/>
              </a:ext>
            </a:extLst>
          </p:cNvPr>
          <p:cNvSpPr>
            <a:spLocks noGrp="1" noChangeArrowheads="1"/>
          </p:cNvSpPr>
          <p:nvPr>
            <p:ph type="body" sz="half" idx="2"/>
          </p:nvPr>
        </p:nvSpPr>
        <p:spPr>
          <a:xfrm>
            <a:off x="3924300" y="2060575"/>
            <a:ext cx="5486400" cy="4343400"/>
          </a:xfrm>
        </p:spPr>
        <p:txBody>
          <a:bodyPr/>
          <a:lstStyle/>
          <a:p>
            <a:pPr marL="533400" indent="-533400">
              <a:buClr>
                <a:srgbClr val="DA1D20"/>
              </a:buClr>
              <a:buFont typeface="Wingdings" pitchFamily="2" charset="2"/>
              <a:buAutoNum type="arabicPeriod"/>
            </a:pPr>
            <a:r>
              <a:rPr lang="it-IT" altLang="it-IT" sz="2400" b="1">
                <a:latin typeface="Arial" panose="020B0604020202020204" pitchFamily="34" charset="0"/>
              </a:rPr>
              <a:t>Mangiare una varietà di cibi;</a:t>
            </a:r>
          </a:p>
          <a:p>
            <a:pPr marL="533400" indent="-533400">
              <a:buClr>
                <a:srgbClr val="DA1D20"/>
              </a:buClr>
              <a:buFont typeface="Wingdings" pitchFamily="2" charset="2"/>
              <a:buAutoNum type="arabicPeriod"/>
            </a:pPr>
            <a:r>
              <a:rPr lang="it-IT" altLang="it-IT" sz="2400" b="1">
                <a:latin typeface="Arial" panose="020B0604020202020204" pitchFamily="34" charset="0"/>
              </a:rPr>
              <a:t>Scegliere cibi con basso contenuto di colesterolo e grassi saturi;</a:t>
            </a:r>
          </a:p>
          <a:p>
            <a:pPr marL="533400" indent="-533400">
              <a:buClr>
                <a:srgbClr val="DA1D20"/>
              </a:buClr>
              <a:buFont typeface="Wingdings" pitchFamily="2" charset="2"/>
              <a:buAutoNum type="arabicPeriod"/>
            </a:pPr>
            <a:r>
              <a:rPr lang="it-IT" altLang="it-IT" sz="2400" b="1">
                <a:latin typeface="Arial" panose="020B0604020202020204" pitchFamily="34" charset="0"/>
              </a:rPr>
              <a:t>Ridurre il consumo di sale;</a:t>
            </a:r>
          </a:p>
          <a:p>
            <a:pPr marL="533400" indent="-533400">
              <a:buClr>
                <a:srgbClr val="DA1D20"/>
              </a:buClr>
              <a:buFont typeface="Wingdings" pitchFamily="2" charset="2"/>
              <a:buAutoNum type="arabicPeriod"/>
            </a:pPr>
            <a:r>
              <a:rPr lang="it-IT" altLang="it-IT" sz="2400" b="1">
                <a:latin typeface="Arial" panose="020B0604020202020204" pitchFamily="34" charset="0"/>
              </a:rPr>
              <a:t>Ridurre gli zuccheri raffinati;</a:t>
            </a:r>
          </a:p>
          <a:p>
            <a:pPr marL="533400" indent="-533400">
              <a:buClr>
                <a:srgbClr val="DA1D20"/>
              </a:buClr>
              <a:buFont typeface="Wingdings" pitchFamily="2" charset="2"/>
              <a:buAutoNum type="arabicPeriod"/>
            </a:pPr>
            <a:r>
              <a:rPr lang="it-IT" altLang="it-IT" sz="2400" b="1">
                <a:latin typeface="Arial" panose="020B0604020202020204" pitchFamily="34" charset="0"/>
              </a:rPr>
              <a:t>Mangiare cibi ricchi di amidi e fibre.</a:t>
            </a:r>
          </a:p>
        </p:txBody>
      </p:sp>
      <p:pic>
        <p:nvPicPr>
          <p:cNvPr id="90116" name="Picture 4" descr="C_17_campagne_5_approfondimenti_approfondimento6_paragrafia_paragrafo1_immaginea">
            <a:extLst>
              <a:ext uri="{FF2B5EF4-FFF2-40B4-BE49-F238E27FC236}">
                <a16:creationId xmlns:a16="http://schemas.microsoft.com/office/drawing/2014/main" xmlns="" id="{01075996-771E-0B47-8C16-94DF9FFA6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743200"/>
            <a:ext cx="1428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C_17_campagne_5_approfondimenti_approfondimento6_paragrafia_paragrafo2_immaginea">
            <a:extLst>
              <a:ext uri="{FF2B5EF4-FFF2-40B4-BE49-F238E27FC236}">
                <a16:creationId xmlns:a16="http://schemas.microsoft.com/office/drawing/2014/main" xmlns="" id="{7FA4756E-0A16-F543-BA9F-7BC56D765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590800"/>
            <a:ext cx="11334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C_17_campagne_5_approfondimenti_approfondimento6_paragrafia_paragrafo5_immaginea">
            <a:extLst>
              <a:ext uri="{FF2B5EF4-FFF2-40B4-BE49-F238E27FC236}">
                <a16:creationId xmlns:a16="http://schemas.microsoft.com/office/drawing/2014/main" xmlns="" id="{32AA697F-7155-7144-B62F-EF1860100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5476875"/>
            <a:ext cx="15240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descr="C_17_campagne_5_approfondimenti_approfondimento6_paragrafia_paragrafo6_immaginea">
            <a:extLst>
              <a:ext uri="{FF2B5EF4-FFF2-40B4-BE49-F238E27FC236}">
                <a16:creationId xmlns:a16="http://schemas.microsoft.com/office/drawing/2014/main" xmlns="" id="{02943E1D-55ED-4745-9A9F-2F0C5CE98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886200"/>
            <a:ext cx="1035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descr="C_17_campagne_5_approfondimenti_approfondimento6_paragrafia_paragrafo7_immaginea">
            <a:extLst>
              <a:ext uri="{FF2B5EF4-FFF2-40B4-BE49-F238E27FC236}">
                <a16:creationId xmlns:a16="http://schemas.microsoft.com/office/drawing/2014/main" xmlns="" id="{EFCA129F-C203-9A47-A8F9-889B8650BB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219200"/>
            <a:ext cx="12525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9" descr="C_17_campagne_5_approfondimenti_approfondimento6_paragrafia_paragrafo4_immaginea">
            <a:extLst>
              <a:ext uri="{FF2B5EF4-FFF2-40B4-BE49-F238E27FC236}">
                <a16:creationId xmlns:a16="http://schemas.microsoft.com/office/drawing/2014/main" xmlns="" id="{63263F7E-4349-5F4D-8AED-C3E856EE44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1219200"/>
            <a:ext cx="1143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descr="C_17_campagne_5_approfondimenti_approfondimento7_paragrafia_paragrafo0_immaginea">
            <a:extLst>
              <a:ext uri="{FF2B5EF4-FFF2-40B4-BE49-F238E27FC236}">
                <a16:creationId xmlns:a16="http://schemas.microsoft.com/office/drawing/2014/main" xmlns="" id="{B3B15FA9-3D87-F24A-9B0A-08123C065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5200650"/>
            <a:ext cx="1555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descr="C_17_campagne_5_approfondimenti_approfondimento6_paragrafia_paragrafo8_immaginea">
            <a:extLst>
              <a:ext uri="{FF2B5EF4-FFF2-40B4-BE49-F238E27FC236}">
                <a16:creationId xmlns:a16="http://schemas.microsoft.com/office/drawing/2014/main" xmlns="" id="{CFAF7CC6-EAA5-1D4F-BED1-74AF7CF66D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410200"/>
            <a:ext cx="96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480659"/>
      </p:ext>
    </p:extLst>
  </p:cSld>
  <p:clrMapOvr>
    <a:masterClrMapping/>
  </p:clrMapOvr>
  <p:transition spd="med">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xmlns="" id="{F5A17603-1D80-0E47-9A64-36D5BA32A1FF}"/>
              </a:ext>
            </a:extLst>
          </p:cNvPr>
          <p:cNvSpPr>
            <a:spLocks noChangeArrowheads="1"/>
          </p:cNvSpPr>
          <p:nvPr/>
        </p:nvSpPr>
        <p:spPr bwMode="auto">
          <a:xfrm>
            <a:off x="898525" y="195263"/>
            <a:ext cx="73453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r>
              <a:rPr lang="it-IT" altLang="it-IT" sz="3600" b="1" i="1">
                <a:solidFill>
                  <a:srgbClr val="1515F7"/>
                </a:solidFill>
                <a:latin typeface="Comic Sans MS" panose="030F0902030302020204" pitchFamily="66" charset="0"/>
                <a:cs typeface="Arial" panose="020B0604020202020204" pitchFamily="34" charset="0"/>
              </a:rPr>
              <a:t>Durata del Ricovero</a:t>
            </a:r>
          </a:p>
        </p:txBody>
      </p:sp>
      <p:cxnSp>
        <p:nvCxnSpPr>
          <p:cNvPr id="15363" name="Connettore 1 2">
            <a:extLst>
              <a:ext uri="{FF2B5EF4-FFF2-40B4-BE49-F238E27FC236}">
                <a16:creationId xmlns:a16="http://schemas.microsoft.com/office/drawing/2014/main" xmlns="" id="{5EA7D4DB-D0FE-664B-87F8-17F8B491CC3A}"/>
              </a:ext>
            </a:extLst>
          </p:cNvPr>
          <p:cNvCxnSpPr>
            <a:cxnSpLocks noChangeShapeType="1"/>
          </p:cNvCxnSpPr>
          <p:nvPr/>
        </p:nvCxnSpPr>
        <p:spPr bwMode="auto">
          <a:xfrm rot="10800000">
            <a:off x="0" y="981075"/>
            <a:ext cx="9144000" cy="0"/>
          </a:xfrm>
          <a:prstGeom prst="line">
            <a:avLst/>
          </a:prstGeom>
          <a:noFill/>
          <a:ln w="38100" algn="ctr">
            <a:solidFill>
              <a:srgbClr val="FF3300"/>
            </a:solidFill>
            <a:round/>
            <a:headEnd/>
            <a:tailEnd/>
          </a:ln>
          <a:extLst>
            <a:ext uri="{909E8E84-426E-40DD-AFC4-6F175D3DCCD1}">
              <a14:hiddenFill xmlns:a14="http://schemas.microsoft.com/office/drawing/2010/main">
                <a:noFill/>
              </a14:hiddenFill>
            </a:ext>
          </a:extLst>
        </p:spPr>
      </p:cxnSp>
      <p:sp>
        <p:nvSpPr>
          <p:cNvPr id="15364" name="Text Box 29">
            <a:extLst>
              <a:ext uri="{FF2B5EF4-FFF2-40B4-BE49-F238E27FC236}">
                <a16:creationId xmlns:a16="http://schemas.microsoft.com/office/drawing/2014/main" xmlns="" id="{05F4D869-2EB9-6945-9CFE-C263E50B65DD}"/>
              </a:ext>
            </a:extLst>
          </p:cNvPr>
          <p:cNvSpPr txBox="1">
            <a:spLocks noChangeArrowheads="1"/>
          </p:cNvSpPr>
          <p:nvPr/>
        </p:nvSpPr>
        <p:spPr bwMode="auto">
          <a:xfrm>
            <a:off x="2555875" y="1773238"/>
            <a:ext cx="407193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algn="ctr" eaLnBrk="1" hangingPunct="1">
              <a:lnSpc>
                <a:spcPct val="90000"/>
              </a:lnSpc>
              <a:spcBef>
                <a:spcPct val="20000"/>
              </a:spcBef>
              <a:buClrTx/>
              <a:buSzTx/>
              <a:buFontTx/>
              <a:buNone/>
            </a:pPr>
            <a:r>
              <a:rPr lang="it-IT" altLang="it-IT" sz="3600" b="1">
                <a:solidFill>
                  <a:srgbClr val="1515F7"/>
                </a:solidFill>
                <a:latin typeface="Arial" panose="020B0604020202020204" pitchFamily="34" charset="0"/>
                <a:cs typeface="Arial" panose="020B0604020202020204" pitchFamily="34" charset="0"/>
              </a:rPr>
              <a:t>Mediana 4 giorni</a:t>
            </a:r>
          </a:p>
          <a:p>
            <a:pPr algn="ctr" eaLnBrk="1" hangingPunct="1">
              <a:lnSpc>
                <a:spcPct val="90000"/>
              </a:lnSpc>
              <a:spcBef>
                <a:spcPct val="20000"/>
              </a:spcBef>
              <a:buClrTx/>
              <a:buSzTx/>
              <a:buFontTx/>
              <a:buNone/>
            </a:pPr>
            <a:r>
              <a:rPr lang="it-IT" altLang="it-IT" b="1">
                <a:solidFill>
                  <a:srgbClr val="1515F7"/>
                </a:solidFill>
                <a:latin typeface="Arial" panose="020B0604020202020204" pitchFamily="34" charset="0"/>
                <a:cs typeface="Arial" panose="020B0604020202020204" pitchFamily="34" charset="0"/>
              </a:rPr>
              <a:t>Media:  4.2 </a:t>
            </a:r>
            <a:r>
              <a:rPr lang="it-IT" altLang="it-IT" b="1" u="sng">
                <a:solidFill>
                  <a:srgbClr val="1515F7"/>
                </a:solidFill>
                <a:latin typeface="Arial" panose="020B0604020202020204" pitchFamily="34" charset="0"/>
                <a:cs typeface="Arial" panose="020B0604020202020204" pitchFamily="34" charset="0"/>
              </a:rPr>
              <a:t>+</a:t>
            </a:r>
            <a:r>
              <a:rPr lang="it-IT" altLang="it-IT" b="1">
                <a:solidFill>
                  <a:srgbClr val="1515F7"/>
                </a:solidFill>
                <a:latin typeface="Arial" panose="020B0604020202020204" pitchFamily="34" charset="0"/>
                <a:cs typeface="Arial" panose="020B0604020202020204" pitchFamily="34" charset="0"/>
              </a:rPr>
              <a:t> 2.7 giorni    </a:t>
            </a:r>
          </a:p>
        </p:txBody>
      </p:sp>
      <p:graphicFrame>
        <p:nvGraphicFramePr>
          <p:cNvPr id="110607" name="Group 15">
            <a:extLst>
              <a:ext uri="{FF2B5EF4-FFF2-40B4-BE49-F238E27FC236}">
                <a16:creationId xmlns:a16="http://schemas.microsoft.com/office/drawing/2014/main" xmlns="" id="{C8D5DA47-0AF9-CB40-8EAF-0790F17E4C7D}"/>
              </a:ext>
            </a:extLst>
          </p:cNvPr>
          <p:cNvGraphicFramePr>
            <a:graphicFrameLocks noGrp="1"/>
          </p:cNvGraphicFramePr>
          <p:nvPr/>
        </p:nvGraphicFramePr>
        <p:xfrm>
          <a:off x="2071688" y="2786063"/>
          <a:ext cx="4429125" cy="3552824"/>
        </p:xfrm>
        <a:graphic>
          <a:graphicData uri="http://schemas.openxmlformats.org/drawingml/2006/table">
            <a:tbl>
              <a:tblPr/>
              <a:tblGrid>
                <a:gridCol w="2214562">
                  <a:extLst>
                    <a:ext uri="{9D8B030D-6E8A-4147-A177-3AD203B41FA5}">
                      <a16:colId xmlns:a16="http://schemas.microsoft.com/office/drawing/2014/main" xmlns="" val="20000"/>
                    </a:ext>
                  </a:extLst>
                </a:gridCol>
                <a:gridCol w="2214563">
                  <a:extLst>
                    <a:ext uri="{9D8B030D-6E8A-4147-A177-3AD203B41FA5}">
                      <a16:colId xmlns:a16="http://schemas.microsoft.com/office/drawing/2014/main" xmlns="" val="20001"/>
                    </a:ext>
                  </a:extLst>
                </a:gridCol>
              </a:tblGrid>
              <a:tr h="687449">
                <a:tc gridSpan="2">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1" fontAlgn="base" latinLnBrk="0" hangingPunct="1">
                        <a:lnSpc>
                          <a:spcPct val="100000"/>
                        </a:lnSpc>
                        <a:spcBef>
                          <a:spcPts val="2000"/>
                        </a:spcBef>
                        <a:spcAft>
                          <a:spcPct val="0"/>
                        </a:spcAft>
                        <a:buClrTx/>
                        <a:buSzPct val="110000"/>
                        <a:buFont typeface="Wingdings 2" pitchFamily="18" charset="2"/>
                        <a:buNone/>
                        <a:tabLst/>
                      </a:pPr>
                      <a:endParaRPr kumimoji="0" lang="it-IT" altLang="it-IT" sz="2100" b="0" i="0" u="none" strike="noStrike" cap="none" normalizeH="0" baseline="0">
                        <a:ln>
                          <a:noFill/>
                        </a:ln>
                        <a:solidFill>
                          <a:srgbClr val="FFFF00"/>
                        </a:solidFill>
                        <a:effectLst/>
                        <a:latin typeface="Arial" pitchFamily="34" charset="0"/>
                        <a:ea typeface="ＭＳ Ｐゴシック" pitchFamily="34" charset="-128"/>
                        <a:cs typeface="Arial" pitchFamily="34" charset="0"/>
                      </a:endParaRPr>
                    </a:p>
                  </a:txBody>
                  <a:tcPr marT="45724" marB="45724" horzOverflow="overflow">
                    <a:lnL>
                      <a:noFill/>
                    </a:lnL>
                    <a:lnR>
                      <a:noFill/>
                    </a:lnR>
                    <a:lnT>
                      <a:noFill/>
                    </a:lnT>
                    <a:lnB>
                      <a:noFill/>
                    </a:lnB>
                    <a:lnTlToBr>
                      <a:noFill/>
                    </a:lnTlToBr>
                    <a:lnBlToTr>
                      <a:noFill/>
                    </a:lnBlToTr>
                    <a:noFill/>
                  </a:tcPr>
                </a:tc>
                <a:tc hMerge="1">
                  <a:txBody>
                    <a:bodyPr/>
                    <a:lstStyle/>
                    <a:p>
                      <a:endParaRPr lang="it-IT"/>
                    </a:p>
                  </a:txBody>
                  <a:tcPr/>
                </a:tc>
                <a:extLst>
                  <a:ext uri="{0D108BD9-81ED-4DB2-BD59-A6C34878D82A}">
                    <a16:rowId xmlns:a16="http://schemas.microsoft.com/office/drawing/2014/main" xmlns="" val="10000"/>
                  </a:ext>
                </a:extLst>
              </a:tr>
              <a:tr h="955125">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1" fontAlgn="base" latinLnBrk="0" hangingPunct="1">
                        <a:lnSpc>
                          <a:spcPct val="100000"/>
                        </a:lnSpc>
                        <a:spcBef>
                          <a:spcPts val="2000"/>
                        </a:spcBef>
                        <a:spcAft>
                          <a:spcPct val="0"/>
                        </a:spcAft>
                        <a:buClrTx/>
                        <a:buSzPct val="110000"/>
                        <a:buFont typeface="Wingdings 2" pitchFamily="18" charset="2"/>
                        <a:buNone/>
                        <a:tabLst/>
                      </a:pPr>
                      <a:r>
                        <a:rPr kumimoji="0" lang="it-IT" altLang="it-IT" sz="20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STEMI</a:t>
                      </a:r>
                    </a:p>
                  </a:txBody>
                  <a:tcPr marT="45724" marB="45724" horzOverflow="overflow">
                    <a:lnL>
                      <a:noFill/>
                    </a:lnL>
                    <a:lnR>
                      <a:noFill/>
                    </a:lnR>
                    <a:lnT>
                      <a:noFill/>
                    </a:lnT>
                    <a:lnB>
                      <a:noFill/>
                    </a:lnB>
                    <a:lnTlToBr>
                      <a:noFill/>
                    </a:lnTlToBr>
                    <a:lnBlToTr>
                      <a:noFill/>
                    </a:lnBlToTr>
                    <a:no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1" fontAlgn="base" latinLnBrk="0" hangingPunct="1">
                        <a:lnSpc>
                          <a:spcPct val="100000"/>
                        </a:lnSpc>
                        <a:spcBef>
                          <a:spcPts val="2000"/>
                        </a:spcBef>
                        <a:spcAft>
                          <a:spcPct val="0"/>
                        </a:spcAft>
                        <a:buClrTx/>
                        <a:buSzPct val="110000"/>
                        <a:buFont typeface="Wingdings 2" pitchFamily="18" charset="2"/>
                        <a:buNone/>
                        <a:tabLst/>
                      </a:pPr>
                      <a:r>
                        <a:rPr kumimoji="0" lang="it-IT" altLang="it-IT" sz="20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4 (3-5)</a:t>
                      </a:r>
                    </a:p>
                    <a:p>
                      <a:pPr marL="0" marR="0" lvl="0" indent="0" algn="ctr" defTabSz="914400" rtl="0" eaLnBrk="1" fontAlgn="base" latinLnBrk="0" hangingPunct="1">
                        <a:lnSpc>
                          <a:spcPct val="100000"/>
                        </a:lnSpc>
                        <a:spcBef>
                          <a:spcPts val="2000"/>
                        </a:spcBef>
                        <a:spcAft>
                          <a:spcPct val="0"/>
                        </a:spcAft>
                        <a:buClrTx/>
                        <a:buSzPct val="110000"/>
                        <a:buFont typeface="Wingdings 2" pitchFamily="18" charset="2"/>
                        <a:buNone/>
                        <a:tabLst/>
                      </a:pPr>
                      <a:r>
                        <a:rPr kumimoji="0" lang="it-IT" altLang="it-IT" sz="14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4.4 </a:t>
                      </a:r>
                      <a:r>
                        <a:rPr kumimoji="0" lang="it-IT" altLang="it-IT" sz="1400" b="0" i="0" u="sng" strike="noStrike" cap="none" normalizeH="0" baseline="0">
                          <a:ln>
                            <a:noFill/>
                          </a:ln>
                          <a:solidFill>
                            <a:srgbClr val="1515F7"/>
                          </a:solidFill>
                          <a:effectLst/>
                          <a:latin typeface="Arial" pitchFamily="34" charset="0"/>
                          <a:ea typeface="ＭＳ Ｐゴシック" pitchFamily="34" charset="-128"/>
                          <a:cs typeface="Arial" pitchFamily="34" charset="0"/>
                        </a:rPr>
                        <a:t>+ </a:t>
                      </a:r>
                      <a:r>
                        <a:rPr kumimoji="0" lang="it-IT" altLang="it-IT" sz="14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2.6</a:t>
                      </a:r>
                      <a:r>
                        <a:rPr kumimoji="0" lang="it-IT" altLang="it-IT" sz="20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 </a:t>
                      </a: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955125">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1" fontAlgn="base" latinLnBrk="0" hangingPunct="1">
                        <a:lnSpc>
                          <a:spcPct val="100000"/>
                        </a:lnSpc>
                        <a:spcBef>
                          <a:spcPts val="2000"/>
                        </a:spcBef>
                        <a:spcAft>
                          <a:spcPct val="0"/>
                        </a:spcAft>
                        <a:buClrTx/>
                        <a:buSzPct val="110000"/>
                        <a:buFont typeface="Wingdings 2" pitchFamily="18" charset="2"/>
                        <a:buNone/>
                        <a:tabLst/>
                      </a:pPr>
                      <a:r>
                        <a:rPr kumimoji="0" lang="it-IT" altLang="it-IT" sz="20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SCA NSTE</a:t>
                      </a:r>
                    </a:p>
                  </a:txBody>
                  <a:tcPr marT="45724" marB="45724" horzOverflow="overflow">
                    <a:lnL>
                      <a:noFill/>
                    </a:lnL>
                    <a:lnR>
                      <a:noFill/>
                    </a:lnR>
                    <a:lnT>
                      <a:noFill/>
                    </a:lnT>
                    <a:lnB>
                      <a:noFill/>
                    </a:lnB>
                    <a:lnTlToBr>
                      <a:noFill/>
                    </a:lnTlToBr>
                    <a:lnBlToTr>
                      <a:noFill/>
                    </a:lnBlToTr>
                    <a:no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1" fontAlgn="base" latinLnBrk="0" hangingPunct="1">
                        <a:lnSpc>
                          <a:spcPct val="100000"/>
                        </a:lnSpc>
                        <a:spcBef>
                          <a:spcPts val="2000"/>
                        </a:spcBef>
                        <a:spcAft>
                          <a:spcPct val="0"/>
                        </a:spcAft>
                        <a:buClrTx/>
                        <a:buSzPct val="110000"/>
                        <a:buFont typeface="Wingdings 2" pitchFamily="18" charset="2"/>
                        <a:buNone/>
                        <a:tabLst/>
                      </a:pPr>
                      <a:r>
                        <a:rPr kumimoji="0" lang="it-IT" altLang="it-IT" sz="20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4 (3-6)</a:t>
                      </a:r>
                    </a:p>
                    <a:p>
                      <a:pPr marL="0" marR="0" lvl="0" indent="0" algn="ctr" defTabSz="914400" rtl="0" eaLnBrk="1" fontAlgn="base" latinLnBrk="0" hangingPunct="1">
                        <a:lnSpc>
                          <a:spcPct val="100000"/>
                        </a:lnSpc>
                        <a:spcBef>
                          <a:spcPts val="2000"/>
                        </a:spcBef>
                        <a:spcAft>
                          <a:spcPct val="0"/>
                        </a:spcAft>
                        <a:buClrTx/>
                        <a:buSzPct val="110000"/>
                        <a:buFont typeface="Wingdings 2" pitchFamily="18" charset="2"/>
                        <a:buNone/>
                        <a:tabLst/>
                      </a:pPr>
                      <a:r>
                        <a:rPr kumimoji="0" lang="it-IT" altLang="it-IT" sz="14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4.4 </a:t>
                      </a:r>
                      <a:r>
                        <a:rPr kumimoji="0" lang="it-IT" altLang="it-IT" sz="1400" b="0" i="0" u="sng" strike="noStrike" cap="none" normalizeH="0" baseline="0">
                          <a:ln>
                            <a:noFill/>
                          </a:ln>
                          <a:solidFill>
                            <a:srgbClr val="1515F7"/>
                          </a:solidFill>
                          <a:effectLst/>
                          <a:latin typeface="Arial" pitchFamily="34" charset="0"/>
                          <a:ea typeface="ＭＳ Ｐゴシック" pitchFamily="34" charset="-128"/>
                          <a:cs typeface="Arial" pitchFamily="34" charset="0"/>
                        </a:rPr>
                        <a:t>+ </a:t>
                      </a:r>
                      <a:r>
                        <a:rPr kumimoji="0" lang="it-IT" altLang="it-IT" sz="14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2.4</a:t>
                      </a:r>
                      <a:r>
                        <a:rPr kumimoji="0" lang="it-IT" altLang="it-IT" sz="20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 </a:t>
                      </a: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955125">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l" defTabSz="914400" rtl="0" eaLnBrk="1" fontAlgn="base" latinLnBrk="0" hangingPunct="1">
                        <a:lnSpc>
                          <a:spcPct val="100000"/>
                        </a:lnSpc>
                        <a:spcBef>
                          <a:spcPts val="2000"/>
                        </a:spcBef>
                        <a:spcAft>
                          <a:spcPct val="0"/>
                        </a:spcAft>
                        <a:buClrTx/>
                        <a:buSzPct val="110000"/>
                        <a:buFont typeface="Wingdings 2" pitchFamily="18" charset="2"/>
                        <a:buNone/>
                        <a:tabLst/>
                      </a:pPr>
                      <a:r>
                        <a:rPr kumimoji="0" lang="it-IT" altLang="it-IT" sz="20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Scompenso</a:t>
                      </a:r>
                    </a:p>
                  </a:txBody>
                  <a:tcPr marT="45724" marB="45724" horzOverflow="overflow">
                    <a:lnL>
                      <a:noFill/>
                    </a:lnL>
                    <a:lnR>
                      <a:noFill/>
                    </a:lnR>
                    <a:lnT>
                      <a:noFill/>
                    </a:lnT>
                    <a:lnB>
                      <a:noFill/>
                    </a:lnB>
                    <a:lnTlToBr>
                      <a:noFill/>
                    </a:lnTlToBr>
                    <a:lnBlToTr>
                      <a:noFill/>
                    </a:lnBlToTr>
                    <a:noFill/>
                  </a:tcPr>
                </a:tc>
                <a:tc>
                  <a:txBody>
                    <a:bodyPr/>
                    <a:lstStyle>
                      <a:lvl1pPr eaLnBrk="0" hangingPunct="0">
                        <a:spcBef>
                          <a:spcPts val="2000"/>
                        </a:spcBef>
                        <a:buClr>
                          <a:srgbClr val="6FB7D7"/>
                        </a:buClr>
                        <a:buSzPct val="110000"/>
                        <a:buFont typeface="Wingdings 2" pitchFamily="18" charset="2"/>
                        <a:defRPr sz="2000">
                          <a:solidFill>
                            <a:srgbClr val="595959"/>
                          </a:solidFill>
                          <a:latin typeface="News Gothic MT" pitchFamily="1" charset="0"/>
                          <a:ea typeface="ＭＳ Ｐゴシック" pitchFamily="34" charset="-128"/>
                        </a:defRPr>
                      </a:lvl1pPr>
                      <a:lvl2pPr marL="742950" indent="-285750" eaLnBrk="0" hangingPunct="0">
                        <a:spcBef>
                          <a:spcPts val="600"/>
                        </a:spcBef>
                        <a:buClr>
                          <a:srgbClr val="215D77"/>
                        </a:buClr>
                        <a:buSzPct val="110000"/>
                        <a:buFont typeface="Wingdings 2" pitchFamily="18" charset="2"/>
                        <a:defRPr sz="2000">
                          <a:solidFill>
                            <a:srgbClr val="595959"/>
                          </a:solidFill>
                          <a:latin typeface="News Gothic MT" pitchFamily="1" charset="0"/>
                          <a:ea typeface="ＭＳ Ｐゴシック" pitchFamily="34" charset="-128"/>
                        </a:defRPr>
                      </a:lvl2pPr>
                      <a:lvl3pPr marL="11430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3pPr>
                      <a:lvl4pPr marL="1600200" indent="-228600" eaLnBrk="0" hangingPunct="0">
                        <a:spcBef>
                          <a:spcPts val="600"/>
                        </a:spcBef>
                        <a:buClr>
                          <a:srgbClr val="215D77"/>
                        </a:buClr>
                        <a:buSzPct val="110000"/>
                        <a:buFont typeface="Wingdings 2" pitchFamily="18" charset="2"/>
                        <a:defRPr>
                          <a:solidFill>
                            <a:srgbClr val="595959"/>
                          </a:solidFill>
                          <a:latin typeface="News Gothic MT" pitchFamily="1" charset="0"/>
                          <a:ea typeface="ＭＳ Ｐゴシック" pitchFamily="34" charset="-128"/>
                        </a:defRPr>
                      </a:lvl4pPr>
                      <a:lvl5pPr marL="2057400" indent="-228600" eaLnBrk="0" hangingPunct="0">
                        <a:spcBef>
                          <a:spcPts val="600"/>
                        </a:spcBef>
                        <a:buClr>
                          <a:srgbClr val="6FB7D7"/>
                        </a:buClr>
                        <a:buSzPct val="110000"/>
                        <a:buFont typeface="Wingdings 2" pitchFamily="18" charset="2"/>
                        <a:defRPr>
                          <a:solidFill>
                            <a:srgbClr val="595959"/>
                          </a:solidFill>
                          <a:latin typeface="News Gothic MT" pitchFamily="1" charset="0"/>
                          <a:ea typeface="ＭＳ Ｐゴシック" pitchFamily="34" charset="-128"/>
                        </a:defRPr>
                      </a:lvl5pPr>
                      <a:lvl6pPr marL="25146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6pPr>
                      <a:lvl7pPr marL="29718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7pPr>
                      <a:lvl8pPr marL="34290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8pPr>
                      <a:lvl9pPr marL="3886200" indent="-228600" eaLnBrk="0" fontAlgn="base" hangingPunct="0">
                        <a:spcBef>
                          <a:spcPts val="600"/>
                        </a:spcBef>
                        <a:spcAft>
                          <a:spcPct val="0"/>
                        </a:spcAft>
                        <a:buClr>
                          <a:srgbClr val="6FB7D7"/>
                        </a:buClr>
                        <a:buSzPct val="110000"/>
                        <a:buFont typeface="Wingdings 2" pitchFamily="18" charset="2"/>
                        <a:defRPr>
                          <a:solidFill>
                            <a:srgbClr val="595959"/>
                          </a:solidFill>
                          <a:latin typeface="News Gothic MT" pitchFamily="1" charset="0"/>
                          <a:ea typeface="ＭＳ Ｐゴシック" pitchFamily="34" charset="-128"/>
                        </a:defRPr>
                      </a:lvl9pPr>
                    </a:lstStyle>
                    <a:p>
                      <a:pPr marL="0" marR="0" lvl="0" indent="0" algn="ctr" defTabSz="914400" rtl="0" eaLnBrk="1" fontAlgn="base" latinLnBrk="0" hangingPunct="1">
                        <a:lnSpc>
                          <a:spcPct val="100000"/>
                        </a:lnSpc>
                        <a:spcBef>
                          <a:spcPts val="2000"/>
                        </a:spcBef>
                        <a:spcAft>
                          <a:spcPct val="0"/>
                        </a:spcAft>
                        <a:buClrTx/>
                        <a:buSzPct val="110000"/>
                        <a:buFont typeface="Wingdings 2" pitchFamily="18" charset="2"/>
                        <a:buNone/>
                        <a:tabLst/>
                      </a:pPr>
                      <a:r>
                        <a:rPr kumimoji="0" lang="it-IT" altLang="it-IT" sz="20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4 (3-6)</a:t>
                      </a:r>
                    </a:p>
                    <a:p>
                      <a:pPr marL="0" marR="0" lvl="0" indent="0" algn="ctr" defTabSz="914400" rtl="0" eaLnBrk="1" fontAlgn="base" latinLnBrk="0" hangingPunct="1">
                        <a:lnSpc>
                          <a:spcPct val="100000"/>
                        </a:lnSpc>
                        <a:spcBef>
                          <a:spcPts val="2000"/>
                        </a:spcBef>
                        <a:spcAft>
                          <a:spcPct val="0"/>
                        </a:spcAft>
                        <a:buClrTx/>
                        <a:buSzPct val="110000"/>
                        <a:buFont typeface="Wingdings 2" pitchFamily="18" charset="2"/>
                        <a:buNone/>
                        <a:tabLst/>
                      </a:pPr>
                      <a:r>
                        <a:rPr kumimoji="0" lang="it-IT" altLang="it-IT" sz="14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4.7 </a:t>
                      </a:r>
                      <a:r>
                        <a:rPr kumimoji="0" lang="it-IT" altLang="it-IT" sz="1400" b="0" i="0" u="sng" strike="noStrike" cap="none" normalizeH="0" baseline="0">
                          <a:ln>
                            <a:noFill/>
                          </a:ln>
                          <a:solidFill>
                            <a:srgbClr val="1515F7"/>
                          </a:solidFill>
                          <a:effectLst/>
                          <a:latin typeface="Arial" pitchFamily="34" charset="0"/>
                          <a:ea typeface="ＭＳ Ｐゴシック" pitchFamily="34" charset="-128"/>
                          <a:cs typeface="Arial" pitchFamily="34" charset="0"/>
                        </a:rPr>
                        <a:t>+ </a:t>
                      </a:r>
                      <a:r>
                        <a:rPr kumimoji="0" lang="it-IT" altLang="it-IT" sz="14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3.0</a:t>
                      </a:r>
                      <a:r>
                        <a:rPr kumimoji="0" lang="it-IT" altLang="it-IT" sz="2000" b="0" i="0" u="none" strike="noStrike" cap="none" normalizeH="0" baseline="0">
                          <a:ln>
                            <a:noFill/>
                          </a:ln>
                          <a:solidFill>
                            <a:srgbClr val="1515F7"/>
                          </a:solidFill>
                          <a:effectLst/>
                          <a:latin typeface="Arial" pitchFamily="34" charset="0"/>
                          <a:ea typeface="ＭＳ Ｐゴシック" pitchFamily="34" charset="-128"/>
                          <a:cs typeface="Arial" pitchFamily="34" charset="0"/>
                        </a:rPr>
                        <a:t> </a:t>
                      </a: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15373" name="Rectangle 49">
            <a:extLst>
              <a:ext uri="{FF2B5EF4-FFF2-40B4-BE49-F238E27FC236}">
                <a16:creationId xmlns:a16="http://schemas.microsoft.com/office/drawing/2014/main" xmlns="" id="{CD0DBC2F-3874-284F-86A7-915F05606471}"/>
              </a:ext>
            </a:extLst>
          </p:cNvPr>
          <p:cNvSpPr>
            <a:spLocks noChangeArrowheads="1"/>
          </p:cNvSpPr>
          <p:nvPr/>
        </p:nvSpPr>
        <p:spPr bwMode="auto">
          <a:xfrm>
            <a:off x="1692275" y="2997200"/>
            <a:ext cx="5689600" cy="3500438"/>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2000"/>
              </a:spcBef>
              <a:buClr>
                <a:srgbClr val="6FB7D7"/>
              </a:buClr>
              <a:buSzPct val="110000"/>
              <a:buFont typeface="Wingdings 2" pitchFamily="2" charset="2"/>
              <a:buChar char=""/>
              <a:defRPr sz="2400">
                <a:solidFill>
                  <a:srgbClr val="595959"/>
                </a:solidFill>
                <a:latin typeface="News Gothic MT" panose="020B0503020103020203" pitchFamily="34" charset="0"/>
                <a:ea typeface="ＭＳ Ｐゴシック" panose="020B0600070205080204" pitchFamily="34" charset="-128"/>
              </a:defRPr>
            </a:lvl1pPr>
            <a:lvl2pPr marL="742950" indent="-285750" eaLnBrk="0" hangingPunct="0">
              <a:spcBef>
                <a:spcPts val="600"/>
              </a:spcBef>
              <a:buClr>
                <a:srgbClr val="215D77"/>
              </a:buClr>
              <a:buSzPct val="110000"/>
              <a:buFont typeface="Wingdings 2" pitchFamily="2" charset="2"/>
              <a:buChar char=""/>
              <a:defRPr sz="2200">
                <a:solidFill>
                  <a:srgbClr val="595959"/>
                </a:solidFill>
                <a:latin typeface="News Gothic MT" panose="020B0503020103020203" pitchFamily="34" charset="0"/>
                <a:ea typeface="ＭＳ Ｐゴシック" panose="020B0600070205080204" pitchFamily="34" charset="-128"/>
              </a:defRPr>
            </a:lvl2pPr>
            <a:lvl3pPr marL="11430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3pPr>
            <a:lvl4pPr marL="1600200" indent="-228600" eaLnBrk="0" hangingPunct="0">
              <a:spcBef>
                <a:spcPts val="600"/>
              </a:spcBef>
              <a:buClr>
                <a:srgbClr val="215D7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4pPr>
            <a:lvl5pPr marL="2057400" indent="-228600" eaLnBrk="0" hangingPunct="0">
              <a:spcBef>
                <a:spcPts val="600"/>
              </a:spcBef>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itchFamily="2" charset="2"/>
              <a:buChar char=""/>
              <a:defRPr sz="2000">
                <a:solidFill>
                  <a:srgbClr val="595959"/>
                </a:solidFill>
                <a:latin typeface="News Gothic MT" panose="020B0503020103020203" pitchFamily="34" charset="0"/>
                <a:ea typeface="ＭＳ Ｐゴシック" panose="020B0600070205080204" pitchFamily="34" charset="-128"/>
              </a:defRPr>
            </a:lvl9pPr>
          </a:lstStyle>
          <a:p>
            <a:pPr eaLnBrk="1" hangingPunct="1">
              <a:spcBef>
                <a:spcPct val="0"/>
              </a:spcBef>
              <a:buClrTx/>
              <a:buSzTx/>
              <a:buFontTx/>
              <a:buNone/>
            </a:pPr>
            <a:endParaRPr lang="it-IT" altLang="it-IT">
              <a:solidFill>
                <a:srgbClr val="1515F7"/>
              </a:solidFill>
              <a:latin typeface="Times New Roman" panose="02020603050405020304" pitchFamily="18" charset="0"/>
              <a:cs typeface="Arial" panose="020B0604020202020204" pitchFamily="34" charset="0"/>
            </a:endParaRPr>
          </a:p>
        </p:txBody>
      </p:sp>
      <p:pic>
        <p:nvPicPr>
          <p:cNvPr id="15374" name="Immagine 1" descr="logo_piccolo.bmp">
            <a:extLst>
              <a:ext uri="{FF2B5EF4-FFF2-40B4-BE49-F238E27FC236}">
                <a16:creationId xmlns:a16="http://schemas.microsoft.com/office/drawing/2014/main" xmlns="" id="{734563D8-5A01-E74D-8527-47F9431F0F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9438" y="0"/>
            <a:ext cx="900112" cy="838200"/>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89674"/>
      </p:ext>
    </p:extLst>
  </p:cSld>
  <p:clrMapOvr>
    <a:masterClrMapping/>
  </p:clrMapOvr>
  <p:transition>
    <p:zo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xmlns="" id="{1CE7B8B6-8EFB-EF45-9606-4ED02BEE16DC}"/>
              </a:ext>
            </a:extLst>
          </p:cNvPr>
          <p:cNvSpPr>
            <a:spLocks noGrp="1"/>
          </p:cNvSpPr>
          <p:nvPr>
            <p:ph type="title"/>
          </p:nvPr>
        </p:nvSpPr>
        <p:spPr>
          <a:xfrm>
            <a:off x="539750" y="333375"/>
            <a:ext cx="8136706" cy="1336675"/>
          </a:xfrm>
        </p:spPr>
        <p:txBody>
          <a:bodyPr/>
          <a:lstStyle/>
          <a:p>
            <a:pPr algn="ctr"/>
            <a:r>
              <a:rPr lang="it-IT" altLang="it-IT" sz="3000" b="1" dirty="0">
                <a:ea typeface="ＭＳ Ｐゴシック" panose="020B0600070205080204" pitchFamily="34" charset="-128"/>
              </a:rPr>
              <a:t>Le cose da fare nel paziente con cardiopatia ischemica cronica</a:t>
            </a:r>
            <a:br>
              <a:rPr lang="it-IT" altLang="it-IT" sz="3000" b="1" dirty="0">
                <a:ea typeface="ＭＳ Ｐゴシック" panose="020B0600070205080204" pitchFamily="34" charset="-128"/>
              </a:rPr>
            </a:br>
            <a:endParaRPr lang="it-IT" altLang="it-IT" sz="3000" b="1" dirty="0">
              <a:ea typeface="ＭＳ Ｐゴシック" panose="020B0600070205080204" pitchFamily="34" charset="-128"/>
            </a:endParaRPr>
          </a:p>
        </p:txBody>
      </p:sp>
      <p:sp>
        <p:nvSpPr>
          <p:cNvPr id="25602" name="Rectangle 3">
            <a:extLst>
              <a:ext uri="{FF2B5EF4-FFF2-40B4-BE49-F238E27FC236}">
                <a16:creationId xmlns:a16="http://schemas.microsoft.com/office/drawing/2014/main" xmlns="" id="{F95BCE33-60A9-874A-9ABE-A8FCDC7B212C}"/>
              </a:ext>
            </a:extLst>
          </p:cNvPr>
          <p:cNvSpPr>
            <a:spLocks noGrp="1"/>
          </p:cNvSpPr>
          <p:nvPr>
            <p:ph type="body" idx="1"/>
          </p:nvPr>
        </p:nvSpPr>
        <p:spPr>
          <a:xfrm>
            <a:off x="539750" y="1685425"/>
            <a:ext cx="8042275" cy="4679974"/>
          </a:xfrm>
        </p:spPr>
        <p:txBody>
          <a:bodyPr/>
          <a:lstStyle/>
          <a:p>
            <a:r>
              <a:rPr lang="it-IT" altLang="it-IT" b="1" dirty="0">
                <a:solidFill>
                  <a:srgbClr val="002060"/>
                </a:solidFill>
                <a:ea typeface="ＭＳ Ｐゴシック" panose="020B0600070205080204" pitchFamily="34" charset="-128"/>
              </a:rPr>
              <a:t>Ottimizzare la terapia, puntando al raggiungimento dei target</a:t>
            </a:r>
          </a:p>
          <a:p>
            <a:r>
              <a:rPr lang="it-IT" altLang="it-IT" b="1" dirty="0">
                <a:solidFill>
                  <a:srgbClr val="002060"/>
                </a:solidFill>
                <a:ea typeface="ＭＳ Ｐゴシック" panose="020B0600070205080204" pitchFamily="34" charset="-128"/>
              </a:rPr>
              <a:t>Stratificare il rischio</a:t>
            </a:r>
          </a:p>
          <a:p>
            <a:pPr lvl="1"/>
            <a:r>
              <a:rPr lang="it-IT" altLang="it-IT" b="1" dirty="0">
                <a:solidFill>
                  <a:srgbClr val="002060"/>
                </a:solidFill>
                <a:ea typeface="ＭＳ Ｐゴシック" panose="020B0600070205080204" pitchFamily="34" charset="-128"/>
              </a:rPr>
              <a:t>Indirizzare il paziente al percorso più adeguato in base al suo profilo di rischio</a:t>
            </a:r>
          </a:p>
          <a:p>
            <a:r>
              <a:rPr lang="it-IT" altLang="it-IT" b="1" dirty="0" err="1">
                <a:solidFill>
                  <a:srgbClr val="002060"/>
                </a:solidFill>
                <a:ea typeface="ＭＳ Ｐゴシック" panose="020B0600070205080204" pitchFamily="34" charset="-128"/>
              </a:rPr>
              <a:t>Follow</a:t>
            </a:r>
            <a:r>
              <a:rPr lang="it-IT" altLang="it-IT" b="1" dirty="0">
                <a:solidFill>
                  <a:srgbClr val="002060"/>
                </a:solidFill>
                <a:ea typeface="ＭＳ Ｐゴシック" panose="020B0600070205080204" pitchFamily="34" charset="-128"/>
              </a:rPr>
              <a:t> up adeguato</a:t>
            </a:r>
          </a:p>
        </p:txBody>
      </p:sp>
    </p:spTree>
    <p:extLst>
      <p:ext uri="{BB962C8B-B14F-4D97-AF65-F5344CB8AC3E}">
        <p14:creationId xmlns:p14="http://schemas.microsoft.com/office/powerpoint/2010/main" val="18705843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xmlns="" id="{D64C2CD6-8EF2-CB45-9DFC-5E6B89511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39888"/>
            <a:ext cx="72009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xmlns="" id="{9623B1B6-D395-7A49-A08A-A2E21018B267}"/>
              </a:ext>
            </a:extLst>
          </p:cNvPr>
          <p:cNvSpPr txBox="1"/>
          <p:nvPr/>
        </p:nvSpPr>
        <p:spPr>
          <a:xfrm>
            <a:off x="179388" y="6475413"/>
            <a:ext cx="2705100" cy="338137"/>
          </a:xfrm>
          <a:prstGeom prst="rect">
            <a:avLst/>
          </a:prstGeom>
          <a:noFill/>
        </p:spPr>
        <p:txBody>
          <a:bodyPr wrap="none">
            <a:spAutoFit/>
          </a:bodyPr>
          <a:lstStyle/>
          <a:p>
            <a:pPr fontAlgn="auto">
              <a:spcBef>
                <a:spcPts val="0"/>
              </a:spcBef>
              <a:spcAft>
                <a:spcPts val="0"/>
              </a:spcAft>
              <a:defRPr/>
            </a:pPr>
            <a:r>
              <a:rPr lang="it-IT" sz="1600" dirty="0" err="1">
                <a:solidFill>
                  <a:prstClr val="black">
                    <a:lumMod val="75000"/>
                    <a:lumOff val="25000"/>
                  </a:prstClr>
                </a:solidFill>
                <a:latin typeface="Arial" pitchFamily="34" charset="0"/>
                <a:ea typeface="+mn-ea"/>
                <a:cs typeface="Arial" pitchFamily="34" charset="0"/>
              </a:rPr>
              <a:t>Jemberg</a:t>
            </a:r>
            <a:r>
              <a:rPr lang="it-IT" sz="1600" dirty="0">
                <a:solidFill>
                  <a:prstClr val="black">
                    <a:lumMod val="75000"/>
                    <a:lumOff val="25000"/>
                  </a:prstClr>
                </a:solidFill>
                <a:latin typeface="Arial" pitchFamily="34" charset="0"/>
                <a:ea typeface="+mn-ea"/>
                <a:cs typeface="Arial" pitchFamily="34" charset="0"/>
              </a:rPr>
              <a:t> Eur </a:t>
            </a:r>
            <a:r>
              <a:rPr lang="it-IT" sz="1600" dirty="0" err="1">
                <a:solidFill>
                  <a:prstClr val="black">
                    <a:lumMod val="75000"/>
                    <a:lumOff val="25000"/>
                  </a:prstClr>
                </a:solidFill>
                <a:latin typeface="Arial" pitchFamily="34" charset="0"/>
                <a:ea typeface="+mn-ea"/>
                <a:cs typeface="Arial" pitchFamily="34" charset="0"/>
              </a:rPr>
              <a:t>Heart</a:t>
            </a:r>
            <a:r>
              <a:rPr lang="it-IT" sz="1600" dirty="0">
                <a:solidFill>
                  <a:prstClr val="black">
                    <a:lumMod val="75000"/>
                    <a:lumOff val="25000"/>
                  </a:prstClr>
                </a:solidFill>
                <a:latin typeface="Arial" pitchFamily="34" charset="0"/>
                <a:ea typeface="+mn-ea"/>
                <a:cs typeface="Arial" pitchFamily="34" charset="0"/>
              </a:rPr>
              <a:t> J 2015</a:t>
            </a:r>
          </a:p>
        </p:txBody>
      </p:sp>
      <p:pic>
        <p:nvPicPr>
          <p:cNvPr id="24579" name="Picture 3">
            <a:extLst>
              <a:ext uri="{FF2B5EF4-FFF2-40B4-BE49-F238E27FC236}">
                <a16:creationId xmlns:a16="http://schemas.microsoft.com/office/drawing/2014/main" xmlns="" id="{BF06D897-A5BF-9B4A-B682-67C74EF59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44450"/>
            <a:ext cx="8963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046804"/>
      </p:ext>
    </p:extLst>
  </p:cSld>
  <p:clrMapOvr>
    <a:masterClrMapping/>
  </p:clrMapOvr>
  <p:transition>
    <p:zo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magine 2" descr="Senza titol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534988"/>
            <a:ext cx="8291513"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556141"/>
      </p:ext>
    </p:extLst>
  </p:cSld>
  <p:clrMapOvr>
    <a:masterClrMapping/>
  </p:clrMapOvr>
  <p:transition>
    <p:zoom/>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984375"/>
            <a:ext cx="9012237" cy="2473325"/>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679678"/>
      </p:ext>
    </p:extLst>
  </p:cSld>
  <p:clrMapOvr>
    <a:masterClrMapping/>
  </p:clrMapOvr>
  <p:transition>
    <p:zo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174750"/>
            <a:ext cx="8159750" cy="2562225"/>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3010" name="Object 11"/>
          <p:cNvGraphicFramePr>
            <a:graphicFrameLocks noChangeAspect="1"/>
          </p:cNvGraphicFramePr>
          <p:nvPr/>
        </p:nvGraphicFramePr>
        <p:xfrm>
          <a:off x="2868613" y="3917950"/>
          <a:ext cx="3379787" cy="2651125"/>
        </p:xfrm>
        <a:graphic>
          <a:graphicData uri="http://schemas.openxmlformats.org/presentationml/2006/ole">
            <mc:AlternateContent xmlns:mc="http://schemas.openxmlformats.org/markup-compatibility/2006">
              <mc:Choice xmlns:v="urn:schemas-microsoft-com:vml" Requires="v">
                <p:oleObj spid="_x0000_s576535" name="Acrobat Document" r:id="rId4" imgW="7912100" imgH="6210300" progId="AcroExch.Document.11">
                  <p:embed/>
                </p:oleObj>
              </mc:Choice>
              <mc:Fallback>
                <p:oleObj name="Acrobat Document" r:id="rId4" imgW="7912100" imgH="6210300" progId="AcroExch.Document.11">
                  <p:embed/>
                  <p:pic>
                    <p:nvPicPr>
                      <p:cNvPr id="4301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8613" y="3917950"/>
                        <a:ext cx="3379787"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3011" name="Line 7"/>
          <p:cNvSpPr>
            <a:spLocks noChangeShapeType="1"/>
          </p:cNvSpPr>
          <p:nvPr/>
        </p:nvSpPr>
        <p:spPr bwMode="auto">
          <a:xfrm flipH="1">
            <a:off x="4986338" y="4814888"/>
            <a:ext cx="371475" cy="14287"/>
          </a:xfrm>
          <a:prstGeom prst="line">
            <a:avLst/>
          </a:prstGeom>
          <a:noFill/>
          <a:ln w="9525">
            <a:solidFill>
              <a:srgbClr val="FF3300"/>
            </a:solidFill>
            <a:round/>
            <a:headEnd/>
            <a:tailEnd type="triangle" w="med" len="med"/>
          </a:ln>
          <a:effectLst>
            <a:prstShdw prst="shdw17" dist="17961" dir="2700000">
              <a:srgbClr val="991F00">
                <a:alpha val="74997"/>
              </a:srgbClr>
            </a:prstShdw>
          </a:effectLst>
          <a:extLst>
            <a:ext uri="{909E8E84-426E-40DD-AFC4-6F175D3DCCD1}">
              <a14:hiddenFill xmlns:a14="http://schemas.microsoft.com/office/drawing/2010/main">
                <a:noFill/>
              </a14:hiddenFill>
            </a:ext>
          </a:extLst>
        </p:spPr>
        <p:txBody>
          <a:bodyPr/>
          <a:lstStyle/>
          <a:p>
            <a:endParaRPr lang="it-IT"/>
          </a:p>
        </p:txBody>
      </p:sp>
      <p:cxnSp>
        <p:nvCxnSpPr>
          <p:cNvPr id="3" name="Connettore 1 2"/>
          <p:cNvCxnSpPr>
            <a:cxnSpLocks noChangeShapeType="1"/>
          </p:cNvCxnSpPr>
          <p:nvPr/>
        </p:nvCxnSpPr>
        <p:spPr bwMode="auto">
          <a:xfrm>
            <a:off x="6262688" y="2455863"/>
            <a:ext cx="2090737"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 name="Connettore 1 2"/>
          <p:cNvCxnSpPr>
            <a:cxnSpLocks noChangeShapeType="1"/>
          </p:cNvCxnSpPr>
          <p:nvPr/>
        </p:nvCxnSpPr>
        <p:spPr bwMode="auto">
          <a:xfrm>
            <a:off x="700088" y="2827338"/>
            <a:ext cx="5929312"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Connettore 1 2"/>
          <p:cNvCxnSpPr>
            <a:cxnSpLocks noChangeShapeType="1"/>
          </p:cNvCxnSpPr>
          <p:nvPr/>
        </p:nvCxnSpPr>
        <p:spPr bwMode="auto">
          <a:xfrm>
            <a:off x="1597025" y="3176588"/>
            <a:ext cx="6756400"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Connettore 1 2"/>
          <p:cNvCxnSpPr>
            <a:cxnSpLocks noChangeShapeType="1"/>
          </p:cNvCxnSpPr>
          <p:nvPr/>
        </p:nvCxnSpPr>
        <p:spPr bwMode="auto">
          <a:xfrm>
            <a:off x="700088" y="3559175"/>
            <a:ext cx="5929312"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605252"/>
      </p:ext>
    </p:extLst>
  </p:cSld>
  <p:clrMapOvr>
    <a:masterClrMapping/>
  </p:clrMapOvr>
  <p:transition>
    <p:zoom/>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3" name="Oggetto 1"/>
          <p:cNvPicPr>
            <a:picLocks noChangeAspect="1" noChangeArrowheads="1"/>
          </p:cNvPicPr>
          <p:nvPr/>
        </p:nvPicPr>
        <p:blipFill>
          <a:blip r:embed="rId2">
            <a:extLst>
              <a:ext uri="{28A0092B-C50C-407E-A947-70E740481C1C}">
                <a14:useLocalDpi xmlns:a14="http://schemas.microsoft.com/office/drawing/2010/main" val="0"/>
              </a:ext>
            </a:extLst>
          </a:blip>
          <a:srcRect b="-111"/>
          <a:stretch>
            <a:fillRect/>
          </a:stretch>
        </p:blipFill>
        <p:spPr bwMode="auto">
          <a:xfrm>
            <a:off x="36513" y="1700213"/>
            <a:ext cx="9072562"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4034" name="CasellaDiTesto 14"/>
          <p:cNvSpPr txBox="1">
            <a:spLocks noChangeArrowheads="1"/>
          </p:cNvSpPr>
          <p:nvPr/>
        </p:nvSpPr>
        <p:spPr bwMode="auto">
          <a:xfrm>
            <a:off x="381000" y="1122363"/>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003399"/>
                </a:solidFill>
                <a:latin typeface="Calibri" charset="0"/>
                <a:ea typeface="ヒラギノ角ゴ Pro W3" charset="0"/>
                <a:cs typeface="ヒラギノ角ゴ Pro W3" charset="0"/>
              </a:rPr>
              <a:t>IMA Scompenso cardiaco in H</a:t>
            </a:r>
          </a:p>
        </p:txBody>
      </p:sp>
      <p:sp>
        <p:nvSpPr>
          <p:cNvPr id="44035" name="CasellaDiTesto 14"/>
          <p:cNvSpPr txBox="1">
            <a:spLocks noChangeArrowheads="1"/>
          </p:cNvSpPr>
          <p:nvPr/>
        </p:nvSpPr>
        <p:spPr bwMode="auto">
          <a:xfrm>
            <a:off x="4602163" y="1143000"/>
            <a:ext cx="4376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003399"/>
                </a:solidFill>
                <a:latin typeface="Calibri" charset="0"/>
                <a:ea typeface="ヒラギノ角ゴ Pro W3" charset="0"/>
                <a:cs typeface="ヒラギノ角ゴ Pro W3" charset="0"/>
              </a:rPr>
              <a:t>IMA No scompenso cardiaco in H</a:t>
            </a:r>
          </a:p>
        </p:txBody>
      </p:sp>
      <p:pic>
        <p:nvPicPr>
          <p:cNvPr id="44036" name="Picture 2" descr="http://microaqua.eu/sites/default/files/P5%20logo%20iss%20col%20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6078538"/>
            <a:ext cx="67151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7"/>
          <p:cNvSpPr txBox="1">
            <a:spLocks noChangeArrowheads="1"/>
          </p:cNvSpPr>
          <p:nvPr/>
        </p:nvSpPr>
        <p:spPr bwMode="auto">
          <a:xfrm>
            <a:off x="325438" y="1735138"/>
            <a:ext cx="41608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a:latin typeface="Calibri" charset="0"/>
                <a:ea typeface="ヒラギノ角ゴ Pro W3" charset="0"/>
                <a:cs typeface="ヒラギノ角ゴ Pro W3" charset="0"/>
              </a:rPr>
              <a:t>Mortalità in H           Re-H   fatali        Mortalità H totale</a:t>
            </a:r>
          </a:p>
        </p:txBody>
      </p:sp>
      <p:sp>
        <p:nvSpPr>
          <p:cNvPr id="44038" name="Text Box 8"/>
          <p:cNvSpPr txBox="1">
            <a:spLocks noChangeArrowheads="1"/>
          </p:cNvSpPr>
          <p:nvPr/>
        </p:nvSpPr>
        <p:spPr bwMode="auto">
          <a:xfrm>
            <a:off x="4748213" y="1728788"/>
            <a:ext cx="41608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a:latin typeface="Calibri" charset="0"/>
                <a:ea typeface="ヒラギノ角ゴ Pro W3" charset="0"/>
                <a:cs typeface="ヒラギノ角ゴ Pro W3" charset="0"/>
              </a:rPr>
              <a:t>Mortalità in H            Re-H   fatali       Mortalità H totale</a:t>
            </a:r>
          </a:p>
        </p:txBody>
      </p:sp>
      <p:pic>
        <p:nvPicPr>
          <p:cNvPr id="44039" name="Immagine 36" descr="PTCAvsnoPTCA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4706938"/>
            <a:ext cx="67738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 Box 10"/>
          <p:cNvSpPr txBox="1">
            <a:spLocks noChangeArrowheads="1"/>
          </p:cNvSpPr>
          <p:nvPr/>
        </p:nvSpPr>
        <p:spPr bwMode="auto">
          <a:xfrm>
            <a:off x="814388" y="6286500"/>
            <a:ext cx="1400175" cy="366713"/>
          </a:xfrm>
          <a:prstGeom prst="rect">
            <a:avLst/>
          </a:prstGeom>
          <a:noFill/>
          <a:ln>
            <a:noFill/>
          </a:ln>
          <a:effectLst>
            <a:prstShdw prst="shdw17" dist="17961" dir="2700000">
              <a:srgbClr val="1A4A5F">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latin typeface="Calibri" charset="0"/>
                <a:ea typeface="ヒラギノ角ゴ Pro W3" charset="0"/>
                <a:cs typeface="ヒラギノ角ゴ Pro W3" charset="0"/>
              </a:rPr>
              <a:t>  Dati da SDO</a:t>
            </a:r>
          </a:p>
        </p:txBody>
      </p:sp>
    </p:spTree>
    <p:extLst>
      <p:ext uri="{BB962C8B-B14F-4D97-AF65-F5344CB8AC3E}">
        <p14:creationId xmlns:p14="http://schemas.microsoft.com/office/powerpoint/2010/main" val="3445998212"/>
      </p:ext>
    </p:extLst>
  </p:cSld>
  <p:clrMapOvr>
    <a:masterClrMapping/>
  </p:clrMapOvr>
  <p:transition>
    <p:zo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0" y="1214438"/>
            <a:ext cx="9144000" cy="4079875"/>
          </a:xfrm>
          <a:prstGeom prst="rect">
            <a:avLst/>
          </a:prstGeom>
          <a:noFill/>
          <a:ln w="38100">
            <a:solidFill>
              <a:schemeClr val="tx2">
                <a:lumMod val="75000"/>
                <a:lumOff val="25000"/>
              </a:schemeClr>
            </a:solidFill>
            <a:miter lim="800000"/>
            <a:headEnd/>
            <a:tailEnd/>
          </a:ln>
        </p:spPr>
      </p:pic>
      <p:sp>
        <p:nvSpPr>
          <p:cNvPr id="45058" name="Rettangolo 4"/>
          <p:cNvSpPr>
            <a:spLocks noChangeArrowheads="1"/>
          </p:cNvSpPr>
          <p:nvPr/>
        </p:nvSpPr>
        <p:spPr bwMode="auto">
          <a:xfrm>
            <a:off x="7070725" y="6550025"/>
            <a:ext cx="2073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400" b="1">
                <a:solidFill>
                  <a:schemeClr val="tx2"/>
                </a:solidFill>
                <a:latin typeface="Century Gothic" charset="0"/>
              </a:rPr>
              <a:t>Kaul  Am Heart J 2013</a:t>
            </a:r>
          </a:p>
        </p:txBody>
      </p:sp>
      <p:sp>
        <p:nvSpPr>
          <p:cNvPr id="59396" name="CasellaDiTesto 4"/>
          <p:cNvSpPr txBox="1">
            <a:spLocks noChangeArrowheads="1"/>
          </p:cNvSpPr>
          <p:nvPr/>
        </p:nvSpPr>
        <p:spPr bwMode="auto">
          <a:xfrm>
            <a:off x="1428750" y="5500688"/>
            <a:ext cx="6334125" cy="641350"/>
          </a:xfrm>
          <a:prstGeom prst="rect">
            <a:avLst/>
          </a:prstGeom>
          <a:noFill/>
          <a:ln w="9525">
            <a:noFill/>
            <a:miter lim="800000"/>
            <a:headEnd/>
            <a:tailEnd/>
          </a:ln>
        </p:spPr>
        <p:txBody>
          <a:bodyPr wrap="none">
            <a:spAutoFit/>
          </a:bodyPr>
          <a:lstStyle/>
          <a:p>
            <a:pPr algn="ctr">
              <a:defRPr/>
            </a:pPr>
            <a:r>
              <a:rPr lang="it-IT" sz="1800" b="1" dirty="0" err="1">
                <a:solidFill>
                  <a:schemeClr val="accent1">
                    <a:lumMod val="75000"/>
                  </a:schemeClr>
                </a:solidFill>
                <a:latin typeface="Calibri" pitchFamily="34" charset="0"/>
                <a:ea typeface="ヒラギノ角ゴ Pro W3" pitchFamily="-84" charset="-128"/>
                <a:cs typeface="+mn-cs"/>
              </a:rPr>
              <a:t>Association</a:t>
            </a:r>
            <a:r>
              <a:rPr lang="it-IT" sz="1800" b="1" dirty="0">
                <a:solidFill>
                  <a:schemeClr val="accent1">
                    <a:lumMod val="75000"/>
                  </a:schemeClr>
                </a:solidFill>
                <a:latin typeface="Calibri" pitchFamily="34" charset="0"/>
                <a:ea typeface="ヒラギノ角ゴ Pro W3" pitchFamily="-84" charset="-128"/>
                <a:cs typeface="+mn-cs"/>
              </a:rPr>
              <a:t> </a:t>
            </a:r>
            <a:r>
              <a:rPr lang="it-IT" sz="1800" b="1" dirty="0" err="1">
                <a:solidFill>
                  <a:schemeClr val="accent1">
                    <a:lumMod val="75000"/>
                  </a:schemeClr>
                </a:solidFill>
                <a:latin typeface="Calibri" pitchFamily="34" charset="0"/>
                <a:ea typeface="ヒラギノ角ゴ Pro W3" pitchFamily="-84" charset="-128"/>
                <a:cs typeface="+mn-cs"/>
              </a:rPr>
              <a:t>of</a:t>
            </a:r>
            <a:r>
              <a:rPr lang="it-IT" sz="1800" b="1" dirty="0">
                <a:solidFill>
                  <a:schemeClr val="accent1">
                    <a:lumMod val="75000"/>
                  </a:schemeClr>
                </a:solidFill>
                <a:latin typeface="Calibri" pitchFamily="34" charset="0"/>
                <a:ea typeface="ヒラギノ角ゴ Pro W3" pitchFamily="-84" charset="-128"/>
                <a:cs typeface="+mn-cs"/>
              </a:rPr>
              <a:t> </a:t>
            </a:r>
            <a:r>
              <a:rPr lang="it-IT" sz="1800" b="1" dirty="0" err="1">
                <a:solidFill>
                  <a:schemeClr val="accent1">
                    <a:lumMod val="75000"/>
                  </a:schemeClr>
                </a:solidFill>
                <a:latin typeface="Calibri" pitchFamily="34" charset="0"/>
                <a:ea typeface="ヒラギノ角ゴ Pro W3" pitchFamily="-84" charset="-128"/>
                <a:cs typeface="+mn-cs"/>
              </a:rPr>
              <a:t>index</a:t>
            </a:r>
            <a:r>
              <a:rPr lang="it-IT" sz="1800" b="1" dirty="0">
                <a:solidFill>
                  <a:schemeClr val="accent1">
                    <a:lumMod val="75000"/>
                  </a:schemeClr>
                </a:solidFill>
                <a:latin typeface="Calibri" pitchFamily="34" charset="0"/>
                <a:ea typeface="ヒラギノ角ゴ Pro W3" pitchFamily="-84" charset="-128"/>
                <a:cs typeface="+mn-cs"/>
              </a:rPr>
              <a:t> and </a:t>
            </a:r>
            <a:r>
              <a:rPr lang="it-IT" sz="1800" b="1" dirty="0" err="1">
                <a:solidFill>
                  <a:schemeClr val="accent1">
                    <a:lumMod val="75000"/>
                  </a:schemeClr>
                </a:solidFill>
                <a:latin typeface="Calibri" pitchFamily="34" charset="0"/>
                <a:ea typeface="ヒラギノ角ゴ Pro W3" pitchFamily="-84" charset="-128"/>
                <a:cs typeface="+mn-cs"/>
              </a:rPr>
              <a:t>post-dscharge</a:t>
            </a:r>
            <a:r>
              <a:rPr lang="it-IT" sz="1800" b="1" dirty="0">
                <a:solidFill>
                  <a:schemeClr val="accent1">
                    <a:lumMod val="75000"/>
                  </a:schemeClr>
                </a:solidFill>
                <a:latin typeface="Calibri" pitchFamily="34" charset="0"/>
                <a:ea typeface="ヒラギノ角ゴ Pro W3" pitchFamily="-84" charset="-128"/>
                <a:cs typeface="+mn-cs"/>
              </a:rPr>
              <a:t> HF  </a:t>
            </a:r>
            <a:r>
              <a:rPr lang="it-IT" sz="1800" b="1" dirty="0" err="1">
                <a:solidFill>
                  <a:schemeClr val="accent1">
                    <a:lumMod val="75000"/>
                  </a:schemeClr>
                </a:solidFill>
                <a:latin typeface="Calibri" pitchFamily="34" charset="0"/>
                <a:ea typeface="ヒラギノ角ゴ Pro W3" pitchFamily="-84" charset="-128"/>
                <a:cs typeface="+mn-cs"/>
              </a:rPr>
              <a:t>with</a:t>
            </a:r>
            <a:r>
              <a:rPr lang="it-IT" sz="1800" b="1" dirty="0">
                <a:solidFill>
                  <a:schemeClr val="accent1">
                    <a:lumMod val="75000"/>
                  </a:schemeClr>
                </a:solidFill>
                <a:latin typeface="Calibri" pitchFamily="34" charset="0"/>
                <a:ea typeface="ヒラギノ角ゴ Pro W3" pitchFamily="-84" charset="-128"/>
                <a:cs typeface="+mn-cs"/>
              </a:rPr>
              <a:t> 1 </a:t>
            </a:r>
            <a:r>
              <a:rPr lang="it-IT" sz="1800" b="1" dirty="0" err="1">
                <a:solidFill>
                  <a:schemeClr val="accent1">
                    <a:lumMod val="75000"/>
                  </a:schemeClr>
                </a:solidFill>
                <a:latin typeface="Calibri" pitchFamily="34" charset="0"/>
                <a:ea typeface="ヒラギノ角ゴ Pro W3" pitchFamily="-84" charset="-128"/>
                <a:cs typeface="+mn-cs"/>
              </a:rPr>
              <a:t>year</a:t>
            </a:r>
            <a:r>
              <a:rPr lang="it-IT" sz="1800" b="1" dirty="0">
                <a:solidFill>
                  <a:schemeClr val="accent1">
                    <a:lumMod val="75000"/>
                  </a:schemeClr>
                </a:solidFill>
                <a:latin typeface="Calibri" pitchFamily="34" charset="0"/>
                <a:ea typeface="ヒラギノ角ゴ Pro W3" pitchFamily="-84" charset="-128"/>
                <a:cs typeface="+mn-cs"/>
              </a:rPr>
              <a:t> </a:t>
            </a:r>
            <a:r>
              <a:rPr lang="it-IT" sz="1800" b="1" dirty="0" err="1">
                <a:solidFill>
                  <a:schemeClr val="accent1">
                    <a:lumMod val="75000"/>
                  </a:schemeClr>
                </a:solidFill>
                <a:latin typeface="Calibri" pitchFamily="34" charset="0"/>
                <a:ea typeface="ヒラギノ角ゴ Pro W3" pitchFamily="-84" charset="-128"/>
                <a:cs typeface="+mn-cs"/>
              </a:rPr>
              <a:t>mortality</a:t>
            </a:r>
            <a:r>
              <a:rPr lang="it-IT" sz="1800" b="1" dirty="0">
                <a:solidFill>
                  <a:schemeClr val="accent1">
                    <a:lumMod val="75000"/>
                  </a:schemeClr>
                </a:solidFill>
                <a:latin typeface="Calibri" pitchFamily="34" charset="0"/>
                <a:ea typeface="ヒラギノ角ゴ Pro W3" pitchFamily="-84" charset="-128"/>
                <a:cs typeface="+mn-cs"/>
              </a:rPr>
              <a:t> </a:t>
            </a:r>
          </a:p>
          <a:p>
            <a:pPr algn="ctr">
              <a:defRPr/>
            </a:pPr>
            <a:r>
              <a:rPr lang="it-IT" sz="1800" b="1" dirty="0">
                <a:solidFill>
                  <a:schemeClr val="accent1">
                    <a:lumMod val="75000"/>
                  </a:schemeClr>
                </a:solidFill>
                <a:latin typeface="Calibri" pitchFamily="34" charset="0"/>
                <a:ea typeface="ヒラギノ角ゴ Pro W3" pitchFamily="-84" charset="-128"/>
                <a:cs typeface="+mn-cs"/>
              </a:rPr>
              <a:t>In 24.212 </a:t>
            </a:r>
            <a:r>
              <a:rPr lang="it-IT" sz="1800" b="1" dirty="0" err="1">
                <a:solidFill>
                  <a:schemeClr val="accent1">
                    <a:lumMod val="75000"/>
                  </a:schemeClr>
                </a:solidFill>
                <a:latin typeface="Calibri" pitchFamily="34" charset="0"/>
                <a:ea typeface="ヒラギノ角ゴ Pro W3" pitchFamily="-84" charset="-128"/>
                <a:cs typeface="+mn-cs"/>
              </a:rPr>
              <a:t>patients</a:t>
            </a:r>
            <a:r>
              <a:rPr lang="it-IT" sz="1800" b="1" dirty="0">
                <a:solidFill>
                  <a:schemeClr val="accent1">
                    <a:lumMod val="75000"/>
                  </a:schemeClr>
                </a:solidFill>
                <a:latin typeface="Calibri" pitchFamily="34" charset="0"/>
                <a:ea typeface="ヒラギノ角ゴ Pro W3" pitchFamily="-84" charset="-128"/>
                <a:cs typeface="+mn-cs"/>
              </a:rPr>
              <a:t>  </a:t>
            </a:r>
            <a:r>
              <a:rPr lang="it-IT" sz="1800" b="1" dirty="0" err="1">
                <a:solidFill>
                  <a:schemeClr val="accent1">
                    <a:lumMod val="75000"/>
                  </a:schemeClr>
                </a:solidFill>
                <a:latin typeface="Calibri" pitchFamily="34" charset="0"/>
                <a:ea typeface="ヒラギノ角ゴ Pro W3" pitchFamily="-84" charset="-128"/>
                <a:cs typeface="+mn-cs"/>
              </a:rPr>
              <a:t>discharged</a:t>
            </a:r>
            <a:r>
              <a:rPr lang="it-IT" sz="1800" b="1" dirty="0">
                <a:solidFill>
                  <a:schemeClr val="accent1">
                    <a:lumMod val="75000"/>
                  </a:schemeClr>
                </a:solidFill>
                <a:latin typeface="Calibri" pitchFamily="34" charset="0"/>
                <a:ea typeface="ヒラギノ角ゴ Pro W3" pitchFamily="-84" charset="-128"/>
                <a:cs typeface="+mn-cs"/>
              </a:rPr>
              <a:t> </a:t>
            </a:r>
            <a:r>
              <a:rPr lang="it-IT" sz="1800" b="1" dirty="0" err="1">
                <a:solidFill>
                  <a:schemeClr val="accent1">
                    <a:lumMod val="75000"/>
                  </a:schemeClr>
                </a:solidFill>
                <a:latin typeface="Calibri" pitchFamily="34" charset="0"/>
                <a:ea typeface="ヒラギノ角ゴ Pro W3" pitchFamily="-84" charset="-128"/>
                <a:cs typeface="+mn-cs"/>
              </a:rPr>
              <a:t>alive</a:t>
            </a:r>
            <a:r>
              <a:rPr lang="it-IT" sz="1800" b="1" dirty="0">
                <a:solidFill>
                  <a:schemeClr val="accent1">
                    <a:lumMod val="75000"/>
                  </a:schemeClr>
                </a:solidFill>
                <a:latin typeface="Calibri" pitchFamily="34" charset="0"/>
                <a:ea typeface="ヒラギノ角ゴ Pro W3" pitchFamily="-84" charset="-128"/>
                <a:cs typeface="+mn-cs"/>
              </a:rPr>
              <a:t> </a:t>
            </a:r>
            <a:r>
              <a:rPr lang="it-IT" sz="1800" b="1" dirty="0" err="1">
                <a:solidFill>
                  <a:schemeClr val="accent1">
                    <a:lumMod val="75000"/>
                  </a:schemeClr>
                </a:solidFill>
                <a:latin typeface="Calibri" pitchFamily="34" charset="0"/>
                <a:ea typeface="ヒラギノ角ゴ Pro W3" pitchFamily="-84" charset="-128"/>
                <a:cs typeface="+mn-cs"/>
              </a:rPr>
              <a:t>from</a:t>
            </a:r>
            <a:r>
              <a:rPr lang="it-IT" sz="1800" b="1" dirty="0">
                <a:solidFill>
                  <a:schemeClr val="accent1">
                    <a:lumMod val="75000"/>
                  </a:schemeClr>
                </a:solidFill>
                <a:latin typeface="Calibri" pitchFamily="34" charset="0"/>
                <a:ea typeface="ヒラギノ角ゴ Pro W3" pitchFamily="-84" charset="-128"/>
                <a:cs typeface="+mn-cs"/>
              </a:rPr>
              <a:t> 2002 </a:t>
            </a:r>
            <a:r>
              <a:rPr lang="it-IT" sz="1800" b="1" dirty="0" err="1">
                <a:solidFill>
                  <a:schemeClr val="accent1">
                    <a:lumMod val="75000"/>
                  </a:schemeClr>
                </a:solidFill>
                <a:latin typeface="Calibri" pitchFamily="34" charset="0"/>
                <a:ea typeface="ヒラギノ角ゴ Pro W3" pitchFamily="-84" charset="-128"/>
                <a:cs typeface="+mn-cs"/>
              </a:rPr>
              <a:t>to</a:t>
            </a:r>
            <a:r>
              <a:rPr lang="it-IT" sz="1800" b="1" dirty="0">
                <a:solidFill>
                  <a:schemeClr val="accent1">
                    <a:lumMod val="75000"/>
                  </a:schemeClr>
                </a:solidFill>
                <a:latin typeface="Calibri" pitchFamily="34" charset="0"/>
                <a:ea typeface="ヒラギノ角ゴ Pro W3" pitchFamily="-84" charset="-128"/>
                <a:cs typeface="+mn-cs"/>
              </a:rPr>
              <a:t> 2008</a:t>
            </a:r>
          </a:p>
        </p:txBody>
      </p:sp>
      <p:sp>
        <p:nvSpPr>
          <p:cNvPr id="6" name="Rettangolo 5"/>
          <p:cNvSpPr/>
          <p:nvPr/>
        </p:nvSpPr>
        <p:spPr>
          <a:xfrm>
            <a:off x="323850" y="4197350"/>
            <a:ext cx="7416800" cy="7191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5061" name="Rettangolo 6"/>
          <p:cNvSpPr>
            <a:spLocks noChangeArrowheads="1"/>
          </p:cNvSpPr>
          <p:nvPr/>
        </p:nvSpPr>
        <p:spPr bwMode="auto">
          <a:xfrm>
            <a:off x="142875" y="5072063"/>
            <a:ext cx="2014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400" b="1">
                <a:latin typeface="Arial" charset="0"/>
              </a:rPr>
              <a:t>Multivariable analysis</a:t>
            </a:r>
          </a:p>
        </p:txBody>
      </p:sp>
      <p:sp>
        <p:nvSpPr>
          <p:cNvPr id="59399" name="Text Box 8"/>
          <p:cNvSpPr txBox="1">
            <a:spLocks noChangeArrowheads="1"/>
          </p:cNvSpPr>
          <p:nvPr/>
        </p:nvSpPr>
        <p:spPr bwMode="auto">
          <a:xfrm>
            <a:off x="827584" y="332656"/>
            <a:ext cx="7478129" cy="461665"/>
          </a:xfrm>
          <a:prstGeom prst="rect">
            <a:avLst/>
          </a:prstGeom>
          <a:noFill/>
          <a:ln w="9525">
            <a:noFill/>
            <a:miter lim="800000"/>
            <a:headEnd/>
            <a:tailEnd/>
          </a:ln>
        </p:spPr>
        <p:txBody>
          <a:bodyPr wrap="none">
            <a:spAutoFit/>
          </a:bodyPr>
          <a:lstStyle/>
          <a:p>
            <a:pPr>
              <a:defRPr/>
            </a:pPr>
            <a:r>
              <a:rPr lang="it-IT" sz="2400" b="1" dirty="0" err="1">
                <a:solidFill>
                  <a:srgbClr val="FF0000"/>
                </a:solidFill>
                <a:ea typeface="ヒラギノ角ゴ Pro W3" pitchFamily="-84" charset="-128"/>
                <a:cs typeface="+mn-cs"/>
              </a:rPr>
              <a:t>Incidence</a:t>
            </a:r>
            <a:r>
              <a:rPr lang="it-IT" sz="2400" b="1" dirty="0">
                <a:solidFill>
                  <a:srgbClr val="FF0000"/>
                </a:solidFill>
                <a:ea typeface="ヒラギノ角ゴ Pro W3" pitchFamily="-84" charset="-128"/>
                <a:cs typeface="+mn-cs"/>
              </a:rPr>
              <a:t> </a:t>
            </a:r>
            <a:r>
              <a:rPr lang="it-IT" sz="2400" b="1" dirty="0" err="1">
                <a:solidFill>
                  <a:srgbClr val="FF0000"/>
                </a:solidFill>
                <a:ea typeface="ヒラギノ角ゴ Pro W3" pitchFamily="-84" charset="-128"/>
                <a:cs typeface="+mn-cs"/>
              </a:rPr>
              <a:t>of</a:t>
            </a:r>
            <a:r>
              <a:rPr lang="it-IT" sz="2400" b="1" dirty="0">
                <a:solidFill>
                  <a:srgbClr val="FF0000"/>
                </a:solidFill>
                <a:ea typeface="ヒラギノ角ゴ Pro W3" pitchFamily="-84" charset="-128"/>
                <a:cs typeface="+mn-cs"/>
              </a:rPr>
              <a:t> </a:t>
            </a:r>
            <a:r>
              <a:rPr lang="it-IT" sz="2400" b="1" dirty="0" err="1">
                <a:solidFill>
                  <a:srgbClr val="FF0000"/>
                </a:solidFill>
                <a:ea typeface="ヒラギノ角ゴ Pro W3" pitchFamily="-84" charset="-128"/>
                <a:cs typeface="+mn-cs"/>
              </a:rPr>
              <a:t>heart</a:t>
            </a:r>
            <a:r>
              <a:rPr lang="it-IT" sz="2400" b="1" dirty="0">
                <a:solidFill>
                  <a:srgbClr val="FF0000"/>
                </a:solidFill>
                <a:ea typeface="ヒラギノ角ゴ Pro W3" pitchFamily="-84" charset="-128"/>
                <a:cs typeface="+mn-cs"/>
              </a:rPr>
              <a:t> </a:t>
            </a:r>
            <a:r>
              <a:rPr lang="it-IT" sz="2400" b="1" dirty="0" err="1">
                <a:solidFill>
                  <a:srgbClr val="FF0000"/>
                </a:solidFill>
                <a:ea typeface="ヒラギノ角ゴ Pro W3" pitchFamily="-84" charset="-128"/>
                <a:cs typeface="+mn-cs"/>
              </a:rPr>
              <a:t>failure</a:t>
            </a:r>
            <a:r>
              <a:rPr lang="it-IT" sz="2400" b="1" dirty="0">
                <a:solidFill>
                  <a:srgbClr val="FF0000"/>
                </a:solidFill>
                <a:ea typeface="ヒラギノ角ゴ Pro W3" pitchFamily="-84" charset="-128"/>
                <a:cs typeface="+mn-cs"/>
              </a:rPr>
              <a:t> and </a:t>
            </a:r>
            <a:r>
              <a:rPr lang="it-IT" sz="2400" b="1" dirty="0" err="1">
                <a:solidFill>
                  <a:srgbClr val="FF0000"/>
                </a:solidFill>
                <a:ea typeface="ヒラギノ角ゴ Pro W3" pitchFamily="-84" charset="-128"/>
                <a:cs typeface="+mn-cs"/>
              </a:rPr>
              <a:t>mortality</a:t>
            </a:r>
            <a:r>
              <a:rPr lang="it-IT" sz="2400" b="1" dirty="0">
                <a:solidFill>
                  <a:srgbClr val="FF0000"/>
                </a:solidFill>
                <a:ea typeface="ヒラギノ角ゴ Pro W3" pitchFamily="-84" charset="-128"/>
                <a:cs typeface="+mn-cs"/>
              </a:rPr>
              <a:t> </a:t>
            </a:r>
            <a:r>
              <a:rPr lang="it-IT" sz="2400" b="1" dirty="0" err="1">
                <a:solidFill>
                  <a:srgbClr val="FF0000"/>
                </a:solidFill>
                <a:ea typeface="ヒラギノ角ゴ Pro W3" pitchFamily="-84" charset="-128"/>
                <a:cs typeface="+mn-cs"/>
              </a:rPr>
              <a:t>after</a:t>
            </a:r>
            <a:r>
              <a:rPr lang="it-IT" sz="2400" b="1" dirty="0">
                <a:solidFill>
                  <a:srgbClr val="FF0000"/>
                </a:solidFill>
                <a:ea typeface="ヒラギノ角ゴ Pro W3" pitchFamily="-84" charset="-128"/>
                <a:cs typeface="+mn-cs"/>
              </a:rPr>
              <a:t> ACS</a:t>
            </a:r>
          </a:p>
        </p:txBody>
      </p:sp>
    </p:spTree>
    <p:extLst>
      <p:ext uri="{BB962C8B-B14F-4D97-AF65-F5344CB8AC3E}">
        <p14:creationId xmlns:p14="http://schemas.microsoft.com/office/powerpoint/2010/main" val="3190658664"/>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olo 1">
            <a:extLst>
              <a:ext uri="{FF2B5EF4-FFF2-40B4-BE49-F238E27FC236}">
                <a16:creationId xmlns:a16="http://schemas.microsoft.com/office/drawing/2014/main" xmlns="" id="{E19B6CBD-AA24-A440-A37E-D4CAE9B885B7}"/>
              </a:ext>
            </a:extLst>
          </p:cNvPr>
          <p:cNvSpPr>
            <a:spLocks noGrp="1"/>
          </p:cNvSpPr>
          <p:nvPr>
            <p:ph type="title"/>
          </p:nvPr>
        </p:nvSpPr>
        <p:spPr>
          <a:xfrm>
            <a:off x="0" y="167133"/>
            <a:ext cx="9061450" cy="1143000"/>
          </a:xfrm>
        </p:spPr>
        <p:txBody>
          <a:bodyPr/>
          <a:lstStyle/>
          <a:p>
            <a:pPr algn="ctr" eaLnBrk="1" hangingPunct="1"/>
            <a:r>
              <a:rPr lang="it-IT" altLang="it-IT" sz="3200" b="1" dirty="0">
                <a:latin typeface="Calibri" panose="020F0502020204030204" pitchFamily="34" charset="0"/>
                <a:ea typeface="ヒラギノ角ゴ Pro W3" panose="020B0300000000000000" pitchFamily="34" charset="-128"/>
              </a:rPr>
              <a:t>RETE DELLA PREVENZIONE SECONDARIA</a:t>
            </a:r>
          </a:p>
        </p:txBody>
      </p:sp>
      <p:sp>
        <p:nvSpPr>
          <p:cNvPr id="10" name="Ovale 9">
            <a:extLst>
              <a:ext uri="{FF2B5EF4-FFF2-40B4-BE49-F238E27FC236}">
                <a16:creationId xmlns:a16="http://schemas.microsoft.com/office/drawing/2014/main" xmlns="" id="{8C85F4C8-1D59-0D40-9958-B5BA8C974D66}"/>
              </a:ext>
            </a:extLst>
          </p:cNvPr>
          <p:cNvSpPr>
            <a:spLocks noChangeArrowheads="1"/>
          </p:cNvSpPr>
          <p:nvPr/>
        </p:nvSpPr>
        <p:spPr bwMode="auto">
          <a:xfrm>
            <a:off x="3617913" y="3011488"/>
            <a:ext cx="1900237" cy="1760537"/>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it-IT" sz="2000">
              <a:solidFill>
                <a:schemeClr val="lt1"/>
              </a:solidFill>
              <a:latin typeface="+mn-lt"/>
              <a:ea typeface="+mn-ea"/>
            </a:endParaRPr>
          </a:p>
        </p:txBody>
      </p:sp>
      <p:sp>
        <p:nvSpPr>
          <p:cNvPr id="131079" name="CasellaDiTesto 3">
            <a:extLst>
              <a:ext uri="{FF2B5EF4-FFF2-40B4-BE49-F238E27FC236}">
                <a16:creationId xmlns:a16="http://schemas.microsoft.com/office/drawing/2014/main" xmlns="" id="{8B52808D-C160-8C4C-BA99-EB996BC49FCA}"/>
              </a:ext>
            </a:extLst>
          </p:cNvPr>
          <p:cNvSpPr txBox="1">
            <a:spLocks noChangeArrowheads="1"/>
          </p:cNvSpPr>
          <p:nvPr/>
        </p:nvSpPr>
        <p:spPr bwMode="auto">
          <a:xfrm>
            <a:off x="3732213" y="3396088"/>
            <a:ext cx="16430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800" b="1" dirty="0">
                <a:solidFill>
                  <a:srgbClr val="FF0000"/>
                </a:solidFill>
                <a:latin typeface="Calibri" panose="020F0502020204030204" pitchFamily="34" charset="0"/>
              </a:rPr>
              <a:t>PAZIENTEPOST SCA</a:t>
            </a:r>
          </a:p>
        </p:txBody>
      </p:sp>
    </p:spTree>
    <p:extLst>
      <p:ext uri="{BB962C8B-B14F-4D97-AF65-F5344CB8AC3E}">
        <p14:creationId xmlns:p14="http://schemas.microsoft.com/office/powerpoint/2010/main" val="3931530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911" name="Group 47"/>
          <p:cNvGraphicFramePr>
            <a:graphicFrameLocks noGrp="1"/>
          </p:cNvGraphicFramePr>
          <p:nvPr/>
        </p:nvGraphicFramePr>
        <p:xfrm>
          <a:off x="900113" y="1374775"/>
          <a:ext cx="7416800" cy="5268913"/>
        </p:xfrm>
        <a:graphic>
          <a:graphicData uri="http://schemas.openxmlformats.org/drawingml/2006/table">
            <a:tbl>
              <a:tblPr/>
              <a:tblGrid>
                <a:gridCol w="6775450">
                  <a:extLst>
                    <a:ext uri="{9D8B030D-6E8A-4147-A177-3AD203B41FA5}">
                      <a16:colId xmlns:a16="http://schemas.microsoft.com/office/drawing/2014/main" xmlns="" val="20000"/>
                    </a:ext>
                  </a:extLst>
                </a:gridCol>
                <a:gridCol w="641350">
                  <a:extLst>
                    <a:ext uri="{9D8B030D-6E8A-4147-A177-3AD203B41FA5}">
                      <a16:colId xmlns:a16="http://schemas.microsoft.com/office/drawing/2014/main" xmlns=""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1) Classe Killip max</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2) Frazione di eiezione &lt;40%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825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3) Frazione di eiezione &gt;40% &lt;45% con: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               a) Pattern riempimento diastolico restrittivo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                b) Insufficienza mitralica &gt; 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                c) WMSI elevato e ventricolo non dilatato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4) Importante variazione BNP</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5) Uso di diuretici dell</a:t>
                      </a:r>
                      <a:r>
                        <a:rPr kumimoji="0" lang="ja-JP" altLang="it-IT" sz="1800" b="1" i="0" u="none" strike="noStrike" cap="none" normalizeH="0" baseline="0">
                          <a:ln>
                            <a:noFill/>
                          </a:ln>
                          <a:solidFill>
                            <a:srgbClr val="003399"/>
                          </a:solidFill>
                          <a:effectLst/>
                          <a:latin typeface="Calibri" charset="0"/>
                          <a:ea typeface="ヒラギノ角ゴ Pro W3" charset="0"/>
                          <a:cs typeface="ヒラギノ角ゴ Pro W3" charset="0"/>
                        </a:rPr>
                        <a:t>’</a:t>
                      </a:r>
                      <a:r>
                        <a:rPr kumimoji="0" lang="it-IT" altLang="ja-JP" sz="1800" b="1" i="0" u="none" strike="noStrike" cap="none" normalizeH="0" baseline="0">
                          <a:ln>
                            <a:noFill/>
                          </a:ln>
                          <a:solidFill>
                            <a:srgbClr val="003399"/>
                          </a:solidFill>
                          <a:effectLst/>
                          <a:latin typeface="Calibri" charset="0"/>
                          <a:ea typeface="ヒラギノ角ゴ Pro W3" charset="0"/>
                          <a:cs typeface="ヒラギノ角ゴ Pro W3" charset="0"/>
                        </a:rPr>
                        <a:t>ansa </a:t>
                      </a:r>
                      <a:endPar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6) Arteriopatia periferica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7) Storia di angina o pregresso infarto miocardico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8) Malattia coronarica multivasale/TC</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6953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9 Rivascolarizzazione incompleta o subottimale</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10) Non rivascolarizzazione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bl>
          </a:graphicData>
        </a:graphic>
      </p:graphicFrame>
      <p:sp>
        <p:nvSpPr>
          <p:cNvPr id="46125" name="Titolo 1"/>
          <p:cNvSpPr>
            <a:spLocks/>
          </p:cNvSpPr>
          <p:nvPr/>
        </p:nvSpPr>
        <p:spPr bwMode="auto">
          <a:xfrm>
            <a:off x="428625" y="28575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it-IT" sz="2400" b="1" dirty="0">
                <a:solidFill>
                  <a:srgbClr val="FF0000"/>
                </a:solidFill>
                <a:latin typeface="Century Gothic" charset="0"/>
              </a:rPr>
              <a:t/>
            </a:r>
            <a:br>
              <a:rPr lang="it-IT" sz="2400" b="1" dirty="0">
                <a:solidFill>
                  <a:srgbClr val="FF0000"/>
                </a:solidFill>
                <a:latin typeface="Century Gothic" charset="0"/>
              </a:rPr>
            </a:br>
            <a:r>
              <a:rPr lang="it-IT" sz="2400" b="1" dirty="0" err="1">
                <a:solidFill>
                  <a:srgbClr val="FF0000"/>
                </a:solidFill>
                <a:latin typeface="Century Gothic" charset="0"/>
              </a:rPr>
              <a:t>Check</a:t>
            </a:r>
            <a:r>
              <a:rPr lang="it-IT" sz="2400" b="1" dirty="0">
                <a:solidFill>
                  <a:srgbClr val="FF0000"/>
                </a:solidFill>
                <a:latin typeface="Century Gothic" charset="0"/>
              </a:rPr>
              <a:t> list  da inserire nella  cartella clinica</a:t>
            </a:r>
          </a:p>
        </p:txBody>
      </p:sp>
      <p:cxnSp>
        <p:nvCxnSpPr>
          <p:cNvPr id="5" name="Connettore 1 4"/>
          <p:cNvCxnSpPr/>
          <p:nvPr/>
        </p:nvCxnSpPr>
        <p:spPr>
          <a:xfrm>
            <a:off x="-828675" y="3690938"/>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900113" y="4411663"/>
            <a:ext cx="74168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Rettangolo 4"/>
          <p:cNvSpPr>
            <a:spLocks noChangeArrowheads="1"/>
          </p:cNvSpPr>
          <p:nvPr/>
        </p:nvSpPr>
        <p:spPr bwMode="auto">
          <a:xfrm>
            <a:off x="7926388" y="1531938"/>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3" name="Rettangolo 4"/>
          <p:cNvSpPr>
            <a:spLocks noChangeArrowheads="1"/>
          </p:cNvSpPr>
          <p:nvPr/>
        </p:nvSpPr>
        <p:spPr bwMode="auto">
          <a:xfrm>
            <a:off x="7926388" y="1874838"/>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4" name="Rettangolo 4"/>
          <p:cNvSpPr>
            <a:spLocks noChangeArrowheads="1"/>
          </p:cNvSpPr>
          <p:nvPr/>
        </p:nvSpPr>
        <p:spPr bwMode="auto">
          <a:xfrm>
            <a:off x="7926388" y="2235200"/>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6" name="Rettangolo 4"/>
          <p:cNvSpPr>
            <a:spLocks noChangeArrowheads="1"/>
          </p:cNvSpPr>
          <p:nvPr/>
        </p:nvSpPr>
        <p:spPr bwMode="auto">
          <a:xfrm>
            <a:off x="7956550" y="25955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8" name="Rettangolo 4"/>
          <p:cNvSpPr>
            <a:spLocks noChangeArrowheads="1"/>
          </p:cNvSpPr>
          <p:nvPr/>
        </p:nvSpPr>
        <p:spPr bwMode="auto">
          <a:xfrm>
            <a:off x="7956550" y="30273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9" name="Rettangolo 4"/>
          <p:cNvSpPr>
            <a:spLocks noChangeArrowheads="1"/>
          </p:cNvSpPr>
          <p:nvPr/>
        </p:nvSpPr>
        <p:spPr bwMode="auto">
          <a:xfrm>
            <a:off x="7956550" y="3387725"/>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10" name="Rettangolo 4"/>
          <p:cNvSpPr>
            <a:spLocks noChangeArrowheads="1"/>
          </p:cNvSpPr>
          <p:nvPr/>
        </p:nvSpPr>
        <p:spPr bwMode="auto">
          <a:xfrm>
            <a:off x="7956550" y="3746500"/>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11" name="Rettangolo 4"/>
          <p:cNvSpPr>
            <a:spLocks noChangeArrowheads="1"/>
          </p:cNvSpPr>
          <p:nvPr/>
        </p:nvSpPr>
        <p:spPr bwMode="auto">
          <a:xfrm>
            <a:off x="7956550" y="41068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Tree>
    <p:extLst>
      <p:ext uri="{BB962C8B-B14F-4D97-AF65-F5344CB8AC3E}">
        <p14:creationId xmlns:p14="http://schemas.microsoft.com/office/powerpoint/2010/main" val="3638258484"/>
      </p:ext>
    </p:extLst>
  </p:cSld>
  <p:clrMapOvr>
    <a:masterClrMapping/>
  </p:clrMapOvr>
  <p:transition>
    <p:zo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88" y="1360488"/>
            <a:ext cx="7566025" cy="2376487"/>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7106" name="Object 4"/>
          <p:cNvGraphicFramePr>
            <a:graphicFrameLocks noChangeAspect="1"/>
          </p:cNvGraphicFramePr>
          <p:nvPr/>
        </p:nvGraphicFramePr>
        <p:xfrm>
          <a:off x="2982913" y="3917950"/>
          <a:ext cx="3379787" cy="2651125"/>
        </p:xfrm>
        <a:graphic>
          <a:graphicData uri="http://schemas.openxmlformats.org/presentationml/2006/ole">
            <mc:AlternateContent xmlns:mc="http://schemas.openxmlformats.org/markup-compatibility/2006">
              <mc:Choice xmlns:v="urn:schemas-microsoft-com:vml" Requires="v">
                <p:oleObj spid="_x0000_s577559" name="Acrobat Document" r:id="rId4" imgW="7912100" imgH="6210300" progId="AcroExch.Document.11">
                  <p:embed/>
                </p:oleObj>
              </mc:Choice>
              <mc:Fallback>
                <p:oleObj name="Acrobat Document" r:id="rId4" imgW="7912100" imgH="6210300" progId="AcroExch.Document.11">
                  <p:embed/>
                  <p:pic>
                    <p:nvPicPr>
                      <p:cNvPr id="4710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2913" y="3917950"/>
                        <a:ext cx="3379787"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107" name="Line 5"/>
          <p:cNvSpPr>
            <a:spLocks noChangeShapeType="1"/>
          </p:cNvSpPr>
          <p:nvPr/>
        </p:nvSpPr>
        <p:spPr bwMode="auto">
          <a:xfrm flipH="1">
            <a:off x="5186363" y="5243513"/>
            <a:ext cx="371475" cy="14287"/>
          </a:xfrm>
          <a:prstGeom prst="line">
            <a:avLst/>
          </a:prstGeom>
          <a:noFill/>
          <a:ln w="9525">
            <a:solidFill>
              <a:srgbClr val="333333"/>
            </a:solidFill>
            <a:round/>
            <a:headEnd/>
            <a:tailEnd type="triangle" w="med" len="med"/>
          </a:ln>
          <a:effectLst>
            <a:prstShdw prst="shdw17" dist="17961" dir="2700000">
              <a:srgbClr val="1F1F1F">
                <a:alpha val="74997"/>
              </a:srgbClr>
            </a:prstShdw>
          </a:effectLst>
          <a:extLst>
            <a:ext uri="{909E8E84-426E-40DD-AFC4-6F175D3DCCD1}">
              <a14:hiddenFill xmlns:a14="http://schemas.microsoft.com/office/drawing/2010/main">
                <a:noFill/>
              </a14:hiddenFill>
            </a:ext>
          </a:extLst>
        </p:spPr>
        <p:txBody>
          <a:bodyPr/>
          <a:lstStyle/>
          <a:p>
            <a:endParaRPr lang="it-IT"/>
          </a:p>
        </p:txBody>
      </p:sp>
      <p:cxnSp>
        <p:nvCxnSpPr>
          <p:cNvPr id="3" name="Connettore 1 2"/>
          <p:cNvCxnSpPr>
            <a:cxnSpLocks noChangeShapeType="1"/>
          </p:cNvCxnSpPr>
          <p:nvPr/>
        </p:nvCxnSpPr>
        <p:spPr bwMode="auto">
          <a:xfrm>
            <a:off x="4543425" y="3241675"/>
            <a:ext cx="3709988"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 name="Connettore 1 2"/>
          <p:cNvCxnSpPr>
            <a:cxnSpLocks noChangeShapeType="1"/>
          </p:cNvCxnSpPr>
          <p:nvPr/>
        </p:nvCxnSpPr>
        <p:spPr bwMode="auto">
          <a:xfrm>
            <a:off x="1044575" y="3600450"/>
            <a:ext cx="4141788"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91057228"/>
      </p:ext>
    </p:extLst>
  </p:cSld>
  <p:clrMapOvr>
    <a:masterClrMapping/>
  </p:clrMapOvr>
  <p:transition>
    <p:zo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4925" y="1916113"/>
            <a:ext cx="4184650" cy="2665412"/>
          </a:xfrm>
          <a:prstGeom prst="rect">
            <a:avLst/>
          </a:prstGeom>
          <a:noFill/>
          <a:ln w="38100">
            <a:solidFill>
              <a:schemeClr val="tx1">
                <a:lumMod val="75000"/>
                <a:lumOff val="25000"/>
              </a:schemeClr>
            </a:solidFill>
            <a:miter lim="800000"/>
            <a:headEnd/>
            <a:tailEnd/>
          </a:ln>
        </p:spPr>
      </p:pic>
      <p:pic>
        <p:nvPicPr>
          <p:cNvPr id="481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844675"/>
            <a:ext cx="4859337"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571500"/>
            <a:ext cx="80470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CasellaDiTesto 4"/>
          <p:cNvSpPr txBox="1">
            <a:spLocks noChangeArrowheads="1"/>
          </p:cNvSpPr>
          <p:nvPr/>
        </p:nvSpPr>
        <p:spPr bwMode="auto">
          <a:xfrm>
            <a:off x="-347663" y="5022850"/>
            <a:ext cx="9302751"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200" b="1">
                <a:solidFill>
                  <a:srgbClr val="FF0000"/>
                </a:solidFill>
                <a:latin typeface="Calibri" charset="0"/>
                <a:ea typeface="ヒラギノ角ゴ Pro W3" charset="0"/>
                <a:cs typeface="ヒラギノ角ゴ Pro W3" charset="0"/>
              </a:rPr>
              <a:t>        Età &gt;70 a, sesso maschile, storia di angina, diabete, arteriopatia periferica</a:t>
            </a:r>
          </a:p>
        </p:txBody>
      </p:sp>
      <p:sp>
        <p:nvSpPr>
          <p:cNvPr id="48133" name="CasellaDiTesto 5"/>
          <p:cNvSpPr txBox="1">
            <a:spLocks noChangeArrowheads="1"/>
          </p:cNvSpPr>
          <p:nvPr/>
        </p:nvSpPr>
        <p:spPr bwMode="auto">
          <a:xfrm>
            <a:off x="6084888" y="6381750"/>
            <a:ext cx="2746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b="1">
                <a:latin typeface="Arial" charset="0"/>
                <a:ea typeface="ヒラギノ角ゴ Pro W3" charset="0"/>
                <a:cs typeface="ヒラギノ角ゴ Pro W3" charset="0"/>
              </a:rPr>
              <a:t>Hubbard Ann Int Med 1992</a:t>
            </a:r>
          </a:p>
        </p:txBody>
      </p:sp>
    </p:spTree>
    <p:extLst>
      <p:ext uri="{BB962C8B-B14F-4D97-AF65-F5344CB8AC3E}">
        <p14:creationId xmlns:p14="http://schemas.microsoft.com/office/powerpoint/2010/main" val="1719358440"/>
      </p:ext>
    </p:extLst>
  </p:cSld>
  <p:clrMapOvr>
    <a:masterClrMapping/>
  </p:clrMapOvr>
  <p:transition>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484313"/>
            <a:ext cx="4459287" cy="3416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4" name="Text Box 6"/>
          <p:cNvSpPr txBox="1">
            <a:spLocks noChangeArrowheads="1"/>
          </p:cNvSpPr>
          <p:nvPr/>
        </p:nvSpPr>
        <p:spPr bwMode="auto">
          <a:xfrm>
            <a:off x="4859338" y="6483350"/>
            <a:ext cx="378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b="1">
                <a:solidFill>
                  <a:srgbClr val="333333"/>
                </a:solidFill>
                <a:latin typeface="Arial" charset="0"/>
                <a:ea typeface="ヒラギノ角ゴ Pro W3" charset="0"/>
                <a:cs typeface="ヒラギノ角ゴ Pro W3" charset="0"/>
              </a:rPr>
              <a:t>Thune VALIANT Eur J Heart Fail 2011</a:t>
            </a:r>
          </a:p>
        </p:txBody>
      </p:sp>
      <p:sp>
        <p:nvSpPr>
          <p:cNvPr id="49155" name="Text Box 7"/>
          <p:cNvSpPr txBox="1">
            <a:spLocks noChangeArrowheads="1"/>
          </p:cNvSpPr>
          <p:nvPr/>
        </p:nvSpPr>
        <p:spPr bwMode="auto">
          <a:xfrm>
            <a:off x="12700" y="858838"/>
            <a:ext cx="4722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800" b="1">
                <a:solidFill>
                  <a:srgbClr val="003399"/>
                </a:solidFill>
                <a:latin typeface="Calibri" charset="0"/>
                <a:ea typeface="ヒラギノ角ゴ Pro W3" charset="0"/>
                <a:cs typeface="ヒラギノ角ゴ Pro W3" charset="0"/>
              </a:rPr>
              <a:t>Rischio trombotico: il reinfarto</a:t>
            </a:r>
          </a:p>
        </p:txBody>
      </p:sp>
      <p:sp>
        <p:nvSpPr>
          <p:cNvPr id="49156" name="Rectangle 8"/>
          <p:cNvSpPr>
            <a:spLocks noChangeArrowheads="1"/>
          </p:cNvSpPr>
          <p:nvPr/>
        </p:nvSpPr>
        <p:spPr bwMode="auto">
          <a:xfrm>
            <a:off x="755650" y="5661025"/>
            <a:ext cx="8137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b="1">
                <a:solidFill>
                  <a:srgbClr val="003399"/>
                </a:solidFill>
              </a:rPr>
              <a:t>Predictors of recurrent MI :</a:t>
            </a:r>
            <a:r>
              <a:rPr lang="it-IT" b="1">
                <a:solidFill>
                  <a:srgbClr val="FF0000"/>
                </a:solidFill>
              </a:rPr>
              <a:t>  glomerular filtration rate, unstable angina, diabetes, and age.</a:t>
            </a:r>
          </a:p>
        </p:txBody>
      </p:sp>
      <p:pic>
        <p:nvPicPr>
          <p:cNvPr id="6" name="Immagine 1"/>
          <p:cNvPicPr>
            <a:picLocks noChangeAspect="1"/>
          </p:cNvPicPr>
          <p:nvPr/>
        </p:nvPicPr>
        <p:blipFill>
          <a:blip r:embed="rId3"/>
          <a:srcRect l="25182" t="15103" r="48544" b="28816"/>
          <a:stretch>
            <a:fillRect/>
          </a:stretch>
        </p:blipFill>
        <p:spPr bwMode="auto">
          <a:xfrm>
            <a:off x="4859338" y="836613"/>
            <a:ext cx="3840162" cy="4611687"/>
          </a:xfrm>
          <a:prstGeom prst="rect">
            <a:avLst/>
          </a:prstGeom>
          <a:noFill/>
          <a:ln w="38100">
            <a:solidFill>
              <a:schemeClr val="tx1">
                <a:lumMod val="75000"/>
                <a:lumOff val="25000"/>
              </a:schemeClr>
            </a:solidFill>
            <a:miter lim="800000"/>
            <a:headEnd/>
            <a:tailEnd/>
          </a:ln>
        </p:spPr>
      </p:pic>
      <p:cxnSp>
        <p:nvCxnSpPr>
          <p:cNvPr id="8" name="Connettore 1 7"/>
          <p:cNvCxnSpPr/>
          <p:nvPr/>
        </p:nvCxnSpPr>
        <p:spPr>
          <a:xfrm flipV="1">
            <a:off x="3708400" y="5084763"/>
            <a:ext cx="1150938" cy="64770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411301"/>
      </p:ext>
    </p:extLst>
  </p:cSld>
  <p:clrMapOvr>
    <a:masterClrMapping/>
  </p:clrMapOvr>
  <p:transition>
    <p:zo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Enlarge 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6"/>
          <p:cNvSpPr txBox="1">
            <a:spLocks noChangeArrowheads="1"/>
          </p:cNvSpPr>
          <p:nvPr/>
        </p:nvSpPr>
        <p:spPr bwMode="auto">
          <a:xfrm>
            <a:off x="4211638" y="6567488"/>
            <a:ext cx="1822450" cy="290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300" b="1">
                <a:solidFill>
                  <a:srgbClr val="333333"/>
                </a:solidFill>
                <a:latin typeface="Calibri" charset="0"/>
                <a:ea typeface="ヒラギノ角ゴ Pro W3" charset="0"/>
                <a:cs typeface="ヒラギノ角ゴ Pro W3" charset="0"/>
              </a:rPr>
              <a:t>Circ Cardiovasc Int 2010</a:t>
            </a:r>
          </a:p>
        </p:txBody>
      </p:sp>
    </p:spTree>
    <p:extLst>
      <p:ext uri="{BB962C8B-B14F-4D97-AF65-F5344CB8AC3E}">
        <p14:creationId xmlns:p14="http://schemas.microsoft.com/office/powerpoint/2010/main" val="1742020370"/>
      </p:ext>
    </p:extLst>
  </p:cSld>
  <p:clrMapOvr>
    <a:masterClrMapping/>
  </p:clrMapOvr>
  <p:transition>
    <p:zo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788" y="1371600"/>
            <a:ext cx="6135687" cy="48291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2" name="Text Box 6"/>
          <p:cNvSpPr txBox="1">
            <a:spLocks noChangeArrowheads="1"/>
          </p:cNvSpPr>
          <p:nvPr/>
        </p:nvSpPr>
        <p:spPr bwMode="auto">
          <a:xfrm>
            <a:off x="4670425" y="6443663"/>
            <a:ext cx="3865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b="1">
                <a:solidFill>
                  <a:srgbClr val="333333"/>
                </a:solidFill>
                <a:latin typeface="Arial" charset="0"/>
                <a:ea typeface="ヒラギノ角ゴ Pro W3" charset="0"/>
                <a:cs typeface="ヒラギノ角ゴ Pro W3" charset="0"/>
              </a:rPr>
              <a:t>Rosner ACUITY Trial  Circulation 2012</a:t>
            </a:r>
          </a:p>
        </p:txBody>
      </p:sp>
      <p:sp>
        <p:nvSpPr>
          <p:cNvPr id="51203" name="Text Box 7"/>
          <p:cNvSpPr txBox="1">
            <a:spLocks noChangeArrowheads="1"/>
          </p:cNvSpPr>
          <p:nvPr/>
        </p:nvSpPr>
        <p:spPr bwMode="auto">
          <a:xfrm>
            <a:off x="5446713" y="4132263"/>
            <a:ext cx="1155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900" b="1">
                <a:solidFill>
                  <a:srgbClr val="333333"/>
                </a:solidFill>
                <a:latin typeface="Calibri" charset="0"/>
                <a:ea typeface="ヒラギノ角ゴ Pro W3" charset="0"/>
                <a:cs typeface="ヒラギノ角ゴ Pro W3" charset="0"/>
              </a:rPr>
              <a:t>Complete</a:t>
            </a:r>
          </a:p>
        </p:txBody>
      </p:sp>
      <p:sp>
        <p:nvSpPr>
          <p:cNvPr id="51204" name="Text Box 8"/>
          <p:cNvSpPr txBox="1">
            <a:spLocks noChangeArrowheads="1"/>
          </p:cNvSpPr>
          <p:nvPr/>
        </p:nvSpPr>
        <p:spPr bwMode="auto">
          <a:xfrm>
            <a:off x="5272088" y="3006725"/>
            <a:ext cx="13255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900" b="1">
                <a:solidFill>
                  <a:srgbClr val="333333"/>
                </a:solidFill>
                <a:latin typeface="Calibri" charset="0"/>
                <a:ea typeface="ヒラギノ角ゴ Pro W3" charset="0"/>
                <a:cs typeface="ヒラギノ角ゴ Pro W3" charset="0"/>
              </a:rPr>
              <a:t>Incomplete</a:t>
            </a:r>
          </a:p>
        </p:txBody>
      </p:sp>
      <p:sp>
        <p:nvSpPr>
          <p:cNvPr id="51205" name="Oval 9"/>
          <p:cNvSpPr>
            <a:spLocks noChangeArrowheads="1"/>
          </p:cNvSpPr>
          <p:nvPr/>
        </p:nvSpPr>
        <p:spPr bwMode="auto">
          <a:xfrm>
            <a:off x="1460500" y="2954338"/>
            <a:ext cx="508000" cy="1439862"/>
          </a:xfrm>
          <a:prstGeom prst="ellipse">
            <a:avLst/>
          </a:prstGeom>
          <a:noFill/>
          <a:ln w="38100">
            <a:solidFill>
              <a:srgbClr val="F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extLst>
      <p:ext uri="{BB962C8B-B14F-4D97-AF65-F5344CB8AC3E}">
        <p14:creationId xmlns:p14="http://schemas.microsoft.com/office/powerpoint/2010/main" val="92534708"/>
      </p:ext>
    </p:extLst>
  </p:cSld>
  <p:clrMapOvr>
    <a:masterClrMapping/>
  </p:clrMapOvr>
  <p:transition>
    <p:zo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7"/>
          <p:cNvGraphicFramePr>
            <a:graphicFrameLocks noGrp="1"/>
          </p:cNvGraphicFramePr>
          <p:nvPr/>
        </p:nvGraphicFramePr>
        <p:xfrm>
          <a:off x="900113" y="1433513"/>
          <a:ext cx="7416800" cy="5268913"/>
        </p:xfrm>
        <a:graphic>
          <a:graphicData uri="http://schemas.openxmlformats.org/drawingml/2006/table">
            <a:tbl>
              <a:tblPr/>
              <a:tblGrid>
                <a:gridCol w="6775450">
                  <a:extLst>
                    <a:ext uri="{9D8B030D-6E8A-4147-A177-3AD203B41FA5}">
                      <a16:colId xmlns:a16="http://schemas.microsoft.com/office/drawing/2014/main" xmlns="" val="20000"/>
                    </a:ext>
                  </a:extLst>
                </a:gridCol>
                <a:gridCol w="641350">
                  <a:extLst>
                    <a:ext uri="{9D8B030D-6E8A-4147-A177-3AD203B41FA5}">
                      <a16:colId xmlns:a16="http://schemas.microsoft.com/office/drawing/2014/main" xmlns=""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1) Classe Killip max</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2) Frazione di eiezione &lt;40%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825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3) Frazione di eiezione &gt;40% &lt;45% con: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               a) Pattern riempimento diastolico restrittivo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                b) Insufficienza mitralica &gt; 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                c) WMSI elevato e ventricolo non dilatato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4) Importante variazione BNP</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rPr>
                        <a:t>5) Uso di diuretici dell</a:t>
                      </a:r>
                      <a:r>
                        <a:rPr kumimoji="0" lang="ja-JP" altLang="it-IT" sz="1800" b="1" i="0" u="none" strike="noStrike" cap="none" normalizeH="0" baseline="0">
                          <a:ln>
                            <a:noFill/>
                          </a:ln>
                          <a:solidFill>
                            <a:srgbClr val="B2B2B2"/>
                          </a:solidFill>
                          <a:effectLst/>
                          <a:latin typeface="Calibri" charset="0"/>
                          <a:ea typeface="ヒラギノ角ゴ Pro W3" charset="0"/>
                          <a:cs typeface="ヒラギノ角ゴ Pro W3" charset="0"/>
                        </a:rPr>
                        <a:t>’</a:t>
                      </a:r>
                      <a:r>
                        <a:rPr kumimoji="0" lang="it-IT" altLang="ja-JP" sz="1800" b="1" i="0" u="none" strike="noStrike" cap="none" normalizeH="0" baseline="0">
                          <a:ln>
                            <a:noFill/>
                          </a:ln>
                          <a:solidFill>
                            <a:srgbClr val="B2B2B2"/>
                          </a:solidFill>
                          <a:effectLst/>
                          <a:latin typeface="Calibri" charset="0"/>
                          <a:ea typeface="ヒラギノ角ゴ Pro W3" charset="0"/>
                          <a:cs typeface="ヒラギノ角ゴ Pro W3" charset="0"/>
                        </a:rPr>
                        <a:t>ansa </a:t>
                      </a:r>
                      <a:endParaRPr kumimoji="0" lang="it-IT" sz="1800" b="1" i="0" u="none" strike="noStrike" cap="none" normalizeH="0" baseline="0">
                        <a:ln>
                          <a:noFill/>
                        </a:ln>
                        <a:solidFill>
                          <a:srgbClr val="B2B2B2"/>
                        </a:solidFill>
                        <a:effectLst/>
                        <a:latin typeface="Calibri" charset="0"/>
                        <a:ea typeface="ヒラギノ角ゴ Pro W3" charset="0"/>
                        <a:cs typeface="ヒラギノ角ゴ Pro W3"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6) Arteriopatia periferica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7) Storia di angina o pregresso infarto miocardico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8) Malattia coronarica multivasale/TC</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6953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9) Rivascolarizzazione incompleta o subottimale</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1800" b="1" i="0" u="none" strike="noStrike" cap="none" normalizeH="0" baseline="0">
                          <a:ln>
                            <a:noFill/>
                          </a:ln>
                          <a:solidFill>
                            <a:srgbClr val="003399"/>
                          </a:solidFill>
                          <a:effectLst/>
                          <a:latin typeface="Calibri" charset="0"/>
                          <a:ea typeface="ヒラギノ角ゴ Pro W3" charset="0"/>
                          <a:cs typeface="ヒラギノ角ゴ Pro W3" charset="0"/>
                        </a:rPr>
                        <a:t>10) Non rivascolarizzazione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it-IT" sz="1800" b="1" i="0" u="none" strike="noStrike" cap="none" normalizeH="0" baseline="0">
                        <a:ln>
                          <a:noFill/>
                        </a:ln>
                        <a:solidFill>
                          <a:schemeClr val="tx1"/>
                        </a:solidFill>
                        <a:effectLst/>
                        <a:latin typeface="Calibri" charset="0"/>
                        <a:ea typeface="ヒラギノ角ゴ Pro W3" charset="0"/>
                        <a:cs typeface="ヒラギノ角ゴ Pro W3"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bl>
          </a:graphicData>
        </a:graphic>
      </p:graphicFrame>
      <p:sp>
        <p:nvSpPr>
          <p:cNvPr id="52269" name="Titolo 1"/>
          <p:cNvSpPr>
            <a:spLocks/>
          </p:cNvSpPr>
          <p:nvPr/>
        </p:nvSpPr>
        <p:spPr bwMode="auto">
          <a:xfrm>
            <a:off x="446088" y="64135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it-IT" b="1">
                <a:solidFill>
                  <a:srgbClr val="003399"/>
                </a:solidFill>
              </a:rPr>
              <a:t/>
            </a:r>
            <a:br>
              <a:rPr lang="it-IT" b="1">
                <a:solidFill>
                  <a:srgbClr val="003399"/>
                </a:solidFill>
              </a:rPr>
            </a:br>
            <a:r>
              <a:rPr lang="it-IT" b="1">
                <a:solidFill>
                  <a:srgbClr val="003399"/>
                </a:solidFill>
              </a:rPr>
              <a:t>Check list  da inserire nella  cartella clinica</a:t>
            </a:r>
          </a:p>
        </p:txBody>
      </p:sp>
      <p:cxnSp>
        <p:nvCxnSpPr>
          <p:cNvPr id="5" name="Connettore 1 4"/>
          <p:cNvCxnSpPr/>
          <p:nvPr/>
        </p:nvCxnSpPr>
        <p:spPr>
          <a:xfrm>
            <a:off x="900113" y="4470400"/>
            <a:ext cx="74168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Rettangolo 4"/>
          <p:cNvSpPr>
            <a:spLocks noChangeArrowheads="1"/>
          </p:cNvSpPr>
          <p:nvPr/>
        </p:nvSpPr>
        <p:spPr bwMode="auto">
          <a:xfrm>
            <a:off x="7885113" y="4597400"/>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6" name="Rettangolo 4"/>
          <p:cNvSpPr>
            <a:spLocks noChangeArrowheads="1"/>
          </p:cNvSpPr>
          <p:nvPr/>
        </p:nvSpPr>
        <p:spPr bwMode="auto">
          <a:xfrm>
            <a:off x="7885113" y="49577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7" name="Rettangolo 4"/>
          <p:cNvSpPr>
            <a:spLocks noChangeArrowheads="1"/>
          </p:cNvSpPr>
          <p:nvPr/>
        </p:nvSpPr>
        <p:spPr bwMode="auto">
          <a:xfrm>
            <a:off x="7885113" y="5389563"/>
            <a:ext cx="174625" cy="160337"/>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8" name="Rettangolo 4"/>
          <p:cNvSpPr>
            <a:spLocks noChangeArrowheads="1"/>
          </p:cNvSpPr>
          <p:nvPr/>
        </p:nvSpPr>
        <p:spPr bwMode="auto">
          <a:xfrm>
            <a:off x="7885113" y="5822950"/>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
        <p:nvSpPr>
          <p:cNvPr id="9" name="Rettangolo 4"/>
          <p:cNvSpPr>
            <a:spLocks noChangeArrowheads="1"/>
          </p:cNvSpPr>
          <p:nvPr/>
        </p:nvSpPr>
        <p:spPr bwMode="auto">
          <a:xfrm>
            <a:off x="7885113" y="6397625"/>
            <a:ext cx="174625" cy="160338"/>
          </a:xfrm>
          <a:prstGeom prst="rect">
            <a:avLst/>
          </a:prstGeom>
          <a:gradFill rotWithShape="1">
            <a:gsLst>
              <a:gs pos="0">
                <a:srgbClr val="3F80CD">
                  <a:alpha val="0"/>
                </a:srgbClr>
              </a:gs>
              <a:gs pos="100000">
                <a:srgbClr val="9BC1FF">
                  <a:alpha val="0"/>
                </a:srgbClr>
              </a:gs>
            </a:gsLst>
            <a:lin ang="16200000"/>
          </a:gradFill>
          <a:ln w="12700">
            <a:solidFill>
              <a:schemeClr val="tx1"/>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it-IT">
              <a:solidFill>
                <a:schemeClr val="lt1"/>
              </a:solidFill>
              <a:latin typeface="+mn-lt"/>
              <a:ea typeface="+mn-ea"/>
              <a:cs typeface="+mn-cs"/>
            </a:endParaRPr>
          </a:p>
        </p:txBody>
      </p:sp>
    </p:spTree>
    <p:extLst>
      <p:ext uri="{BB962C8B-B14F-4D97-AF65-F5344CB8AC3E}">
        <p14:creationId xmlns:p14="http://schemas.microsoft.com/office/powerpoint/2010/main" val="3628560854"/>
      </p:ext>
    </p:extLst>
  </p:cSld>
  <p:clrMapOvr>
    <a:masterClrMapping/>
  </p:clrMapOvr>
  <p:transition>
    <p:zoom/>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Rectangle 5"/>
          <p:cNvSpPr>
            <a:spLocks noChangeArrowheads="1"/>
          </p:cNvSpPr>
          <p:nvPr/>
        </p:nvSpPr>
        <p:spPr bwMode="auto">
          <a:xfrm>
            <a:off x="395288" y="1782763"/>
            <a:ext cx="8353425" cy="44005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it-IT" sz="2000" b="1">
              <a:solidFill>
                <a:srgbClr val="1B3742"/>
              </a:solidFill>
              <a:latin typeface="Century Gothic" charset="0"/>
            </a:endParaRPr>
          </a:p>
          <a:p>
            <a:pPr>
              <a:buFontTx/>
              <a:buAutoNum type="arabicPeriod"/>
            </a:pPr>
            <a:r>
              <a:rPr lang="it-IT" sz="2000" b="1">
                <a:solidFill>
                  <a:srgbClr val="1B3742"/>
                </a:solidFill>
                <a:latin typeface="Century Gothic" charset="0"/>
              </a:rPr>
              <a:t>Scompenso cardiaco  anche transitorio e/o FE&lt;40% ; IM &gt; 1/3</a:t>
            </a:r>
          </a:p>
          <a:p>
            <a:endParaRPr lang="it-IT" sz="2000" b="1">
              <a:solidFill>
                <a:srgbClr val="1B3742"/>
              </a:solidFill>
              <a:latin typeface="Century Gothic" charset="0"/>
            </a:endParaRPr>
          </a:p>
          <a:p>
            <a:r>
              <a:rPr lang="it-IT" sz="2000" b="1">
                <a:solidFill>
                  <a:srgbClr val="1B3742"/>
                </a:solidFill>
                <a:latin typeface="Century Gothic" charset="0"/>
              </a:rPr>
              <a:t>2. Predittori di rimodellamento e scompenso</a:t>
            </a:r>
          </a:p>
          <a:p>
            <a:r>
              <a:rPr lang="it-IT" sz="2000" b="1">
                <a:solidFill>
                  <a:srgbClr val="1B3742"/>
                </a:solidFill>
                <a:latin typeface="Century Gothic" charset="0"/>
              </a:rPr>
              <a:t>     (FE, riempimento diastolico restrittivo, WMSI,</a:t>
            </a:r>
          </a:p>
          <a:p>
            <a:r>
              <a:rPr lang="it-IT" sz="2000" b="1">
                <a:solidFill>
                  <a:srgbClr val="1B3742"/>
                </a:solidFill>
                <a:latin typeface="Century Gothic" charset="0"/>
              </a:rPr>
              <a:t>      livello enzimi, età, IM =1)</a:t>
            </a:r>
          </a:p>
          <a:p>
            <a:endParaRPr lang="it-IT" sz="2000" b="1">
              <a:solidFill>
                <a:srgbClr val="1B3742"/>
              </a:solidFill>
              <a:latin typeface="Century Gothic" charset="0"/>
            </a:endParaRPr>
          </a:p>
          <a:p>
            <a:r>
              <a:rPr lang="it-IT" sz="2000" b="1">
                <a:solidFill>
                  <a:srgbClr val="1B3742"/>
                </a:solidFill>
                <a:latin typeface="Century Gothic" charset="0"/>
              </a:rPr>
              <a:t>3. Predittori di re-infarto miocardico</a:t>
            </a:r>
          </a:p>
          <a:p>
            <a:r>
              <a:rPr lang="it-IT" sz="2000" b="1">
                <a:solidFill>
                  <a:srgbClr val="1B3742"/>
                </a:solidFill>
                <a:latin typeface="Century Gothic" charset="0"/>
              </a:rPr>
              <a:t>    (diabete mellito, caratteristiche malattia coronarica,</a:t>
            </a:r>
          </a:p>
          <a:p>
            <a:r>
              <a:rPr lang="it-IT" sz="2000" b="1">
                <a:solidFill>
                  <a:srgbClr val="1B3742"/>
                </a:solidFill>
                <a:latin typeface="Century Gothic" charset="0"/>
              </a:rPr>
              <a:t>     insufficienza renale, risultato subottimale procedure,</a:t>
            </a:r>
          </a:p>
          <a:p>
            <a:r>
              <a:rPr lang="it-IT" sz="2000" b="1">
                <a:solidFill>
                  <a:srgbClr val="1B3742"/>
                </a:solidFill>
                <a:latin typeface="Century Gothic" charset="0"/>
              </a:rPr>
              <a:t>     persistenza  di rischio cardiovascolare elevato)</a:t>
            </a:r>
          </a:p>
          <a:p>
            <a:endParaRPr lang="it-IT" sz="2000" b="1">
              <a:solidFill>
                <a:srgbClr val="1B3742"/>
              </a:solidFill>
              <a:latin typeface="Century Gothic" charset="0"/>
            </a:endParaRPr>
          </a:p>
          <a:p>
            <a:r>
              <a:rPr lang="it-IT" sz="2000" b="1">
                <a:solidFill>
                  <a:srgbClr val="1B3742"/>
                </a:solidFill>
                <a:latin typeface="Century Gothic" charset="0"/>
              </a:rPr>
              <a:t>4. Fattori di rischio cardiovascolare ed aderenza terapia </a:t>
            </a:r>
          </a:p>
          <a:p>
            <a:endParaRPr lang="it-IT" sz="2000" b="1">
              <a:solidFill>
                <a:srgbClr val="1B3742"/>
              </a:solidFill>
              <a:latin typeface="Century Gothic" charset="0"/>
            </a:endParaRPr>
          </a:p>
        </p:txBody>
      </p:sp>
      <p:sp>
        <p:nvSpPr>
          <p:cNvPr id="53250" name="Text Box 6"/>
          <p:cNvSpPr txBox="1">
            <a:spLocks noChangeArrowheads="1"/>
          </p:cNvSpPr>
          <p:nvPr/>
        </p:nvSpPr>
        <p:spPr bwMode="auto">
          <a:xfrm>
            <a:off x="395288" y="260350"/>
            <a:ext cx="77374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3200" b="1">
                <a:solidFill>
                  <a:srgbClr val="000090"/>
                </a:solidFill>
                <a:latin typeface="Century Gothic" charset="0"/>
              </a:rPr>
              <a:t>Gerarchia  delle variabili prognostiche utili alla dimissione </a:t>
            </a:r>
          </a:p>
        </p:txBody>
      </p:sp>
    </p:spTree>
    <p:extLst>
      <p:ext uri="{BB962C8B-B14F-4D97-AF65-F5344CB8AC3E}">
        <p14:creationId xmlns:p14="http://schemas.microsoft.com/office/powerpoint/2010/main" val="3184926732"/>
      </p:ext>
    </p:extLst>
  </p:cSld>
  <p:clrMapOvr>
    <a:masterClrMapping/>
  </p:clrMapOvr>
  <p:transition>
    <p:zo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92" name="Rectangle 28"/>
          <p:cNvSpPr>
            <a:spLocks noChangeArrowheads="1"/>
          </p:cNvSpPr>
          <p:nvPr/>
        </p:nvSpPr>
        <p:spPr bwMode="auto">
          <a:xfrm>
            <a:off x="31750" y="15875"/>
            <a:ext cx="9144000" cy="6858000"/>
          </a:xfrm>
          <a:prstGeom prst="rect">
            <a:avLst/>
          </a:prstGeom>
          <a:solidFill>
            <a:schemeClr val="bg1"/>
          </a:solidFill>
          <a:ln>
            <a:noFill/>
          </a:ln>
          <a:effectLst>
            <a:prstShdw prst="shdw17" dist="17961" dir="2700000">
              <a:srgbClr val="999999">
                <a:alpha val="74998"/>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it-IT">
              <a:latin typeface="+mn-lt"/>
              <a:ea typeface="ＭＳ Ｐゴシック" pitchFamily="34" charset="-128"/>
              <a:cs typeface="+mn-cs"/>
            </a:endParaRPr>
          </a:p>
        </p:txBody>
      </p:sp>
      <p:pic>
        <p:nvPicPr>
          <p:cNvPr id="110594" name="Picture 1" descr="E:\ConsensusANMCO-GICR2013\Flow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275" y="15875"/>
            <a:ext cx="59102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Immagine 3" descr="DocumentoConsens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12700"/>
            <a:ext cx="324167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CasellaDiTesto 4"/>
          <p:cNvSpPr txBox="1">
            <a:spLocks noChangeArrowheads="1"/>
          </p:cNvSpPr>
          <p:nvPr/>
        </p:nvSpPr>
        <p:spPr bwMode="auto">
          <a:xfrm>
            <a:off x="6032500" y="-26988"/>
            <a:ext cx="3019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it-IT" sz="1800">
                <a:cs typeface="Times New Roman" charset="0"/>
              </a:rPr>
              <a:t>Percorsi appropriati rispetto </a:t>
            </a:r>
          </a:p>
          <a:p>
            <a:pPr eaLnBrk="1" hangingPunct="1"/>
            <a:r>
              <a:rPr lang="it-IT" sz="1800">
                <a:cs typeface="Times New Roman" charset="0"/>
              </a:rPr>
              <a:t>al livello di rischio individuale</a:t>
            </a:r>
          </a:p>
        </p:txBody>
      </p:sp>
      <p:sp>
        <p:nvSpPr>
          <p:cNvPr id="2" name="Rettangolo 1"/>
          <p:cNvSpPr/>
          <p:nvPr/>
        </p:nvSpPr>
        <p:spPr>
          <a:xfrm>
            <a:off x="1475656" y="2492896"/>
            <a:ext cx="2232248" cy="345638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3563888" y="2492896"/>
            <a:ext cx="1872208" cy="345638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5436096" y="2492896"/>
            <a:ext cx="2232248" cy="345638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80470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Line 8"/>
          <p:cNvSpPr>
            <a:spLocks noChangeShapeType="1"/>
          </p:cNvSpPr>
          <p:nvPr/>
        </p:nvSpPr>
        <p:spPr bwMode="auto">
          <a:xfrm>
            <a:off x="2339975" y="1700213"/>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5714" name="Line 52"/>
          <p:cNvSpPr>
            <a:spLocks noChangeShapeType="1"/>
          </p:cNvSpPr>
          <p:nvPr/>
        </p:nvSpPr>
        <p:spPr bwMode="auto">
          <a:xfrm>
            <a:off x="2339975" y="1716088"/>
            <a:ext cx="0" cy="46005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15" name="Line 4"/>
          <p:cNvSpPr>
            <a:spLocks noChangeShapeType="1"/>
          </p:cNvSpPr>
          <p:nvPr/>
        </p:nvSpPr>
        <p:spPr bwMode="auto">
          <a:xfrm>
            <a:off x="46196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5716" name="Line 5"/>
          <p:cNvSpPr>
            <a:spLocks noChangeShapeType="1"/>
          </p:cNvSpPr>
          <p:nvPr/>
        </p:nvSpPr>
        <p:spPr bwMode="auto">
          <a:xfrm>
            <a:off x="354647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5717" name="Line 6"/>
          <p:cNvSpPr>
            <a:spLocks noChangeShapeType="1"/>
          </p:cNvSpPr>
          <p:nvPr/>
        </p:nvSpPr>
        <p:spPr bwMode="auto">
          <a:xfrm>
            <a:off x="5715000"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5718" name="Line 7"/>
          <p:cNvSpPr>
            <a:spLocks noChangeShapeType="1"/>
          </p:cNvSpPr>
          <p:nvPr/>
        </p:nvSpPr>
        <p:spPr bwMode="auto">
          <a:xfrm>
            <a:off x="6804025" y="1622425"/>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5719" name="Line 8"/>
          <p:cNvSpPr>
            <a:spLocks noChangeShapeType="1"/>
          </p:cNvSpPr>
          <p:nvPr/>
        </p:nvSpPr>
        <p:spPr bwMode="auto">
          <a:xfrm>
            <a:off x="2795588" y="1557338"/>
            <a:ext cx="0" cy="46005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15720" name="Rectangle 9"/>
          <p:cNvSpPr>
            <a:spLocks noChangeArrowheads="1"/>
          </p:cNvSpPr>
          <p:nvPr/>
        </p:nvSpPr>
        <p:spPr bwMode="auto">
          <a:xfrm>
            <a:off x="2398713" y="1338263"/>
            <a:ext cx="6405562" cy="290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15721" name="AutoShape 11"/>
          <p:cNvSpPr>
            <a:spLocks noChangeArrowheads="1"/>
          </p:cNvSpPr>
          <p:nvPr/>
        </p:nvSpPr>
        <p:spPr bwMode="auto">
          <a:xfrm>
            <a:off x="2344738" y="1501775"/>
            <a:ext cx="6735762" cy="609600"/>
          </a:xfrm>
          <a:prstGeom prst="rightArrow">
            <a:avLst>
              <a:gd name="adj1" fmla="val 59370"/>
              <a:gd name="adj2" fmla="val 28903"/>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b="1">
              <a:solidFill>
                <a:srgbClr val="000000"/>
              </a:solidFill>
            </a:endParaRPr>
          </a:p>
        </p:txBody>
      </p:sp>
      <p:sp>
        <p:nvSpPr>
          <p:cNvPr id="115722" name="Text Box 12"/>
          <p:cNvSpPr txBox="1">
            <a:spLocks noChangeArrowheads="1"/>
          </p:cNvSpPr>
          <p:nvPr/>
        </p:nvSpPr>
        <p:spPr bwMode="auto">
          <a:xfrm>
            <a:off x="7178675" y="1651000"/>
            <a:ext cx="1263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i="1">
                <a:solidFill>
                  <a:srgbClr val="000000"/>
                </a:solidFill>
              </a:rPr>
              <a:t>Mesi post SCA</a:t>
            </a:r>
          </a:p>
        </p:txBody>
      </p:sp>
      <p:sp>
        <p:nvSpPr>
          <p:cNvPr id="115723" name="Text Box 13"/>
          <p:cNvSpPr txBox="1">
            <a:spLocks noChangeArrowheads="1"/>
          </p:cNvSpPr>
          <p:nvPr/>
        </p:nvSpPr>
        <p:spPr bwMode="auto">
          <a:xfrm>
            <a:off x="2220913" y="1004888"/>
            <a:ext cx="588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000000"/>
                </a:solidFill>
              </a:rPr>
              <a:t>SCA</a:t>
            </a:r>
          </a:p>
        </p:txBody>
      </p:sp>
      <p:sp>
        <p:nvSpPr>
          <p:cNvPr id="115724" name="Line 14"/>
          <p:cNvSpPr>
            <a:spLocks noChangeShapeType="1"/>
          </p:cNvSpPr>
          <p:nvPr/>
        </p:nvSpPr>
        <p:spPr bwMode="auto">
          <a:xfrm>
            <a:off x="2330450" y="1281113"/>
            <a:ext cx="0" cy="276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5725" name="Text Box 24"/>
          <p:cNvSpPr txBox="1">
            <a:spLocks noChangeArrowheads="1"/>
          </p:cNvSpPr>
          <p:nvPr/>
        </p:nvSpPr>
        <p:spPr bwMode="auto">
          <a:xfrm>
            <a:off x="201613" y="2522538"/>
            <a:ext cx="2125662"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400" b="1">
                <a:solidFill>
                  <a:srgbClr val="000000"/>
                </a:solidFill>
              </a:rPr>
              <a:t>MMG:</a:t>
            </a:r>
          </a:p>
          <a:p>
            <a:pPr eaLnBrk="1" hangingPunct="1"/>
            <a:r>
              <a:rPr lang="it-IT" sz="1200" i="1">
                <a:solidFill>
                  <a:srgbClr val="000000"/>
                </a:solidFill>
              </a:rPr>
              <a:t>-  Aderenza alla terapia</a:t>
            </a:r>
          </a:p>
          <a:p>
            <a:pPr eaLnBrk="1" hangingPunct="1"/>
            <a:r>
              <a:rPr lang="it-IT" sz="1200" i="1">
                <a:solidFill>
                  <a:srgbClr val="000000"/>
                </a:solidFill>
              </a:rPr>
              <a:t>-  Ttarget lipidi</a:t>
            </a:r>
          </a:p>
          <a:p>
            <a:pPr eaLnBrk="1" hangingPunct="1"/>
            <a:r>
              <a:rPr lang="it-IT" sz="1200" i="1">
                <a:solidFill>
                  <a:srgbClr val="000000"/>
                </a:solidFill>
              </a:rPr>
              <a:t>- Target PA</a:t>
            </a:r>
          </a:p>
          <a:p>
            <a:pPr eaLnBrk="1" hangingPunct="1"/>
            <a:r>
              <a:rPr lang="it-IT" sz="1200" i="1">
                <a:solidFill>
                  <a:srgbClr val="000000"/>
                </a:solidFill>
              </a:rPr>
              <a:t>- Target metabolici</a:t>
            </a:r>
          </a:p>
          <a:p>
            <a:pPr eaLnBrk="1" hangingPunct="1">
              <a:buFontTx/>
              <a:buChar char="-"/>
            </a:pPr>
            <a:r>
              <a:rPr lang="it-IT" sz="1200" i="1">
                <a:solidFill>
                  <a:srgbClr val="000000"/>
                </a:solidFill>
              </a:rPr>
              <a:t>Symptoms</a:t>
            </a:r>
          </a:p>
          <a:p>
            <a:pPr eaLnBrk="1" hangingPunct="1"/>
            <a:endParaRPr lang="it-IT" sz="1400" i="1">
              <a:solidFill>
                <a:srgbClr val="000000"/>
              </a:solidFill>
            </a:endParaRPr>
          </a:p>
          <a:p>
            <a:pPr eaLnBrk="1" hangingPunct="1">
              <a:lnSpc>
                <a:spcPct val="95000"/>
              </a:lnSpc>
            </a:pPr>
            <a:r>
              <a:rPr lang="it-IT" sz="1400" b="1">
                <a:solidFill>
                  <a:srgbClr val="FF0000"/>
                </a:solidFill>
              </a:rPr>
              <a:t>Visita cardiologica/  ECG</a:t>
            </a:r>
          </a:p>
          <a:p>
            <a:pPr eaLnBrk="1" hangingPunct="1">
              <a:lnSpc>
                <a:spcPct val="95000"/>
              </a:lnSpc>
            </a:pPr>
            <a:endParaRPr lang="it-IT" sz="1400" b="1">
              <a:solidFill>
                <a:srgbClr val="000000"/>
              </a:solidFill>
            </a:endParaRPr>
          </a:p>
          <a:p>
            <a:pPr eaLnBrk="1" hangingPunct="1">
              <a:lnSpc>
                <a:spcPct val="130000"/>
              </a:lnSpc>
            </a:pPr>
            <a:endParaRPr lang="it-IT" sz="800" b="1">
              <a:solidFill>
                <a:srgbClr val="000000"/>
              </a:solidFill>
            </a:endParaRPr>
          </a:p>
          <a:p>
            <a:pPr eaLnBrk="1" hangingPunct="1">
              <a:lnSpc>
                <a:spcPct val="130000"/>
              </a:lnSpc>
            </a:pPr>
            <a:r>
              <a:rPr lang="it-IT" sz="1400" b="1">
                <a:solidFill>
                  <a:srgbClr val="000000"/>
                </a:solidFill>
              </a:rPr>
              <a:t>Esami ematochimici</a:t>
            </a:r>
          </a:p>
          <a:p>
            <a:pPr eaLnBrk="1" hangingPunct="1">
              <a:lnSpc>
                <a:spcPct val="130000"/>
              </a:lnSpc>
            </a:pPr>
            <a:endParaRPr lang="it-IT" sz="1400" b="1">
              <a:solidFill>
                <a:srgbClr val="000000"/>
              </a:solidFill>
            </a:endParaRPr>
          </a:p>
          <a:p>
            <a:pPr eaLnBrk="1" hangingPunct="1">
              <a:lnSpc>
                <a:spcPct val="130000"/>
              </a:lnSpc>
            </a:pPr>
            <a:r>
              <a:rPr lang="it-IT" sz="1400" b="1">
                <a:solidFill>
                  <a:srgbClr val="000000"/>
                </a:solidFill>
              </a:rPr>
              <a:t>Ecocardiogramma</a:t>
            </a:r>
          </a:p>
          <a:p>
            <a:pPr eaLnBrk="1" hangingPunct="1">
              <a:lnSpc>
                <a:spcPct val="130000"/>
              </a:lnSpc>
            </a:pPr>
            <a:endParaRPr lang="it-IT" sz="1400" b="1">
              <a:solidFill>
                <a:srgbClr val="000000"/>
              </a:solidFill>
            </a:endParaRPr>
          </a:p>
          <a:p>
            <a:pPr eaLnBrk="1" hangingPunct="1">
              <a:lnSpc>
                <a:spcPct val="130000"/>
              </a:lnSpc>
            </a:pPr>
            <a:r>
              <a:rPr lang="it-IT" sz="1400" b="1">
                <a:solidFill>
                  <a:srgbClr val="000000"/>
                </a:solidFill>
                <a:cs typeface="Arial" charset="0"/>
              </a:rPr>
              <a:t>Test ergometrico</a:t>
            </a:r>
          </a:p>
        </p:txBody>
      </p:sp>
      <p:sp>
        <p:nvSpPr>
          <p:cNvPr id="115726" name="Line 29"/>
          <p:cNvSpPr>
            <a:spLocks noChangeShapeType="1"/>
          </p:cNvSpPr>
          <p:nvPr/>
        </p:nvSpPr>
        <p:spPr bwMode="auto">
          <a:xfrm>
            <a:off x="250825" y="38179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27" name="Line 30"/>
          <p:cNvSpPr>
            <a:spLocks noChangeShapeType="1"/>
          </p:cNvSpPr>
          <p:nvPr/>
        </p:nvSpPr>
        <p:spPr bwMode="auto">
          <a:xfrm>
            <a:off x="250825" y="43656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28" name="Line 31"/>
          <p:cNvSpPr>
            <a:spLocks noChangeShapeType="1"/>
          </p:cNvSpPr>
          <p:nvPr/>
        </p:nvSpPr>
        <p:spPr bwMode="auto">
          <a:xfrm>
            <a:off x="250825" y="49117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29" name="Line 32"/>
          <p:cNvSpPr>
            <a:spLocks noChangeShapeType="1"/>
          </p:cNvSpPr>
          <p:nvPr/>
        </p:nvSpPr>
        <p:spPr bwMode="auto">
          <a:xfrm>
            <a:off x="250825" y="544512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30" name="Line 33"/>
          <p:cNvSpPr>
            <a:spLocks noChangeShapeType="1"/>
          </p:cNvSpPr>
          <p:nvPr/>
        </p:nvSpPr>
        <p:spPr bwMode="auto">
          <a:xfrm>
            <a:off x="250825" y="59642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31" name="Rectangle 34"/>
          <p:cNvSpPr>
            <a:spLocks noChangeArrowheads="1"/>
          </p:cNvSpPr>
          <p:nvPr/>
        </p:nvSpPr>
        <p:spPr bwMode="auto">
          <a:xfrm>
            <a:off x="395288" y="5978525"/>
            <a:ext cx="874871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15732" name="Rectangle 65"/>
          <p:cNvSpPr>
            <a:spLocks noChangeArrowheads="1"/>
          </p:cNvSpPr>
          <p:nvPr/>
        </p:nvSpPr>
        <p:spPr bwMode="auto">
          <a:xfrm>
            <a:off x="2195513" y="2000250"/>
            <a:ext cx="6677025"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sz="1400" b="1">
                <a:solidFill>
                  <a:srgbClr val="000000"/>
                </a:solidFill>
              </a:rPr>
              <a:t>0        1               3                      6                       9                     12               </a:t>
            </a:r>
          </a:p>
        </p:txBody>
      </p:sp>
      <p:sp>
        <p:nvSpPr>
          <p:cNvPr id="115733" name="Line 28"/>
          <p:cNvSpPr>
            <a:spLocks noChangeShapeType="1"/>
          </p:cNvSpPr>
          <p:nvPr/>
        </p:nvSpPr>
        <p:spPr bwMode="auto">
          <a:xfrm>
            <a:off x="250825" y="2492375"/>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5734" name="Rectangle 35"/>
          <p:cNvSpPr>
            <a:spLocks noChangeArrowheads="1"/>
          </p:cNvSpPr>
          <p:nvPr/>
        </p:nvSpPr>
        <p:spPr bwMode="auto">
          <a:xfrm>
            <a:off x="8928100" y="2205038"/>
            <a:ext cx="215900" cy="4421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15735" name="Rectangle 31"/>
          <p:cNvSpPr>
            <a:spLocks noChangeArrowheads="1"/>
          </p:cNvSpPr>
          <p:nvPr/>
        </p:nvSpPr>
        <p:spPr bwMode="auto">
          <a:xfrm>
            <a:off x="2124075" y="5972175"/>
            <a:ext cx="511175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b="1">
              <a:solidFill>
                <a:srgbClr val="000000"/>
              </a:solidFill>
            </a:endParaRPr>
          </a:p>
        </p:txBody>
      </p:sp>
      <p:sp>
        <p:nvSpPr>
          <p:cNvPr id="187425" name="Text Box 33"/>
          <p:cNvSpPr txBox="1">
            <a:spLocks noChangeArrowheads="1"/>
          </p:cNvSpPr>
          <p:nvPr/>
        </p:nvSpPr>
        <p:spPr bwMode="auto">
          <a:xfrm>
            <a:off x="0" y="206375"/>
            <a:ext cx="9144000" cy="701675"/>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lgn="ctr" fontAlgn="auto">
              <a:spcBef>
                <a:spcPts val="0"/>
              </a:spcBef>
              <a:spcAft>
                <a:spcPts val="0"/>
              </a:spcAft>
              <a:defRPr/>
            </a:pPr>
            <a:r>
              <a:rPr lang="it-IT" b="1">
                <a:solidFill>
                  <a:srgbClr val="000000"/>
                </a:solidFill>
                <a:latin typeface="Times New Roman" pitchFamily="18" charset="0"/>
                <a:ea typeface="ＭＳ Ｐゴシック"/>
                <a:cs typeface="ＭＳ Ｐゴシック"/>
              </a:rPr>
              <a:t>Alto rischio:scompenso cardiaco o disfunzione ventricolare sinistra</a:t>
            </a:r>
          </a:p>
          <a:p>
            <a:pPr algn="ctr" fontAlgn="auto">
              <a:spcBef>
                <a:spcPts val="0"/>
              </a:spcBef>
              <a:spcAft>
                <a:spcPts val="0"/>
              </a:spcAft>
              <a:defRPr/>
            </a:pPr>
            <a:r>
              <a:rPr lang="it-IT" sz="1600" b="1">
                <a:solidFill>
                  <a:srgbClr val="000000"/>
                </a:solidFill>
                <a:latin typeface="Times New Roman" pitchFamily="18" charset="0"/>
                <a:ea typeface="ＭＳ Ｐゴシック"/>
                <a:cs typeface="ＭＳ Ｐゴシック"/>
              </a:rPr>
              <a:t>Riabilitazione cardiologica degenziale/ambulatorio cardiologico controlli seriati/MMG</a:t>
            </a:r>
          </a:p>
        </p:txBody>
      </p:sp>
      <p:sp>
        <p:nvSpPr>
          <p:cNvPr id="115737" name="Oval 27"/>
          <p:cNvSpPr>
            <a:spLocks noChangeArrowheads="1"/>
          </p:cNvSpPr>
          <p:nvPr/>
        </p:nvSpPr>
        <p:spPr bwMode="auto">
          <a:xfrm>
            <a:off x="4572000" y="4019550"/>
            <a:ext cx="144463" cy="144463"/>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38" name="Oval 49"/>
          <p:cNvSpPr>
            <a:spLocks noChangeArrowheads="1"/>
          </p:cNvSpPr>
          <p:nvPr/>
        </p:nvSpPr>
        <p:spPr bwMode="auto">
          <a:xfrm>
            <a:off x="4572000" y="457358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39" name="Oval 53"/>
          <p:cNvSpPr>
            <a:spLocks noChangeArrowheads="1"/>
          </p:cNvSpPr>
          <p:nvPr/>
        </p:nvSpPr>
        <p:spPr bwMode="auto">
          <a:xfrm>
            <a:off x="2268538" y="306705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40" name="Oval 67"/>
          <p:cNvSpPr>
            <a:spLocks noChangeArrowheads="1"/>
          </p:cNvSpPr>
          <p:nvPr/>
        </p:nvSpPr>
        <p:spPr bwMode="auto">
          <a:xfrm>
            <a:off x="2722563" y="515620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41" name="Oval 26"/>
          <p:cNvSpPr>
            <a:spLocks noChangeArrowheads="1"/>
          </p:cNvSpPr>
          <p:nvPr/>
        </p:nvSpPr>
        <p:spPr bwMode="auto">
          <a:xfrm>
            <a:off x="5651500" y="3068638"/>
            <a:ext cx="144463"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42" name="Oval 26"/>
          <p:cNvSpPr>
            <a:spLocks noChangeArrowheads="1"/>
          </p:cNvSpPr>
          <p:nvPr/>
        </p:nvSpPr>
        <p:spPr bwMode="auto">
          <a:xfrm>
            <a:off x="270033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43" name="Oval 26"/>
          <p:cNvSpPr>
            <a:spLocks noChangeArrowheads="1"/>
          </p:cNvSpPr>
          <p:nvPr/>
        </p:nvSpPr>
        <p:spPr bwMode="auto">
          <a:xfrm>
            <a:off x="2722563" y="306863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77" name="Oval 46"/>
          <p:cNvSpPr>
            <a:spLocks noChangeArrowheads="1"/>
          </p:cNvSpPr>
          <p:nvPr/>
        </p:nvSpPr>
        <p:spPr bwMode="auto">
          <a:xfrm>
            <a:off x="3492500" y="5661025"/>
            <a:ext cx="144463" cy="144463"/>
          </a:xfrm>
          <a:prstGeom prst="ellipse">
            <a:avLst/>
          </a:prstGeom>
          <a:solidFill>
            <a:schemeClr val="tx1"/>
          </a:solidFill>
          <a:ln>
            <a:noFill/>
          </a:ln>
          <a:effectLst>
            <a:outerShdw blurRad="63500" dist="17961" dir="2700000" algn="ctr" rotWithShape="0">
              <a:schemeClr val="bg1">
                <a:alpha val="74997"/>
              </a:schemeClr>
            </a:outerShdw>
          </a:effectLst>
          <a:extLst/>
        </p:spPr>
        <p:txBody>
          <a:bodyPr wrap="none" anchor="ctr"/>
          <a:lstStyle/>
          <a:p>
            <a:pPr fontAlgn="auto">
              <a:spcBef>
                <a:spcPts val="0"/>
              </a:spcBef>
              <a:spcAft>
                <a:spcPts val="0"/>
              </a:spcAft>
              <a:defRPr/>
            </a:pPr>
            <a:endParaRPr lang="it-IT" b="1">
              <a:solidFill>
                <a:prstClr val="black"/>
              </a:solidFill>
              <a:latin typeface="Calibri"/>
              <a:cs typeface="Arial" charset="0"/>
            </a:endParaRPr>
          </a:p>
        </p:txBody>
      </p:sp>
      <p:sp>
        <p:nvSpPr>
          <p:cNvPr id="115745" name="Oval 47"/>
          <p:cNvSpPr>
            <a:spLocks noChangeArrowheads="1"/>
          </p:cNvSpPr>
          <p:nvPr/>
        </p:nvSpPr>
        <p:spPr bwMode="auto">
          <a:xfrm>
            <a:off x="2700338" y="5661025"/>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46" name="Line 60"/>
          <p:cNvSpPr>
            <a:spLocks noChangeShapeType="1"/>
          </p:cNvSpPr>
          <p:nvPr/>
        </p:nvSpPr>
        <p:spPr bwMode="auto">
          <a:xfrm flipH="1">
            <a:off x="3779838" y="5287963"/>
            <a:ext cx="360362" cy="301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type="triangle" w="med" len="med"/>
              </a14:hiddenLine>
            </a:ext>
          </a:extLst>
        </p:spPr>
        <p:txBody>
          <a:bodyPr/>
          <a:lstStyle/>
          <a:p>
            <a:endParaRPr lang="it-IT"/>
          </a:p>
        </p:txBody>
      </p:sp>
      <p:sp>
        <p:nvSpPr>
          <p:cNvPr id="115747" name="Text Box 70"/>
          <p:cNvSpPr txBox="1">
            <a:spLocks noChangeArrowheads="1"/>
          </p:cNvSpPr>
          <p:nvPr/>
        </p:nvSpPr>
        <p:spPr bwMode="auto">
          <a:xfrm>
            <a:off x="6886575" y="2936875"/>
            <a:ext cx="21224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Cadenza controlli</a:t>
            </a:r>
          </a:p>
          <a:p>
            <a:pPr algn="ctr" eaLnBrk="1" hangingPunct="1">
              <a:lnSpc>
                <a:spcPct val="90000"/>
              </a:lnSpc>
            </a:pPr>
            <a:r>
              <a:rPr lang="it-IT" sz="1200">
                <a:solidFill>
                  <a:srgbClr val="000000"/>
                </a:solidFill>
              </a:rPr>
              <a:t>in rapporto a condizione clinica</a:t>
            </a:r>
          </a:p>
        </p:txBody>
      </p:sp>
      <p:sp>
        <p:nvSpPr>
          <p:cNvPr id="115748" name="Text Box 70"/>
          <p:cNvSpPr txBox="1">
            <a:spLocks noChangeArrowheads="1"/>
          </p:cNvSpPr>
          <p:nvPr/>
        </p:nvSpPr>
        <p:spPr bwMode="auto">
          <a:xfrm>
            <a:off x="7224713" y="4419600"/>
            <a:ext cx="14239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Cadenza in rapporto</a:t>
            </a:r>
          </a:p>
          <a:p>
            <a:pPr algn="ctr" eaLnBrk="1" hangingPunct="1">
              <a:lnSpc>
                <a:spcPct val="90000"/>
              </a:lnSpc>
            </a:pPr>
            <a:r>
              <a:rPr lang="it-IT" sz="1200">
                <a:solidFill>
                  <a:srgbClr val="000000"/>
                </a:solidFill>
              </a:rPr>
              <a:t>a condizione clinica</a:t>
            </a:r>
          </a:p>
        </p:txBody>
      </p:sp>
      <p:sp>
        <p:nvSpPr>
          <p:cNvPr id="115749" name="Text Box 70"/>
          <p:cNvSpPr txBox="1">
            <a:spLocks noChangeArrowheads="1"/>
          </p:cNvSpPr>
          <p:nvPr/>
        </p:nvSpPr>
        <p:spPr bwMode="auto">
          <a:xfrm>
            <a:off x="7637463" y="3933825"/>
            <a:ext cx="701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200">
                <a:solidFill>
                  <a:srgbClr val="000000"/>
                </a:solidFill>
              </a:rPr>
              <a:t>Annuale</a:t>
            </a:r>
          </a:p>
        </p:txBody>
      </p:sp>
      <p:sp>
        <p:nvSpPr>
          <p:cNvPr id="115750" name="Rectangle 65"/>
          <p:cNvSpPr>
            <a:spLocks noChangeArrowheads="1"/>
          </p:cNvSpPr>
          <p:nvPr/>
        </p:nvSpPr>
        <p:spPr bwMode="auto">
          <a:xfrm>
            <a:off x="0" y="6165850"/>
            <a:ext cx="9144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95000"/>
              </a:lnSpc>
              <a:tabLst>
                <a:tab pos="174625" algn="l"/>
              </a:tabLst>
            </a:pPr>
            <a:r>
              <a:rPr lang="it-IT" sz="1200" b="1">
                <a:solidFill>
                  <a:srgbClr val="000000"/>
                </a:solidFill>
              </a:rPr>
              <a:t>   Prova da sforzo per valutazione funzionale pre e post riabilitazione cardiologica</a:t>
            </a:r>
          </a:p>
          <a:p>
            <a:pPr>
              <a:lnSpc>
                <a:spcPct val="95000"/>
              </a:lnSpc>
              <a:tabLst>
                <a:tab pos="174625" algn="l"/>
              </a:tabLst>
            </a:pPr>
            <a:endParaRPr lang="it-IT" sz="1200" b="1">
              <a:solidFill>
                <a:srgbClr val="000000"/>
              </a:solidFill>
            </a:endParaRPr>
          </a:p>
          <a:p>
            <a:pPr>
              <a:lnSpc>
                <a:spcPct val="95000"/>
              </a:lnSpc>
              <a:tabLst>
                <a:tab pos="174625" algn="l"/>
              </a:tabLst>
            </a:pPr>
            <a:endParaRPr lang="it-IT" sz="1200" b="1">
              <a:solidFill>
                <a:srgbClr val="000000"/>
              </a:solidFill>
            </a:endParaRPr>
          </a:p>
          <a:p>
            <a:pPr>
              <a:lnSpc>
                <a:spcPct val="95000"/>
              </a:lnSpc>
              <a:tabLst>
                <a:tab pos="174625" algn="l"/>
              </a:tabLst>
            </a:pPr>
            <a:endParaRPr lang="it-IT" sz="1200" b="1">
              <a:solidFill>
                <a:srgbClr val="000000"/>
              </a:solidFill>
            </a:endParaRPr>
          </a:p>
        </p:txBody>
      </p:sp>
      <p:sp>
        <p:nvSpPr>
          <p:cNvPr id="115751" name="Text Box 42"/>
          <p:cNvSpPr txBox="1">
            <a:spLocks noChangeArrowheads="1"/>
          </p:cNvSpPr>
          <p:nvPr/>
        </p:nvSpPr>
        <p:spPr bwMode="auto">
          <a:xfrm>
            <a:off x="50800" y="44450"/>
            <a:ext cx="247650" cy="366713"/>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000000"/>
                </a:solidFill>
                <a:latin typeface="Calibri" charset="0"/>
              </a:rPr>
              <a:t> </a:t>
            </a:r>
          </a:p>
        </p:txBody>
      </p:sp>
      <p:sp>
        <p:nvSpPr>
          <p:cNvPr id="115752" name="Text Box 43"/>
          <p:cNvSpPr txBox="1">
            <a:spLocks noChangeArrowheads="1"/>
          </p:cNvSpPr>
          <p:nvPr/>
        </p:nvSpPr>
        <p:spPr bwMode="auto">
          <a:xfrm>
            <a:off x="2755900" y="5464175"/>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000000"/>
                </a:solidFill>
              </a:rPr>
              <a:t>*</a:t>
            </a:r>
          </a:p>
        </p:txBody>
      </p:sp>
      <p:sp>
        <p:nvSpPr>
          <p:cNvPr id="115753" name="Text Box 44"/>
          <p:cNvSpPr txBox="1">
            <a:spLocks noChangeArrowheads="1"/>
          </p:cNvSpPr>
          <p:nvPr/>
        </p:nvSpPr>
        <p:spPr bwMode="auto">
          <a:xfrm>
            <a:off x="34925" y="6021388"/>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000000"/>
                </a:solidFill>
              </a:rPr>
              <a:t>*</a:t>
            </a:r>
          </a:p>
        </p:txBody>
      </p:sp>
      <p:sp>
        <p:nvSpPr>
          <p:cNvPr id="115754" name="Oval 27"/>
          <p:cNvSpPr>
            <a:spLocks noChangeArrowheads="1"/>
          </p:cNvSpPr>
          <p:nvPr/>
        </p:nvSpPr>
        <p:spPr bwMode="auto">
          <a:xfrm>
            <a:off x="6732588" y="4005263"/>
            <a:ext cx="144462"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55" name="Oval 49"/>
          <p:cNvSpPr>
            <a:spLocks noChangeArrowheads="1"/>
          </p:cNvSpPr>
          <p:nvPr/>
        </p:nvSpPr>
        <p:spPr bwMode="auto">
          <a:xfrm>
            <a:off x="4572000" y="5156200"/>
            <a:ext cx="144463"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56" name="Oval 49"/>
          <p:cNvSpPr>
            <a:spLocks noChangeArrowheads="1"/>
          </p:cNvSpPr>
          <p:nvPr/>
        </p:nvSpPr>
        <p:spPr bwMode="auto">
          <a:xfrm>
            <a:off x="6732588" y="5156200"/>
            <a:ext cx="144462" cy="144463"/>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57" name="Text Box 43"/>
          <p:cNvSpPr txBox="1">
            <a:spLocks noChangeArrowheads="1"/>
          </p:cNvSpPr>
          <p:nvPr/>
        </p:nvSpPr>
        <p:spPr bwMode="auto">
          <a:xfrm>
            <a:off x="3563938" y="5492750"/>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000000"/>
                </a:solidFill>
              </a:rPr>
              <a:t>*</a:t>
            </a:r>
          </a:p>
        </p:txBody>
      </p:sp>
      <p:sp>
        <p:nvSpPr>
          <p:cNvPr id="115758" name="Text Box 70"/>
          <p:cNvSpPr txBox="1">
            <a:spLocks noChangeArrowheads="1"/>
          </p:cNvSpPr>
          <p:nvPr/>
        </p:nvSpPr>
        <p:spPr bwMode="auto">
          <a:xfrm>
            <a:off x="7235825" y="4951413"/>
            <a:ext cx="14239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Cadenza in rapporto</a:t>
            </a:r>
          </a:p>
          <a:p>
            <a:pPr algn="ctr" eaLnBrk="1" hangingPunct="1">
              <a:lnSpc>
                <a:spcPct val="90000"/>
              </a:lnSpc>
            </a:pPr>
            <a:r>
              <a:rPr lang="it-IT" sz="1200">
                <a:solidFill>
                  <a:srgbClr val="000000"/>
                </a:solidFill>
              </a:rPr>
              <a:t>a condizione clinica</a:t>
            </a:r>
          </a:p>
        </p:txBody>
      </p:sp>
      <p:sp>
        <p:nvSpPr>
          <p:cNvPr id="115759" name="Oval 26"/>
          <p:cNvSpPr>
            <a:spLocks noChangeArrowheads="1"/>
          </p:cNvSpPr>
          <p:nvPr/>
        </p:nvSpPr>
        <p:spPr bwMode="auto">
          <a:xfrm>
            <a:off x="2700338" y="4579938"/>
            <a:ext cx="144462" cy="144462"/>
          </a:xfrm>
          <a:prstGeom prst="ellipse">
            <a:avLst/>
          </a:prstGeom>
          <a:solidFill>
            <a:schemeClr val="tx1"/>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
        <p:nvSpPr>
          <p:cNvPr id="115760" name="Text Box 70"/>
          <p:cNvSpPr txBox="1">
            <a:spLocks noChangeArrowheads="1"/>
          </p:cNvSpPr>
          <p:nvPr/>
        </p:nvSpPr>
        <p:spPr bwMode="auto">
          <a:xfrm>
            <a:off x="7235825" y="5454650"/>
            <a:ext cx="14239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pPr>
            <a:r>
              <a:rPr lang="it-IT" sz="1200">
                <a:solidFill>
                  <a:srgbClr val="000000"/>
                </a:solidFill>
              </a:rPr>
              <a:t>Cadenza in rapporto</a:t>
            </a:r>
          </a:p>
          <a:p>
            <a:pPr algn="ctr" eaLnBrk="1" hangingPunct="1">
              <a:lnSpc>
                <a:spcPct val="90000"/>
              </a:lnSpc>
            </a:pPr>
            <a:r>
              <a:rPr lang="it-IT" sz="1200">
                <a:solidFill>
                  <a:srgbClr val="000000"/>
                </a:solidFill>
              </a:rPr>
              <a:t>a condizione clinica</a:t>
            </a:r>
          </a:p>
        </p:txBody>
      </p:sp>
      <p:sp>
        <p:nvSpPr>
          <p:cNvPr id="115761" name="Text Box 54"/>
          <p:cNvSpPr txBox="1">
            <a:spLocks noChangeArrowheads="1"/>
          </p:cNvSpPr>
          <p:nvPr/>
        </p:nvSpPr>
        <p:spPr bwMode="auto">
          <a:xfrm>
            <a:off x="5435600" y="6477000"/>
            <a:ext cx="3633788" cy="336550"/>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000000"/>
                </a:solidFill>
                <a:latin typeface="Calibri" charset="0"/>
              </a:rPr>
              <a:t>Modificata da Rossini et al. in press</a:t>
            </a:r>
          </a:p>
        </p:txBody>
      </p:sp>
      <p:sp>
        <p:nvSpPr>
          <p:cNvPr id="115762" name="Oval 26"/>
          <p:cNvSpPr>
            <a:spLocks noChangeArrowheads="1"/>
          </p:cNvSpPr>
          <p:nvPr/>
        </p:nvSpPr>
        <p:spPr bwMode="auto">
          <a:xfrm>
            <a:off x="3419475" y="4005263"/>
            <a:ext cx="144463" cy="144462"/>
          </a:xfrm>
          <a:prstGeom prst="ellipse">
            <a:avLst/>
          </a:prstGeom>
          <a:solidFill>
            <a:srgbClr val="FF0000"/>
          </a:solidFill>
          <a:ln>
            <a:noFill/>
          </a:ln>
          <a:extLst>
            <a:ext uri="{91240B29-F687-4F45-9708-019B960494DF}">
              <a14:hiddenLine xmlns:a14="http://schemas.microsoft.com/office/drawing/2010/main" w="57150">
                <a:solidFill>
                  <a:srgbClr val="000000"/>
                </a:solidFill>
                <a:round/>
                <a:headEnd/>
                <a:tailEnd/>
              </a14:hiddenLine>
            </a:ext>
          </a:extLst>
        </p:spPr>
        <p:txBody>
          <a:bodyPr wrap="none" anchor="ctr"/>
          <a:lstStyle/>
          <a:p>
            <a:endParaRPr lang="it-IT" b="1">
              <a:solidFill>
                <a:srgbClr val="000000"/>
              </a:solidFill>
            </a:endParaRPr>
          </a:p>
        </p:txBody>
      </p:sp>
    </p:spTree>
    <p:extLst>
      <p:ext uri="{BB962C8B-B14F-4D97-AF65-F5344CB8AC3E}">
        <p14:creationId xmlns:p14="http://schemas.microsoft.com/office/powerpoint/2010/main" val="3827009526"/>
      </p:ext>
    </p:extLst>
  </p:cSld>
  <p:clrMapOvr>
    <a:masterClrMapping/>
  </p:clrMapOvr>
  <p:transition>
    <p:zoom/>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ISPRING_RESOURCE_PATHS_HASH_PRESENTER" val="3dfc87724bfb9e35bb9b58e2e6a9c4e4cc277d25"/>
  <p:tag name="MMPROD_UIDATA" val="&lt;database version=&quot;7.0&quot;&gt;&lt;object type=&quot;1&quot; unique_id=&quot;10001&quot;&gt;&lt;object type=&quot;8&quot; unique_id=&quot;10002&quot;&gt;&lt;/object&gt;&lt;object type=&quot;2&quot; unique_id=&quot;10003&quot;&gt;&lt;object type=&quot;3&quot; unique_id=&quot;10038&quot;&gt;&lt;property id=&quot;20148&quot; value=&quot;5&quot;/&gt;&lt;property id=&quot;20300&quot; value=&quot;Diapositiva 1 - &amp;quot;Slide kit Tema A&amp;#x0D;&amp;#x0A;Le terapie ipolipemizzanti hanno ridotto il problema del controllo del colesterolo LDL in tu&quot;/&gt;&lt;property id=&quot;20307&quot; value=&quot;257&quot;/&gt;&lt;/object&gt;&lt;object type=&quot;3&quot; unique_id=&quot;10050&quot;&gt;&lt;property id=&quot;20148&quot; value=&quot;5&quot;/&gt;&lt;property id=&quot;20300&quot; value=&quot;Diapositiva 2 - &amp;quot;LDL cholesterol and risk stratification&amp;#x0D;&amp;#x0A;for CV events&amp;quot;&quot;/&gt;&lt;property id=&quot;20307&quot; value=&quot;263&quot;/&gt;&lt;/object&gt;&lt;object type=&quot;3&quot; unique_id=&quot;10051&quot;&gt;&lt;property id=&quot;20148&quot; value=&quot;5&quot;/&gt;&lt;property id=&quot;20300&quot; value=&quot;Diapositiva 3&quot;/&gt;&lt;property id=&quot;20307&quot; value=&quot;264&quot;/&gt;&lt;/object&gt;&lt;object type=&quot;3&quot; unique_id=&quot;10052&quot;&gt;&lt;property id=&quot;20148&quot; value=&quot;5&quot;/&gt;&lt;property id=&quot;20300&quot; value=&quot;Diapositiva 4&quot;/&gt;&lt;property id=&quot;20307&quot; value=&quot;265&quot;/&gt;&lt;/object&gt;&lt;object type=&quot;3&quot; unique_id=&quot;10053&quot;&gt;&lt;property id=&quot;20148&quot; value=&quot;5&quot;/&gt;&lt;property id=&quot;20300&quot; value=&quot;Diapositiva 5 - &amp;quot;L’ipercolesterolemia familiare eterozigote&amp;quot;&quot;/&gt;&lt;property id=&quot;20307&quot; value=&quot;266&quot;/&gt;&lt;/object&gt;&lt;object type=&quot;3&quot; unique_id=&quot;10054&quot;&gt;&lt;property id=&quot;20148&quot; value=&quot;5&quot;/&gt;&lt;property id=&quot;20300&quot; value=&quot;Diapositiva 6 - &amp;quot;Percentuale di soggetti con diagnosi di FH&amp;#x0D;&amp;#x0A;nei vari paesi (frequenza stimata 1/500)&amp;quot;&quot;/&gt;&lt;property id=&quot;20307&quot; value=&quot;267&quot;/&gt;&lt;/object&gt;&lt;object type=&quot;3&quot; unique_id=&quot;10055&quot;&gt;&lt;property id=&quot;20148&quot; value=&quot;5&quot;/&gt;&lt;property id=&quot;20300&quot; value=&quot;Diapositiva 7 - &amp;quot;Aterosclerosi….di che cosa stiamo parlando&amp;quot;&quot;/&gt;&lt;property id=&quot;20307&quot; value=&quot;268&quot;/&gt;&lt;/object&gt;&lt;object type=&quot;3&quot; unique_id=&quot;10056&quot;&gt;&lt;property id=&quot;20148&quot; value=&quot;5&quot;/&gt;&lt;property id=&quot;20300&quot; value=&quot;Diapositiva 8&quot;/&gt;&lt;property id=&quot;20307&quot; value=&quot;269&quot;/&gt;&lt;/object&gt;&lt;object type=&quot;3&quot; unique_id=&quot;10057&quot;&gt;&lt;property id=&quot;20148&quot; value=&quot;5&quot;/&gt;&lt;property id=&quot;20300&quot; value=&quot;Diapositiva 9 - &amp;quot;Atherosclerotic Plaque Development:&amp;#x0D;&amp;#x0A;From Healthy Vessel to Clinical CVD&amp;quot;&quot;/&gt;&lt;property id=&quot;20307&quot; value=&quot;270&quot;/&gt;&lt;/object&gt;&lt;object type=&quot;3&quot; unique_id=&quot;10058&quot;&gt;&lt;property id=&quot;20148&quot; value=&quot;5&quot;/&gt;&lt;property id=&quot;20300&quot; value=&quot;Diapositiva 10 - &amp;quot;Aterotrombosi&amp;#x0D;&amp;#x0A;Trombosi sovrapposta all’aterosclerosi&amp;quot;&quot;/&gt;&lt;property id=&quot;20307&quot; value=&quot;271&quot;/&gt;&lt;/object&gt;&lt;object type=&quot;3&quot; unique_id=&quot;10059&quot;&gt;&lt;property id=&quot;20148&quot; value=&quot;5&quot;/&gt;&lt;property id=&quot;20300&quot; value=&quot;Diapositiva 11 - &amp;quot;L’aterotrombosi è sempre una malattia generalizzata&amp;quot;&quot;/&gt;&lt;property id=&quot;20307&quot; value=&quot;272&quot;/&gt;&lt;/object&gt;&lt;object type=&quot;3&quot; unique_id=&quot;10060&quot;&gt;&lt;property id=&quot;20148&quot; value=&quot;5&quot;/&gt;&lt;property id=&quot;20300&quot; value=&quot;Diapositiva 12 - &amp;quot;The risk effect of LDL-C is cumulative over time&amp;quot;&quot;/&gt;&lt;property id=&quot;20307&quot; value=&quot;273&quot;/&gt;&lt;/object&gt;&lt;object type=&quot;3&quot; unique_id=&quot;10061&quot;&gt;&lt;property id=&quot;20148&quot; value=&quot;5&quot;/&gt;&lt;property id=&quot;20300&quot; value=&quot;Diapositiva 13 - &amp;quot;Stratificazione del rischio secondo i criteri SCORE (ESC/EAS guidelines 2012)&amp;quot;&quot;/&gt;&lt;property id=&quot;20307&quot; value=&quot;274&quot;/&gt;&lt;/object&gt;&lt;object type=&quot;3&quot; unique_id=&quot;10062&quot;&gt;&lt;property id=&quot;20148&quot; value=&quot;5&quot;/&gt;&lt;property id=&quot;20300&quot; value=&quot;Diapositiva 14&quot;/&gt;&lt;property id=&quot;20307&quot; value=&quot;275&quot;/&gt;&lt;/object&gt;&lt;object type=&quot;3&quot; unique_id=&quot;10063&quot;&gt;&lt;property id=&quot;20148&quot; value=&quot;5&quot;/&gt;&lt;property id=&quot;20300&quot; value=&quot;Diapositiva 15 - &amp;quot;Potentially Modifiable Risk Factors for Acute MI:&amp;#x0D;&amp;#x0A;The INTERHEART Study&amp;quot;&quot;/&gt;&lt;property id=&quot;20307&quot; value=&quot;276&quot;/&gt;&lt;/object&gt;&lt;object type=&quot;3&quot; unique_id=&quot;10064&quot;&gt;&lt;property id=&quot;20148&quot; value=&quot;5&quot;/&gt;&lt;property id=&quot;20300&quot; value=&quot;Diapositiva 16 - &amp;quot;Low LDL-C is associated&amp;#x0D;&amp;#x0A;with reduced CV risk&amp;quot;&quot;/&gt;&lt;property id=&quot;20307&quot; value=&quot;277&quot;/&gt;&lt;/object&gt;&lt;object type=&quot;3&quot; unique_id=&quot;10065&quot;&gt;&lt;property id=&quot;20148&quot; value=&quot;5&quot;/&gt;&lt;property id=&quot;20300&quot; value=&quot;Diapositiva 17&quot;/&gt;&lt;property id=&quot;20307&quot; value=&quot;278&quot;/&gt;&lt;/object&gt;&lt;object type=&quot;3&quot; unique_id=&quot;10066&quot;&gt;&lt;property id=&quot;20148&quot; value=&quot;5&quot;/&gt;&lt;property id=&quot;20300&quot; value=&quot;Diapositiva 18 - &amp;quot;CAD- prevenzione secondaria e terapia con statine: risultati&amp;quot;&quot;/&gt;&lt;property id=&quot;20307&quot; value=&quot;279&quot;/&gt;&lt;/object&gt;&lt;object type=&quot;3&quot; unique_id=&quot;10067&quot;&gt;&lt;property id=&quot;20148&quot; value=&quot;5&quot;/&gt;&lt;property id=&quot;20300&quot; value=&quot;Diapositiva 19 - &amp;quot;Prevenzione secondaria:&amp;#x0D;&amp;#x0A;LDL target ≤ 100 mg/dL&amp;#x0D;&amp;#x0A;Relazione tra C-LDL ed eventi CV negli studi con statine&amp;quot;&quot;/&gt;&lt;property id=&quot;20307&quot; value=&quot;280&quot;/&gt;&lt;/object&gt;&lt;object type=&quot;3&quot; unique_id=&quot;10068&quot;&gt;&lt;property id=&quot;20148&quot; value=&quot;5&quot;/&gt;&lt;property id=&quot;20300&quot; value=&quot;Diapositiva 20 - &amp;quot;Linear Relationship Between LDL-C, Event Rate and Atherosclerosis Progression&amp;quot;&quot;/&gt;&lt;property id=&quot;20307&quot; value=&quot;281&quot;/&gt;&lt;/object&gt;&lt;object type=&quot;3&quot; unique_id=&quot;10069&quot;&gt;&lt;property id=&quot;20148&quot; value=&quot;5&quot;/&gt;&lt;property id=&quot;20300&quot; value=&quot;Diapositiva 21 - &amp;quot;LDL-C is a major contributor to CV risk&amp;quot;&quot;/&gt;&lt;property id=&quot;20307&quot; value=&quot;282&quot;/&gt;&lt;/object&gt;&lt;object type=&quot;3&quot; unique_id=&quot;10070&quot;&gt;&lt;property id=&quot;20148&quot; value=&quot;5&quot;/&gt;&lt;property id=&quot;20300&quot; value=&quot;Diapositiva 22 - &amp;quot;LDL-C is a major contributor to &amp;#x0D;&amp;#x0A;atherosclerotic progression&amp;quot;&quot;/&gt;&lt;property id=&quot;20307&quot; value=&quot;283&quot;/&gt;&lt;/object&gt;&lt;object type=&quot;3&quot; unique_id=&quot;10071&quot;&gt;&lt;property id=&quot;20148&quot; value=&quot;5&quot;/&gt;&lt;property id=&quot;20300&quot; value=&quot;Diapositiva 23 - &amp;quot;The lower the LDL-C achieved, the lower the risk of CV events&amp;quot;&quot;/&gt;&lt;property id=&quot;20307&quot; value=&quot;284&quot;/&gt;&lt;/object&gt;&lt;object type=&quot;3&quot; unique_id=&quot;10072&quot;&gt;&lt;property id=&quot;20148&quot; value=&quot;5&quot;/&gt;&lt;property id=&quot;20300&quot; value=&quot;Diapositiva 24 - &amp;quot;A Prospective Meta-Analysis of Data from &amp;#x0D;&amp;#x0A;CTT Collaborators&amp;quot;&quot;/&gt;&lt;property id=&quot;20307&quot; value=&quot;285&quot;/&gt;&lt;/object&gt;&lt;object type=&quot;3&quot; unique_id=&quot;10073&quot;&gt;&lt;property id=&quot;20148&quot; value=&quot;5&quot;/&gt;&lt;property id=&quot;20300&quot; value=&quot;Diapositiva 25 - &amp;quot;Low LDL-C: lower is better&amp;quot;&quot;/&gt;&lt;property id=&quot;20307&quot; value=&quot;286&quot;/&gt;&lt;/object&gt;&lt;object type=&quot;3&quot; unique_id=&quot;10074&quot;&gt;&lt;property id=&quot;20148&quot; value=&quot;5&quot;/&gt;&lt;property id=&quot;20300&quot; value=&quot;Diapositiva 26 - &amp;quot;PROVE-IT: risultati&amp;quot;&quot;/&gt;&lt;property id=&quot;20307&quot; value=&quot;287&quot;/&gt;&lt;/object&gt;&lt;object type=&quot;3&quot; unique_id=&quot;10075&quot;&gt;&lt;property id=&quot;20148&quot; value=&quot;5&quot;/&gt;&lt;property id=&quot;20300&quot; value=&quot;Diapositiva 27 - &amp;quot;PROVE-IT livelli medi di LDL-C&amp;quot;&quot;/&gt;&lt;property id=&quot;20307&quot; value=&quot;288&quot;/&gt;&lt;/object&gt;&lt;object type=&quot;3&quot; unique_id=&quot;10076&quot;&gt;&lt;property id=&quot;20148&quot; value=&quot;5&quot;/&gt;&lt;property id=&quot;20300&quot; value=&quot;Diapositiva 28&quot;/&gt;&lt;property id=&quot;20307&quot; value=&quot;289&quot;/&gt;&lt;/object&gt;&lt;object type=&quot;3&quot; unique_id=&quot;10077&quot;&gt;&lt;property id=&quot;20148&quot; value=&quot;5&quot;/&gt;&lt;property id=&quot;20300&quot; value=&quot;Diapositiva 29 - &amp;quot;Rosuvastatin versus Comparators:&amp;#x0D;&amp;#x0A;LDL-C Efficacy Across the Dose Range&amp;#x0D;&amp;#x0A;The STELLAR Study &amp;quot;&quot;/&gt;&lt;property id=&quot;20307&quot; value=&quot;290&quot;/&gt;&lt;/object&gt;&lt;object type=&quot;3&quot; unique_id=&quot;10078&quot;&gt;&lt;property id=&quot;20148&quot; value=&quot;5&quot;/&gt;&lt;property id=&quot;20300&quot; value=&quot;Diapositiva 30 - &amp;quot;Che percentuale di riduzione del C-LDL è necessaria per raggiungere il target? &amp;quot;&quot;/&gt;&lt;property id=&quot;20307&quot; value=&quot;291&quot;/&gt;&lt;/object&gt;&lt;object type=&quot;3&quot; unique_id=&quot;10079&quot;&gt;&lt;property id=&quot;20148&quot; value=&quot;5&quot;/&gt;&lt;property id=&quot;20300&quot; value=&quot;Diapositiva 31 - &amp;quot;Come potenziare la riduzione della colesterolemia oltre l’inibizione della sintesi?&amp;quot;&quot;/&gt;&lt;property id=&quot;20307&quot; value=&quot;292&quot;/&gt;&lt;/object&gt;&lt;object type=&quot;3&quot; unique_id=&quot;10080&quot;&gt;&lt;property id=&quot;20148&quot; value=&quot;5&quot;/&gt;&lt;property id=&quot;20300&quot; value=&quot;Diapositiva 32&quot;/&gt;&lt;property id=&quot;20307&quot; value=&quot;293&quot;/&gt;&lt;/object&gt;&lt;object type=&quot;3&quot; unique_id=&quot;10081&quot;&gt;&lt;property id=&quot;20148&quot; value=&quot;5&quot;/&gt;&lt;property id=&quot;20300&quot; value=&quot;Diapositiva 33&quot;/&gt;&lt;property id=&quot;20307&quot; value=&quot;294&quot;/&gt;&lt;/object&gt;&lt;object type=&quot;3&quot; unique_id=&quot;10082&quot;&gt;&lt;property id=&quot;20148&quot; value=&quot;5&quot;/&gt;&lt;property id=&quot;20300&quot; value=&quot;Diapositiva 34&quot;/&gt;&lt;property id=&quot;20307&quot; value=&quot;295&quot;/&gt;&lt;/object&gt;&lt;object type=&quot;3&quot; unique_id=&quot;10083&quot;&gt;&lt;property id=&quot;20148&quot; value=&quot;5&quot;/&gt;&lt;property id=&quot;20300&quot; value=&quot;Diapositiva 35&quot;/&gt;&lt;property id=&quot;20307&quot; value=&quot;296&quot;/&gt;&lt;/object&gt;&lt;object type=&quot;3&quot; unique_id=&quot;10084&quot;&gt;&lt;property id=&quot;20148&quot; value=&quot;5&quot;/&gt;&lt;property id=&quot;20300&quot; value=&quot;Diapositiva 36 - &amp;quot;IMPROVE-IT: Reduction of LDL-C below vs&amp;#x0D;&amp;#x0A;above 50 mg/dL reduces CV risk by a further 10%&amp;quot;&quot;/&gt;&lt;property id=&quot;20307&quot; value=&quot;297&quot;/&gt;&lt;/object&gt;&lt;object type=&quot;3&quot; unique_id=&quot;10085&quot;&gt;&lt;property id=&quot;20148&quot; value=&quot;5&quot;/&gt;&lt;property id=&quot;20300&quot; value=&quot;Diapositiva 37 - &amp;quot;Adherence and compliance&amp;#x0D;&amp;#x0A;with statin therapy&amp;quot;&quot;/&gt;&lt;property id=&quot;20307&quot; value=&quot;298&quot;/&gt;&lt;/object&gt;&lt;object type=&quot;3&quot; unique_id=&quot;10086&quot;&gt;&lt;property id=&quot;20148&quot; value=&quot;5&quot;/&gt;&lt;property id=&quot;20300&quot; value=&quot;Diapositiva 38 - &amp;quot;Il gap tra LG e pratica clinica: il registro EUROASPIRE III&amp;quot;&quot;/&gt;&lt;property id=&quot;20307&quot; value=&quot;299&quot;/&gt;&lt;/object&gt;&lt;object type=&quot;3&quot; unique_id=&quot;10087&quot;&gt;&lt;property id=&quot;20148&quot; value=&quot;5&quot;/&gt;&lt;property id=&quot;20300&quot; value=&quot;Diapositiva 39&quot;/&gt;&lt;property id=&quot;20307&quot; value=&quot;300&quot;/&gt;&lt;/object&gt;&lt;object type=&quot;3&quot; unique_id=&quot;10088&quot;&gt;&lt;property id=&quot;20148&quot; value=&quot;5&quot;/&gt;&lt;property id=&quot;20300&quot; value=&quot;Diapositiva 40&quot;/&gt;&lt;property id=&quot;20307&quot; value=&quot;301&quot;/&gt;&lt;/object&gt;&lt;object type=&quot;3&quot; unique_id=&quot;10089&quot;&gt;&lt;property id=&quot;20148&quot; value=&quot;5&quot;/&gt;&lt;property id=&quot;20300&quot; value=&quot;Diapositiva 41&quot;/&gt;&lt;property id=&quot;20307&quot; value=&quot;302&quot;/&gt;&lt;/object&gt;&lt;object type=&quot;3&quot; unique_id=&quot;10090&quot;&gt;&lt;property id=&quot;20148&quot; value=&quot;5&quot;/&gt;&lt;property id=&quot;20300&quot; value=&quot;Diapositiva 42&quot;/&gt;&lt;property id=&quot;20307&quot; value=&quot;303&quot;/&gt;&lt;/object&gt;&lt;object type=&quot;3&quot; unique_id=&quot;10091&quot;&gt;&lt;property id=&quot;20148&quot; value=&quot;5&quot;/&gt;&lt;property id=&quot;20300&quot; value=&quot;Diapositiva 43&quot;/&gt;&lt;property id=&quot;20307&quot; value=&quot;304&quot;/&gt;&lt;/object&gt;&lt;object type=&quot;3&quot; unique_id=&quot;10092&quot;&gt;&lt;property id=&quot;20148&quot; value=&quot;5&quot;/&gt;&lt;property id=&quot;20300&quot; value=&quot;Diapositiva 44 - &amp;quot;LDL cholesterol and guidelines&amp;quot;&quot;/&gt;&lt;property id=&quot;20307&quot; value=&quot;305&quot;/&gt;&lt;/object&gt;&lt;object type=&quot;3&quot; unique_id=&quot;10093&quot;&gt;&lt;property id=&quot;20148&quot; value=&quot;5&quot;/&gt;&lt;property id=&quot;20300&quot; value=&quot;Diapositiva 45 - &amp;quot;LG ESC/EAS 2011 : Target Lipidici&amp;quot;&quot;/&gt;&lt;property id=&quot;20307&quot; value=&quot;306&quot;/&gt;&lt;/object&gt;&lt;object type=&quot;3&quot; unique_id=&quot;10094&quot;&gt;&lt;property id=&quot;20148&quot; value=&quot;5&quot;/&gt;&lt;property id=&quot;20300&quot; value=&quot;Diapositiva 46 - &amp;quot;ESC/EAS guidelines 2011&amp;#x0D;&amp;#x0A;for dyslipidemias&amp;#x0D;&amp;#x0A;Intervention strategies and risk profile&amp;quot;&quot;/&gt;&lt;property id=&quot;20307&quot; value=&quot;307&quot;/&gt;&lt;/object&gt;&lt;object type=&quot;3&quot; unique_id=&quot;10095&quot;&gt;&lt;property id=&quot;20148&quot; value=&quot;5&quot;/&gt;&lt;property id=&quot;20300&quot; value=&quot;Diapositiva 47 - &amp;quot;Linee Guida Europee Prevenzione CV 2012: Classificazione dei livelli di Rischio CV Molto Alto1&amp;quot;&quot;/&gt;&lt;property id=&quot;20307&quot; value=&quot;308&quot;/&gt;&lt;/object&gt;&lt;object type=&quot;3&quot; unique_id=&quot;10096&quot;&gt;&lt;property id=&quot;20148&quot; value=&quot;5&quot;/&gt;&lt;property id=&quot;20300&quot; value=&quot;Diapositiva 48 - &amp;quot;Linee Guida Europee Prevenzione CV 2012 : Classificazione dei livelli di Rischio CV Alto, Moderato e Basso1&amp;quot;&quot;/&gt;&lt;property id=&quot;20307&quot; value=&quot;309&quot;/&gt;&lt;/object&gt;&lt;object type=&quot;3&quot; unique_id=&quot;10097&quot;&gt;&lt;property id=&quot;20148&quot; value=&quot;5&quot;/&gt;&lt;property id=&quot;20300&quot; value=&quot;Diapositiva 49 - &amp;quot;NSTE ACS ESC guidelines 2015&amp;#x0D;&amp;#x0A;Indications for lipid lowering therapy&amp;#x0D;&amp;#x0A;therapy&amp;quot;&quot;/&gt;&lt;property id=&quot;20307&quot; value=&quot;310&quot;/&gt;&lt;/object&gt;&lt;object type=&quot;3&quot; unique_id=&quot;10098&quot;&gt;&lt;property id=&quot;20148&quot; value=&quot;5&quot;/&gt;&lt;property id=&quot;20300&quot; value=&quot;Diapositiva 50 - &amp;quot;NSTE ACS ESC guidelines 2015&amp;#x0D;&amp;#x0A;Performance measures&amp;quot;&quot;/&gt;&lt;property id=&quot;20307&quot; value=&quot;311&quot;/&gt;&lt;/object&gt;&lt;object type=&quot;3&quot; unique_id=&quot;10099&quot;&gt;&lt;property id=&quot;20148&quot; value=&quot;5&quot;/&gt;&lt;property id=&quot;20300&quot; value=&quot;Diapositiva 51&quot;/&gt;&lt;property id=&quot;20307&quot; value=&quot;312&quot;/&gt;&lt;/object&gt;&lt;object type=&quot;3&quot; unique_id=&quot;10100&quot;&gt;&lt;property id=&quot;20148&quot; value=&quot;5&quot;/&gt;&lt;property id=&quot;20300&quot; value=&quot;Diapositiva 52&quot;/&gt;&lt;property id=&quot;20307&quot; value=&quot;315&quot;/&gt;&lt;/object&gt;&lt;object type=&quot;3&quot; unique_id=&quot;10101&quot;&gt;&lt;property id=&quot;20148&quot; value=&quot;5&quot;/&gt;&lt;property id=&quot;20300&quot; value=&quot;Diapositiva 53 - &amp;quot;In conclusione&amp;quot;&quot;/&gt;&lt;property id=&quot;20307&quot; value=&quot;313&quot;/&gt;&lt;/object&gt;&lt;object type=&quot;3&quot; unique_id=&quot;10102&quot;&gt;&lt;property id=&quot;20148&quot; value=&quot;5&quot;/&gt;&lt;property id=&quot;20300&quot; value=&quot;Diapositiva 112 - &amp;quot;Slide kit Tema C&amp;#x0D;&amp;#x0A;Esiste un livello minimo di colesterolo LDL? È sicuro ambire ad un livello di colesterolo &quot;/&gt;&lt;property id=&quot;20307&quot; value=&quot;410&quot;/&gt;&lt;/object&gt;&lt;object type=&quot;3&quot; unique_id=&quot;10103&quot;&gt;&lt;property id=&quot;20148&quot; value=&quot;5&quot;/&gt;&lt;property id=&quot;20300&quot; value=&quot;Diapositiva 113 - &amp;quot;Implicazioni del rapporto tra livello del Fattore di Rischio (LDL-C) e frequenza di eventi&amp;quot;&quot;/&gt;&lt;property id=&quot;20307&quot; value=&quot;385&quot;/&gt;&lt;/object&gt;&lt;object type=&quot;3&quot; unique_id=&quot;10104&quot;&gt;&lt;property id=&quot;20148&quot; value=&quot;5&quot;/&gt;&lt;property id=&quot;20300&quot; value=&quot;Diapositiva 114 - &amp;quot;La riduzione del LDL-C riduce il rischio di&amp;#x0D;&amp;#x0A;EVENTI CARDIOVASCOLARI MAGGIORI&amp;#x0D;&amp;#x0A;ed una ulteriore riduzione dete&quot;/&gt;&lt;property id=&quot;20307&quot; value=&quot;386&quot;/&gt;&lt;/object&gt;&lt;object type=&quot;3&quot; unique_id=&quot;10105&quot;&gt;&lt;property id=&quot;20148&quot; value=&quot;5&quot;/&gt;&lt;property id=&quot;20300&quot; value=&quot;Diapositiva 115 - &amp;quot;Implicazioni del rapporto tra trattamento del Fattore di Rischio e frequenza di eventi:&amp;#x0D;&amp;#x0A;C’è un fenomeno di &quot;/&gt;&lt;property id=&quot;20307&quot; value=&quot;387&quot;/&gt;&lt;/object&gt;&lt;object type=&quot;3&quot; unique_id=&quot;10106&quot;&gt;&lt;property id=&quot;20148&quot; value=&quot;5&quot;/&gt;&lt;property id=&quot;20300&quot; value=&quot;Diapositiva 116 - &amp;quot;Cholesterol and Violence: Is There a Connection?&amp;quot;&quot;/&gt;&lt;property id=&quot;20307&quot; value=&quot;388&quot;/&gt;&lt;/object&gt;&lt;object type=&quot;3&quot; unique_id=&quot;10107&quot;&gt;&lt;property id=&quot;20148&quot; value=&quot;5&quot;/&gt;&lt;property id=&quot;20300&quot; value=&quot;Diapositiva 117 - &amp;quot;«I bassi livelli di colesterolo sono pericolosi»&amp;#x0D;&amp;#x0A;Alle radici del mito&amp;quot;&quot;/&gt;&lt;property id=&quot;20307&quot; value=&quot;389&quot;/&gt;&lt;/object&gt;&lt;object type=&quot;3&quot; unique_id=&quot;10108&quot;&gt;&lt;property id=&quot;20148&quot; value=&quot;5&quot;/&gt;&lt;property id=&quot;20300&quot; value=&quot;Diapositiva 118&quot;/&gt;&lt;property id=&quot;20307&quot; value=&quot;390&quot;/&gt;&lt;/object&gt;&lt;object type=&quot;3&quot; unique_id=&quot;10109&quot;&gt;&lt;property id=&quot;20148&quot; value=&quot;5&quot;/&gt;&lt;property id=&quot;20300&quot; value=&quot;Diapositiva 119 - &amp;quot;Mayo Clinic expert answers&amp;#x0D;&amp;#x0A;Can your total cholesterol level be too low?&amp;quot;&quot;/&gt;&lt;property id=&quot;20307&quot; value=&quot;391&quot;/&gt;&lt;/object&gt;&lt;object type=&quot;3&quot; unique_id=&quot;10110&quot;&gt;&lt;property id=&quot;20148&quot; value=&quot;5&quot;/&gt;&lt;property id=&quot;20300&quot; value=&quot;Diapositiva 120 - &amp;quot;Popolazioni e soggetti con colesterolo LDL naturalmente basso&amp;quot;&quot;/&gt;&lt;property id=&quot;20307&quot; value=&quot;392&quot;/&gt;&lt;/object&gt;&lt;object type=&quot;3&quot; unique_id=&quot;10111&quot;&gt;&lt;property id=&quot;20148&quot; value=&quot;5&quot;/&gt;&lt;property id=&quot;20300&quot; value=&quot;Diapositiva 121 - &amp;quot;Life-long low LDL-C reduces CHD risk&amp;quot;&quot;/&gt;&lt;property id=&quot;20307&quot; value=&quot;393&quot;/&gt;&lt;/object&gt;&lt;object type=&quot;3&quot; unique_id=&quot;10112&quot;&gt;&lt;property id=&quot;20148&quot; value=&quot;5&quot;/&gt;&lt;property id=&quot;20300&quot; value=&quot;Diapositiva 122 - &amp;quot;Comparative CHD Risk Reduction of Earlier and Later LDL-C Lowering&amp;quot;&quot;/&gt;&lt;property id=&quot;20307&quot; value=&quot;394&quot;/&gt;&lt;/object&gt;&lt;object type=&quot;3&quot; unique_id=&quot;10113&quot;&gt;&lt;property id=&quot;20148&quot; value=&quot;5&quot;/&gt;&lt;property id=&quot;20300&quot; value=&quot;Diapositiva 123 - &amp;quot;Can Low-Density Lipoprotein Be Too Low?&amp;#x0D;&amp;#x0A;The Safety and Efficacy of Achieving Very Low&amp;#x0D;&amp;#x0A;Low-Density Lipoprote&quot;/&gt;&lt;property id=&quot;20307&quot; value=&quot;395&quot;/&gt;&lt;/object&gt;&lt;object type=&quot;3&quot; unique_id=&quot;10114&quot;&gt;&lt;property id=&quot;20148&quot; value=&quot;5&quot;/&gt;&lt;property id=&quot;20300&quot; value=&quot;Diapositiva 124 - &amp;quot;Can Low-Density Lipoprotein Be Too Low?&amp;#x0D;&amp;#x0A;The Safety and Efficacy of Achieving Very Low&amp;#x0D;&amp;#x0A;Low-Density Lipoprote&quot;/&gt;&lt;property id=&quot;20307&quot; value=&quot;396&quot;/&gt;&lt;/object&gt;&lt;object type=&quot;3&quot; unique_id=&quot;10115&quot;&gt;&lt;property id=&quot;20148&quot; value=&quot;5&quot;/&gt;&lt;property id=&quot;20300&quot; value=&quot;Diapositiva 125 - &amp;quot;La riduzione di LDL-C può portare ad un incremento del rischio (per aumento degli eventi non cardiovascolar&quot;/&gt;&lt;property id=&quot;20307&quot; value=&quot;397&quot;/&gt;&lt;/object&gt;&lt;object type=&quot;3&quot; unique_id=&quot;10116&quot;&gt;&lt;property id=&quot;20148&quot; value=&quot;5&quot;/&gt;&lt;property id=&quot;20300&quot; value=&quot;Diapositiva 126 - &amp;quot;La riduzione di LDL-C può portare ad un incremento del rischio (per aumento degli eventi non cardiovascolar&quot;/&gt;&lt;property id=&quot;20307&quot; value=&quot;398&quot;/&gt;&lt;/object&gt;&lt;object type=&quot;3&quot; unique_id=&quot;10117&quot;&gt;&lt;property id=&quot;20148&quot; value=&quot;5&quot;/&gt;&lt;property id=&quot;20300&quot; value=&quot;Diapositiva 129 - &amp;quot;Le sindromi ereditarie (genetiche) da basso LDL&amp;quot;&quot;/&gt;&lt;property id=&quot;20307&quot; value=&quot;399&quot;/&gt;&lt;/object&gt;&lt;object type=&quot;3&quot; unique_id=&quot;10118&quot;&gt;&lt;property id=&quot;20148&quot; value=&quot;5&quot;/&gt;&lt;property id=&quot;20300&quot; value=&quot;Diapositiva 130 - &amp;quot;Le mutazioni di PCSK9 con Guadagno di Funzione (GoF) e Perdita di Funzione (LoF) ed i loro effetti sul meta&quot;/&gt;&lt;property id=&quot;20307&quot; value=&quot;400&quot;/&gt;&lt;/object&gt;&lt;object type=&quot;3&quot; unique_id=&quot;10119&quot;&gt;&lt;property id=&quot;20148&quot; value=&quot;5&quot;/&gt;&lt;property id=&quot;20300&quot; value=&quot;Diapositiva 131 - &amp;quot;Le mutazioni di PCSK9 con Guadagno di Funzione (GoF) e Perdita di Funzione (LoF) mutations ed i loro effett&quot;/&gt;&lt;property id=&quot;20307&quot; value=&quot;401&quot;/&gt;&lt;/object&gt;&lt;object type=&quot;3&quot; unique_id=&quot;10120&quot;&gt;&lt;property id=&quot;20148&quot; value=&quot;5&quot;/&gt;&lt;property id=&quot;20300&quot; value=&quot;Diapositiva 132 - &amp;quot;L’effetto delle mutazioni LoF di PCSK9:&amp;#x0D;&amp;#x0A;Studi di popolazione&amp;quot;&quot;/&gt;&lt;property id=&quot;20307&quot; value=&quot;402&quot;/&gt;&lt;/object&gt;&lt;object type=&quot;3&quot; unique_id=&quot;10121&quot;&gt;&lt;property id=&quot;20148&quot; value=&quot;5&quot;/&gt;&lt;property id=&quot;20300&quot; value=&quot;Diapositiva 133 - &amp;quot;Adverse Events in Patients with Low-Density Lipoprotein Cholesterol Levels &amp;lt;25 or &amp;lt;15 mg/dL on at Least Two&quot;/&gt;&lt;property id=&quot;20307&quot; value=&quot;403&quot;/&gt;&lt;/object&gt;&lt;object type=&quot;3&quot; unique_id=&quot;10122&quot;&gt;&lt;property id=&quot;20148&quot; value=&quot;5&quot;/&gt;&lt;property id=&quot;20300&quot; value=&quot;Diapositiva 134 - &amp;quot;Metodi&amp;quot;&quot;/&gt;&lt;property id=&quot;20307&quot; value=&quot;404&quot;/&gt;&lt;/object&gt;&lt;object type=&quot;3&quot; unique_id=&quot;10123&quot;&gt;&lt;property id=&quot;20148&quot; value=&quot;5&quot;/&gt;&lt;property id=&quot;20300&quot; value=&quot;Diapositiva 135 - &amp;quot;Caratteristiche di base&amp;#x0D;&amp;#x0A;&amp;quot;&quot;/&gt;&lt;property id=&quot;20307&quot; value=&quot;405&quot;/&gt;&lt;/object&gt;&lt;object type=&quot;3&quot; unique_id=&quot;10124&quot;&gt;&lt;property id=&quot;20148&quot; value=&quot;5&quot;/&gt;&lt;property id=&quot;20300&quot; value=&quot;Diapositiva 136 - &amp;quot;Reazioni avverse nei pazienti che presentavano LDL-C &amp;lt;25 o 15 mg/dL nei 14 trial di Alirocumab&amp;quot;&quot;/&gt;&lt;property id=&quot;20307&quot; value=&quot;406&quot;/&gt;&lt;/object&gt;&lt;object type=&quot;3&quot; unique_id=&quot;10125&quot;&gt;&lt;property id=&quot;20148&quot; value=&quot;5&quot;/&gt;&lt;property id=&quot;20300&quot; value=&quot;Diapositiva 137 - &amp;quot;Effetto sui livelli ormonali nello studio&amp;#x0D;&amp;#x0A;ODYSSEY LONG TERM &amp;quot;&quot;/&gt;&lt;property id=&quot;20307&quot; value=&quot;407&quot;/&gt;&lt;/object&gt;&lt;object type=&quot;3&quot; unique_id=&quot;10126&quot;&gt;&lt;property id=&quot;20148&quot; value=&quot;5&quot;/&gt;&lt;property id=&quot;20300&quot; value=&quot;Diapositiva 138 - &amp;quot;Effetto sui livelli di vitamine nello studio ODYSSEY LONG TERM &amp;quot;&quot;/&gt;&lt;property id=&quot;20307&quot; value=&quot;408&quot;/&gt;&lt;/object&gt;&lt;object type=&quot;3&quot; unique_id=&quot;10127&quot;&gt;&lt;property id=&quot;20148&quot; value=&quot;5&quot;/&gt;&lt;property id=&quot;20300&quot; value=&quot;Diapositiva 139 - &amp;quot;Conclusioni&amp;quot;&quot;/&gt;&lt;property id=&quot;20307&quot; value=&quot;409&quot;/&gt;&lt;/object&gt;&lt;object type=&quot;3&quot; unique_id=&quot;10128&quot;&gt;&lt;property id=&quot;20148&quot; value=&quot;5&quot;/&gt;&lt;property id=&quot;20300&quot; value=&quot;Diapositiva 127 - &amp;quot;Le alterazioni muscolari e degli enzimi epatici che si possono osservare nei trattamento con statine sono d&quot;/&gt;&lt;property id=&quot;20307&quot; value=&quot;411&quot;/&gt;&lt;/object&gt;&lt;object type=&quot;3&quot; unique_id=&quot;10129&quot;&gt;&lt;property id=&quot;20148&quot; value=&quot;5&quot;/&gt;&lt;property id=&quot;20300&quot; value=&quot;Diapositiva 128 - &amp;quot;La sicurezza delle statine a dosaggio «intenso» in due studi di prevenzione secondaria&amp;quot;&quot;/&gt;&lt;property id=&quot;20307&quot; value=&quot;412&quot;/&gt;&lt;/object&gt;&lt;object type=&quot;3&quot; unique_id=&quot;34573&quot;&gt;&lt;property id=&quot;20148&quot; value=&quot;5&quot;/&gt;&lt;property id=&quot;20300&quot; value=&quot;Diapositiva 54 - &amp;quot;Slide kit Tema B&amp;#x0D;&amp;#x0A;Gli inibitori del PCSK9:&amp;#x0D;&amp;#x0A;da un meccanismo d’azione innovativo ad obiettivi clinici impensab&quot;/&gt;&lt;property id=&quot;20307&quot; value=&quot;413&quot;/&gt;&lt;/object&gt;&lt;object type=&quot;3&quot; unique_id=&quot;34574&quot;&gt;&lt;property id=&quot;20148&quot; value=&quot;5&quot;/&gt;&lt;property id=&quot;20300&quot; value=&quot;Diapositiva 55 - &amp;quot;PCSK9*&amp;quot;&quot;/&gt;&lt;property id=&quot;20307&quot; value=&quot;414&quot;/&gt;&lt;/object&gt;&lt;object type=&quot;3&quot; unique_id=&quot;34575&quot;&gt;&lt;property id=&quot;20148&quot; value=&quot;5&quot;/&gt;&lt;property id=&quot;20300&quot; value=&quot;Diapositiva 56 - &amp;quot;Human PCSK9 mutations&amp;quot;&quot;/&gt;&lt;property id=&quot;20307&quot; value=&quot;415&quot;/&gt;&lt;/object&gt;&lt;object type=&quot;3&quot; unique_id=&quot;34576&quot;&gt;&lt;property id=&quot;20148&quot; value=&quot;5&quot;/&gt;&lt;property id=&quot;20300&quot; value=&quot;Diapositiva 57 - &amp;quot;PCSK9: cellular biology&amp;quot;&quot;/&gt;&lt;property id=&quot;20307&quot; value=&quot;416&quot;/&gt;&lt;/object&gt;&lt;object type=&quot;3&quot; unique_id=&quot;34577&quot;&gt;&lt;property id=&quot;20148&quot; value=&quot;5&quot;/&gt;&lt;property id=&quot;20300&quot; value=&quot;Diapositiva 58 - &amp;quot;PCSK9: Rapid Progress from Discovery to Clinic&amp;quot;&quot;/&gt;&lt;property id=&quot;20307&quot; value=&quot;417&quot;/&gt;&lt;/object&gt;&lt;object type=&quot;3&quot; unique_id=&quot;34578&quot;&gt;&lt;property id=&quot;20148&quot; value=&quot;5&quot;/&gt;&lt;property id=&quot;20300&quot; value=&quot;Diapositiva 59 - &amp;quot;Emerging lipid-lowering therapies&amp;quot;&quot;/&gt;&lt;property id=&quot;20307&quot; value=&quot;418&quot;/&gt;&lt;/object&gt;&lt;object type=&quot;3&quot; unique_id=&quot;34579&quot;&gt;&lt;property id=&quot;20148&quot; value=&quot;5&quot;/&gt;&lt;property id=&quot;20300&quot; value=&quot;Diapositiva 60 - &amp;quot;ANTICORPI MONOCLONALI ANTI PCSK9: &amp;#x0D;&amp;#x0A;ALBA DI UNA NUOVA ERA?&amp;quot;&quot;/&gt;&lt;property id=&quot;20307&quot; value=&quot;419&quot;/&gt;&lt;/object&gt;&lt;object type=&quot;3&quot; unique_id=&quot;34580&quot;&gt;&lt;property id=&quot;20148&quot; value=&quot;5&quot;/&gt;&lt;property id=&quot;20300&quot; value=&quot;Diapositiva 61 - &amp;quot;Monoclonal Antibody Evolution&amp;#x0D;&amp;#x0A;&amp;#x0D;&amp;#x0A;&amp;quot;&quot;/&gt;&lt;property id=&quot;20307&quot; value=&quot;420&quot;/&gt;&lt;/object&gt;&lt;object type=&quot;3&quot; unique_id=&quot;34581&quot;&gt;&lt;property id=&quot;20148&quot; value=&quot;5&quot;/&gt;&lt;property id=&quot;20300&quot; value=&quot;Diapositiva 62 - &amp;quot;Elimination Mechanisms of Therapeutic Monoclonal Antibodies&amp;quot;&quot;/&gt;&lt;property id=&quot;20307&quot; value=&quot;421&quot;/&gt;&lt;/object&gt;&lt;object type=&quot;3&quot; unique_id=&quot;34582&quot;&gt;&lt;property id=&quot;20148&quot; value=&quot;5&quot;/&gt;&lt;property id=&quot;20300&quot; value=&quot;Diapositiva 63 - &amp;quot;ANTICORPI MONOCLONALI ANTI PCSK9: &amp;#x0D;&amp;#x0A;ALBA DI UNA NUOVA ERA?&amp;quot;&quot;/&gt;&lt;property id=&quot;20307&quot; value=&quot;422&quot;/&gt;&lt;/object&gt;&lt;object type=&quot;3&quot; unique_id=&quot;34583&quot;&gt;&lt;property id=&quot;20148&quot; value=&quot;5&quot;/&gt;&lt;property id=&quot;20300&quot; value=&quot;Diapositiva 64 - &amp;quot;Impact of PCSK9 on the LDL receptor&amp;quot;&quot;/&gt;&lt;property id=&quot;20307&quot; value=&quot;423&quot;/&gt;&lt;/object&gt;&lt;object type=&quot;3&quot; unique_id=&quot;34584&quot;&gt;&lt;property id=&quot;20148&quot; value=&quot;5&quot;/&gt;&lt;property id=&quot;20300&quot; value=&quot;Diapositiva 65 - &amp;quot;Funzione e Ciclo Biologico del Recettore LDL&amp;quot;&quot;/&gt;&lt;property id=&quot;20307&quot; value=&quot;424&quot;/&gt;&lt;/object&gt;&lt;object type=&quot;3&quot; unique_id=&quot;34585&quot;&gt;&lt;property id=&quot;20148&quot; value=&quot;5&quot;/&gt;&lt;property id=&quot;20300&quot; value=&quot;Diapositiva 66 - &amp;quot;Il Ruolo di PCSK9 nella Regolazione &amp;#x0D;&amp;#x0A;dell’Espressione del Recettore per le LDL&amp;quot;&quot;/&gt;&lt;property id=&quot;20307&quot; value=&quot;425&quot;/&gt;&lt;/object&gt;&lt;object type=&quot;3&quot; unique_id=&quot;34586&quot;&gt;&lt;property id=&quot;20148&quot; value=&quot;5&quot;/&gt;&lt;property id=&quot;20300&quot; value=&quot;Diapositiva 67 - &amp;quot;Impatto dell’Anticorpo contro PCSK9 &amp;#x0D;&amp;#x0A;sull’Espressione del Recettore delle LDL&amp;quot;&quot;/&gt;&lt;property id=&quot;20307&quot; value=&quot;426&quot;/&gt;&lt;/object&gt;&lt;object type=&quot;3&quot; unique_id=&quot;34587&quot;&gt;&lt;property id=&quot;20148&quot; value=&quot;5&quot;/&gt;&lt;property id=&quot;20300&quot; value=&quot;Diapositiva 68 - &amp;quot;Physiology and pharmacological blockade&amp;#x0D;&amp;#x0A;of proprotein convertase subtilisin/kexin type 9 (PCSK9) activity&amp;quot;&quot;/&gt;&lt;property id=&quot;20307&quot; value=&quot;427&quot;/&gt;&lt;/object&gt;&lt;object type=&quot;3&quot; unique_id=&quot;34588&quot;&gt;&lt;property id=&quot;20148&quot; value=&quot;5&quot;/&gt;&lt;property id=&quot;20300&quot; value=&quot;Diapositiva 69 - &amp;quot;Regulation of PCSK9* Is Dynamic&amp;#x0D;&amp;#x0A;&amp;quot;&quot;/&gt;&lt;property id=&quot;20307&quot; value=&quot;428&quot;/&gt;&lt;/object&gt;&lt;object type=&quot;3&quot; unique_id=&quot;34589&quot;&gt;&lt;property id=&quot;20148&quot; value=&quot;5&quot;/&gt;&lt;property id=&quot;20300&quot; value=&quot;Diapositiva 70 - &amp;quot;ANTICORPI MONOCLONALI ANTI PCSK9: &amp;#x0D;&amp;#x0A;ALBA DI UNA NUOVA ERA?&amp;quot;&quot;/&gt;&lt;property id=&quot;20307&quot; value=&quot;429&quot;/&gt;&lt;/object&gt;&lt;object type=&quot;3&quot; unique_id=&quot;34590&quot;&gt;&lt;property id=&quot;20148&quot; value=&quot;5&quot;/&gt;&lt;property id=&quot;20300&quot; value=&quot;Diapositiva 71 - &amp;quot;Efficacy and Safety of Combining Alirocumab With Atorvastatin or Rosuvastatin Versus Adding Ezetimibe, Doubl&quot;/&gt;&lt;property id=&quot;20307&quot; value=&quot;430&quot;/&gt;&lt;/object&gt;&lt;object type=&quot;3&quot; unique_id=&quot;34591&quot;&gt;&lt;property id=&quot;20148&quot; value=&quot;5&quot;/&gt;&lt;property id=&quot;20300&quot; value=&quot;Diapositiva 72 - &amp;quot;Alirocumab Significantly Reduced LDL-C in Patients on an Entry Statin of ATV 20 Or 40 mg&amp;quot;&quot;/&gt;&lt;property id=&quot;20307&quot; value=&quot;431&quot;/&gt;&lt;/object&gt;&lt;object type=&quot;3&quot; unique_id=&quot;34592&quot;&gt;&lt;property id=&quot;20148&quot; value=&quot;5&quot;/&gt;&lt;property id=&quot;20300&quot; value=&quot;Diapositiva 73 - &amp;quot;&amp;gt;60% of Patients Receiving Alirocumab on Background Statin Achieved LDL-C &amp;lt;70 mg/dL at week 24&amp;quot;&quot;/&gt;&lt;property id=&quot;20307&quot; value=&quot;432&quot;/&gt;&lt;/object&gt;&lt;object type=&quot;3&quot; unique_id=&quot;34593&quot;&gt;&lt;property id=&quot;20148&quot; value=&quot;5&quot;/&gt;&lt;property id=&quot;20300&quot; value=&quot;Diapositiva 74 - &amp;quot;Safety Analysis &amp;#x0D;&amp;#x0A;(Pooled Data)&amp;quot;&quot;/&gt;&lt;property id=&quot;20307&quot; value=&quot;433&quot;/&gt;&lt;/object&gt;&lt;object type=&quot;3&quot; unique_id=&quot;34594&quot;&gt;&lt;property id=&quot;20148&quot; value=&quot;5&quot;/&gt;&lt;property id=&quot;20300&quot; value=&quot;Diapositiva 75 - &amp;quot;ANTICORPI MONOCLONALI ANTI PCSK9: &amp;#x0D;&amp;#x0A;ALBA DI UNA NUOVA ERA?&amp;quot;&quot;/&gt;&lt;property id=&quot;20307&quot; value=&quot;434&quot;/&gt;&lt;/object&gt;&lt;object type=&quot;3&quot; unique_id=&quot;34595&quot;&gt;&lt;property id=&quot;20148&quot; value=&quot;5&quot;/&gt;&lt;property id=&quot;20300&quot; value=&quot;Diapositiva 76 - &amp;quot;Alirocumab: Programma ODYSSEY&amp;quot;&quot;/&gt;&lt;property id=&quot;20307&quot; value=&quot;435&quot;/&gt;&lt;/object&gt;&lt;object type=&quot;3&quot; unique_id=&quot;34596&quot;&gt;&lt;property id=&quot;20148&quot; value=&quot;5&quot;/&gt;&lt;property id=&quot;20300&quot; value=&quot;Diapositiva 77 - &amp;quot;Evolocumab: Programma PROFICIO&amp;#x0D;&amp;#x0A;&amp;quot;&quot;/&gt;&lt;property id=&quot;20307&quot; value=&quot;436&quot;/&gt;&lt;/object&gt;&lt;object type=&quot;3&quot; unique_id=&quot;34597&quot;&gt;&lt;property id=&quot;20148&quot; value=&quot;5&quot;/&gt;&lt;property id=&quot;20300&quot; value=&quot;Diapositiva 78 - &amp;quot;I MONOCLONALI ANTI-PCSK9 NEI PAZIENTI AD &amp;#x0D;&amp;#x0A;ALTO RISCHIO CARDIOVASCOLARE:&amp;#x0D;&amp;#x0A;UNMET NEEDS&amp;quot;&quot;/&gt;&lt;property id=&quot;20307&quot; value=&quot;437&quot;/&gt;&lt;/object&gt;&lt;object type=&quot;3&quot; unique_id=&quot;34598&quot;&gt;&lt;property id=&quot;20148&quot; value=&quot;5&quot;/&gt;&lt;property id=&quot;20300&quot; value=&quot;Diapositiva 79 - &amp;quot;I MONOCLONALI ANTI-PCSK9 NEI PAZIENTI AD &amp;#x0D;&amp;#x0A;ALTO RISCHIO CARDIOVASCOLARE:&amp;#x0D;&amp;#x0A;UNMET NEEDS&amp;quot;&quot;/&gt;&lt;property id=&quot;20307&quot; value=&quot;438&quot;/&gt;&lt;/object&gt;&lt;object type=&quot;3&quot; unique_id=&quot;34599&quot;&gt;&lt;property id=&quot;20148&quot; value=&quot;5&quot;/&gt;&lt;property id=&quot;20300&quot; value=&quot;Diapositiva 80 - &amp;quot;Terapia Ipolipemizzante in Italia in base ai target di LDL-C, in soggetti a rischio CV alto o molto alto di &quot;/&gt;&lt;property id=&quot;20307&quot; value=&quot;439&quot;/&gt;&lt;/object&gt;&lt;object type=&quot;3&quot; unique_id=&quot;34600&quot;&gt;&lt;property id=&quot;20148&quot; value=&quot;5&quot;/&gt;&lt;property id=&quot;20300&quot; value=&quot;Diapositiva 81&quot;/&gt;&lt;property id=&quot;20307&quot; value=&quot;440&quot;/&gt;&lt;/object&gt;&lt;object type=&quot;3&quot; unique_id=&quot;34601&quot;&gt;&lt;property id=&quot;20148&quot; value=&quot;5&quot;/&gt;&lt;property id=&quot;20300&quot; value=&quot;Diapositiva 82 - &amp;quot;ODYSSEY COMBO II: Study Design&amp;quot;&quot;/&gt;&lt;property id=&quot;20307&quot; value=&quot;441&quot;/&gt;&lt;/object&gt;&lt;object type=&quot;3&quot; unique_id=&quot;34602&quot;&gt;&lt;property id=&quot;20148&quot; value=&quot;5&quot;/&gt;&lt;property id=&quot;20300&quot; value=&quot;Diapositiva 83&quot;/&gt;&lt;property id=&quot;20307&quot; value=&quot;442&quot;/&gt;&lt;/object&gt;&lt;object type=&quot;3&quot; unique_id=&quot;34603&quot;&gt;&lt;property id=&quot;20148&quot; value=&quot;5&quot;/&gt;&lt;property id=&quot;20300&quot; value=&quot;Diapositiva 84 - &amp;quot;La maggioranza di Pazienti ad Alto Rischio CV in Alirocumab a target per LDL-C alla 24 settimana&amp;quot;&quot;/&gt;&lt;property id=&quot;20307&quot; value=&quot;443&quot;/&gt;&lt;/object&gt;&lt;object type=&quot;3&quot; unique_id=&quot;34604&quot;&gt;&lt;property id=&quot;20148&quot; value=&quot;5&quot;/&gt;&lt;property id=&quot;20300&quot; value=&quot;Diapositiva 85 - &amp;quot;ODYSSEY COMBO II: Safety Analysis&amp;#x0D;&amp;#x0A;Including All Data Collected Until Last Patient Visit at Week 52&amp;quot;&quot;/&gt;&lt;property id=&quot;20307&quot; value=&quot;444&quot;/&gt;&lt;/object&gt;&lt;object type=&quot;3&quot; unique_id=&quot;34605&quot;&gt;&lt;property id=&quot;20148&quot; value=&quot;5&quot;/&gt;&lt;property id=&quot;20300&quot; value=&quot;Diapositiva 86&quot;/&gt;&lt;property id=&quot;20307&quot; value=&quot;445&quot;/&gt;&lt;/object&gt;&lt;object type=&quot;3&quot; unique_id=&quot;34606&quot;&gt;&lt;property id=&quot;20148&quot; value=&quot;5&quot;/&gt;&lt;property id=&quot;20300&quot; value=&quot;Diapositiva 87 - &amp;quot;Efficacia della terapia con Evolocumab ed Alirocumab in associazione a statine ad efficacia intermedia ed el&quot;/&gt;&lt;property id=&quot;20307&quot; value=&quot;446&quot;/&gt;&lt;/object&gt;&lt;object type=&quot;3&quot; unique_id=&quot;34607&quot;&gt;&lt;property id=&quot;20148&quot; value=&quot;5&quot;/&gt;&lt;property id=&quot;20300&quot; value=&quot;Diapositiva 88 - &amp;quot;I MONOCLONALI ANTI-PCSK9 NEI PAZIENTI AD &amp;#x0D;&amp;#x0A;ALTO RISCHIO CARDIOVASCOLARE:&amp;#x0D;&amp;#x0A;UNMET NEEDS&amp;quot;&quot;/&gt;&lt;property id=&quot;20307&quot; value=&quot;447&quot;/&gt;&lt;/object&gt;&lt;object type=&quot;3&quot; unique_id=&quot;34608&quot;&gt;&lt;property id=&quot;20148&quot; value=&quot;5&quot;/&gt;&lt;property id=&quot;20300&quot; value=&quot;Diapositiva 89 - &amp;quot;Lipidi, Malattia Cardiovascolare&amp;#x0D;&amp;#x0A;ed Ipercolesterolemia Familiare (FH)&amp;quot;&quot;/&gt;&lt;property id=&quot;20307&quot; value=&quot;448&quot;/&gt;&lt;/object&gt;&lt;object type=&quot;3&quot; unique_id=&quot;34609&quot;&gt;&lt;property id=&quot;20148&quot; value=&quot;5&quot;/&gt;&lt;property id=&quot;20300&quot; value=&quot;Diapositiva 90 - &amp;quot;Ipercolesterolemia Familiare - FH&amp;quot;&quot;/&gt;&lt;property id=&quot;20307&quot; value=&quot;449&quot;/&gt;&lt;/object&gt;&lt;object type=&quot;3&quot; unique_id=&quot;34610&quot;&gt;&lt;property id=&quot;20148&quot; value=&quot;5&quot;/&gt;&lt;property id=&quot;20300&quot; value=&quot;Diapositiva 91 - &amp;quot;Ipercolesterolemia Familiare:&amp;#x0D;&amp;#x0A;Sotto-diagnosticata e Sotto-trattata&amp;#x0D;&amp;#x0A;&amp;quot;&quot;/&gt;&lt;property id=&quot;20307&quot; value=&quot;450&quot;/&gt;&lt;/object&gt;&lt;object type=&quot;3&quot; unique_id=&quot;34611&quot;&gt;&lt;property id=&quot;20148&quot; value=&quot;5&quot;/&gt;&lt;property id=&quot;20300&quot; value=&quot;Diapositiva 92 - &amp;quot;Ipercolesterolemia Familiare Eterozigote&amp;#x0D;&amp;#x0A;Criteri per la Diagnosi del Dutch Lipid Clinic Network&amp;quot;&quot;/&gt;&lt;property id=&quot;20307&quot; value=&quot;451&quot;/&gt;&lt;/object&gt;&lt;object type=&quot;3&quot; unique_id=&quot;34612&quot;&gt;&lt;property id=&quot;20148&quot; value=&quot;5&quot;/&gt;&lt;property id=&quot;20300&quot; value=&quot;Diapositiva 93 - &amp;quot;Ipercolesterolemia Familiare (FH):&amp;#x0D;&amp;#x0A;Sotto-diagnosticata e sottotrattata&amp;quot;&quot;/&gt;&lt;property id=&quot;20307&quot; value=&quot;452&quot;/&gt;&lt;/object&gt;&lt;object type=&quot;3&quot; unique_id=&quot;34613&quot;&gt;&lt;property id=&quot;20148&quot; value=&quot;5&quot;/&gt;&lt;property id=&quot;20300&quot; value=&quot;Diapositiva 94&quot;/&gt;&lt;property id=&quot;20307&quot; value=&quot;453&quot;/&gt;&lt;/object&gt;&lt;object type=&quot;3&quot; unique_id=&quot;34614&quot;&gt;&lt;property id=&quot;20148&quot; value=&quot;5&quot;/&gt;&lt;property id=&quot;20300&quot; value=&quot;Diapositiva 95&quot;/&gt;&lt;property id=&quot;20307&quot; value=&quot;454&quot;/&gt;&lt;/object&gt;&lt;object type=&quot;3&quot; unique_id=&quot;34615&quot;&gt;&lt;property id=&quot;20148&quot; value=&quot;5&quot;/&gt;&lt;property id=&quot;20300&quot; value=&quot;Diapositiva 96&quot;/&gt;&lt;property id=&quot;20307&quot; value=&quot;455&quot;/&gt;&lt;/object&gt;&lt;object type=&quot;3&quot; unique_id=&quot;34616&quot;&gt;&lt;property id=&quot;20148&quot; value=&quot;5&quot;/&gt;&lt;property id=&quot;20300&quot; value=&quot;Diapositiva 97 - &amp;quot;PCSK9 inhibition with evolocumab in heterozygous familial hypercholesterolaemia (RUTHERFORD-2): a randomised&quot;/&gt;&lt;property id=&quot;20307&quot; value=&quot;456&quot;/&gt;&lt;/object&gt;&lt;object type=&quot;3&quot; unique_id=&quot;34617&quot;&gt;&lt;property id=&quot;20148&quot; value=&quot;5&quot;/&gt;&lt;property id=&quot;20300&quot; value=&quot;Diapositiva 98 - &amp;quot;I MONOCLONALI ANTI-PCSK9 NEI PAZIENTI AD &amp;#x0D;&amp;#x0A;ALTO RISCHIO CARDIOVASCOLARE:&amp;#x0D;&amp;#x0A;UNMET NEEDS&amp;quot;&quot;/&gt;&lt;property id=&quot;20307&quot; value=&quot;457&quot;/&gt;&lt;/object&gt;&lt;object type=&quot;3&quot; unique_id=&quot;34618&quot;&gt;&lt;property id=&quot;20148&quot; value=&quot;5&quot;/&gt;&lt;property id=&quot;20300&quot; value=&quot;Diapositiva 99&quot;/&gt;&lt;property id=&quot;20307&quot; value=&quot;458&quot;/&gt;&lt;/object&gt;&lt;object type=&quot;3&quot; unique_id=&quot;34619&quot;&gt;&lt;property id=&quot;20148&quot; value=&quot;5&quot;/&gt;&lt;property id=&quot;20300&quot; value=&quot;Diapositiva 100 - &amp;quot;ODYSSEY ALTERNATIVE: &amp;#x0D;&amp;#x0A;Efficacy and safety of alirocumab versus ezetimibe, in patients with statin intoleran&quot;/&gt;&lt;property id=&quot;20307&quot; value=&quot;459&quot;/&gt;&lt;/object&gt;&lt;object type=&quot;3&quot; unique_id=&quot;34620&quot;&gt;&lt;property id=&quot;20148&quot; value=&quot;5&quot;/&gt;&lt;property id=&quot;20300&quot; value=&quot;Diapositiva 101 - &amp;quot;ODYSSEY ALTERNATIVE Study Design&amp;#x0D;&amp;#x0A;&amp;quot;&quot;/&gt;&lt;property id=&quot;20307&quot; value=&quot;460&quot;/&gt;&lt;/object&gt;&lt;object type=&quot;3&quot; unique_id=&quot;34621&quot;&gt;&lt;property id=&quot;20148&quot; value=&quot;5&quot;/&gt;&lt;property id=&quot;20300&quot; value=&quot;Diapositiva 102 - &amp;quot;Alirocumab Maintained&amp;#x0D;&amp;#x0A;LDL-C Reductions Week&amp;#x0D;&amp;#x0A;&amp;quot;&quot;/&gt;&lt;property id=&quot;20307&quot; value=&quot;461&quot;/&gt;&lt;/object&gt;&lt;object type=&quot;3&quot; unique_id=&quot;34622&quot;&gt;&lt;property id=&quot;20148&quot; value=&quot;5&quot;/&gt;&lt;property id=&quot;20300&quot; value=&quot;Diapositiva 103 - &amp;quot;Safety Analysis&amp;quot;&quot;/&gt;&lt;property id=&quot;20307&quot; value=&quot;462&quot;/&gt;&lt;/object&gt;&lt;object type=&quot;3&quot; unique_id=&quot;34623&quot;&gt;&lt;property id=&quot;20148&quot; value=&quot;5&quot;/&gt;&lt;property id=&quot;20300&quot; value=&quot;Diapositiva 104 - &amp;quot;Fewer Skeletal Muscle AEs with Alirocumab than with Atorvastatin&amp;quot;&quot;/&gt;&lt;property id=&quot;20307&quot; value=&quot;463&quot;/&gt;&lt;/object&gt;&lt;object type=&quot;3&quot; unique_id=&quot;34624&quot;&gt;&lt;property id=&quot;20148&quot; value=&quot;5&quot;/&gt;&lt;property id=&quot;20300&quot; value=&quot;Diapositiva 105 - &amp;quot;I MONOCLONALI ANTI-PCSK9 NEI PAZIENTI AD &amp;#x0D;&amp;#x0A;ALTO RISCHIO CARDIOVASCOLARE:&amp;#x0D;&amp;#x0A;UNMET NEEDS&amp;quot;&quot;/&gt;&lt;property id=&quot;20307&quot; value=&quot;464&quot;/&gt;&lt;/object&gt;&lt;object type=&quot;3&quot; unique_id=&quot;34625&quot;&gt;&lt;property id=&quot;20148&quot; value=&quot;5&quot;/&gt;&lt;property id=&quot;20300&quot; value=&quot;Diapositiva 106 - &amp;quot;I MONOCLONALI ANTI-PCSK9 NEI PAZIENTI AD &amp;#x0D;&amp;#x0A;ALTO RISCHIO CARDIOVASCOLARE:&amp;#x0D;&amp;#x0A;UNMET NEEDS&amp;quot;&quot;/&gt;&lt;property id=&quot;20307&quot; value=&quot;465&quot;/&gt;&lt;/object&gt;&lt;object type=&quot;3&quot; unique_id=&quot;34626&quot;&gt;&lt;property id=&quot;20148&quot; value=&quot;5&quot;/&gt;&lt;property id=&quot;20300&quot; value=&quot;Diapositiva 107 - &amp;quot;Riduzione dell’incidenza degli eventi cardiovascolari maggiori e riduzione media del LDL-C&amp;#x0D;&amp;#x0A;(Meta-analisi di&quot;/&gt;&lt;property id=&quot;20307&quot; value=&quot;466&quot;/&gt;&lt;/object&gt;&lt;object type=&quot;3&quot; unique_id=&quot;34627&quot;&gt;&lt;property id=&quot;20148&quot; value=&quot;5&quot;/&gt;&lt;property id=&quot;20300&quot; value=&quot;Diapositiva 108&quot;/&gt;&lt;property id=&quot;20307&quot; value=&quot;467&quot;/&gt;&lt;/object&gt;&lt;object type=&quot;3&quot; unique_id=&quot;34628&quot;&gt;&lt;property id=&quot;20148&quot; value=&quot;5&quot;/&gt;&lt;property id=&quot;20300&quot; value=&quot;Diapositiva 109&quot;/&gt;&lt;property id=&quot;20307&quot; value=&quot;468&quot;/&gt;&lt;/object&gt;&lt;object type=&quot;3&quot; unique_id=&quot;34629&quot;&gt;&lt;property id=&quot;20148&quot; value=&quot;5&quot;/&gt;&lt;property id=&quot;20300&quot; value=&quot;Diapositiva 110 - &amp;quot;QUALI PAZIENTI PER GLI INIBITORI DI PCSK9&amp;#x0D;&amp;#x0A;&amp;quot;&quot;/&gt;&lt;property id=&quot;20307&quot; value=&quot;469&quot;/&gt;&lt;/object&gt;&lt;object type=&quot;3&quot; unique_id=&quot;34630&quot;&gt;&lt;property id=&quot;20148&quot; value=&quot;5&quot;/&gt;&lt;property id=&quot;20300&quot; value=&quot;Diapositiva 111 - &amp;quot;Candidates for PCSK9 inhibitors according&amp;#x0D;&amp;#x0A;to the new NLA recommendations&amp;#x0D;&amp;#x0A;(Prior to the outcomes data)&amp;quot;&quot;/&gt;&lt;property id=&quot;20307&quot; value=&quot;470&quot;/&gt;&lt;/object&gt;&lt;/object&gt;&lt;/object&gt;&lt;/database&gt;"/>
  <p:tag name="SECTOMILLISECCONVERTED" val="1"/>
</p:tagLst>
</file>

<file path=ppt/theme/theme1.xml><?xml version="1.0" encoding="utf-8"?>
<a:theme xmlns:a="http://schemas.openxmlformats.org/drawingml/2006/main" name="Tema di Office">
  <a:themeElements>
    <a:clrScheme name="J5662">
      <a:dk1>
        <a:sysClr val="windowText" lastClr="000000"/>
      </a:dk1>
      <a:lt1>
        <a:sysClr val="window" lastClr="FFFFFF"/>
      </a:lt1>
      <a:dk2>
        <a:srgbClr val="009BC2"/>
      </a:dk2>
      <a:lt2>
        <a:srgbClr val="C9D200"/>
      </a:lt2>
      <a:accent1>
        <a:srgbClr val="00434F"/>
      </a:accent1>
      <a:accent2>
        <a:srgbClr val="465EA4"/>
      </a:accent2>
      <a:accent3>
        <a:srgbClr val="D4B076"/>
      </a:accent3>
      <a:accent4>
        <a:srgbClr val="BEBD00"/>
      </a:accent4>
      <a:accent5>
        <a:srgbClr val="00763B"/>
      </a:accent5>
      <a:accent6>
        <a:srgbClr val="FF9900"/>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FF00"/>
    </a:dk1>
    <a:lt1>
      <a:srgbClr val="FFFFFF"/>
    </a:lt1>
    <a:dk2>
      <a:srgbClr val="BDBEF5"/>
    </a:dk2>
    <a:lt2>
      <a:srgbClr val="FAFD00"/>
    </a:lt2>
    <a:accent1>
      <a:srgbClr val="00DFCA"/>
    </a:accent1>
    <a:accent2>
      <a:srgbClr val="FC0128"/>
    </a:accent2>
    <a:accent3>
      <a:srgbClr val="DBDBF9"/>
    </a:accent3>
    <a:accent4>
      <a:srgbClr val="DADADA"/>
    </a:accent4>
    <a:accent5>
      <a:srgbClr val="AAECE1"/>
    </a:accent5>
    <a:accent6>
      <a:srgbClr val="E40123"/>
    </a:accent6>
    <a:hlink>
      <a:srgbClr val="7FFF00"/>
    </a:hlink>
    <a:folHlink>
      <a:srgbClr val="FE9B03"/>
    </a:folHlink>
  </a:clrScheme>
  <a:fontScheme name="3_Struttura predefinit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Tradizione">
    <a:dk1>
      <a:srgbClr val="000000"/>
    </a:dk1>
    <a:lt1>
      <a:srgbClr val="FFFFFF"/>
    </a:lt1>
    <a:dk2>
      <a:srgbClr val="59480D"/>
    </a:dk2>
    <a:lt2>
      <a:srgbClr val="D28E11"/>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Tradizione">
    <a:dk1>
      <a:srgbClr val="000000"/>
    </a:dk1>
    <a:lt1>
      <a:srgbClr val="FFFFFF"/>
    </a:lt1>
    <a:dk2>
      <a:srgbClr val="59480D"/>
    </a:dk2>
    <a:lt2>
      <a:srgbClr val="D28E11"/>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Tradizione">
    <a:dk1>
      <a:srgbClr val="000000"/>
    </a:dk1>
    <a:lt1>
      <a:srgbClr val="FFFFFF"/>
    </a:lt1>
    <a:dk2>
      <a:srgbClr val="59480D"/>
    </a:dk2>
    <a:lt2>
      <a:srgbClr val="D28E11"/>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6935</TotalTime>
  <Words>9092</Words>
  <Application>Microsoft Office PowerPoint</Application>
  <PresentationFormat>Presentazione su schermo (4:3)</PresentationFormat>
  <Paragraphs>1808</Paragraphs>
  <Slides>239</Slides>
  <Notes>58</Notes>
  <HiddenSlides>25</HiddenSlides>
  <MMClips>0</MMClips>
  <ScaleCrop>false</ScaleCrop>
  <HeadingPairs>
    <vt:vector size="6" baseType="variant">
      <vt:variant>
        <vt:lpstr>Tema</vt:lpstr>
      </vt:variant>
      <vt:variant>
        <vt:i4>1</vt:i4>
      </vt:variant>
      <vt:variant>
        <vt:lpstr>Server OLE incorporati</vt:lpstr>
      </vt:variant>
      <vt:variant>
        <vt:i4>12</vt:i4>
      </vt:variant>
      <vt:variant>
        <vt:lpstr>Titoli diapositive</vt:lpstr>
      </vt:variant>
      <vt:variant>
        <vt:i4>239</vt:i4>
      </vt:variant>
    </vt:vector>
  </HeadingPairs>
  <TitlesOfParts>
    <vt:vector size="252" baseType="lpstr">
      <vt:lpstr>Tema di Office</vt:lpstr>
      <vt:lpstr>Worksheet</vt:lpstr>
      <vt:lpstr>Grafico</vt:lpstr>
      <vt:lpstr>Acrobat Document</vt:lpstr>
      <vt:lpstr>Foglio di lavoro</vt:lpstr>
      <vt:lpstr>Diapositiva</vt:lpstr>
      <vt:lpstr>Fotografia Photo Editor</vt:lpstr>
      <vt:lpstr>Fotografia di Photo Editor </vt:lpstr>
      <vt:lpstr>Immagine bitmap</vt:lpstr>
      <vt:lpstr>Bitmap Image</vt:lpstr>
      <vt:lpstr>Immagine</vt:lpstr>
      <vt:lpstr>Foglio di lavoro di Microsoft Excel 97-2003</vt:lpstr>
      <vt:lpstr>Grafico di Microsoft Excel</vt:lpstr>
      <vt:lpstr>Presentazione standard di PowerPoint</vt:lpstr>
      <vt:lpstr>Presentazione standard di PowerPoint</vt:lpstr>
      <vt:lpstr>Presentazione standard di PowerPoint</vt:lpstr>
      <vt:lpstr>Presentazione standard di PowerPoint</vt:lpstr>
      <vt:lpstr>Presentazione standard di PowerPoint</vt:lpstr>
      <vt:lpstr>SDO nazionali 2001-2008  Pazienti con almeno un ricovero per QUALUNQUE CAUSA a 30gg, 60 gg e 1 anno dal ricovero indice</vt:lpstr>
      <vt:lpstr>Presentazione standard di PowerPoint</vt:lpstr>
      <vt:lpstr>Presentazione standard di PowerPoint</vt:lpstr>
      <vt:lpstr>RETE DELLA PREVENZIONE SECONDARIA</vt:lpstr>
      <vt:lpstr>Presentazione standard di PowerPoint</vt:lpstr>
      <vt:lpstr>Presentazione standard di PowerPoint</vt:lpstr>
      <vt:lpstr>Concomitant Co-morbid Illness  in ACS in Older Persons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Rehabilitation and pre-discharge advice</vt:lpstr>
      <vt:lpstr>A questo punto dopo SCA tutti in riabilitazione?</vt:lpstr>
      <vt:lpstr>Presentazione standard di PowerPoint</vt:lpstr>
      <vt:lpstr>Le cose da fare in prevenzione secondaria</vt:lpstr>
      <vt:lpstr>Presentazione standard di PowerPoint</vt:lpstr>
      <vt:lpstr>PREVENZIONE SECONDARIA/RIABILITAZIONE POSTACUTA </vt:lpstr>
      <vt:lpstr>Presentazione standard di PowerPoint</vt:lpstr>
      <vt:lpstr>PREVENZIONE SECONDARIA/RIABILITAZIONE POSTACUTA </vt:lpstr>
      <vt:lpstr>PREVENZIONE SECONDARIA/RIABILITAZIONE POSTACUTA </vt:lpstr>
      <vt:lpstr> RETE DELLA PREVENZIONE SECONDARIA</vt:lpstr>
      <vt:lpstr>Presentazione standard di PowerPoint</vt:lpstr>
      <vt:lpstr>Quando le indagini diagnostiche non sono appropriate nel follow-up del paziente cardiopatico cronico Ecocardiografia</vt:lpstr>
      <vt:lpstr>Quando le indagini diagnostiche non sono appropriate nel follow-up del paziente cardiopatico cronico? ECG da sforzo</vt:lpstr>
      <vt:lpstr>Le cose da fare in prevenzione secondaria</vt:lpstr>
      <vt:lpstr>      Trattamenti alla dimissione e a 6 mesi        (STEMI e NSTEMI) in pz con dato disponibile        </vt:lpstr>
      <vt:lpstr>Presentazione standard di PowerPoint</vt:lpstr>
      <vt:lpstr>Interruzione dei trattamenti raccomandati durante il follow-up in pazienti con pregresso IMA  Dati del registro SIMG - Health Search </vt:lpstr>
      <vt:lpstr>Presentazione standard di PowerPoint</vt:lpstr>
      <vt:lpstr>Euroaspire IV, mancato raggiungimento dei target</vt:lpstr>
      <vt:lpstr>Presentazione standard di PowerPoint</vt:lpstr>
      <vt:lpstr>Presentazione standard di PowerPoint</vt:lpstr>
      <vt:lpstr>Le cose da fare in prevenzione secondaria</vt:lpstr>
      <vt:lpstr>Presentazione standard di PowerPoint</vt:lpstr>
      <vt:lpstr>Food has many functions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Costo annuale per cure mediche Pratt M: Physician Sportsmed 2000 28(10):63-70</vt:lpstr>
      <vt:lpstr>Presentazione standard di PowerPoint</vt:lpstr>
      <vt:lpstr>Presentazione standard di PowerPoint</vt:lpstr>
      <vt:lpstr>Presentazione standard di PowerPoint</vt:lpstr>
      <vt:lpstr>Presentazione standard di PowerPoint</vt:lpstr>
      <vt:lpstr>Presentazione standard di PowerPoint</vt:lpstr>
      <vt:lpstr>L’Attività fisica fa bene     </vt:lpstr>
      <vt:lpstr>Parliamo di fumo </vt:lpstr>
      <vt:lpstr>Conseguenze di una sigaretta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FUMO UCCIDE</vt:lpstr>
      <vt:lpstr>Ma è proprio vero che tutto quello che mi piace fa male, fa ingrassare o è peccato?</vt:lpstr>
      <vt:lpstr>Le cinque regole di una sana alimentazione</vt:lpstr>
      <vt:lpstr>Presentazione standard di PowerPoint</vt:lpstr>
      <vt:lpstr>Le cose da fare nel paziente con cardiopatia ischemica cronica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Mutati scenari epidemiologici</vt:lpstr>
      <vt:lpstr>PREVENZIONE SECONDARIA/RIABILITAZIONE POSTACUTA (fino a 1 anno)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Mutati scenari epidemiologici</vt:lpstr>
      <vt:lpstr>Presentazione standard di PowerPoint</vt:lpstr>
      <vt:lpstr>Presentazione standard di PowerPoint</vt:lpstr>
      <vt:lpstr>Presentazione standard di PowerPoint</vt:lpstr>
      <vt:lpstr>Presentazione standard di PowerPoint</vt:lpstr>
      <vt:lpstr>Presentazione standard di PowerPoint</vt:lpstr>
      <vt:lpstr>Tendenza di Attività di CCH in Italia Dati SDO (MinSan)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Identikit</vt:lpstr>
      <vt:lpstr>Il cardiopatico complesso: la stabilizzazione del quadro clinico</vt:lpstr>
      <vt:lpstr>Presentazione standard di PowerPoint</vt:lpstr>
      <vt:lpstr> Il cardiopatico complesso: la stabilizzazione del quadro clinico</vt:lpstr>
      <vt:lpstr>Presentazione standard di PowerPoint</vt:lpstr>
      <vt:lpstr>SDO nazionali 2001-2008 Composizione della mortalità per IMA a 30 gg, 60 gg e 1 anno  </vt:lpstr>
      <vt:lpstr>Presentazione standard di PowerPoint</vt:lpstr>
      <vt:lpstr>BLITZ 4 (2009-2010) 163 UTIC ad impronta interventistica</vt:lpstr>
      <vt:lpstr>Presentazione standard di PowerPoint</vt:lpstr>
      <vt:lpstr>  Eseguito ciclo riabilitativo in pazienti  sopravvissuti a 6 mesi con follow up disponibile</vt:lpstr>
      <vt:lpstr>Presentazione standard di PowerPoint</vt:lpstr>
      <vt:lpstr>Presentazione standard di PowerPoint</vt:lpstr>
      <vt:lpstr>Presentazione standard di PowerPoint</vt:lpstr>
      <vt:lpstr>Presentazione standard di PowerPoint</vt:lpstr>
      <vt:lpstr>Presentazione standard di PowerPoint</vt:lpstr>
      <vt:lpstr>Mutati scenari epidemiologici</vt:lpstr>
      <vt:lpstr>PERCORSI DI RIABILITAZIONE E PREVENZIONE SECONDARIA IN FUNZIONE DEL PROFILO DI RISCHIO NEL I ANNO</vt:lpstr>
      <vt:lpstr>Presentazione standard di PowerPoint</vt:lpstr>
      <vt:lpstr>Presentazione standard di PowerPoint</vt:lpstr>
      <vt:lpstr>Presentazione standard di PowerPoint</vt:lpstr>
      <vt:lpstr>Conclusioni</vt:lpstr>
      <vt:lpstr>Presentazione standard di PowerPoint</vt:lpstr>
      <vt:lpstr>Presentazione standard di PowerPoint</vt:lpstr>
      <vt:lpstr>Presentazione standard di PowerPoint</vt:lpstr>
      <vt:lpstr>Presentazione standard di PowerPoint</vt:lpstr>
      <vt:lpstr>BLITZ 4 (2009-2010) 163 UTIC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Conclusioni</vt:lpstr>
      <vt:lpstr>Presentazione standard di PowerPoint</vt:lpstr>
      <vt:lpstr>Problematiche rilevate all’ingresso  Cardio-operati Recenti </vt:lpstr>
      <vt:lpstr>Presentazione standard di PowerPoint</vt:lpstr>
      <vt:lpstr>Rehabilitation and pre-discharge advice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Secondary Prevention As a Multifactorial Approach and Comprehensive Long-term Services</vt:lpstr>
      <vt:lpstr>Presentazione standard di PowerPoint</vt:lpstr>
      <vt:lpstr>Analisi pragmatica della situazione</vt:lpstr>
      <vt:lpstr>Presentazione standard di PowerPoint</vt:lpstr>
      <vt:lpstr>Cos’è la  Cardiologia Riabilitativa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PREVENZIONE SECONDARIA/RIABILITAZIONE POSTACUTA (fino a 1 anno)</vt:lpstr>
      <vt:lpstr>PREVENZIONE SECONDARIA/RIABILITAZIONE POSTACUTA (fino a 1 anno)</vt:lpstr>
      <vt:lpstr>PREVENZIONE SECONDARIA/RIABILITAZIONE POSTACUTA (fino a 1 anno)</vt:lpstr>
      <vt:lpstr>PREVENZIONE SECONDARIA/RIABILITAZIONE POSTACUTA (fino a 1 anno)</vt:lpstr>
      <vt:lpstr>I percorsi di prevenzione secondaria secondo il documento di consenso ANMCO GICR GISE </vt:lpstr>
      <vt:lpstr>Presentazione standard di PowerPoint</vt:lpstr>
      <vt:lpstr>Presentazione standard di PowerPoint</vt:lpstr>
      <vt:lpstr>Presentazione standard di PowerPoint</vt:lpstr>
      <vt:lpstr>Presentazione standard di PowerPoint</vt:lpstr>
      <vt:lpstr>Presentazione standard di PowerPoint</vt:lpstr>
      <vt:lpstr>Rehabilitation and pre-discharge advice</vt:lpstr>
      <vt:lpstr>A questo punto dopo SCA tutti in riabilitazione?</vt:lpstr>
      <vt:lpstr>Presentazione standard di PowerPoint</vt:lpstr>
      <vt:lpstr>Presentazione standard di PowerPoint</vt:lpstr>
      <vt:lpstr>Analisi pragmatica della situazione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Comunica &amp; Comunica S.r.L.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 Windows</dc:creator>
  <cp:lastModifiedBy>Bianco</cp:lastModifiedBy>
  <cp:revision>218</cp:revision>
  <dcterms:created xsi:type="dcterms:W3CDTF">2016-03-22T14:30:47Z</dcterms:created>
  <dcterms:modified xsi:type="dcterms:W3CDTF">2018-11-20T12:05:47Z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-1024685456</vt:i4>
  </property>
  <property fmtid="{D5CDD505-2E9C-101B-9397-08002B2CF9AE}" pid="3" name="_NewReviewCycle">
    <vt:lpwstr/>
  </property>
  <property fmtid="{D5CDD505-2E9C-101B-9397-08002B2CF9AE}" pid="4" name="_EmailSubject">
    <vt:lpwstr>J5662_ aggiornamento slide kit lipidtalking</vt:lpwstr>
  </property>
  <property fmtid="{D5CDD505-2E9C-101B-9397-08002B2CF9AE}" pid="5" name="_AuthorEmail">
    <vt:lpwstr>cinzia.raggio@cnc-group.it</vt:lpwstr>
  </property>
  <property fmtid="{D5CDD505-2E9C-101B-9397-08002B2CF9AE}" pid="6" name="_AuthorEmailDisplayName">
    <vt:lpwstr>Cinzia Raggio - CnC group</vt:lpwstr>
  </property>
</Properties>
</file>