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handoutMasterIdLst>
    <p:handoutMasterId r:id="rId18"/>
  </p:handoutMasterIdLst>
  <p:sldIdLst>
    <p:sldId id="285" r:id="rId2"/>
    <p:sldId id="319" r:id="rId3"/>
    <p:sldId id="320" r:id="rId4"/>
    <p:sldId id="287" r:id="rId5"/>
    <p:sldId id="296" r:id="rId6"/>
    <p:sldId id="297" r:id="rId7"/>
    <p:sldId id="288" r:id="rId8"/>
    <p:sldId id="301" r:id="rId9"/>
    <p:sldId id="303" r:id="rId10"/>
    <p:sldId id="321" r:id="rId11"/>
    <p:sldId id="269" r:id="rId12"/>
    <p:sldId id="308" r:id="rId13"/>
    <p:sldId id="309" r:id="rId14"/>
    <p:sldId id="312" r:id="rId15"/>
    <p:sldId id="316" r:id="rId16"/>
    <p:sldId id="317" r:id="rId17"/>
  </p:sldIdLst>
  <p:sldSz cx="9144000" cy="6858000" type="screen4x3"/>
  <p:notesSz cx="6888163" cy="100187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66FF33"/>
    <a:srgbClr val="FF99CC"/>
    <a:srgbClr val="FF6699"/>
    <a:srgbClr val="CC99FF"/>
    <a:srgbClr val="FF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Betta\Documents\Lavori\CIAS\RISULTATI\Quisisana\R%20genes%20T0-T1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dirty="0" smtClean="0"/>
              <a:t>PCHS: attività antimicrobica </a:t>
            </a:r>
            <a:r>
              <a:rPr lang="it-IT" sz="2000" i="1" dirty="0" smtClean="0"/>
              <a:t>in </a:t>
            </a:r>
            <a:r>
              <a:rPr lang="it-IT" sz="2000" i="1" dirty="0"/>
              <a:t>vitro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CTR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Foglio1!$A$2:$A$4</c:f>
              <c:strCache>
                <c:ptCount val="3"/>
                <c:pt idx="0">
                  <c:v>Gram(+)</c:v>
                </c:pt>
                <c:pt idx="1">
                  <c:v>Gram(-)</c:v>
                </c:pt>
                <c:pt idx="2">
                  <c:v>Mycetes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PCHS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strRef>
              <c:f>Foglio1!$A$2:$A$4</c:f>
              <c:strCache>
                <c:ptCount val="3"/>
                <c:pt idx="0">
                  <c:v>Gram(+)</c:v>
                </c:pt>
                <c:pt idx="1">
                  <c:v>Gram(-)</c:v>
                </c:pt>
                <c:pt idx="2">
                  <c:v>Mycetes</c:v>
                </c:pt>
              </c:strCache>
            </c:strRef>
          </c:cat>
          <c:val>
            <c:numRef>
              <c:f>Foglio1!$C$2:$C$4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331842960"/>
        <c:axId val="1331834800"/>
        <c:axId val="0"/>
      </c:bar3DChart>
      <c:catAx>
        <c:axId val="133184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31834800"/>
        <c:crosses val="autoZero"/>
        <c:auto val="1"/>
        <c:lblAlgn val="ctr"/>
        <c:lblOffset val="100"/>
        <c:noMultiLvlLbl val="0"/>
      </c:catAx>
      <c:valAx>
        <c:axId val="1331834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600" dirty="0" err="1" smtClean="0"/>
                  <a:t>Percentage</a:t>
                </a:r>
                <a:r>
                  <a:rPr lang="it-IT" sz="1600" baseline="0" dirty="0" smtClean="0"/>
                  <a:t> %</a:t>
                </a:r>
                <a:endParaRPr lang="it-IT" sz="16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33184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rgbClr val="0070C0"/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5680131048445634E-2"/>
          <c:y val="4.871677262482247E-2"/>
          <c:w val="0.90395314095205903"/>
          <c:h val="0.82581695154360024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700"/>
                </a:pPr>
                <a:endParaRPr lang="it-IT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Results!$B$2:$B$88</c:f>
              <c:strCache>
                <c:ptCount val="87"/>
                <c:pt idx="0">
                  <c:v>AAC(6)-Ib-cr</c:v>
                </c:pt>
                <c:pt idx="1">
                  <c:v>aacC1</c:v>
                </c:pt>
                <c:pt idx="2">
                  <c:v>aacC2</c:v>
                </c:pt>
                <c:pt idx="3">
                  <c:v>aacC4</c:v>
                </c:pt>
                <c:pt idx="4">
                  <c:v>aadA1</c:v>
                </c:pt>
                <c:pt idx="5">
                  <c:v>aphA6</c:v>
                </c:pt>
                <c:pt idx="6">
                  <c:v>BES-1</c:v>
                </c:pt>
                <c:pt idx="7">
                  <c:v>BIC-1</c:v>
                </c:pt>
                <c:pt idx="8">
                  <c:v>CTX-M-1 Group</c:v>
                </c:pt>
                <c:pt idx="9">
                  <c:v>CTX-M-8 Group</c:v>
                </c:pt>
                <c:pt idx="10">
                  <c:v>CTX-M-9 Group</c:v>
                </c:pt>
                <c:pt idx="11">
                  <c:v>GES</c:v>
                </c:pt>
                <c:pt idx="12">
                  <c:v>IMI &amp; NMC-A</c:v>
                </c:pt>
                <c:pt idx="13">
                  <c:v>KPC</c:v>
                </c:pt>
                <c:pt idx="14">
                  <c:v>Per-1 group</c:v>
                </c:pt>
                <c:pt idx="15">
                  <c:v>Per-2 group</c:v>
                </c:pt>
                <c:pt idx="16">
                  <c:v>SFC-1</c:v>
                </c:pt>
                <c:pt idx="17">
                  <c:v>SFO-1</c:v>
                </c:pt>
                <c:pt idx="18">
                  <c:v>SHV</c:v>
                </c:pt>
                <c:pt idx="19">
                  <c:v>SHV(156D)</c:v>
                </c:pt>
                <c:pt idx="20">
                  <c:v>SHV(156G)</c:v>
                </c:pt>
                <c:pt idx="21">
                  <c:v>SHV(238G240E)</c:v>
                </c:pt>
                <c:pt idx="22">
                  <c:v>SHV(238G240K)</c:v>
                </c:pt>
                <c:pt idx="23">
                  <c:v>SHV(238S240E)</c:v>
                </c:pt>
                <c:pt idx="24">
                  <c:v>SHV(238S240K)</c:v>
                </c:pt>
                <c:pt idx="25">
                  <c:v>SME</c:v>
                </c:pt>
                <c:pt idx="26">
                  <c:v>TLA-1</c:v>
                </c:pt>
                <c:pt idx="27">
                  <c:v>VEB</c:v>
                </c:pt>
                <c:pt idx="28">
                  <c:v>ccrA</c:v>
                </c:pt>
                <c:pt idx="29">
                  <c:v>IMP-1 group</c:v>
                </c:pt>
                <c:pt idx="30">
                  <c:v>IMP-12 group</c:v>
                </c:pt>
                <c:pt idx="31">
                  <c:v>IMP-2 group</c:v>
                </c:pt>
                <c:pt idx="32">
                  <c:v>IMP-5 group</c:v>
                </c:pt>
                <c:pt idx="33">
                  <c:v>NDM</c:v>
                </c:pt>
                <c:pt idx="34">
                  <c:v>VIM-1 group</c:v>
                </c:pt>
                <c:pt idx="35">
                  <c:v>VIM-13</c:v>
                </c:pt>
                <c:pt idx="36">
                  <c:v>VIM-7</c:v>
                </c:pt>
                <c:pt idx="37">
                  <c:v>ACC-1 group</c:v>
                </c:pt>
                <c:pt idx="38">
                  <c:v>ACC-3</c:v>
                </c:pt>
                <c:pt idx="39">
                  <c:v>ACT 5/7 group</c:v>
                </c:pt>
                <c:pt idx="40">
                  <c:v>ACT-1 group</c:v>
                </c:pt>
                <c:pt idx="41">
                  <c:v>CFE-1</c:v>
                </c:pt>
                <c:pt idx="42">
                  <c:v>CMY-10 Group</c:v>
                </c:pt>
                <c:pt idx="43">
                  <c:v>DHA</c:v>
                </c:pt>
                <c:pt idx="44">
                  <c:v>FOX</c:v>
                </c:pt>
                <c:pt idx="45">
                  <c:v>LAT</c:v>
                </c:pt>
                <c:pt idx="46">
                  <c:v>MIR</c:v>
                </c:pt>
                <c:pt idx="47">
                  <c:v>MOX</c:v>
                </c:pt>
                <c:pt idx="48">
                  <c:v>OXA-10 Group</c:v>
                </c:pt>
                <c:pt idx="49">
                  <c:v>OXA-18</c:v>
                </c:pt>
                <c:pt idx="50">
                  <c:v>OXA-2 Group</c:v>
                </c:pt>
                <c:pt idx="51">
                  <c:v>OXA-23 Group</c:v>
                </c:pt>
                <c:pt idx="52">
                  <c:v>OXA-24 Group</c:v>
                </c:pt>
                <c:pt idx="53">
                  <c:v>OXA-45</c:v>
                </c:pt>
                <c:pt idx="54">
                  <c:v>OXA-48 Group</c:v>
                </c:pt>
                <c:pt idx="55">
                  <c:v>OXA-50 Group</c:v>
                </c:pt>
                <c:pt idx="56">
                  <c:v>OXA-51 Group</c:v>
                </c:pt>
                <c:pt idx="57">
                  <c:v>OXA-54</c:v>
                </c:pt>
                <c:pt idx="58">
                  <c:v>OXA-55</c:v>
                </c:pt>
                <c:pt idx="59">
                  <c:v>OXA-58 Group</c:v>
                </c:pt>
                <c:pt idx="60">
                  <c:v>OXA-60</c:v>
                </c:pt>
                <c:pt idx="61">
                  <c:v>ereB</c:v>
                </c:pt>
                <c:pt idx="62">
                  <c:v>QepA</c:v>
                </c:pt>
                <c:pt idx="63">
                  <c:v>QnrA</c:v>
                </c:pt>
                <c:pt idx="64">
                  <c:v>QnrB-1 group</c:v>
                </c:pt>
                <c:pt idx="65">
                  <c:v>QnrB-31 group</c:v>
                </c:pt>
                <c:pt idx="66">
                  <c:v>QnrB-4 group</c:v>
                </c:pt>
                <c:pt idx="67">
                  <c:v>QnrB-5 group</c:v>
                </c:pt>
                <c:pt idx="68">
                  <c:v>QnrB-8 group</c:v>
                </c:pt>
                <c:pt idx="69">
                  <c:v>QnrC</c:v>
                </c:pt>
                <c:pt idx="70">
                  <c:v>QnrD</c:v>
                </c:pt>
                <c:pt idx="71">
                  <c:v>QnrS</c:v>
                </c:pt>
                <c:pt idx="72">
                  <c:v>ermA</c:v>
                </c:pt>
                <c:pt idx="73">
                  <c:v>ermB</c:v>
                </c:pt>
                <c:pt idx="74">
                  <c:v>ermC</c:v>
                </c:pt>
                <c:pt idx="75">
                  <c:v>mefA</c:v>
                </c:pt>
                <c:pt idx="76">
                  <c:v>msrA</c:v>
                </c:pt>
                <c:pt idx="77">
                  <c:v>oprj</c:v>
                </c:pt>
                <c:pt idx="78">
                  <c:v>oprm</c:v>
                </c:pt>
                <c:pt idx="79">
                  <c:v>tetA</c:v>
                </c:pt>
                <c:pt idx="80">
                  <c:v>tetB</c:v>
                </c:pt>
                <c:pt idx="81">
                  <c:v>vanB</c:v>
                </c:pt>
                <c:pt idx="82">
                  <c:v>vanC</c:v>
                </c:pt>
                <c:pt idx="83">
                  <c:v>Staphylococcus aureus</c:v>
                </c:pt>
                <c:pt idx="84">
                  <c:v>mecA</c:v>
                </c:pt>
                <c:pt idx="85">
                  <c:v>lukF</c:v>
                </c:pt>
                <c:pt idx="86">
                  <c:v>spa</c:v>
                </c:pt>
              </c:strCache>
            </c:strRef>
          </c:cat>
          <c:val>
            <c:numRef>
              <c:f>Results!$F$2:$F$88</c:f>
              <c:numCache>
                <c:formatCode>0.00</c:formatCode>
                <c:ptCount val="87"/>
                <c:pt idx="0">
                  <c:v>-0.53065336117247852</c:v>
                </c:pt>
                <c:pt idx="1">
                  <c:v>-0.19674261214706854</c:v>
                </c:pt>
                <c:pt idx="2">
                  <c:v>-0.19674261214706854</c:v>
                </c:pt>
                <c:pt idx="3">
                  <c:v>-0.19674261214706854</c:v>
                </c:pt>
                <c:pt idx="4">
                  <c:v>-0.19674261214706854</c:v>
                </c:pt>
                <c:pt idx="5">
                  <c:v>-0.18291221703555974</c:v>
                </c:pt>
                <c:pt idx="6">
                  <c:v>-0.19674261214706854</c:v>
                </c:pt>
                <c:pt idx="7">
                  <c:v>-0.19674261214706854</c:v>
                </c:pt>
                <c:pt idx="8">
                  <c:v>-0.19674261214706854</c:v>
                </c:pt>
                <c:pt idx="9">
                  <c:v>-0.19674261214706854</c:v>
                </c:pt>
                <c:pt idx="10">
                  <c:v>-0.19674261214706854</c:v>
                </c:pt>
                <c:pt idx="11">
                  <c:v>-0.14018637663739081</c:v>
                </c:pt>
                <c:pt idx="12">
                  <c:v>-0.47463588771584386</c:v>
                </c:pt>
                <c:pt idx="13">
                  <c:v>-0.19674261214706854</c:v>
                </c:pt>
                <c:pt idx="14">
                  <c:v>-0.19674261214706854</c:v>
                </c:pt>
                <c:pt idx="15">
                  <c:v>-0.19674261214706854</c:v>
                </c:pt>
                <c:pt idx="16">
                  <c:v>-0.18887659047781241</c:v>
                </c:pt>
                <c:pt idx="17">
                  <c:v>-0.19674261214706854</c:v>
                </c:pt>
                <c:pt idx="18">
                  <c:v>-0.19674261214706854</c:v>
                </c:pt>
                <c:pt idx="19">
                  <c:v>-0.19674261214706854</c:v>
                </c:pt>
                <c:pt idx="20">
                  <c:v>-0.19674261214706854</c:v>
                </c:pt>
                <c:pt idx="21">
                  <c:v>-0.19674261214706854</c:v>
                </c:pt>
                <c:pt idx="22">
                  <c:v>-0.19674261214706854</c:v>
                </c:pt>
                <c:pt idx="23">
                  <c:v>-0.19674261214706854</c:v>
                </c:pt>
                <c:pt idx="24">
                  <c:v>-0.19674261214706854</c:v>
                </c:pt>
                <c:pt idx="25">
                  <c:v>-0.19674261214706854</c:v>
                </c:pt>
                <c:pt idx="26">
                  <c:v>-0.19674261214706854</c:v>
                </c:pt>
                <c:pt idx="27">
                  <c:v>-0.19674261214706854</c:v>
                </c:pt>
                <c:pt idx="28">
                  <c:v>-0.5070303198066558</c:v>
                </c:pt>
                <c:pt idx="29">
                  <c:v>-0.19674261214706854</c:v>
                </c:pt>
                <c:pt idx="30">
                  <c:v>-0.19674261214706854</c:v>
                </c:pt>
                <c:pt idx="31">
                  <c:v>-0.19674261214706854</c:v>
                </c:pt>
                <c:pt idx="32">
                  <c:v>-0.19674261214706854</c:v>
                </c:pt>
                <c:pt idx="33">
                  <c:v>-0.19674261214706854</c:v>
                </c:pt>
                <c:pt idx="34">
                  <c:v>-0.75443200769734997</c:v>
                </c:pt>
                <c:pt idx="35">
                  <c:v>-0.57195870709190233</c:v>
                </c:pt>
                <c:pt idx="36">
                  <c:v>-0.19674261214706854</c:v>
                </c:pt>
                <c:pt idx="37">
                  <c:v>-0.19674261214706854</c:v>
                </c:pt>
                <c:pt idx="38">
                  <c:v>-0.19674261214706854</c:v>
                </c:pt>
                <c:pt idx="39">
                  <c:v>-0.19674261214706854</c:v>
                </c:pt>
                <c:pt idx="40">
                  <c:v>-0.19674261214706854</c:v>
                </c:pt>
                <c:pt idx="41">
                  <c:v>-0.19674261214706854</c:v>
                </c:pt>
                <c:pt idx="42">
                  <c:v>-0.19674261214706854</c:v>
                </c:pt>
                <c:pt idx="43">
                  <c:v>-0.19674261214706854</c:v>
                </c:pt>
                <c:pt idx="44">
                  <c:v>-0.19674261214706854</c:v>
                </c:pt>
                <c:pt idx="45">
                  <c:v>-0.19674261214706854</c:v>
                </c:pt>
                <c:pt idx="46">
                  <c:v>-0.19674261214706854</c:v>
                </c:pt>
                <c:pt idx="47">
                  <c:v>-0.35751762992201391</c:v>
                </c:pt>
                <c:pt idx="48">
                  <c:v>-0.19674261214706854</c:v>
                </c:pt>
                <c:pt idx="49">
                  <c:v>-0.19674261214706854</c:v>
                </c:pt>
                <c:pt idx="50">
                  <c:v>-0.19674261214706854</c:v>
                </c:pt>
                <c:pt idx="51">
                  <c:v>-0.19674261214706854</c:v>
                </c:pt>
                <c:pt idx="52">
                  <c:v>-0.19674261214706854</c:v>
                </c:pt>
                <c:pt idx="53">
                  <c:v>-0.19674261214706854</c:v>
                </c:pt>
                <c:pt idx="54">
                  <c:v>-0.19674261214706854</c:v>
                </c:pt>
                <c:pt idx="55">
                  <c:v>-0.53465618140633986</c:v>
                </c:pt>
                <c:pt idx="56">
                  <c:v>-0.20430738640194138</c:v>
                </c:pt>
                <c:pt idx="57">
                  <c:v>-0.19674261214706854</c:v>
                </c:pt>
                <c:pt idx="58">
                  <c:v>-0.19674261214706854</c:v>
                </c:pt>
                <c:pt idx="59">
                  <c:v>-0.19674261214706854</c:v>
                </c:pt>
                <c:pt idx="60">
                  <c:v>-0.19674261214706854</c:v>
                </c:pt>
                <c:pt idx="61">
                  <c:v>-0.19674261214706854</c:v>
                </c:pt>
                <c:pt idx="62">
                  <c:v>-0.19674261214706854</c:v>
                </c:pt>
                <c:pt idx="63">
                  <c:v>-0.19674261214706854</c:v>
                </c:pt>
                <c:pt idx="64">
                  <c:v>-0.19674261214706854</c:v>
                </c:pt>
                <c:pt idx="65">
                  <c:v>-0.19674261214706854</c:v>
                </c:pt>
                <c:pt idx="66">
                  <c:v>-0.19674261214706854</c:v>
                </c:pt>
                <c:pt idx="67">
                  <c:v>-0.19674261214706854</c:v>
                </c:pt>
                <c:pt idx="68">
                  <c:v>-0.19674261214706854</c:v>
                </c:pt>
                <c:pt idx="69">
                  <c:v>-0.19674261214706854</c:v>
                </c:pt>
                <c:pt idx="70">
                  <c:v>-0.19674261214706854</c:v>
                </c:pt>
                <c:pt idx="71">
                  <c:v>-4.8685967381078867E-2</c:v>
                </c:pt>
                <c:pt idx="72">
                  <c:v>-0.71749503637104883</c:v>
                </c:pt>
                <c:pt idx="73">
                  <c:v>-0.89857425427867865</c:v>
                </c:pt>
                <c:pt idx="74">
                  <c:v>-0.63726816326532743</c:v>
                </c:pt>
                <c:pt idx="75">
                  <c:v>-1.4586865957973378</c:v>
                </c:pt>
                <c:pt idx="76">
                  <c:v>0.53303934500178141</c:v>
                </c:pt>
                <c:pt idx="77">
                  <c:v>-0.19674261214706854</c:v>
                </c:pt>
                <c:pt idx="78">
                  <c:v>-0.34569649190583041</c:v>
                </c:pt>
                <c:pt idx="79">
                  <c:v>-0.19674261214706854</c:v>
                </c:pt>
                <c:pt idx="80">
                  <c:v>-0.37550194744886711</c:v>
                </c:pt>
                <c:pt idx="81">
                  <c:v>-0.19674261214706854</c:v>
                </c:pt>
                <c:pt idx="82">
                  <c:v>-0.19674261214706854</c:v>
                </c:pt>
                <c:pt idx="83">
                  <c:v>-3.0937490909427776</c:v>
                </c:pt>
                <c:pt idx="84">
                  <c:v>-0.83555218034478429</c:v>
                </c:pt>
                <c:pt idx="85">
                  <c:v>-0.19674261214706854</c:v>
                </c:pt>
                <c:pt idx="86">
                  <c:v>-2.9780417342181229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31844048"/>
        <c:axId val="1495264288"/>
      </c:barChart>
      <c:catAx>
        <c:axId val="133184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txPr>
          <a:bodyPr rot="-5400000" vert="horz"/>
          <a:lstStyle/>
          <a:p>
            <a:pPr>
              <a:defRPr sz="500"/>
            </a:pPr>
            <a:endParaRPr lang="it-IT"/>
          </a:p>
        </c:txPr>
        <c:crossAx val="1495264288"/>
        <c:crosses val="autoZero"/>
        <c:auto val="1"/>
        <c:lblAlgn val="ctr"/>
        <c:lblOffset val="100"/>
        <c:noMultiLvlLbl val="0"/>
      </c:catAx>
      <c:valAx>
        <c:axId val="14952642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Log 10 Fold Change (test/control)</a:t>
                </a:r>
              </a:p>
            </c:rich>
          </c:tx>
          <c:layout>
            <c:manualLayout>
              <c:xMode val="edge"/>
              <c:yMode val="edge"/>
              <c:x val="8.007452226727732E-3"/>
              <c:y val="0.32085156553135141"/>
            </c:manualLayout>
          </c:layout>
          <c:overlay val="0"/>
        </c:title>
        <c:numFmt formatCode="0.0" sourceLinked="0"/>
        <c:majorTickMark val="out"/>
        <c:minorTickMark val="none"/>
        <c:tickLblPos val="nextTo"/>
        <c:crossAx val="1331844048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 w="76200"/>
  </c:sp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EA344A9-3A60-4FC1-8C8F-6C4C620F6D54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343F1D17-06BD-4964-BDBA-4C18FAA5F5A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7684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0996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251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1109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2998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494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55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36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3351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90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5110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77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78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62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07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828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429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65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4665A20-0C1F-4C28-95F9-5149073C85D9}" type="datetimeFigureOut">
              <a:rPr lang="it-IT" smtClean="0"/>
              <a:t>13/06/2017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0E92B1F-ED23-4884-952A-6F4B1C14F46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191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3122894"/>
            <a:ext cx="7426980" cy="1686296"/>
          </a:xfr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en-US" sz="2800" b="1" dirty="0" err="1"/>
              <a:t>ImpaTTO</a:t>
            </a:r>
            <a:r>
              <a:rPr lang="en-US" sz="2800" b="1" dirty="0"/>
              <a:t> </a:t>
            </a:r>
            <a:r>
              <a:rPr lang="en-US" sz="2800" b="1" dirty="0" err="1" smtClean="0"/>
              <a:t>deL</a:t>
            </a:r>
            <a:r>
              <a:rPr lang="en-US" sz="2800" b="1" dirty="0" smtClean="0"/>
              <a:t> </a:t>
            </a:r>
            <a:r>
              <a:rPr lang="en-US" sz="2800" b="1" dirty="0"/>
              <a:t>Sistema “PCHS”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Su ECOSISTEMA </a:t>
            </a:r>
            <a:r>
              <a:rPr lang="en-US" sz="2800" b="1" dirty="0"/>
              <a:t>MICROBICO E </a:t>
            </a:r>
            <a:r>
              <a:rPr lang="en-US" sz="2800" b="1" dirty="0" smtClean="0"/>
              <a:t>RESISTOMA </a:t>
            </a:r>
            <a:r>
              <a:rPr lang="en-US" sz="2800" b="1" dirty="0"/>
              <a:t>DELLA POPOLAZIONE CONTAMINANTE 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LE </a:t>
            </a:r>
            <a:r>
              <a:rPr lang="en-US" sz="2800" b="1" dirty="0"/>
              <a:t>SUPERFICI OSPEDALIERE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68" y="2207681"/>
            <a:ext cx="4251139" cy="6782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14" y="2090057"/>
            <a:ext cx="2029142" cy="9118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Sottotitolo 2"/>
          <p:cNvSpPr txBox="1">
            <a:spLocks/>
          </p:cNvSpPr>
          <p:nvPr/>
        </p:nvSpPr>
        <p:spPr>
          <a:xfrm>
            <a:off x="1369546" y="4929374"/>
            <a:ext cx="6516688" cy="15189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Aft>
                <a:spcPts val="0"/>
              </a:spcAft>
              <a:defRPr/>
            </a:pPr>
            <a:r>
              <a:rPr lang="it-IT" sz="2000" b="1" u="sng" dirty="0" smtClean="0"/>
              <a:t>E. Caselli</a:t>
            </a:r>
          </a:p>
          <a:p>
            <a:pPr marL="0" algn="ctr">
              <a:spcAft>
                <a:spcPts val="0"/>
              </a:spcAft>
              <a:defRPr/>
            </a:pPr>
            <a:r>
              <a:rPr lang="it-IT" sz="2000" i="1" dirty="0" smtClean="0"/>
              <a:t>CIAS </a:t>
            </a:r>
            <a:r>
              <a:rPr lang="it-IT" sz="2000" i="1" dirty="0" err="1" smtClean="0"/>
              <a:t>Research</a:t>
            </a:r>
            <a:r>
              <a:rPr lang="it-IT" sz="2000" i="1" dirty="0" smtClean="0"/>
              <a:t> Centre</a:t>
            </a:r>
          </a:p>
          <a:p>
            <a:pPr marL="0" algn="ctr">
              <a:spcAft>
                <a:spcPts val="0"/>
              </a:spcAft>
              <a:defRPr/>
            </a:pPr>
            <a:r>
              <a:rPr lang="it-IT" sz="2000" i="1" dirty="0" smtClean="0"/>
              <a:t>Sezione Microbiologia &amp; Genetica Medica</a:t>
            </a:r>
          </a:p>
          <a:p>
            <a:pPr marL="0" algn="ctr">
              <a:spcAft>
                <a:spcPts val="0"/>
              </a:spcAft>
              <a:defRPr/>
            </a:pPr>
            <a:r>
              <a:rPr lang="it-IT" sz="2000" i="1" dirty="0" smtClean="0"/>
              <a:t>Dipartimento di Scienze Mediche</a:t>
            </a:r>
          </a:p>
          <a:p>
            <a:pPr marL="0" algn="ctr">
              <a:spcAft>
                <a:spcPts val="0"/>
              </a:spcAft>
              <a:defRPr/>
            </a:pPr>
            <a:r>
              <a:rPr lang="it-IT" sz="2000" i="1" dirty="0" smtClean="0"/>
              <a:t> Università di Ferrara</a:t>
            </a:r>
            <a:endParaRPr lang="it-IT" sz="2000" i="1" dirty="0"/>
          </a:p>
        </p:txBody>
      </p:sp>
      <p:pic>
        <p:nvPicPr>
          <p:cNvPr id="1026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67" y="131425"/>
            <a:ext cx="2006935" cy="193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69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etta\Documents\Lavori\CIAS\Paper Quisisana\Figure 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10509" r="17844" b="43106"/>
          <a:stretch>
            <a:fillRect/>
          </a:stretch>
        </p:blipFill>
        <p:spPr bwMode="auto">
          <a:xfrm>
            <a:off x="1006290" y="4041775"/>
            <a:ext cx="4881562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12"/>
          <p:cNvSpPr txBox="1">
            <a:spLocks noChangeArrowheads="1"/>
          </p:cNvSpPr>
          <p:nvPr/>
        </p:nvSpPr>
        <p:spPr bwMode="auto">
          <a:xfrm>
            <a:off x="5926345" y="4400612"/>
            <a:ext cx="2690422" cy="138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ceppi di </a:t>
            </a:r>
            <a:r>
              <a:rPr lang="it-IT" altLang="it-IT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</a:t>
            </a:r>
            <a:r>
              <a:rPr lang="it-IT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contenuti nel PCHS 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sostituiscono </a:t>
            </a:r>
            <a:r>
              <a:rPr lang="it-IT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gradualmente ai patogeni </a:t>
            </a:r>
            <a:r>
              <a:rPr lang="it-IT" altLang="it-IT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superficiali (70%)</a:t>
            </a:r>
            <a:endParaRPr lang="it-IT" altLang="it-IT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tangolo 13"/>
          <p:cNvSpPr>
            <a:spLocks noChangeArrowheads="1"/>
          </p:cNvSpPr>
          <p:nvPr/>
        </p:nvSpPr>
        <p:spPr bwMode="auto">
          <a:xfrm>
            <a:off x="6904225" y="1335400"/>
            <a:ext cx="2002269" cy="18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Confermato lo </a:t>
            </a:r>
            <a:r>
              <a:rPr lang="it-IT" altLang="it-IT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stabile abbattimento </a:t>
            </a:r>
            <a:r>
              <a:rPr lang="it-IT" altLang="it-IT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 carica </a:t>
            </a:r>
            <a:r>
              <a:rPr lang="it-IT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 patogeni iniziale (fino al </a:t>
            </a:r>
            <a:r>
              <a:rPr lang="it-IT" alt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99% </a:t>
            </a:r>
            <a:r>
              <a:rPr lang="it-IT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rispetto ai detergenti chimici)</a:t>
            </a:r>
          </a:p>
        </p:txBody>
      </p:sp>
      <p:pic>
        <p:nvPicPr>
          <p:cNvPr id="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" t="2791" r="2708" b="52650"/>
          <a:stretch>
            <a:fillRect/>
          </a:stretch>
        </p:blipFill>
        <p:spPr bwMode="auto">
          <a:xfrm>
            <a:off x="127188" y="1323525"/>
            <a:ext cx="3375025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t="52054" r="6638" b="1521"/>
          <a:stretch>
            <a:fillRect/>
          </a:stretch>
        </p:blipFill>
        <p:spPr bwMode="auto">
          <a:xfrm>
            <a:off x="3754625" y="1323525"/>
            <a:ext cx="3068638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3673663" y="1236213"/>
            <a:ext cx="254000" cy="2968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20838" y="1174300"/>
            <a:ext cx="252412" cy="298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99375" y="101449"/>
            <a:ext cx="2754306" cy="584775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RISULTATI</a:t>
            </a:r>
            <a:endParaRPr lang="it-IT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318406" y="665374"/>
            <a:ext cx="20185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i="1" dirty="0">
                <a:latin typeface="Calibri" panose="020F0502020204030204" pitchFamily="34" charset="0"/>
                <a:cs typeface="Calibri" panose="020F0502020204030204" pitchFamily="34" charset="0"/>
              </a:rPr>
              <a:t>(Caselli E., et al., PLOS </a:t>
            </a:r>
            <a:r>
              <a:rPr lang="it-IT" sz="105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it-IT" sz="1050" b="1" i="1" dirty="0">
                <a:latin typeface="Calibri" panose="020F0502020204030204" pitchFamily="34" charset="0"/>
                <a:cs typeface="Calibri" panose="020F0502020204030204" pitchFamily="34" charset="0"/>
              </a:rPr>
              <a:t> 2016)</a:t>
            </a:r>
          </a:p>
        </p:txBody>
      </p:sp>
      <p:pic>
        <p:nvPicPr>
          <p:cNvPr id="11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81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7"/>
          <p:cNvGrpSpPr/>
          <p:nvPr/>
        </p:nvGrpSpPr>
        <p:grpSpPr>
          <a:xfrm>
            <a:off x="225631" y="1390799"/>
            <a:ext cx="8692737" cy="5152505"/>
            <a:chOff x="35496" y="1801867"/>
            <a:chExt cx="9076124" cy="487706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96" y="1801867"/>
              <a:ext cx="3024336" cy="4867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9832" y="1935678"/>
              <a:ext cx="2985793" cy="4743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2160" y="1926362"/>
              <a:ext cx="3099460" cy="4736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sellaDiTesto 7"/>
          <p:cNvSpPr txBox="1"/>
          <p:nvPr/>
        </p:nvSpPr>
        <p:spPr>
          <a:xfrm>
            <a:off x="1479204" y="224846"/>
            <a:ext cx="6156684" cy="369332"/>
          </a:xfrm>
          <a:prstGeom prst="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Analisi farmaco-resistenze nel microbiota residuo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27"/>
          <p:cNvSpPr txBox="1">
            <a:spLocks noChangeArrowheads="1"/>
          </p:cNvSpPr>
          <p:nvPr/>
        </p:nvSpPr>
        <p:spPr bwMode="auto">
          <a:xfrm>
            <a:off x="519113" y="730250"/>
            <a:ext cx="7556108" cy="60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qPCR</a:t>
            </a:r>
            <a:r>
              <a:rPr lang="it-IT" alt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microarray</a:t>
            </a:r>
            <a:r>
              <a:rPr lang="it-IT" alt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geni di RESISTENZA</a:t>
            </a:r>
            <a:r>
              <a:rPr lang="it-IT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it-IT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84 </a:t>
            </a:r>
            <a:r>
              <a:rPr lang="en-US" altLang="it-IT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</a:t>
            </a:r>
            <a:r>
              <a:rPr lang="en-US" altLang="it-IT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geni</a:t>
            </a:r>
            <a:r>
              <a:rPr lang="en-US" altLang="it-IT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 </a:t>
            </a:r>
            <a:r>
              <a:rPr lang="en-US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it-IT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sensibilità</a:t>
            </a:r>
            <a:r>
              <a:rPr lang="en-US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~ 10 </a:t>
            </a:r>
            <a:r>
              <a:rPr lang="en-US" altLang="it-IT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copie</a:t>
            </a:r>
            <a:r>
              <a:rPr lang="en-US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it-IT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reazione</a:t>
            </a:r>
            <a:r>
              <a:rPr lang="en-US" altLang="it-IT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altLang="it-IT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10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/>
          <p:cNvSpPr txBox="1"/>
          <p:nvPr/>
        </p:nvSpPr>
        <p:spPr>
          <a:xfrm>
            <a:off x="1164587" y="170077"/>
            <a:ext cx="6680832" cy="400110"/>
          </a:xfrm>
          <a:prstGeom prst="rect">
            <a:avLst/>
          </a:prstGeom>
          <a:solidFill>
            <a:srgbClr val="99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Antibiotico resistenze trovate nel microbiota superficiale a T0</a:t>
            </a:r>
            <a:endParaRPr 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627730" y="520086"/>
            <a:ext cx="20185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i="1" dirty="0">
                <a:latin typeface="Calibri" panose="020F0502020204030204" pitchFamily="34" charset="0"/>
                <a:cs typeface="Calibri" panose="020F0502020204030204" pitchFamily="34" charset="0"/>
              </a:rPr>
              <a:t>(Caselli E., et al., PLOS </a:t>
            </a:r>
            <a:r>
              <a:rPr lang="it-IT" sz="105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it-IT" sz="1050" b="1" i="1" dirty="0">
                <a:latin typeface="Calibri" panose="020F0502020204030204" pitchFamily="34" charset="0"/>
                <a:cs typeface="Calibri" panose="020F0502020204030204" pitchFamily="34" charset="0"/>
              </a:rPr>
              <a:t> 2016)</a:t>
            </a:r>
          </a:p>
        </p:txBody>
      </p:sp>
      <p:sp>
        <p:nvSpPr>
          <p:cNvPr id="21" name="CasellaDiTesto 27"/>
          <p:cNvSpPr txBox="1">
            <a:spLocks noChangeArrowheads="1"/>
          </p:cNvSpPr>
          <p:nvPr/>
        </p:nvSpPr>
        <p:spPr bwMode="auto">
          <a:xfrm>
            <a:off x="552226" y="1155916"/>
            <a:ext cx="7627360" cy="34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it-IT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T0</a:t>
            </a:r>
            <a:r>
              <a:rPr lang="en-US" alt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trovate</a:t>
            </a:r>
            <a:r>
              <a:rPr lang="en-US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resistenze</a:t>
            </a:r>
            <a:r>
              <a:rPr lang="en-US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ad </a:t>
            </a:r>
            <a:r>
              <a:rPr lang="en-US" altLang="it-IT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almeno</a:t>
            </a:r>
            <a:r>
              <a:rPr lang="en-US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altLang="it-IT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</a:t>
            </a:r>
            <a:r>
              <a:rPr lang="en-US" alt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en-US" altLang="it-IT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antibiotici</a:t>
            </a:r>
            <a:r>
              <a:rPr lang="en-US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it-IT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2" descr="C:\Users\Betta\Documents\Lavori\CIAS\Paper Quisisana\Suppl Fig 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8376" r="877" b="17567"/>
          <a:stretch>
            <a:fillRect/>
          </a:stretch>
        </p:blipFill>
        <p:spPr bwMode="auto">
          <a:xfrm>
            <a:off x="213757" y="1852613"/>
            <a:ext cx="8787370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sellaDiTesto 15"/>
          <p:cNvSpPr txBox="1">
            <a:spLocks noChangeArrowheads="1"/>
          </p:cNvSpPr>
          <p:nvPr/>
        </p:nvSpPr>
        <p:spPr bwMode="auto">
          <a:xfrm rot="16200000">
            <a:off x="32246" y="5718176"/>
            <a:ext cx="13366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Fluorochinolones</a:t>
            </a:r>
            <a:r>
              <a:rPr lang="it-IT" altLang="it-IT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altLang="it-IT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asellaDiTesto 16"/>
          <p:cNvSpPr txBox="1">
            <a:spLocks noChangeArrowheads="1"/>
          </p:cNvSpPr>
          <p:nvPr/>
        </p:nvSpPr>
        <p:spPr bwMode="auto">
          <a:xfrm rot="16200000">
            <a:off x="1201440" y="5734844"/>
            <a:ext cx="13017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Carbapenemase </a:t>
            </a:r>
            <a:endParaRPr lang="it-IT" altLang="it-IT" sz="1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asellaDiTesto 17"/>
          <p:cNvSpPr txBox="1">
            <a:spLocks noChangeArrowheads="1"/>
          </p:cNvSpPr>
          <p:nvPr/>
        </p:nvSpPr>
        <p:spPr bwMode="auto">
          <a:xfrm rot="16200000">
            <a:off x="2406757" y="5473700"/>
            <a:ext cx="59848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ESBL</a:t>
            </a:r>
            <a:endParaRPr lang="it-IT" altLang="it-IT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asellaDiTesto 18"/>
          <p:cNvSpPr txBox="1">
            <a:spLocks noChangeArrowheads="1"/>
          </p:cNvSpPr>
          <p:nvPr/>
        </p:nvSpPr>
        <p:spPr bwMode="auto">
          <a:xfrm rot="16200000">
            <a:off x="2312239" y="5826919"/>
            <a:ext cx="202565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Recombinase</a:t>
            </a:r>
            <a:r>
              <a:rPr lang="it-IT" altLang="it-IT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altLang="it-IT" sz="1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</a:t>
            </a:r>
            <a:r>
              <a:rPr lang="it-IT" altLang="it-IT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cassette)</a:t>
            </a:r>
          </a:p>
        </p:txBody>
      </p:sp>
      <p:sp>
        <p:nvSpPr>
          <p:cNvPr id="26" name="CasellaDiTesto 19"/>
          <p:cNvSpPr txBox="1">
            <a:spLocks noChangeArrowheads="1"/>
          </p:cNvSpPr>
          <p:nvPr/>
        </p:nvSpPr>
        <p:spPr bwMode="auto">
          <a:xfrm rot="16200000">
            <a:off x="3155260" y="5839619"/>
            <a:ext cx="1549400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Metallo B-</a:t>
            </a:r>
            <a:r>
              <a:rPr lang="it-IT" altLang="it-IT" sz="1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lactamase</a:t>
            </a:r>
            <a:endParaRPr lang="it-IT" altLang="it-IT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asellaDiTesto 20"/>
          <p:cNvSpPr txBox="1">
            <a:spLocks noChangeArrowheads="1"/>
          </p:cNvSpPr>
          <p:nvPr/>
        </p:nvSpPr>
        <p:spPr bwMode="auto">
          <a:xfrm rot="16200000">
            <a:off x="5294726" y="5772151"/>
            <a:ext cx="124777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Carbapenemase </a:t>
            </a:r>
          </a:p>
        </p:txBody>
      </p:sp>
      <p:sp>
        <p:nvSpPr>
          <p:cNvPr id="28" name="CasellaDiTesto 21"/>
          <p:cNvSpPr txBox="1">
            <a:spLocks noChangeArrowheads="1"/>
          </p:cNvSpPr>
          <p:nvPr/>
        </p:nvSpPr>
        <p:spPr bwMode="auto">
          <a:xfrm rot="16200000">
            <a:off x="7092974" y="5396925"/>
            <a:ext cx="104933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Macrolides</a:t>
            </a:r>
            <a:r>
              <a:rPr lang="it-IT" altLang="it-IT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CasellaDiTesto 22"/>
          <p:cNvSpPr txBox="1">
            <a:spLocks noChangeArrowheads="1"/>
          </p:cNvSpPr>
          <p:nvPr/>
        </p:nvSpPr>
        <p:spPr bwMode="auto">
          <a:xfrm rot="16200000">
            <a:off x="6944512" y="5701911"/>
            <a:ext cx="1801813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Macrolides (efflux pump)</a:t>
            </a:r>
            <a:r>
              <a:rPr lang="it-IT" altLang="it-IT"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0" name="CasellaDiTesto 23"/>
          <p:cNvSpPr txBox="1">
            <a:spLocks noChangeArrowheads="1"/>
          </p:cNvSpPr>
          <p:nvPr/>
        </p:nvSpPr>
        <p:spPr bwMode="auto">
          <a:xfrm rot="16200000">
            <a:off x="6958798" y="5905500"/>
            <a:ext cx="2205038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Multidrug</a:t>
            </a:r>
            <a:r>
              <a:rPr lang="it-IT" altLang="it-IT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resistance</a:t>
            </a:r>
            <a:r>
              <a:rPr lang="it-IT" altLang="it-IT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efflux</a:t>
            </a:r>
            <a:r>
              <a:rPr lang="it-IT" altLang="it-IT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pump</a:t>
            </a:r>
            <a:endParaRPr lang="it-IT" altLang="it-IT" sz="1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CasellaDiTesto 24"/>
          <p:cNvSpPr txBox="1">
            <a:spLocks noChangeArrowheads="1"/>
          </p:cNvSpPr>
          <p:nvPr/>
        </p:nvSpPr>
        <p:spPr bwMode="auto">
          <a:xfrm rot="16200000">
            <a:off x="7323189" y="5696869"/>
            <a:ext cx="186055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Tetracyclin efflux pump</a:t>
            </a:r>
          </a:p>
        </p:txBody>
      </p:sp>
      <p:sp>
        <p:nvSpPr>
          <p:cNvPr id="32" name="CasellaDiTesto 25"/>
          <p:cNvSpPr txBox="1">
            <a:spLocks noChangeArrowheads="1"/>
          </p:cNvSpPr>
          <p:nvPr/>
        </p:nvSpPr>
        <p:spPr bwMode="auto">
          <a:xfrm rot="16200000">
            <a:off x="8055123" y="5410201"/>
            <a:ext cx="1190625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Methicillin</a:t>
            </a:r>
            <a:endParaRPr lang="it-IT" altLang="it-IT" sz="1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CasellaDiTesto 26"/>
          <p:cNvSpPr txBox="1">
            <a:spLocks noChangeArrowheads="1"/>
          </p:cNvSpPr>
          <p:nvPr/>
        </p:nvSpPr>
        <p:spPr bwMode="auto">
          <a:xfrm rot="16200000">
            <a:off x="4400047" y="5641182"/>
            <a:ext cx="1509713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 C B-</a:t>
            </a:r>
            <a:r>
              <a:rPr lang="it-IT" altLang="it-IT" sz="1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lactamase</a:t>
            </a:r>
            <a:endParaRPr lang="it-IT" altLang="it-IT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71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2629" y="5404397"/>
            <a:ext cx="3800103" cy="1204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9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353140"/>
              </p:ext>
            </p:extLst>
          </p:nvPr>
        </p:nvGraphicFramePr>
        <p:xfrm>
          <a:off x="234553" y="657083"/>
          <a:ext cx="8598297" cy="4378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asellaDiTesto 15"/>
          <p:cNvSpPr txBox="1">
            <a:spLocks noChangeArrowheads="1"/>
          </p:cNvSpPr>
          <p:nvPr/>
        </p:nvSpPr>
        <p:spPr bwMode="auto">
          <a:xfrm>
            <a:off x="1805046" y="137627"/>
            <a:ext cx="5935271" cy="608012"/>
          </a:xfrm>
          <a:prstGeom prst="rect">
            <a:avLst/>
          </a:prstGeom>
          <a:solidFill>
            <a:srgbClr val="99FF66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T1: Geni di resistenza evidenziati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 mese dopo l’applicazione del PCHS)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221382" y="4845432"/>
            <a:ext cx="6624637" cy="37941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Decremento dei geni R fino a 100 volte rispetto a T0</a:t>
            </a:r>
            <a:endParaRPr lang="it-IT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9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ccia angolare bidirezionale 17"/>
          <p:cNvSpPr/>
          <p:nvPr/>
        </p:nvSpPr>
        <p:spPr>
          <a:xfrm rot="13464918">
            <a:off x="4216248" y="834478"/>
            <a:ext cx="811212" cy="811213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90748" y="1162356"/>
            <a:ext cx="3941763" cy="6080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Implementazione sorveglianza microbiologica per </a:t>
            </a:r>
            <a:r>
              <a:rPr lang="it-IT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</a:t>
            </a:r>
            <a:endParaRPr lang="it-IT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5127607" y="1162356"/>
            <a:ext cx="3489160" cy="6076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 molecolare di pazienti con HAI</a:t>
            </a:r>
          </a:p>
        </p:txBody>
      </p:sp>
      <p:sp>
        <p:nvSpPr>
          <p:cNvPr id="21" name="Rettangolo 18"/>
          <p:cNvSpPr>
            <a:spLocks noChangeArrowheads="1"/>
          </p:cNvSpPr>
          <p:nvPr/>
        </p:nvSpPr>
        <p:spPr bwMode="auto">
          <a:xfrm>
            <a:off x="190748" y="1896218"/>
            <a:ext cx="368060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>
              <a:lnSpc>
                <a:spcPct val="11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Ricerca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it-IT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tutti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campioni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clinici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pazienti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ospedalizzati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7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strutture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trattate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PCHS (in </a:t>
            </a:r>
            <a:r>
              <a:rPr lang="en-US" alt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altLang="it-IT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anni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algn="just" eaLnBrk="1">
              <a:lnSpc>
                <a:spcPct val="11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Oltre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32.000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campioni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analizzati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it-IT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1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it-IT" sz="16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nessun</a:t>
            </a:r>
            <a:r>
              <a:rPr lang="en-US" altLang="it-IT" sz="16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campione</a:t>
            </a:r>
            <a:r>
              <a:rPr lang="en-US" altLang="it-IT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it-IT" sz="1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positivo</a:t>
            </a:r>
            <a:r>
              <a:rPr lang="en-US" altLang="it-IT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en-US" altLang="it-IT" sz="16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</a:t>
            </a:r>
            <a:r>
              <a:rPr lang="en-US" alt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2" name="Picture 4" descr="http://qn.quotidiano.net/salute/2013/06/21/908072/images/2178023-analisi-sang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41" y="3611330"/>
            <a:ext cx="22320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Betta\Documents\Lavori\CIAS\Paper Quisisana\Figure 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5751" r="3400" b="25739"/>
          <a:stretch>
            <a:fillRect/>
          </a:stretch>
        </p:blipFill>
        <p:spPr bwMode="auto">
          <a:xfrm>
            <a:off x="5440687" y="3113629"/>
            <a:ext cx="3198615" cy="349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tangolo 21"/>
          <p:cNvSpPr>
            <a:spLocks noChangeArrowheads="1"/>
          </p:cNvSpPr>
          <p:nvPr/>
        </p:nvSpPr>
        <p:spPr bwMode="auto">
          <a:xfrm>
            <a:off x="4913958" y="1811824"/>
            <a:ext cx="4146917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11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it-IT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Sangue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alt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urine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it-IT" sz="16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alcuni</a:t>
            </a:r>
            <a:r>
              <a:rPr lang="en-US" alt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pazienti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analizzati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3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metodi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diversi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PCR 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sensibilità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100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copie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altLang="it-IT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qPCR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sensibilità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altLang="it-IT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copie</a:t>
            </a:r>
            <a:r>
              <a:rPr lang="en-US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  <a:endParaRPr lang="en-US" altLang="it-IT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1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it-IT" sz="16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nessun</a:t>
            </a:r>
            <a:r>
              <a:rPr lang="en-US" altLang="it-IT" sz="16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campione</a:t>
            </a:r>
            <a:r>
              <a:rPr lang="en-US" altLang="it-IT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positivo</a:t>
            </a:r>
            <a:r>
              <a:rPr lang="en-US" altLang="it-IT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en-US" altLang="it-IT" sz="16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</a:t>
            </a:r>
            <a:r>
              <a:rPr lang="en-US" altLang="it-IT" sz="1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5" name="Gruppo 22"/>
          <p:cNvGrpSpPr>
            <a:grpSpLocks/>
          </p:cNvGrpSpPr>
          <p:nvPr/>
        </p:nvGrpSpPr>
        <p:grpSpPr bwMode="auto">
          <a:xfrm>
            <a:off x="177018" y="5071218"/>
            <a:ext cx="3871252" cy="1258330"/>
            <a:chOff x="946829" y="2291509"/>
            <a:chExt cx="7097788" cy="2412695"/>
          </a:xfrm>
        </p:grpSpPr>
        <p:grpSp>
          <p:nvGrpSpPr>
            <p:cNvPr id="26" name="Gruppo 23"/>
            <p:cNvGrpSpPr>
              <a:grpSpLocks/>
            </p:cNvGrpSpPr>
            <p:nvPr/>
          </p:nvGrpSpPr>
          <p:grpSpPr bwMode="auto">
            <a:xfrm>
              <a:off x="946829" y="2291509"/>
              <a:ext cx="7097788" cy="2412695"/>
              <a:chOff x="946830" y="2291508"/>
              <a:chExt cx="7097790" cy="2412694"/>
            </a:xfrm>
          </p:grpSpPr>
          <p:pic>
            <p:nvPicPr>
              <p:cNvPr id="28" name="Immagine 2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830" y="2291508"/>
                <a:ext cx="7097790" cy="2412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Elaborazione 28"/>
              <p:cNvSpPr/>
              <p:nvPr/>
            </p:nvSpPr>
            <p:spPr>
              <a:xfrm>
                <a:off x="4555187" y="4143532"/>
                <a:ext cx="3467527" cy="560670"/>
              </a:xfrm>
              <a:prstGeom prst="flowChartProcess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endParaRPr lang="it-IT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Immagin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32"/>
            <a:stretch>
              <a:fillRect/>
            </a:stretch>
          </p:blipFill>
          <p:spPr bwMode="auto">
            <a:xfrm>
              <a:off x="6432039" y="4067952"/>
              <a:ext cx="1378920" cy="63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2596629" y="123912"/>
            <a:ext cx="4050450" cy="523220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SICUREZZA D’USO</a:t>
            </a:r>
            <a:endParaRPr lang="it-IT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11"/>
          <p:cNvSpPr txBox="1">
            <a:spLocks noChangeArrowheads="1"/>
          </p:cNvSpPr>
          <p:nvPr/>
        </p:nvSpPr>
        <p:spPr bwMode="auto">
          <a:xfrm>
            <a:off x="617518" y="926875"/>
            <a:ext cx="7720920" cy="42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Font typeface="Times New Roman" panose="02020603050405020304" pitchFamily="18" charset="0"/>
              <a:buAutoNum type="arabicPeriod"/>
            </a:pPr>
            <a:r>
              <a:rPr lang="it-IT" alt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PCHS induce l’</a:t>
            </a:r>
            <a:r>
              <a:rPr lang="it-IT" altLang="it-IT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abbattimeno</a:t>
            </a:r>
            <a:r>
              <a:rPr lang="it-IT" altLang="it-IT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stabile 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 patogeni superficiali  (i </a:t>
            </a:r>
            <a:r>
              <a:rPr lang="it-IT" altLang="it-IT" sz="1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rimpiazzano i patogeni sulle superfici)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AutoNum type="arabicPeriod"/>
            </a:pPr>
            <a:endParaRPr lang="it-IT" altLang="it-IT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AutoNum type="arabicPeriod"/>
            </a:pP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PCHS non induce </a:t>
            </a:r>
            <a:r>
              <a:rPr lang="it-IT" alt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selezione 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specie resistenti, ma anzi induce un ampio </a:t>
            </a:r>
            <a:r>
              <a:rPr lang="it-IT" altLang="it-IT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decremento nel resistoma 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 popolazione residua (fino a 100 volte meno geni per </a:t>
            </a:r>
            <a:r>
              <a:rPr lang="it-IT" alt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resistenza)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AutoNum type="arabicPeriod"/>
            </a:pPr>
            <a:endParaRPr lang="it-IT" altLang="it-IT" sz="18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AutoNum type="arabicPeriod"/>
            </a:pPr>
            <a:r>
              <a:rPr lang="it-IT" altLang="it-IT" sz="1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altLang="it-IT" sz="1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</a:t>
            </a:r>
            <a:r>
              <a:rPr lang="it-IT" altLang="it-IT" sz="1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 PCHS </a:t>
            </a:r>
            <a:r>
              <a:rPr lang="it-IT" altLang="it-IT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causano infezioni </a:t>
            </a:r>
            <a:r>
              <a:rPr lang="it-IT" altLang="it-IT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 pazienti ospedalizzati (analisi fino a 4 anni).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AutoNum type="arabicPeriod"/>
            </a:pPr>
            <a:endParaRPr lang="it-IT" altLang="it-IT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AutoNum type="arabicPeriod"/>
            </a:pPr>
            <a:r>
              <a:rPr lang="it-IT" altLang="it-IT" sz="1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altLang="it-IT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 molecolari </a:t>
            </a:r>
            <a:r>
              <a:rPr lang="it-IT" altLang="it-IT" sz="1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 importanti strumenti per monitorare la popolazione microbica ambientale e da paziente. </a:t>
            </a:r>
          </a:p>
          <a:p>
            <a:pPr eaLnBrk="1">
              <a:spcAft>
                <a:spcPct val="0"/>
              </a:spcAft>
              <a:buFont typeface="Times New Roman" panose="02020603050405020304" pitchFamily="18" charset="0"/>
              <a:buAutoNum type="arabicPeriod"/>
            </a:pPr>
            <a:endParaRPr lang="it-IT" altLang="it-IT" sz="1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ct val="0"/>
              </a:spcAft>
              <a:buFontTx/>
              <a:buAutoNum type="arabicPeriod"/>
            </a:pPr>
            <a:r>
              <a:rPr lang="it-IT" altLang="it-IT" sz="1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Ulteriori studi </a:t>
            </a:r>
            <a:r>
              <a:rPr lang="it-IT" altLang="it-IT" sz="18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 attualmente in svolgimento, </a:t>
            </a:r>
            <a:r>
              <a:rPr lang="it-IT" altLang="it-IT" sz="1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</a:t>
            </a:r>
            <a:r>
              <a:rPr lang="it-IT" altLang="it-IT" sz="18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verificare </a:t>
            </a:r>
            <a:r>
              <a:rPr lang="it-IT" altLang="it-IT" sz="1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la riduzione di contaminazione superficiale corrisponde ad una </a:t>
            </a:r>
            <a:r>
              <a:rPr lang="it-IT" altLang="it-IT" sz="1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riduzione del numero di </a:t>
            </a:r>
            <a:r>
              <a:rPr lang="it-IT" altLang="it-IT" sz="18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it-IT" altLang="it-IT" sz="18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(7 ospedali italiani; 18 mesi).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Trial </a:t>
            </a:r>
            <a:r>
              <a:rPr lang="it-IT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registration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n. </a:t>
            </a:r>
            <a:r>
              <a:rPr lang="it-IT" sz="18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ISRCTN58986947</a:t>
            </a:r>
            <a:endParaRPr lang="it-IT" sz="18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596629" y="123912"/>
            <a:ext cx="4050450" cy="523220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CONCLUSIONI</a:t>
            </a:r>
            <a:endParaRPr lang="it-IT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440" y="5221080"/>
            <a:ext cx="1393031" cy="20002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708" y="5565402"/>
            <a:ext cx="1528763" cy="30003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275" y="5108865"/>
            <a:ext cx="5373359" cy="148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51376" y="1828192"/>
            <a:ext cx="454864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 smtClean="0"/>
              <a:t>CIAS Lab - </a:t>
            </a:r>
            <a:r>
              <a:rPr lang="it-IT" sz="1350" b="1" dirty="0" err="1" smtClean="0"/>
              <a:t>Section</a:t>
            </a:r>
            <a:r>
              <a:rPr lang="it-IT" sz="1350" b="1" dirty="0" smtClean="0"/>
              <a:t> </a:t>
            </a:r>
            <a:r>
              <a:rPr lang="it-IT" sz="1350" b="1" dirty="0"/>
              <a:t>of </a:t>
            </a:r>
            <a:r>
              <a:rPr lang="it-IT" sz="1350" b="1" dirty="0" err="1"/>
              <a:t>Microbiology</a:t>
            </a:r>
            <a:r>
              <a:rPr lang="it-IT" sz="1350" b="1" dirty="0"/>
              <a:t> (</a:t>
            </a:r>
            <a:r>
              <a:rPr lang="it-IT" sz="1350" b="1" dirty="0" err="1"/>
              <a:t>University</a:t>
            </a:r>
            <a:r>
              <a:rPr lang="it-IT" sz="1350" b="1" dirty="0"/>
              <a:t> of Ferrara</a:t>
            </a:r>
            <a:r>
              <a:rPr lang="it-IT" sz="1350" b="1" dirty="0" smtClean="0"/>
              <a:t>)</a:t>
            </a:r>
            <a:endParaRPr lang="it-IT" sz="1350" b="1" dirty="0"/>
          </a:p>
          <a:p>
            <a:r>
              <a:rPr lang="it-IT" sz="1350" dirty="0"/>
              <a:t>Prof. S. Mazzacane</a:t>
            </a:r>
          </a:p>
          <a:p>
            <a:r>
              <a:rPr lang="it-IT" sz="1350" dirty="0" smtClean="0"/>
              <a:t>Dr</a:t>
            </a:r>
            <a:r>
              <a:rPr lang="it-IT" sz="1350" dirty="0"/>
              <a:t>. M. D’Accolti</a:t>
            </a:r>
          </a:p>
          <a:p>
            <a:r>
              <a:rPr lang="it-IT" sz="1350" dirty="0"/>
              <a:t>Dr. M. </a:t>
            </a:r>
            <a:r>
              <a:rPr lang="it-IT" sz="1350" dirty="0" err="1" smtClean="0"/>
              <a:t>Piffanelli</a:t>
            </a:r>
            <a:endParaRPr lang="it-IT" sz="1350" dirty="0" smtClean="0"/>
          </a:p>
          <a:p>
            <a:r>
              <a:rPr lang="it-IT" sz="1350" dirty="0" smtClean="0"/>
              <a:t>Dr. Irene </a:t>
            </a:r>
            <a:r>
              <a:rPr lang="it-IT" sz="1350" dirty="0" smtClean="0"/>
              <a:t>Soffritti</a:t>
            </a:r>
          </a:p>
          <a:p>
            <a:r>
              <a:rPr lang="it-IT" sz="1350" dirty="0"/>
              <a:t>Dr. M. Coccagna</a:t>
            </a:r>
          </a:p>
          <a:p>
            <a:r>
              <a:rPr lang="it-IT" sz="1350" dirty="0" err="1"/>
              <a:t>Tekne</a:t>
            </a:r>
            <a:r>
              <a:rPr lang="it-IT" sz="1350" dirty="0"/>
              <a:t> </a:t>
            </a:r>
            <a:r>
              <a:rPr lang="it-IT" sz="1350" dirty="0" err="1"/>
              <a:t>Hub</a:t>
            </a:r>
            <a:r>
              <a:rPr lang="it-IT" sz="1350" dirty="0"/>
              <a:t> Staff</a:t>
            </a:r>
            <a:endParaRPr lang="it-IT" sz="135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418195" y="1840460"/>
            <a:ext cx="29378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/>
              <a:t>S. Anna </a:t>
            </a:r>
            <a:r>
              <a:rPr lang="it-IT" sz="1350" b="1" dirty="0" err="1"/>
              <a:t>University</a:t>
            </a:r>
            <a:r>
              <a:rPr lang="it-IT" sz="1350" b="1" dirty="0"/>
              <a:t>-Hospital (Ferrara</a:t>
            </a:r>
            <a:r>
              <a:rPr lang="it-IT" sz="1350" b="1" dirty="0" smtClean="0"/>
              <a:t>)</a:t>
            </a:r>
            <a:endParaRPr lang="it-IT" sz="1350" b="1" dirty="0"/>
          </a:p>
          <a:p>
            <a:r>
              <a:rPr lang="it-IT" sz="1350" dirty="0"/>
              <a:t>Dr. P. </a:t>
            </a:r>
            <a:r>
              <a:rPr lang="it-IT" sz="1350" dirty="0" err="1"/>
              <a:t>Antonioli</a:t>
            </a:r>
            <a:endParaRPr lang="it-IT" sz="135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50" y="1350679"/>
            <a:ext cx="1786376" cy="28500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66" y="1158172"/>
            <a:ext cx="1491065" cy="67002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195" y="1391978"/>
            <a:ext cx="1500188" cy="35718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04" y="1312438"/>
            <a:ext cx="1022892" cy="459644"/>
          </a:xfrm>
          <a:prstGeom prst="rect">
            <a:avLst/>
          </a:prstGeom>
        </p:spPr>
      </p:pic>
      <p:pic>
        <p:nvPicPr>
          <p:cNvPr id="14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2596629" y="123912"/>
            <a:ext cx="4050450" cy="523220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RINGRAZIAMENTI</a:t>
            </a:r>
            <a:endParaRPr lang="it-IT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71" y="3076141"/>
            <a:ext cx="4501908" cy="295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5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14"/>
          <p:cNvSpPr>
            <a:spLocks noChangeArrowheads="1"/>
          </p:cNvSpPr>
          <p:nvPr/>
        </p:nvSpPr>
        <p:spPr bwMode="auto">
          <a:xfrm>
            <a:off x="2558359" y="763378"/>
            <a:ext cx="5873122" cy="10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contaminazione microbica delle superfici 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nosocomiali contribuisce alla trasmissione delle infezioni correlate all’assistenza (Healthcare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Associated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Infections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), problema globale in tutti gli ospedali occidentali.</a:t>
            </a:r>
          </a:p>
        </p:txBody>
      </p:sp>
      <p:pic>
        <p:nvPicPr>
          <p:cNvPr id="4" name="Immagin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1" b="7805"/>
          <a:stretch>
            <a:fillRect/>
          </a:stretch>
        </p:blipFill>
        <p:spPr bwMode="auto">
          <a:xfrm>
            <a:off x="289765" y="787397"/>
            <a:ext cx="2120504" cy="178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16"/>
          <p:cNvSpPr>
            <a:spLocks noChangeArrowheads="1"/>
          </p:cNvSpPr>
          <p:nvPr/>
        </p:nvSpPr>
        <p:spPr bwMode="auto">
          <a:xfrm>
            <a:off x="169133" y="5851933"/>
            <a:ext cx="8905442" cy="7792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Metodi alternativi → 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abbassare </a:t>
            </a:r>
            <a:r>
              <a:rPr lang="it-IT" alt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stabilmente</a:t>
            </a:r>
            <a:r>
              <a:rPr lang="it-IT" alt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la contaminazione (inibendo la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ricontaminazione</a:t>
            </a:r>
            <a:r>
              <a:rPr lang="it-IT" alt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); garantire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sicurezza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d’uso </a:t>
            </a:r>
            <a:r>
              <a:rPr lang="it-IT" alt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 basso </a:t>
            </a:r>
            <a:r>
              <a:rPr lang="it-IT" alt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impatto ambientale</a:t>
            </a:r>
            <a:r>
              <a:rPr lang="it-IT" alt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; evitare selezione di</a:t>
            </a:r>
            <a:r>
              <a:rPr lang="it-IT" alt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resistenze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altLang="it-IT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metodi capaci di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monitorare il fenomeno 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e di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individuarne in modo preciso e veloce 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la comparsa). </a:t>
            </a:r>
            <a:endParaRPr lang="it-IT" altLang="it-IT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310" y="2375173"/>
            <a:ext cx="1208342" cy="163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18"/>
          <p:cNvSpPr>
            <a:spLocks noChangeArrowheads="1"/>
          </p:cNvSpPr>
          <p:nvPr/>
        </p:nvSpPr>
        <p:spPr bwMode="auto">
          <a:xfrm>
            <a:off x="4782532" y="3056318"/>
            <a:ext cx="2970641" cy="77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 patogeni responsabili delle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sono spesso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MDR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PanDR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: MRSA, ESBL, KPC,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Colistin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  <p:sp>
        <p:nvSpPr>
          <p:cNvPr id="8" name="Freccia in giù 7"/>
          <p:cNvSpPr/>
          <p:nvPr/>
        </p:nvSpPr>
        <p:spPr>
          <a:xfrm>
            <a:off x="4335453" y="5218543"/>
            <a:ext cx="894159" cy="3488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tangolo 20"/>
          <p:cNvSpPr>
            <a:spLocks noChangeArrowheads="1"/>
          </p:cNvSpPr>
          <p:nvPr/>
        </p:nvSpPr>
        <p:spPr bwMode="auto">
          <a:xfrm>
            <a:off x="1662382" y="4039890"/>
            <a:ext cx="7232236" cy="10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Il controllo della contaminazione superficiale mediante sanificazione convenzionale mostra limiti: non previene la </a:t>
            </a:r>
            <a:r>
              <a:rPr lang="it-IT" altLang="it-IT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ricontaminazione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e può favorire la </a:t>
            </a:r>
            <a:r>
              <a:rPr lang="it-IT" alt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selezione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di specie resistenti (i.e.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clorexidina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induce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ColR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in KPC</a:t>
            </a:r>
            <a:r>
              <a:rPr lang="it-IT" alt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Ha inoltre un forte impatto ambientale.</a:t>
            </a:r>
            <a:endParaRPr lang="it-IT" alt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89" y="3280528"/>
            <a:ext cx="1479610" cy="165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2596629" y="123912"/>
            <a:ext cx="4050450" cy="523220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92" y="1680961"/>
            <a:ext cx="1452728" cy="1152809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4013341" y="1714044"/>
            <a:ext cx="4076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Oltre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milioni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pazienti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 HAI in Europa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ogni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anno.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Almeno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37.000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decessi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come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diretta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conseguenza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di HAI. </a:t>
            </a:r>
          </a:p>
        </p:txBody>
      </p:sp>
      <p:pic>
        <p:nvPicPr>
          <p:cNvPr id="2050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33268" y="1924408"/>
            <a:ext cx="3561371" cy="146617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Microbiome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batteri «buoni» 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spiazzano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quelli «cattivi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» e ostacolano la loro colonizzazione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ANTAGONISMO COMPETITIVO</a:t>
            </a:r>
          </a:p>
        </p:txBody>
      </p:sp>
      <p:pic>
        <p:nvPicPr>
          <p:cNvPr id="3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791" y="1924408"/>
            <a:ext cx="4311976" cy="143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028" y="3574687"/>
            <a:ext cx="3521651" cy="268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11"/>
          <p:cNvSpPr>
            <a:spLocks noChangeArrowheads="1"/>
          </p:cNvSpPr>
          <p:nvPr/>
        </p:nvSpPr>
        <p:spPr bwMode="auto">
          <a:xfrm>
            <a:off x="322476" y="1132698"/>
            <a:ext cx="8704339" cy="60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it-IT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PCHS</a:t>
            </a:r>
            <a:r>
              <a:rPr lang="it-IT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altLang="it-IT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Probiotic</a:t>
            </a:r>
            <a:r>
              <a:rPr lang="it-IT" altLang="it-IT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Cleaning</a:t>
            </a:r>
            <a:r>
              <a:rPr lang="it-IT" alt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Hygiene</a:t>
            </a:r>
            <a:r>
              <a:rPr lang="it-IT" alt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 System</a:t>
            </a:r>
            <a:r>
              <a:rPr lang="it-IT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): sistema </a:t>
            </a: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it-IT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sanificazione basato </a:t>
            </a: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sull’uso di detergenti ecosostenibili contenenti spore di batteri probiotici del genere </a:t>
            </a:r>
            <a:r>
              <a:rPr lang="it-IT" altLang="it-IT" b="1" i="1" u="sng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Bacillus</a:t>
            </a:r>
            <a:endParaRPr lang="it-IT" altLang="it-IT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2596629" y="123912"/>
            <a:ext cx="4050450" cy="523220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416655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18" y="973777"/>
            <a:ext cx="1406105" cy="139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264463" y="3094190"/>
            <a:ext cx="63362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Preparazione cibi: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Natto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Doenjang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(cibi tradizionali giapponesi e coreani), ottenuti per fermentazione della soia da parte di </a:t>
            </a:r>
            <a:r>
              <a:rPr lang="it-IT" sz="1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subtilis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variante </a:t>
            </a:r>
            <a:r>
              <a:rPr lang="it-IT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natto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Il prodotto finale contiene fino a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it-IT" sz="1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 bacilli/gr!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239403" y="3979004"/>
            <a:ext cx="51416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Terapia: </a:t>
            </a:r>
            <a:r>
              <a:rPr lang="it-IT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prevenzione disturbi GI o ripristino flora GI dopo trattamento antibiotico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Enterogermina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Bactisubtil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Biocult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Biosporin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Bispan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, Fora-balance, ecc).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239403" y="6193073"/>
            <a:ext cx="69206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Uso</a:t>
            </a: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sperimentale</a:t>
            </a: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ne1966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Esercito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USA libero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miliardi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di spore di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B. subtilis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nella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metropolitana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di NY, per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simulare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attacco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batteriologico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nessun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caso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infezione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riportato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239403" y="4832447"/>
            <a:ext cx="3885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Agricoltura</a:t>
            </a: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biofungicida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Serenade, Bayer)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64463" y="5496875"/>
            <a:ext cx="50160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Allevamenti</a:t>
            </a:r>
            <a:r>
              <a:rPr lang="en-US" sz="14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integratori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per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prevenzione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malattie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048" y="4659627"/>
            <a:ext cx="610728" cy="610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188" y="5066074"/>
            <a:ext cx="1168836" cy="876627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256" y="3084974"/>
            <a:ext cx="1556019" cy="103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85" y="3888487"/>
            <a:ext cx="1329642" cy="86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7"/>
          <a:srcRect l="8684" t="33696" r="11114" b="28228"/>
          <a:stretch/>
        </p:blipFill>
        <p:spPr>
          <a:xfrm>
            <a:off x="6679314" y="4220540"/>
            <a:ext cx="1176863" cy="558713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8922" y="5093763"/>
            <a:ext cx="1234595" cy="843323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>
          <a:xfrm>
            <a:off x="2251694" y="2335216"/>
            <a:ext cx="6536045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Le spore di </a:t>
            </a:r>
            <a:r>
              <a:rPr lang="it-IT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Bacillus</a:t>
            </a:r>
            <a:r>
              <a:rPr 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hanno una lunga storia di utilizzo «</a:t>
            </a:r>
            <a:r>
              <a:rPr lang="it-IT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safe</a:t>
            </a:r>
            <a:r>
              <a:rPr 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» nell’uomo</a:t>
            </a:r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auto">
          <a:xfrm>
            <a:off x="2182177" y="973777"/>
            <a:ext cx="6044581" cy="112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Genere</a:t>
            </a:r>
            <a:r>
              <a:rPr lang="it-IT" altLang="it-IT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Bacillus</a:t>
            </a:r>
            <a:r>
              <a:rPr lang="it-IT" altLang="it-IT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batteri </a:t>
            </a:r>
            <a:r>
              <a:rPr lang="it-IT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ubiquitari</a:t>
            </a: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, presenti in suolo, acqua, intestino umano e animale. </a:t>
            </a:r>
            <a:endParaRPr lang="it-IT" altLang="it-IT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Tranne 2 specie (B. </a:t>
            </a:r>
            <a:r>
              <a:rPr lang="it-IT" alt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anthracis</a:t>
            </a:r>
            <a:r>
              <a:rPr lang="it-IT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e B. </a:t>
            </a:r>
            <a:r>
              <a:rPr lang="it-IT" alt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cereus</a:t>
            </a:r>
            <a:r>
              <a:rPr lang="it-IT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) tutte le specie del genere sono </a:t>
            </a:r>
            <a:r>
              <a:rPr lang="it-IT" altLang="it-IT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APATOGENE</a:t>
            </a:r>
            <a:r>
              <a:rPr lang="it-IT" altLang="it-IT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(EFSA </a:t>
            </a:r>
            <a:r>
              <a:rPr lang="it-IT" alt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it-IT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class</a:t>
            </a:r>
            <a:r>
              <a:rPr lang="it-IT" altLang="it-IT" dirty="0" smtClean="0">
                <a:latin typeface="Calibri" panose="020F0502020204030204" pitchFamily="34" charset="0"/>
                <a:cs typeface="Calibri" panose="020F0502020204030204" pitchFamily="34" charset="0"/>
              </a:rPr>
              <a:t> = 1)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5131" y="5751778"/>
            <a:ext cx="1602608" cy="1056406"/>
          </a:xfrm>
          <a:prstGeom prst="rect">
            <a:avLst/>
          </a:prstGeom>
        </p:spPr>
      </p:pic>
      <p:pic>
        <p:nvPicPr>
          <p:cNvPr id="21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/>
          <p:cNvSpPr txBox="1"/>
          <p:nvPr/>
        </p:nvSpPr>
        <p:spPr>
          <a:xfrm>
            <a:off x="2596629" y="123912"/>
            <a:ext cx="4050450" cy="523220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26236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339" y="1486040"/>
            <a:ext cx="3771815" cy="12572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Rettangolo 12"/>
          <p:cNvSpPr/>
          <p:nvPr/>
        </p:nvSpPr>
        <p:spPr>
          <a:xfrm>
            <a:off x="3888988" y="4886348"/>
            <a:ext cx="1853707" cy="954107"/>
          </a:xfrm>
          <a:prstGeom prst="rect">
            <a:avLst/>
          </a:prstGeom>
          <a:solidFill>
            <a:srgbClr val="FF99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EFFICACIA </a:t>
            </a:r>
          </a:p>
          <a:p>
            <a:pPr algn="ctr"/>
            <a:r>
              <a:rPr lang="it-IT" sz="2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it-IT" sz="28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lang="it-IT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958483" y="3773964"/>
            <a:ext cx="1853707" cy="523220"/>
          </a:xfrm>
          <a:prstGeom prst="rect">
            <a:avLst/>
          </a:prstGeom>
          <a:solidFill>
            <a:srgbClr val="FF66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SICUREZZA</a:t>
            </a:r>
            <a:endParaRPr lang="it-I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57631" y="3481532"/>
            <a:ext cx="1853707" cy="954107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EFFICACIA </a:t>
            </a:r>
          </a:p>
          <a:p>
            <a:pPr algn="ctr"/>
            <a:r>
              <a:rPr lang="it-IT" sz="2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 vitro</a:t>
            </a:r>
            <a:endParaRPr lang="it-I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Connettore 2 2"/>
          <p:cNvCxnSpPr/>
          <p:nvPr/>
        </p:nvCxnSpPr>
        <p:spPr>
          <a:xfrm flipH="1">
            <a:off x="2423722" y="2842243"/>
            <a:ext cx="1610951" cy="9546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>
            <a:off x="4815841" y="2878021"/>
            <a:ext cx="1" cy="18778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5467546" y="2873776"/>
            <a:ext cx="1376314" cy="9001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2656004" y="123912"/>
            <a:ext cx="4050450" cy="646331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SCOPI RICERCA</a:t>
            </a:r>
            <a:endParaRPr lang="it-IT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03695" y="854624"/>
            <a:ext cx="4749947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SPORE di PCHS-</a:t>
            </a:r>
            <a:r>
              <a:rPr lang="it-IT" sz="1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Bacilli 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germinano su superfici asciutte</a:t>
            </a:r>
            <a:endParaRPr lang="it-IT" sz="1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24327" y="1227200"/>
            <a:ext cx="4018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PCHS</a:t>
            </a:r>
            <a:r>
              <a:rPr lang="it-IT" sz="1350" dirty="0" smtClean="0">
                <a:latin typeface="Calibri" panose="020F0502020204030204" pitchFamily="34" charset="0"/>
                <a:cs typeface="Calibri" panose="020F0502020204030204" pitchFamily="34" charset="0"/>
              </a:rPr>
              <a:t> spore seminate su superficie, raccolte dopo 24h e seminate su TSA ± </a:t>
            </a:r>
            <a:r>
              <a:rPr lang="it-IT" sz="135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shock termico </a:t>
            </a:r>
            <a:r>
              <a:rPr lang="it-IT" sz="1350" dirty="0" smtClean="0">
                <a:latin typeface="Calibri" panose="020F0502020204030204" pitchFamily="34" charset="0"/>
                <a:cs typeface="Calibri" panose="020F0502020204030204" pitchFamily="34" charset="0"/>
              </a:rPr>
              <a:t>(solo le spore sopravvivono) </a:t>
            </a:r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it-IT" sz="1350" dirty="0" smtClean="0">
                <a:latin typeface="Calibri" panose="020F0502020204030204" pitchFamily="34" charset="0"/>
                <a:cs typeface="Calibri" panose="020F0502020204030204" pitchFamily="34" charset="0"/>
              </a:rPr>
              <a:t>-80% CFU dopo ST, quindi solo il 20% sono spore, il resto sono batteri vegetativi</a:t>
            </a:r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5054935" y="834873"/>
            <a:ext cx="2833307" cy="1532042"/>
            <a:chOff x="4305060" y="908720"/>
            <a:chExt cx="4301929" cy="2448272"/>
          </a:xfrm>
        </p:grpSpPr>
        <p:pic>
          <p:nvPicPr>
            <p:cNvPr id="18" name="Immagine 17" descr="P8050112.JPG"/>
            <p:cNvPicPr>
              <a:picLocks noChangeAspect="1"/>
            </p:cNvPicPr>
            <p:nvPr/>
          </p:nvPicPr>
          <p:blipFill>
            <a:blip r:embed="rId2" cstate="print"/>
            <a:srcRect l="3065" t="17393" b="9051"/>
            <a:stretch>
              <a:fillRect/>
            </a:stretch>
          </p:blipFill>
          <p:spPr>
            <a:xfrm>
              <a:off x="4305060" y="908720"/>
              <a:ext cx="4301929" cy="2448272"/>
            </a:xfrm>
            <a:prstGeom prst="rect">
              <a:avLst/>
            </a:prstGeom>
          </p:spPr>
        </p:pic>
        <p:sp>
          <p:nvSpPr>
            <p:cNvPr id="19" name="CasellaDiTesto 18"/>
            <p:cNvSpPr txBox="1"/>
            <p:nvPr/>
          </p:nvSpPr>
          <p:spPr>
            <a:xfrm>
              <a:off x="4953132" y="1052736"/>
              <a:ext cx="1080120" cy="479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350" b="1" dirty="0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-ST</a:t>
              </a:r>
              <a:endParaRPr lang="it-IT" sz="135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7257388" y="1052736"/>
              <a:ext cx="864098" cy="479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350" b="1" dirty="0" smtClean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+ST</a:t>
              </a:r>
              <a:endParaRPr lang="it-IT" sz="135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3" name="Grafico 22"/>
          <p:cNvGraphicFramePr/>
          <p:nvPr>
            <p:extLst>
              <p:ext uri="{D42A27DB-BD31-4B8C-83A1-F6EECF244321}">
                <p14:modId xmlns:p14="http://schemas.microsoft.com/office/powerpoint/2010/main" val="652406287"/>
              </p:ext>
            </p:extLst>
          </p:nvPr>
        </p:nvGraphicFramePr>
        <p:xfrm>
          <a:off x="5015034" y="2568044"/>
          <a:ext cx="3968685" cy="2980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CasellaDiTesto 23"/>
          <p:cNvSpPr txBox="1"/>
          <p:nvPr/>
        </p:nvSpPr>
        <p:spPr>
          <a:xfrm>
            <a:off x="5015034" y="5495898"/>
            <a:ext cx="41737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 smtClean="0">
                <a:latin typeface="Calibri" panose="020F0502020204030204" pitchFamily="34" charset="0"/>
                <a:cs typeface="Calibri" panose="020F0502020204030204" pitchFamily="34" charset="0"/>
              </a:rPr>
              <a:t>Inibizione crescita in co-coltura (conta CFU dopo 24 h)</a:t>
            </a:r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4149" y="2679550"/>
            <a:ext cx="4877862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PCHS-</a:t>
            </a:r>
            <a:r>
              <a:rPr lang="it-IT" sz="16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Bacilli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inibiscono la crescita batterica e </a:t>
            </a:r>
            <a:r>
              <a:rPr lang="it-IT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micetica</a:t>
            </a:r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11" y="3171255"/>
            <a:ext cx="1797262" cy="168653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860" y="3152301"/>
            <a:ext cx="1747181" cy="1705483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2351945" y="6297209"/>
            <a:ext cx="4749947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Attività ON FIELD??</a:t>
            </a:r>
            <a:endParaRPr lang="it-IT" sz="2000" b="1" u="sng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/>
          <p:cNvSpPr txBox="1"/>
          <p:nvPr/>
        </p:nvSpPr>
        <p:spPr>
          <a:xfrm>
            <a:off x="2596629" y="123912"/>
            <a:ext cx="4050450" cy="523220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EFFICACIA </a:t>
            </a:r>
            <a:r>
              <a:rPr lang="it-IT" sz="2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 VITRO</a:t>
            </a:r>
            <a:endParaRPr lang="it-IT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472311" y="4915262"/>
            <a:ext cx="417371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 smtClean="0">
                <a:latin typeface="Calibri" panose="020F0502020204030204" pitchFamily="34" charset="0"/>
                <a:cs typeface="Calibri" panose="020F0502020204030204" pitchFamily="34" charset="0"/>
              </a:rPr>
              <a:t>Produzione composti antimicrobici (aloni di inibizione crescita a 24 h) da parte di </a:t>
            </a:r>
            <a:r>
              <a:rPr lang="it-IT" sz="135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it-IT" sz="135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subtilis</a:t>
            </a:r>
            <a:r>
              <a:rPr lang="it-IT" sz="135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dirty="0" smtClean="0">
                <a:latin typeface="Calibri" panose="020F0502020204030204" pitchFamily="34" charset="0"/>
                <a:cs typeface="Calibri" panose="020F0502020204030204" pitchFamily="34" charset="0"/>
              </a:rPr>
              <a:t>(S), </a:t>
            </a:r>
            <a:r>
              <a:rPr lang="it-IT" sz="135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pumilus</a:t>
            </a:r>
            <a:r>
              <a:rPr lang="it-IT" sz="1350" dirty="0" smtClean="0">
                <a:latin typeface="Calibri" panose="020F0502020204030204" pitchFamily="34" charset="0"/>
                <a:cs typeface="Calibri" panose="020F0502020204030204" pitchFamily="34" charset="0"/>
              </a:rPr>
              <a:t> (P) e </a:t>
            </a:r>
            <a:r>
              <a:rPr lang="it-IT" sz="135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megaterium</a:t>
            </a:r>
            <a:r>
              <a:rPr lang="it-IT" sz="1350" dirty="0" smtClean="0">
                <a:latin typeface="Calibri" panose="020F0502020204030204" pitchFamily="34" charset="0"/>
                <a:cs typeface="Calibri" panose="020F0502020204030204" pitchFamily="34" charset="0"/>
              </a:rPr>
              <a:t> (M).</a:t>
            </a:r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8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98471" y="1517253"/>
            <a:ext cx="8694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tudio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multicentrico randomizzato 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controllato.</a:t>
            </a:r>
            <a:endParaRPr lang="it-IT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Efficacia valutata settimanale in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ospedali </a:t>
            </a:r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(1 in Belgio e 2 in Italia), per 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6 mesi</a:t>
            </a:r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paragonando direttamente il livello di contaminazione con quello ottenuto mediante 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sanificazione tradizionale</a:t>
            </a:r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(composti a base di cloro). 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461112" y="2933760"/>
            <a:ext cx="609370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14494" y="947499"/>
            <a:ext cx="5639166" cy="40011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1. PCHS </a:t>
            </a:r>
            <a:r>
              <a:rPr lang="it-IT" sz="20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versus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sanificazione 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tradizionale</a:t>
            </a:r>
            <a:endParaRPr 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085163" y="2974450"/>
            <a:ext cx="1065882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HOSPITAL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3597005" y="2763550"/>
            <a:ext cx="3825608" cy="2726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597005" y="3215639"/>
            <a:ext cx="3825608" cy="272667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229148" y="3899274"/>
            <a:ext cx="8609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Reparti inclusi nello studio: identiche unità di 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Medicina Generale</a:t>
            </a:r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Riabilitazione</a:t>
            </a:r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Geriatria</a:t>
            </a:r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assegnate casualmente al gruppo trattato con PCHS o a quello trattato con prodotti a base di cloro.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2299771" y="2741757"/>
            <a:ext cx="139638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Gen. Medicine 1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2299770" y="3211307"/>
            <a:ext cx="139638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Gen. Medicine 2</a:t>
            </a:r>
          </a:p>
        </p:txBody>
      </p:sp>
      <p:sp>
        <p:nvSpPr>
          <p:cNvPr id="22" name="Parentesi graffa aperta 21"/>
          <p:cNvSpPr/>
          <p:nvPr/>
        </p:nvSpPr>
        <p:spPr>
          <a:xfrm>
            <a:off x="2126255" y="2741758"/>
            <a:ext cx="198304" cy="805571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4811614" y="2759217"/>
            <a:ext cx="166905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Chemical</a:t>
            </a:r>
            <a:r>
              <a:rPr lang="it-IT" sz="135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cleaning</a:t>
            </a:r>
            <a:endParaRPr lang="it-IT" sz="135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810236" y="3212288"/>
            <a:ext cx="166905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Probiotic</a:t>
            </a:r>
            <a:r>
              <a:rPr lang="it-IT" sz="135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cleaning</a:t>
            </a:r>
            <a:endParaRPr lang="it-IT" sz="135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3506116" y="2437167"/>
            <a:ext cx="2148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7166471" y="2402450"/>
            <a:ext cx="7932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endParaRPr lang="it-IT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Connettore 1 27"/>
          <p:cNvCxnSpPr/>
          <p:nvPr/>
        </p:nvCxnSpPr>
        <p:spPr>
          <a:xfrm>
            <a:off x="7422613" y="2656366"/>
            <a:ext cx="0" cy="8319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>
            <a:off x="3597005" y="2656366"/>
            <a:ext cx="0" cy="8319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2"/>
          <a:srcRect t="32089" r="38048" b="19862"/>
          <a:stretch/>
        </p:blipFill>
        <p:spPr>
          <a:xfrm>
            <a:off x="352275" y="4827135"/>
            <a:ext cx="3493206" cy="1815219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4056175" y="4919044"/>
            <a:ext cx="4560592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Superfici testate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: pavimento, pediera letto e lavabo (ogni punto in duplicato o triplicato</a:t>
            </a:r>
            <a:r>
              <a:rPr lang="it-IT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Analizzati circa </a:t>
            </a:r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20,000 campioni microbiologici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METODI: Analisi contaminazione superficiale mediante CFU </a:t>
            </a:r>
            <a:r>
              <a:rPr lang="it-IT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count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(piastre </a:t>
            </a:r>
            <a:r>
              <a:rPr lang="it-IT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Rodac</a:t>
            </a:r>
            <a:r>
              <a:rPr lang="it-IT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31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sellaDiTesto 31"/>
          <p:cNvSpPr txBox="1"/>
          <p:nvPr/>
        </p:nvSpPr>
        <p:spPr>
          <a:xfrm>
            <a:off x="2596629" y="123912"/>
            <a:ext cx="4050450" cy="523220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EFFICACIA </a:t>
            </a:r>
            <a:r>
              <a:rPr lang="it-IT" sz="2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it-IT" sz="28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lang="it-IT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3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76" y="1651793"/>
            <a:ext cx="5886719" cy="3359882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241680" y="111856"/>
            <a:ext cx="2759719" cy="523220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RISULTATI</a:t>
            </a:r>
            <a:endParaRPr lang="it-IT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7234351" y="2165615"/>
            <a:ext cx="1710368" cy="21698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RIDUZIONE</a:t>
            </a:r>
            <a:r>
              <a:rPr lang="it-IT" sz="1350" dirty="0" smtClean="0">
                <a:latin typeface="Calibri" panose="020F0502020204030204" pitchFamily="34" charset="0"/>
                <a:cs typeface="Calibri" panose="020F0502020204030204" pitchFamily="34" charset="0"/>
              </a:rPr>
              <a:t> di tutti i patogeni HAI-associati analizzati fino a </a:t>
            </a:r>
            <a:r>
              <a:rPr lang="it-IT" sz="13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90%</a:t>
            </a:r>
            <a:r>
              <a:rPr lang="it-IT" sz="1350" dirty="0" smtClean="0">
                <a:latin typeface="Calibri" panose="020F0502020204030204" pitchFamily="34" charset="0"/>
                <a:cs typeface="Calibri" panose="020F0502020204030204" pitchFamily="34" charset="0"/>
              </a:rPr>
              <a:t> più che con i disinfettanti tradizionali (cloro). </a:t>
            </a:r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 smtClean="0">
                <a:latin typeface="Calibri" panose="020F0502020204030204" pitchFamily="34" charset="0"/>
                <a:cs typeface="Calibri" panose="020F0502020204030204" pitchFamily="34" charset="0"/>
              </a:rPr>
              <a:t>Riduzione </a:t>
            </a:r>
            <a:r>
              <a:rPr lang="it-IT" sz="135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STABILE </a:t>
            </a:r>
            <a:r>
              <a:rPr lang="it-IT" sz="1350" dirty="0" smtClean="0">
                <a:latin typeface="Calibri" panose="020F0502020204030204" pitchFamily="34" charset="0"/>
                <a:cs typeface="Calibri" panose="020F0502020204030204" pitchFamily="34" charset="0"/>
              </a:rPr>
              <a:t>nel tempo. </a:t>
            </a:r>
            <a:endParaRPr lang="it-IT" sz="13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62" y="5221981"/>
            <a:ext cx="4501651" cy="138946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663229" y="5461101"/>
            <a:ext cx="271017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Caratteristiche microbiota residuo?</a:t>
            </a:r>
          </a:p>
          <a:p>
            <a:pPr algn="ctr"/>
            <a:r>
              <a:rPr lang="it-IT" sz="20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Selezione resistenti?</a:t>
            </a:r>
            <a:endParaRPr lang="it-IT" sz="2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ttangolo 11"/>
          <p:cNvSpPr>
            <a:spLocks noChangeArrowheads="1"/>
          </p:cNvSpPr>
          <p:nvPr/>
        </p:nvSpPr>
        <p:spPr bwMode="auto">
          <a:xfrm>
            <a:off x="979843" y="851024"/>
            <a:ext cx="666768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PCHS</a:t>
            </a:r>
            <a:r>
              <a:rPr lang="it-IT" altLang="it-IT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abbatte </a:t>
            </a:r>
            <a:r>
              <a:rPr lang="it-IT" alt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stabilmente </a:t>
            </a:r>
            <a:r>
              <a:rPr lang="it-IT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carica patogena sulle superfici trattate </a:t>
            </a:r>
            <a:endParaRPr lang="it-IT" altLang="it-IT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altLang="it-IT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Vandini et al., PLOS One 2014</a:t>
            </a:r>
            <a:r>
              <a:rPr lang="it-IT" alt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0" name="CasellaDiTesto 14"/>
          <p:cNvSpPr txBox="1">
            <a:spLocks noChangeArrowheads="1"/>
          </p:cNvSpPr>
          <p:nvPr/>
        </p:nvSpPr>
        <p:spPr bwMode="auto">
          <a:xfrm>
            <a:off x="231881" y="3821618"/>
            <a:ext cx="8429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PCHS</a:t>
            </a:r>
          </a:p>
        </p:txBody>
      </p:sp>
      <p:sp>
        <p:nvSpPr>
          <p:cNvPr id="11" name="CasellaDiTesto 15"/>
          <p:cNvSpPr txBox="1">
            <a:spLocks noChangeArrowheads="1"/>
          </p:cNvSpPr>
          <p:nvPr/>
        </p:nvSpPr>
        <p:spPr bwMode="auto">
          <a:xfrm>
            <a:off x="231881" y="2044700"/>
            <a:ext cx="10080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Detergenti chimici</a:t>
            </a:r>
          </a:p>
        </p:txBody>
      </p:sp>
      <p:cxnSp>
        <p:nvCxnSpPr>
          <p:cNvPr id="12" name="Connettore 2 11"/>
          <p:cNvCxnSpPr/>
          <p:nvPr/>
        </p:nvCxnSpPr>
        <p:spPr bwMode="auto">
          <a:xfrm flipV="1">
            <a:off x="799857" y="2417044"/>
            <a:ext cx="469900" cy="31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 bwMode="auto">
          <a:xfrm flipV="1">
            <a:off x="816076" y="3964493"/>
            <a:ext cx="469900" cy="31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1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13755" y="1516635"/>
            <a:ext cx="866898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Microbiota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superficiale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analizzato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mensilmente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PRIMA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</a:t>
            </a:r>
            <a:r>
              <a:rPr lang="en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DOPO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l’applicazione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del PCHS.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Trattamento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di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tutti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reparti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di un </a:t>
            </a:r>
            <a:r>
              <a:rPr lang="en-US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ospedale</a:t>
            </a:r>
            <a:r>
              <a:rPr lang="en-US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Ferrara).</a:t>
            </a: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784066" y="881717"/>
            <a:ext cx="3752057" cy="40011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it-IT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-post </a:t>
            </a:r>
            <a:r>
              <a:rPr lang="it-IT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intervention</a:t>
            </a:r>
            <a:endParaRPr 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338854" y="3216309"/>
            <a:ext cx="11233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HOSPITAL</a:t>
            </a:r>
          </a:p>
          <a:p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wards</a:t>
            </a:r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544755" y="3428390"/>
            <a:ext cx="1595201" cy="27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139957" y="3428390"/>
            <a:ext cx="3255484" cy="27266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611367" y="3424058"/>
            <a:ext cx="152670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Chemical</a:t>
            </a:r>
            <a:r>
              <a:rPr lang="it-IT" sz="135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cleaning</a:t>
            </a:r>
            <a:endParaRPr lang="it-IT" sz="135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5159168" y="3424058"/>
            <a:ext cx="154414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Probiotic</a:t>
            </a:r>
            <a:r>
              <a:rPr lang="it-IT" sz="135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35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cleaning</a:t>
            </a:r>
            <a:endParaRPr lang="it-IT" sz="135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431438" y="3075547"/>
            <a:ext cx="2148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6" name="Connettore 1 25"/>
          <p:cNvCxnSpPr/>
          <p:nvPr/>
        </p:nvCxnSpPr>
        <p:spPr>
          <a:xfrm>
            <a:off x="2544755" y="3306661"/>
            <a:ext cx="0" cy="3943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7393554" y="3306660"/>
            <a:ext cx="0" cy="3943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7003294" y="3087891"/>
            <a:ext cx="7805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it-IT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endParaRPr lang="it-IT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3454236" y="2541769"/>
            <a:ext cx="150363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INTERVENTION</a:t>
            </a:r>
          </a:p>
          <a:p>
            <a:pPr algn="ctr"/>
            <a:r>
              <a:rPr lang="it-IT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(PCHS </a:t>
            </a:r>
            <a:r>
              <a:rPr lang="it-IT" sz="135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application</a:t>
            </a:r>
            <a:r>
              <a:rPr lang="it-IT" sz="135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Freccia in giù 4"/>
          <p:cNvSpPr/>
          <p:nvPr/>
        </p:nvSpPr>
        <p:spPr>
          <a:xfrm>
            <a:off x="4055884" y="3269226"/>
            <a:ext cx="150173" cy="1163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73777" y="4109670"/>
            <a:ext cx="7570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Superfici testate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: pavimento, pediera letto e lavabo (ogni punto in duplicato o triplicato).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1786969" y="4554228"/>
            <a:ext cx="2141114" cy="6232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5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ANALISI MICROBIOLOGICHE</a:t>
            </a:r>
            <a:endParaRPr lang="en-US" sz="15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243342" y="5628669"/>
            <a:ext cx="994007" cy="1180997"/>
          </a:xfrm>
          <a:prstGeom prst="rect">
            <a:avLst/>
          </a:prstGeom>
        </p:spPr>
      </p:pic>
      <p:cxnSp>
        <p:nvCxnSpPr>
          <p:cNvPr id="24" name="Connettore 2 23"/>
          <p:cNvCxnSpPr/>
          <p:nvPr/>
        </p:nvCxnSpPr>
        <p:spPr>
          <a:xfrm>
            <a:off x="2740346" y="5252702"/>
            <a:ext cx="1" cy="4694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r="10518" b="9918"/>
          <a:stretch>
            <a:fillRect/>
          </a:stretch>
        </p:blipFill>
        <p:spPr bwMode="auto">
          <a:xfrm>
            <a:off x="481487" y="4554228"/>
            <a:ext cx="1305482" cy="89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" t="7475" r="3217" b="17346"/>
          <a:stretch>
            <a:fillRect/>
          </a:stretch>
        </p:blipFill>
        <p:spPr bwMode="auto">
          <a:xfrm>
            <a:off x="7566812" y="4545543"/>
            <a:ext cx="1120054" cy="84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ttangolo 31"/>
          <p:cNvSpPr/>
          <p:nvPr/>
        </p:nvSpPr>
        <p:spPr>
          <a:xfrm>
            <a:off x="5408309" y="4545543"/>
            <a:ext cx="2141114" cy="3577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5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ANALISI MOLECOLARI</a:t>
            </a:r>
            <a:endParaRPr lang="en-US" sz="15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3" name="Rettangolo 15"/>
          <p:cNvSpPr>
            <a:spLocks noChangeArrowheads="1"/>
          </p:cNvSpPr>
          <p:nvPr/>
        </p:nvSpPr>
        <p:spPr bwMode="auto">
          <a:xfrm>
            <a:off x="6786436" y="5444573"/>
            <a:ext cx="2221308" cy="135408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0" indent="0" algn="just" eaLnBrk="1">
              <a:lnSpc>
                <a:spcPct val="115000"/>
              </a:lnSpc>
              <a:spcAft>
                <a:spcPct val="0"/>
              </a:spcAft>
            </a:pP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DNA 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→ 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PCR e qPCR 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evidenziare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carica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batterica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totale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presenza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it-IT" sz="1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Bacillus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geni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farmaco-resistenza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messi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punto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nuovi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sistemi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molecolare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34" name="Connettore 2 33"/>
          <p:cNvCxnSpPr/>
          <p:nvPr/>
        </p:nvCxnSpPr>
        <p:spPr>
          <a:xfrm>
            <a:off x="6522918" y="4925879"/>
            <a:ext cx="1" cy="4694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16"/>
          <p:cNvSpPr>
            <a:spLocks noChangeArrowheads="1"/>
          </p:cNvSpPr>
          <p:nvPr/>
        </p:nvSpPr>
        <p:spPr bwMode="auto">
          <a:xfrm>
            <a:off x="356818" y="5712215"/>
            <a:ext cx="1679531" cy="94179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0" indent="0" algn="just" eaLnBrk="1">
              <a:lnSpc>
                <a:spcPct val="115000"/>
              </a:lnSpc>
              <a:spcAft>
                <a:spcPct val="0"/>
              </a:spcAft>
            </a:pP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Microbiologia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convenzionale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it-IT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>
              <a:lnSpc>
                <a:spcPct val="115000"/>
              </a:lnSpc>
              <a:spcAft>
                <a:spcPct val="0"/>
              </a:spcAft>
            </a:pPr>
            <a:r>
              <a:rPr lang="en-US" altLang="it-IT" sz="1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</a:t>
            </a:r>
            <a:r>
              <a:rPr lang="en-US" altLang="it-IT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 (6 </a:t>
            </a: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patogeni</a:t>
            </a:r>
            <a:r>
              <a:rPr lang="en-US" alt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just" eaLnBrk="1">
              <a:lnSpc>
                <a:spcPct val="115000"/>
              </a:lnSpc>
              <a:spcAft>
                <a:spcPct val="0"/>
              </a:spcAft>
            </a:pPr>
            <a:r>
              <a:rPr lang="en-US" altLang="it-IT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Antibiogrammi</a:t>
            </a:r>
            <a:endParaRPr lang="en-US" altLang="it-IT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Immagin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114" y="5444572"/>
            <a:ext cx="2001322" cy="135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http://www.dossetti.it/images/DOSSETTItrasparen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535" y="24543"/>
            <a:ext cx="1054465" cy="10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asellaDiTesto 36"/>
          <p:cNvSpPr txBox="1"/>
          <p:nvPr/>
        </p:nvSpPr>
        <p:spPr>
          <a:xfrm>
            <a:off x="2596629" y="123912"/>
            <a:ext cx="4050450" cy="523220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EFFICACIA </a:t>
            </a:r>
            <a:r>
              <a:rPr lang="it-IT" sz="2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it-IT" sz="2800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lang="it-IT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3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Tema di Office">
    <a:majorFont>
      <a:latin typeface="Arial"/>
      <a:ea typeface=""/>
      <a:cs typeface="Arial Unicode MS"/>
    </a:majorFont>
    <a:minorFont>
      <a:latin typeface="Arial"/>
      <a:ea typeface=""/>
      <a:cs typeface="Arial Unicode M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Goccia</Template>
  <TotalTime>3575</TotalTime>
  <Words>1217</Words>
  <Application>Microsoft Office PowerPoint</Application>
  <PresentationFormat>Presentazione su schermo (4:3)</PresentationFormat>
  <Paragraphs>146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Tw Cen MT</vt:lpstr>
      <vt:lpstr>Goccia</vt:lpstr>
      <vt:lpstr>ImpaTTO deL Sistema “PCHS”  Su ECOSISTEMA MICROBICO E RESISTOMA DELLA POPOLAZIONE CONTAMINANTE  LE SUPERFICI OSPEDALIERE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Elisabetta Caselli</dc:creator>
  <cp:lastModifiedBy>Elisabetta Caselli</cp:lastModifiedBy>
  <cp:revision>144</cp:revision>
  <cp:lastPrinted>2017-06-13T07:18:12Z</cp:lastPrinted>
  <dcterms:created xsi:type="dcterms:W3CDTF">2016-09-08T13:58:27Z</dcterms:created>
  <dcterms:modified xsi:type="dcterms:W3CDTF">2017-06-13T07:43:30Z</dcterms:modified>
</cp:coreProperties>
</file>