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92" r:id="rId3"/>
    <p:sldMasterId id="2147483722" r:id="rId4"/>
  </p:sldMasterIdLst>
  <p:notesMasterIdLst>
    <p:notesMasterId r:id="rId24"/>
  </p:notesMasterIdLst>
  <p:sldIdLst>
    <p:sldId id="256" r:id="rId5"/>
    <p:sldId id="646" r:id="rId6"/>
    <p:sldId id="647" r:id="rId7"/>
    <p:sldId id="648" r:id="rId8"/>
    <p:sldId id="651" r:id="rId9"/>
    <p:sldId id="650" r:id="rId10"/>
    <p:sldId id="608" r:id="rId11"/>
    <p:sldId id="652" r:id="rId12"/>
    <p:sldId id="654" r:id="rId13"/>
    <p:sldId id="632" r:id="rId14"/>
    <p:sldId id="653" r:id="rId15"/>
    <p:sldId id="633" r:id="rId16"/>
    <p:sldId id="638" r:id="rId17"/>
    <p:sldId id="636" r:id="rId18"/>
    <p:sldId id="656" r:id="rId19"/>
    <p:sldId id="657" r:id="rId20"/>
    <p:sldId id="658" r:id="rId21"/>
    <p:sldId id="659" r:id="rId22"/>
    <p:sldId id="54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2" autoAdjust="0"/>
    <p:restoredTop sz="94192"/>
  </p:normalViewPr>
  <p:slideViewPr>
    <p:cSldViewPr snapToGrid="0" snapToObjects="1">
      <p:cViewPr>
        <p:scale>
          <a:sx n="61" d="100"/>
          <a:sy n="61" d="100"/>
        </p:scale>
        <p:origin x="1408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7EAE-D15E-5B44-96A3-01DE798F5628}" type="datetimeFigureOut">
              <a:t>21/09/16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080B-795F-0844-9C18-FDB86DBAB25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080B-795F-0844-9C18-FDB86DBAB2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408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080B-795F-0844-9C18-FDB86DBAB2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98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080B-795F-0844-9C18-FDB86DBAB2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5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1909"/>
            <a:ext cx="7772400" cy="1468967"/>
          </a:xfrm>
        </p:spPr>
        <p:txBody>
          <a:bodyPr/>
          <a:lstStyle>
            <a:lvl1pPr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rgbClr val="18466D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80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4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12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2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45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5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0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7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5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3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009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6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3633"/>
            <a:ext cx="20574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3633"/>
            <a:ext cx="60198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7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6308725"/>
            <a:ext cx="4321175" cy="360363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  <a:lvl2pPr algn="r">
              <a:spcBef>
                <a:spcPts val="0"/>
              </a:spcBef>
              <a:buFontTx/>
              <a:buNone/>
              <a:defRPr sz="1200">
                <a:effectLst/>
              </a:defRPr>
            </a:lvl2pPr>
            <a:lvl3pPr algn="r">
              <a:spcBef>
                <a:spcPts val="0"/>
              </a:spcBef>
              <a:buFontTx/>
              <a:buNone/>
              <a:defRPr sz="1200">
                <a:effectLst/>
              </a:defRPr>
            </a:lvl3pPr>
            <a:lvl4pPr algn="r">
              <a:spcBef>
                <a:spcPts val="0"/>
              </a:spcBef>
              <a:buFontTx/>
              <a:buNone/>
              <a:defRPr sz="1200">
                <a:effectLst/>
              </a:defRPr>
            </a:lvl4pPr>
            <a:lvl5pPr algn="r">
              <a:spcBef>
                <a:spcPts val="0"/>
              </a:spcBef>
              <a:buFontTx/>
              <a:buNone/>
              <a:defRPr sz="1200">
                <a:effectLst/>
              </a:defRPr>
            </a:lvl5pPr>
          </a:lstStyle>
          <a:p>
            <a:pPr lvl="0"/>
            <a:r>
              <a:rPr lang="en-US" dirty="0" smtClean="0"/>
              <a:t>Enter reference text</a:t>
            </a:r>
            <a:endParaRPr lang="en-GB" dirty="0"/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308725"/>
            <a:ext cx="4321175" cy="360363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effectLst/>
              </a:defRPr>
            </a:lvl1pPr>
            <a:lvl2pPr algn="r">
              <a:spcBef>
                <a:spcPts val="0"/>
              </a:spcBef>
              <a:buFontTx/>
              <a:buNone/>
              <a:defRPr sz="1200">
                <a:effectLst/>
              </a:defRPr>
            </a:lvl2pPr>
            <a:lvl3pPr algn="r">
              <a:spcBef>
                <a:spcPts val="0"/>
              </a:spcBef>
              <a:buFontTx/>
              <a:buNone/>
              <a:defRPr sz="1200">
                <a:effectLst/>
              </a:defRPr>
            </a:lvl3pPr>
            <a:lvl4pPr algn="r">
              <a:spcBef>
                <a:spcPts val="0"/>
              </a:spcBef>
              <a:buFontTx/>
              <a:buNone/>
              <a:defRPr sz="1200">
                <a:effectLst/>
              </a:defRPr>
            </a:lvl4pPr>
            <a:lvl5pPr algn="r">
              <a:spcBef>
                <a:spcPts val="0"/>
              </a:spcBef>
              <a:buFontTx/>
              <a:buNone/>
              <a:defRPr sz="1200">
                <a:effectLst/>
              </a:defRPr>
            </a:lvl5pPr>
          </a:lstStyle>
          <a:p>
            <a:pPr lvl="0"/>
            <a:r>
              <a:rPr lang="en-US" dirty="0" smtClean="0"/>
              <a:t>Enter footnote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462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02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974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535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16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06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77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0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480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14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272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21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26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E3AC-B984-E444-A38C-D26AA75850FA}" type="datetimeFigureOut">
              <a:t>21/09/16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8E31-1D30-5942-883F-E7A4F7E140B0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36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2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sz="24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charset="0"/>
        <a:buChar char="–"/>
        <a:defRPr sz="20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Arial" charset="0"/>
        <a:buChar char="–"/>
        <a:defRPr sz="16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30000"/>
        </a:spcAft>
        <a:buClr>
          <a:schemeClr val="accent2"/>
        </a:buClr>
        <a:buFont typeface="Wingdings" charset="0"/>
        <a:buChar char=""/>
        <a:defRPr sz="1400" b="1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30000"/>
        </a:spcAft>
        <a:buClr>
          <a:srgbClr val="F17F24"/>
        </a:buClr>
        <a:buFont typeface="Wingdings" pitchFamily="2" charset="2"/>
        <a:buBlip>
          <a:blip r:embed="rId14"/>
        </a:buBlip>
        <a:defRPr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38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9A09682-30DE-4943-B803-846D0D7371A7}" type="datetime1">
              <a:rPr lang="it-IT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21/09/16</a:t>
            </a:fld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latin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2977071-3E3C-AD42-AB33-B52CBD00EC8A}" type="slidenum">
              <a:rPr lang="it-IT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7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E3AC-B984-E444-A38C-D26AA75850FA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21/09/16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8E31-1D30-5942-883F-E7A4F7E140B0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7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gi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gi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89904" y="487934"/>
            <a:ext cx="7209216" cy="9706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  <a:cs typeface="Arial Black"/>
              </a:rPr>
              <a:t>La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: un </a:t>
            </a:r>
            <a:r>
              <a:rPr lang="en-US" b="1" dirty="0" err="1" smtClean="0">
                <a:latin typeface="+mj-lt"/>
                <a:cs typeface="Arial Black"/>
              </a:rPr>
              <a:t>elemento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essenziale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nel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combattere</a:t>
            </a:r>
            <a:r>
              <a:rPr lang="en-US" b="1" dirty="0" smtClean="0">
                <a:latin typeface="+mj-lt"/>
                <a:cs typeface="Arial Black"/>
              </a:rPr>
              <a:t> la </a:t>
            </a:r>
            <a:r>
              <a:rPr lang="en-US" b="1" dirty="0" err="1" smtClean="0">
                <a:latin typeface="+mj-lt"/>
                <a:cs typeface="Arial Black"/>
              </a:rPr>
              <a:t>resistenza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agli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40824" y="2113155"/>
            <a:ext cx="3297761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latin typeface="+mj-lt"/>
                <a:cs typeface="Arial Black"/>
              </a:rPr>
              <a:t>Gian</a:t>
            </a:r>
            <a:r>
              <a:rPr lang="en-US" sz="2000" b="1" dirty="0">
                <a:latin typeface="+mj-lt"/>
                <a:cs typeface="Arial Black"/>
              </a:rPr>
              <a:t> Maria Rossolini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+mj-lt"/>
                <a:cs typeface="Arial Black"/>
              </a:rPr>
              <a:t>Dip. Medicina Sperimentale e Clinica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+mj-lt"/>
                <a:cs typeface="Arial Black"/>
              </a:rPr>
              <a:t>Università di Firenze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+mj-lt"/>
                <a:cs typeface="Arial Black"/>
              </a:rPr>
              <a:t>Dip. </a:t>
            </a:r>
            <a:r>
              <a:rPr lang="en-US" sz="1600" b="1" dirty="0" err="1">
                <a:latin typeface="+mj-lt"/>
                <a:cs typeface="Arial Black"/>
              </a:rPr>
              <a:t>Biotecnologie Mediche </a:t>
            </a:r>
            <a:endParaRPr lang="en-US" sz="1600" b="1" dirty="0">
              <a:latin typeface="+mj-lt"/>
              <a:cs typeface="Arial Black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err="1">
                <a:latin typeface="+mj-lt"/>
                <a:cs typeface="Arial Black"/>
              </a:rPr>
              <a:t>Università</a:t>
            </a:r>
            <a:r>
              <a:rPr lang="en-US" sz="2000" b="1" dirty="0">
                <a:latin typeface="+mj-lt"/>
                <a:cs typeface="Arial Black"/>
              </a:rPr>
              <a:t> di Siena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+mj-lt"/>
                <a:cs typeface="Arial Black"/>
              </a:rPr>
              <a:t>SODc Microbiologia e Virologia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+mj-lt"/>
                <a:cs typeface="Arial Black"/>
              </a:rPr>
              <a:t>A.O.U. Careggi, </a:t>
            </a:r>
            <a:r>
              <a:rPr lang="en-US" sz="2000" b="1" dirty="0" smtClean="0">
                <a:latin typeface="+mj-lt"/>
                <a:cs typeface="Arial Black"/>
              </a:rPr>
              <a:t>Firenze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 rotWithShape="1">
          <a:blip r:embed="rId2"/>
          <a:srcRect l="21139" t="6701" r="24080" b="44297"/>
          <a:stretch/>
        </p:blipFill>
        <p:spPr>
          <a:xfrm>
            <a:off x="7132461" y="4598366"/>
            <a:ext cx="917474" cy="82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3"/>
          <p:cNvPicPr>
            <a:picLocks noChangeAspect="1"/>
          </p:cNvPicPr>
          <p:nvPr/>
        </p:nvPicPr>
        <p:blipFill rotWithShape="1">
          <a:blip r:embed="rId3"/>
          <a:srcRect r="81456" b="838"/>
          <a:stretch/>
        </p:blipFill>
        <p:spPr>
          <a:xfrm>
            <a:off x="4953591" y="4598366"/>
            <a:ext cx="926398" cy="827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4" descr="Marchio_AOUC_2010_ok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1"/>
          <a:stretch/>
        </p:blipFill>
        <p:spPr bwMode="auto">
          <a:xfrm>
            <a:off x="6078893" y="4598366"/>
            <a:ext cx="853800" cy="827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265" y="2002291"/>
            <a:ext cx="2235200" cy="2006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50" y="4278162"/>
            <a:ext cx="3468010" cy="12769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53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88442" y="368296"/>
            <a:ext cx="6402967" cy="80202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Calibri"/>
                <a:cs typeface="Calibri"/>
              </a:rPr>
              <a:t>Nuove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tecnologie</a:t>
            </a:r>
            <a:r>
              <a:rPr lang="en-US" b="1" dirty="0" smtClean="0">
                <a:latin typeface="Calibri"/>
                <a:cs typeface="Calibri"/>
              </a:rPr>
              <a:t> in </a:t>
            </a:r>
            <a:r>
              <a:rPr lang="en-US" b="1" dirty="0" err="1" smtClean="0">
                <a:latin typeface="Calibri"/>
                <a:cs typeface="Calibri"/>
              </a:rPr>
              <a:t>diagnostica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microbiologica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utili</a:t>
            </a:r>
            <a:r>
              <a:rPr lang="en-US" b="1" dirty="0" smtClean="0">
                <a:latin typeface="Calibri"/>
                <a:cs typeface="Calibri"/>
              </a:rPr>
              <a:t> per </a:t>
            </a:r>
            <a:r>
              <a:rPr lang="en-US" b="1" dirty="0" err="1" smtClean="0">
                <a:latin typeface="Calibri"/>
                <a:cs typeface="Calibri"/>
              </a:rPr>
              <a:t>una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diagnosi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più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rapida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ed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accurata</a:t>
            </a:r>
            <a:endParaRPr lang="it-IT" sz="2800" b="1" dirty="0" smtClean="0">
              <a:solidFill>
                <a:srgbClr val="161645"/>
              </a:solidFill>
              <a:latin typeface="Calibri"/>
              <a:cs typeface="Calibri"/>
            </a:endParaRPr>
          </a:p>
        </p:txBody>
      </p:sp>
      <p:pic>
        <p:nvPicPr>
          <p:cNvPr id="10" name="Immagine 9" descr="vitek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92" y="1465958"/>
            <a:ext cx="790313" cy="1047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257" y="1583759"/>
            <a:ext cx="584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000" b="1" dirty="0" err="1" smtClean="0"/>
              <a:t>Spettrometria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massa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tecnologia</a:t>
            </a:r>
            <a:r>
              <a:rPr lang="en-US" sz="2000" b="1" dirty="0" smtClean="0"/>
              <a:t> MALDI-TOF per </a:t>
            </a:r>
            <a:r>
              <a:rPr lang="en-US" sz="2000" b="1" dirty="0" err="1" smtClean="0"/>
              <a:t>l’identificazione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rapida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batteri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funghi</a:t>
            </a:r>
            <a:endParaRPr lang="en-US" sz="20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1461945" y="4435983"/>
            <a:ext cx="6890377" cy="1007725"/>
            <a:chOff x="1012769" y="2707448"/>
            <a:chExt cx="6890377" cy="1007725"/>
          </a:xfrm>
        </p:grpSpPr>
        <p:sp>
          <p:nvSpPr>
            <p:cNvPr id="9" name="TextBox 11"/>
            <p:cNvSpPr txBox="1"/>
            <p:nvPr/>
          </p:nvSpPr>
          <p:spPr>
            <a:xfrm>
              <a:off x="1012769" y="2908837"/>
              <a:ext cx="5778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Courier New" charset="0"/>
                <a:buChar char="o"/>
              </a:pPr>
              <a:r>
                <a:rPr lang="en-US" sz="2000" b="1" dirty="0" err="1" smtClean="0"/>
                <a:t>Biologia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molecolare</a:t>
              </a:r>
              <a:r>
                <a:rPr lang="en-US" sz="2000" b="1" dirty="0" smtClean="0"/>
                <a:t> per </a:t>
              </a:r>
              <a:r>
                <a:rPr lang="en-US" sz="2000" b="1" dirty="0" err="1" smtClean="0"/>
                <a:t>identificazione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ed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antibiogramma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molecolare</a:t>
              </a:r>
              <a:endParaRPr lang="en-US" sz="2000" b="1" dirty="0"/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72"/>
            <a:stretch/>
          </p:blipFill>
          <p:spPr>
            <a:xfrm>
              <a:off x="6278082" y="2707448"/>
              <a:ext cx="1625064" cy="1007725"/>
            </a:xfrm>
            <a:prstGeom prst="rect">
              <a:avLst/>
            </a:prstGeom>
          </p:spPr>
        </p:pic>
      </p:grpSp>
      <p:grpSp>
        <p:nvGrpSpPr>
          <p:cNvPr id="4" name="Gruppo 3"/>
          <p:cNvGrpSpPr/>
          <p:nvPr/>
        </p:nvGrpSpPr>
        <p:grpSpPr>
          <a:xfrm>
            <a:off x="868391" y="2813387"/>
            <a:ext cx="6937701" cy="1506796"/>
            <a:chOff x="1413819" y="3895428"/>
            <a:chExt cx="6937701" cy="1506796"/>
          </a:xfrm>
        </p:grpSpPr>
        <p:sp>
          <p:nvSpPr>
            <p:cNvPr id="17" name="TextBox 11"/>
            <p:cNvSpPr txBox="1"/>
            <p:nvPr/>
          </p:nvSpPr>
          <p:spPr>
            <a:xfrm>
              <a:off x="1413819" y="4005315"/>
              <a:ext cx="54072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Courier New" charset="0"/>
                <a:buChar char="o"/>
              </a:pPr>
              <a:r>
                <a:rPr lang="en-US" sz="2000" b="1" dirty="0"/>
                <a:t>S</a:t>
              </a:r>
              <a:r>
                <a:rPr lang="en-US" sz="2000" b="1" dirty="0" smtClean="0"/>
                <a:t>ingle cell automated time-lapse microscopy (SC-ATLM) per </a:t>
              </a:r>
              <a:r>
                <a:rPr lang="en-US" sz="2000" b="1" dirty="0" err="1" smtClean="0"/>
                <a:t>identificazione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ed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antibiogramma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rapido</a:t>
              </a:r>
              <a:endParaRPr lang="en-US" sz="2000" b="1" dirty="0"/>
            </a:p>
          </p:txBody>
        </p:sp>
        <p:pic>
          <p:nvPicPr>
            <p:cNvPr id="18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" r="12871"/>
            <a:stretch/>
          </p:blipFill>
          <p:spPr>
            <a:xfrm>
              <a:off x="6700367" y="3895428"/>
              <a:ext cx="1651153" cy="1506796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01" y="5228308"/>
            <a:ext cx="1494886" cy="11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1902" y="506260"/>
            <a:ext cx="6729151" cy="51286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/>
              <a:t>Spettrometria</a:t>
            </a:r>
            <a:r>
              <a:rPr lang="en-US" sz="2000" b="1" dirty="0"/>
              <a:t> di </a:t>
            </a:r>
            <a:r>
              <a:rPr lang="en-US" sz="2000" b="1" dirty="0" err="1"/>
              <a:t>massa</a:t>
            </a:r>
            <a:r>
              <a:rPr lang="en-US" sz="2000" b="1" dirty="0"/>
              <a:t> con </a:t>
            </a:r>
            <a:r>
              <a:rPr lang="en-US" sz="2000" b="1" dirty="0" err="1"/>
              <a:t>tecnologia</a:t>
            </a:r>
            <a:r>
              <a:rPr lang="en-US" sz="2000" b="1" dirty="0"/>
              <a:t> MALDI-TOF</a:t>
            </a:r>
            <a:endParaRPr lang="it-IT" sz="2000" b="1" dirty="0" smtClean="0">
              <a:solidFill>
                <a:srgbClr val="161645"/>
              </a:solidFill>
              <a:latin typeface="Calibri"/>
              <a:cs typeface="Calibri"/>
            </a:endParaRPr>
          </a:p>
        </p:txBody>
      </p:sp>
      <p:pic>
        <p:nvPicPr>
          <p:cNvPr id="10" name="Immagine 9" descr="vitek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5" y="1892505"/>
            <a:ext cx="1415315" cy="18761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21" y="1878519"/>
            <a:ext cx="2041122" cy="19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1"/>
          <a:stretch/>
        </p:blipFill>
        <p:spPr bwMode="auto">
          <a:xfrm>
            <a:off x="4357175" y="1784950"/>
            <a:ext cx="3156081" cy="21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7375" y="4330990"/>
            <a:ext cx="7915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/>
              <a:t>Identificazione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batteri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miceti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pochi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minuti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vs</a:t>
            </a:r>
            <a:r>
              <a:rPr lang="en-US" sz="2400" b="1" dirty="0" smtClean="0"/>
              <a:t>. ore)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/>
              <a:t>Migliore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accuratezza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identificazione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biochimica</a:t>
            </a:r>
            <a:endParaRPr lang="en-US" sz="2400" b="1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7373567" y="2290905"/>
            <a:ext cx="1556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Spettro di massa delle </a:t>
            </a:r>
            <a:r>
              <a:rPr lang="it-IT" smtClean="0"/>
              <a:t>proteine microbiche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8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90440" y="419247"/>
            <a:ext cx="4983460" cy="515397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i="1" dirty="0" smtClean="0">
                <a:solidFill>
                  <a:prstClr val="black"/>
                </a:solidFill>
                <a:latin typeface="+mj-lt"/>
                <a:cs typeface="Arial Black"/>
              </a:rPr>
              <a:t>Workflow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delle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emocolture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con MALDI-TOF</a:t>
            </a:r>
            <a:endParaRPr lang="it-IT" sz="2000" b="1" i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grpSp>
        <p:nvGrpSpPr>
          <p:cNvPr id="21516" name="Gruppo 43"/>
          <p:cNvGrpSpPr>
            <a:grpSpLocks/>
          </p:cNvGrpSpPr>
          <p:nvPr/>
        </p:nvGrpSpPr>
        <p:grpSpPr bwMode="auto">
          <a:xfrm>
            <a:off x="1056807" y="2993364"/>
            <a:ext cx="5351456" cy="1892312"/>
            <a:chOff x="1086854" y="4288801"/>
            <a:chExt cx="5351424" cy="1892032"/>
          </a:xfrm>
        </p:grpSpPr>
        <p:grpSp>
          <p:nvGrpSpPr>
            <p:cNvPr id="21517" name="Gruppo 53"/>
            <p:cNvGrpSpPr>
              <a:grpSpLocks/>
            </p:cNvGrpSpPr>
            <p:nvPr/>
          </p:nvGrpSpPr>
          <p:grpSpPr bwMode="auto">
            <a:xfrm>
              <a:off x="3777650" y="4907835"/>
              <a:ext cx="2105012" cy="388533"/>
              <a:chOff x="3777650" y="1995307"/>
              <a:chExt cx="2105012" cy="388533"/>
            </a:xfrm>
          </p:grpSpPr>
          <p:sp>
            <p:nvSpPr>
              <p:cNvPr id="82" name="Rettangolo 3"/>
              <p:cNvSpPr/>
              <p:nvPr/>
            </p:nvSpPr>
            <p:spPr>
              <a:xfrm>
                <a:off x="3777650" y="1995307"/>
                <a:ext cx="293685" cy="2015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83" name="Rettangolo 4"/>
              <p:cNvSpPr/>
              <p:nvPr/>
            </p:nvSpPr>
            <p:spPr>
              <a:xfrm>
                <a:off x="3790350" y="2185869"/>
                <a:ext cx="2092312" cy="19797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6" name="Triangolo isoscele 12"/>
            <p:cNvSpPr/>
            <p:nvPr/>
          </p:nvSpPr>
          <p:spPr>
            <a:xfrm rot="10800000">
              <a:off x="3609376" y="4628476"/>
              <a:ext cx="333373" cy="198409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519" name="TextBox 4"/>
            <p:cNvSpPr txBox="1">
              <a:spLocks noChangeArrowheads="1"/>
            </p:cNvSpPr>
            <p:nvPr/>
          </p:nvSpPr>
          <p:spPr bwMode="auto">
            <a:xfrm>
              <a:off x="3371266" y="4288801"/>
              <a:ext cx="701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Gram</a:t>
              </a:r>
            </a:p>
          </p:txBody>
        </p:sp>
        <p:grpSp>
          <p:nvGrpSpPr>
            <p:cNvPr id="21521" name="Gruppo 66"/>
            <p:cNvGrpSpPr>
              <a:grpSpLocks/>
            </p:cNvGrpSpPr>
            <p:nvPr/>
          </p:nvGrpSpPr>
          <p:grpSpPr bwMode="auto">
            <a:xfrm>
              <a:off x="1086854" y="4899307"/>
              <a:ext cx="2690796" cy="435504"/>
              <a:chOff x="968323" y="2105310"/>
              <a:chExt cx="2690796" cy="435504"/>
            </a:xfrm>
          </p:grpSpPr>
          <p:sp>
            <p:nvSpPr>
              <p:cNvPr id="78" name="Rettangolo 2"/>
              <p:cNvSpPr/>
              <p:nvPr/>
            </p:nvSpPr>
            <p:spPr>
              <a:xfrm>
                <a:off x="1142947" y="2119841"/>
                <a:ext cx="2516172" cy="38253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1530" name="CasellaDiTesto 5"/>
              <p:cNvSpPr txBox="1">
                <a:spLocks noChangeArrowheads="1"/>
              </p:cNvSpPr>
              <p:nvPr/>
            </p:nvSpPr>
            <p:spPr bwMode="auto">
              <a:xfrm>
                <a:off x="1838169" y="2105310"/>
                <a:ext cx="13356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CCFFCC"/>
                    </a:solidFill>
                  </a:rPr>
                  <a:t>Incubazione</a:t>
                </a:r>
              </a:p>
            </p:txBody>
          </p:sp>
          <p:sp>
            <p:nvSpPr>
              <p:cNvPr id="80" name="Pentagon 7"/>
              <p:cNvSpPr/>
              <p:nvPr/>
            </p:nvSpPr>
            <p:spPr>
              <a:xfrm>
                <a:off x="968323" y="2124950"/>
                <a:ext cx="385761" cy="415864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1522" name="CasellaDiTesto 9"/>
            <p:cNvSpPr txBox="1">
              <a:spLocks noChangeArrowheads="1"/>
            </p:cNvSpPr>
            <p:nvPr/>
          </p:nvSpPr>
          <p:spPr bwMode="auto">
            <a:xfrm>
              <a:off x="5416156" y="5780723"/>
              <a:ext cx="10221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18-24 h</a:t>
              </a:r>
            </a:p>
          </p:txBody>
        </p:sp>
        <p:sp>
          <p:nvSpPr>
            <p:cNvPr id="21524" name="CasellaDiTesto 69"/>
            <p:cNvSpPr txBox="1">
              <a:spLocks noChangeArrowheads="1"/>
            </p:cNvSpPr>
            <p:nvPr/>
          </p:nvSpPr>
          <p:spPr bwMode="auto">
            <a:xfrm>
              <a:off x="3963694" y="5328757"/>
              <a:ext cx="7672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2-6 h</a:t>
              </a:r>
            </a:p>
          </p:txBody>
        </p:sp>
        <p:sp>
          <p:nvSpPr>
            <p:cNvPr id="71" name="Triangolo isoscele 7"/>
            <p:cNvSpPr/>
            <p:nvPr/>
          </p:nvSpPr>
          <p:spPr>
            <a:xfrm flipH="1" flipV="1">
              <a:off x="3904650" y="4630064"/>
              <a:ext cx="331785" cy="1968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526" name="CasellaDiTesto 73"/>
            <p:cNvSpPr txBox="1">
              <a:spLocks noChangeArrowheads="1"/>
            </p:cNvSpPr>
            <p:nvPr/>
          </p:nvSpPr>
          <p:spPr bwMode="auto">
            <a:xfrm>
              <a:off x="3918877" y="4310825"/>
              <a:ext cx="9909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/>
                <a:t>ID MALDI</a:t>
              </a:r>
            </a:p>
          </p:txBody>
        </p:sp>
        <p:sp>
          <p:nvSpPr>
            <p:cNvPr id="76" name="Triangolo isoscele 7"/>
            <p:cNvSpPr/>
            <p:nvPr/>
          </p:nvSpPr>
          <p:spPr>
            <a:xfrm rot="10800000" flipH="1" flipV="1">
              <a:off x="5696926" y="5598614"/>
              <a:ext cx="333373" cy="198409"/>
            </a:xfrm>
            <a:prstGeom prst="triangl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528" name="CasellaDiTesto 76"/>
            <p:cNvSpPr txBox="1">
              <a:spLocks noChangeArrowheads="1"/>
            </p:cNvSpPr>
            <p:nvPr/>
          </p:nvSpPr>
          <p:spPr bwMode="auto">
            <a:xfrm>
              <a:off x="5658783" y="5319314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 dirty="0"/>
                <a:t>AB</a:t>
              </a:r>
            </a:p>
          </p:txBody>
        </p:sp>
      </p:grpSp>
      <p:grpSp>
        <p:nvGrpSpPr>
          <p:cNvPr id="103" name="Gruppo 102"/>
          <p:cNvGrpSpPr/>
          <p:nvPr/>
        </p:nvGrpSpPr>
        <p:grpSpPr>
          <a:xfrm>
            <a:off x="298450" y="1356393"/>
            <a:ext cx="8356749" cy="2032413"/>
            <a:chOff x="298450" y="1292225"/>
            <a:chExt cx="8356749" cy="2032413"/>
          </a:xfrm>
        </p:grpSpPr>
        <p:grpSp>
          <p:nvGrpSpPr>
            <p:cNvPr id="104" name="Gruppo 103"/>
            <p:cNvGrpSpPr>
              <a:grpSpLocks/>
            </p:cNvGrpSpPr>
            <p:nvPr/>
          </p:nvGrpSpPr>
          <p:grpSpPr bwMode="auto">
            <a:xfrm>
              <a:off x="3778250" y="1936750"/>
              <a:ext cx="4313238" cy="531813"/>
              <a:chOff x="3778317" y="1936369"/>
              <a:chExt cx="4313614" cy="531894"/>
            </a:xfrm>
          </p:grpSpPr>
          <p:sp>
            <p:nvSpPr>
              <p:cNvPr id="120" name="Rettangolo 3"/>
              <p:cNvSpPr/>
              <p:nvPr/>
            </p:nvSpPr>
            <p:spPr>
              <a:xfrm>
                <a:off x="3778317" y="1991940"/>
                <a:ext cx="4313614" cy="20640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21" name="Rettangolo 4"/>
              <p:cNvSpPr/>
              <p:nvPr/>
            </p:nvSpPr>
            <p:spPr>
              <a:xfrm>
                <a:off x="3791018" y="2198347"/>
                <a:ext cx="4300913" cy="19846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22" name="CasellaDiTesto 10"/>
              <p:cNvSpPr txBox="1">
                <a:spLocks noChangeArrowheads="1"/>
              </p:cNvSpPr>
              <p:nvPr/>
            </p:nvSpPr>
            <p:spPr bwMode="auto">
              <a:xfrm>
                <a:off x="4993304" y="1936369"/>
                <a:ext cx="192849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>
                    <a:solidFill>
                      <a:schemeClr val="bg1"/>
                    </a:solidFill>
                  </a:rPr>
                  <a:t>Identificazione (ID)</a:t>
                </a:r>
              </a:p>
            </p:txBody>
          </p:sp>
          <p:sp>
            <p:nvSpPr>
              <p:cNvPr id="123" name="CasellaDiTesto 11"/>
              <p:cNvSpPr txBox="1"/>
              <p:nvPr/>
            </p:nvSpPr>
            <p:spPr>
              <a:xfrm>
                <a:off x="4883313" y="2128486"/>
                <a:ext cx="2084570" cy="339777"/>
              </a:xfrm>
              <a:prstGeom prst="rect">
                <a:avLst/>
              </a:prstGeom>
              <a:noFill/>
            </p:spPr>
            <p:txBody>
              <a:bodyPr bIns="46800">
                <a:spAutoFit/>
              </a:bodyPr>
              <a:lstStyle/>
              <a:p>
                <a:pPr algn="ctr">
                  <a:defRPr/>
                </a:pPr>
                <a:r>
                  <a:rPr lang="it-IT" sz="1600" b="1" dirty="0">
                    <a:solidFill>
                      <a:schemeClr val="bg1">
                        <a:lumMod val="95000"/>
                      </a:schemeClr>
                    </a:solidFill>
                  </a:rPr>
                  <a:t>Antibiogramma (AB)</a:t>
                </a:r>
              </a:p>
            </p:txBody>
          </p:sp>
        </p:grpSp>
        <p:sp>
          <p:nvSpPr>
            <p:cNvPr id="105" name="Triangolo isoscele 12"/>
            <p:cNvSpPr/>
            <p:nvPr/>
          </p:nvSpPr>
          <p:spPr>
            <a:xfrm rot="10800000">
              <a:off x="3609975" y="1716088"/>
              <a:ext cx="331788" cy="19685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6" name="TextBox 4"/>
            <p:cNvSpPr txBox="1">
              <a:spLocks noChangeArrowheads="1"/>
            </p:cNvSpPr>
            <p:nvPr/>
          </p:nvSpPr>
          <p:spPr bwMode="auto">
            <a:xfrm>
              <a:off x="3371850" y="1292225"/>
              <a:ext cx="758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Gram</a:t>
              </a:r>
            </a:p>
          </p:txBody>
        </p:sp>
        <p:grpSp>
          <p:nvGrpSpPr>
            <p:cNvPr id="107" name="Gruppo 106"/>
            <p:cNvGrpSpPr>
              <a:grpSpLocks/>
            </p:cNvGrpSpPr>
            <p:nvPr/>
          </p:nvGrpSpPr>
          <p:grpSpPr bwMode="auto">
            <a:xfrm>
              <a:off x="7456488" y="1323975"/>
              <a:ext cx="1198711" cy="1351915"/>
              <a:chOff x="7457103" y="1324740"/>
              <a:chExt cx="1197764" cy="1351929"/>
            </a:xfrm>
          </p:grpSpPr>
          <p:sp>
            <p:nvSpPr>
              <p:cNvPr id="117" name="Triangolo isoscele 7"/>
              <p:cNvSpPr/>
              <p:nvPr/>
            </p:nvSpPr>
            <p:spPr>
              <a:xfrm flipH="1" flipV="1">
                <a:off x="7891734" y="1691457"/>
                <a:ext cx="333112" cy="196852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18" name="Triangolo isoscele 7"/>
              <p:cNvSpPr/>
              <p:nvPr/>
            </p:nvSpPr>
            <p:spPr>
              <a:xfrm rot="10800000" flipH="1" flipV="1">
                <a:off x="7918700" y="2479817"/>
                <a:ext cx="333112" cy="196852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19" name="CasellaDiTesto 48"/>
              <p:cNvSpPr txBox="1">
                <a:spLocks noChangeArrowheads="1"/>
              </p:cNvSpPr>
              <p:nvPr/>
            </p:nvSpPr>
            <p:spPr bwMode="auto">
              <a:xfrm>
                <a:off x="7457103" y="1324740"/>
                <a:ext cx="119776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ID BIOCHIM</a:t>
                </a:r>
              </a:p>
            </p:txBody>
          </p:sp>
        </p:grpSp>
        <p:sp>
          <p:nvSpPr>
            <p:cNvPr id="108" name="CasellaDiTesto 9"/>
            <p:cNvSpPr txBox="1">
              <a:spLocks noChangeArrowheads="1"/>
            </p:cNvSpPr>
            <p:nvPr/>
          </p:nvSpPr>
          <p:spPr bwMode="auto">
            <a:xfrm>
              <a:off x="4004158" y="1305077"/>
              <a:ext cx="8874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1-2 h</a:t>
              </a:r>
            </a:p>
          </p:txBody>
        </p:sp>
        <p:grpSp>
          <p:nvGrpSpPr>
            <p:cNvPr id="109" name="Gruppo 108"/>
            <p:cNvGrpSpPr>
              <a:grpSpLocks/>
            </p:cNvGrpSpPr>
            <p:nvPr/>
          </p:nvGrpSpPr>
          <p:grpSpPr bwMode="auto">
            <a:xfrm>
              <a:off x="298450" y="1985963"/>
              <a:ext cx="3479800" cy="436562"/>
              <a:chOff x="179356" y="2104403"/>
              <a:chExt cx="3480431" cy="436153"/>
            </a:xfrm>
          </p:grpSpPr>
          <p:sp>
            <p:nvSpPr>
              <p:cNvPr id="113" name="Rettangolo 2"/>
              <p:cNvSpPr/>
              <p:nvPr/>
            </p:nvSpPr>
            <p:spPr>
              <a:xfrm>
                <a:off x="1143143" y="2125021"/>
                <a:ext cx="2516644" cy="3822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14" name="CasellaDiTesto 5"/>
              <p:cNvSpPr txBox="1">
                <a:spLocks noChangeArrowheads="1"/>
              </p:cNvSpPr>
              <p:nvPr/>
            </p:nvSpPr>
            <p:spPr bwMode="auto">
              <a:xfrm>
                <a:off x="1838169" y="2105310"/>
                <a:ext cx="13356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CCFFCC"/>
                    </a:solidFill>
                  </a:rPr>
                  <a:t>Incubazione</a:t>
                </a:r>
              </a:p>
            </p:txBody>
          </p:sp>
          <p:sp>
            <p:nvSpPr>
              <p:cNvPr id="115" name="Pentagon 7"/>
              <p:cNvSpPr/>
              <p:nvPr/>
            </p:nvSpPr>
            <p:spPr>
              <a:xfrm>
                <a:off x="968486" y="2125021"/>
                <a:ext cx="385832" cy="415535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16" name="TextBox 4"/>
              <p:cNvSpPr txBox="1">
                <a:spLocks noChangeArrowheads="1"/>
              </p:cNvSpPr>
              <p:nvPr/>
            </p:nvSpPr>
            <p:spPr bwMode="auto">
              <a:xfrm>
                <a:off x="179356" y="2104403"/>
                <a:ext cx="1011038" cy="399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 dirty="0" err="1" smtClean="0"/>
                  <a:t>Prelievo</a:t>
                </a:r>
                <a:endParaRPr lang="en-US" altLang="it-IT" sz="2000" i="1" dirty="0"/>
              </a:p>
            </p:txBody>
          </p:sp>
        </p:grpSp>
        <p:sp>
          <p:nvSpPr>
            <p:cNvPr id="110" name="CasellaDiTesto 109"/>
            <p:cNvSpPr txBox="1">
              <a:spLocks noChangeArrowheads="1"/>
            </p:cNvSpPr>
            <p:nvPr/>
          </p:nvSpPr>
          <p:spPr bwMode="auto">
            <a:xfrm>
              <a:off x="7883843" y="2696845"/>
              <a:ext cx="425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/>
                <a:t>AB</a:t>
              </a:r>
            </a:p>
          </p:txBody>
        </p:sp>
        <p:sp>
          <p:nvSpPr>
            <p:cNvPr id="112" name="CasellaDiTesto 9"/>
            <p:cNvSpPr txBox="1">
              <a:spLocks noChangeArrowheads="1"/>
            </p:cNvSpPr>
            <p:nvPr/>
          </p:nvSpPr>
          <p:spPr bwMode="auto">
            <a:xfrm>
              <a:off x="7522194" y="2924528"/>
              <a:ext cx="11325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 smtClean="0"/>
                <a:t>&gt;= 48 h</a:t>
              </a:r>
              <a:endParaRPr lang="it-IT" altLang="it-IT" sz="2000" b="1" dirty="0"/>
            </a:p>
          </p:txBody>
        </p:sp>
      </p:grpSp>
      <p:sp>
        <p:nvSpPr>
          <p:cNvPr id="130" name="Freccia giù 129"/>
          <p:cNvSpPr/>
          <p:nvPr/>
        </p:nvSpPr>
        <p:spPr>
          <a:xfrm>
            <a:off x="3716346" y="5130901"/>
            <a:ext cx="593725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1" name="Freccia giù 130"/>
          <p:cNvSpPr/>
          <p:nvPr/>
        </p:nvSpPr>
        <p:spPr>
          <a:xfrm>
            <a:off x="5574825" y="5130901"/>
            <a:ext cx="593725" cy="45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2" name="CasellaDiTesto 131"/>
          <p:cNvSpPr txBox="1"/>
          <p:nvPr/>
        </p:nvSpPr>
        <p:spPr>
          <a:xfrm>
            <a:off x="3080269" y="5604310"/>
            <a:ext cx="192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Aggiustamento </a:t>
            </a:r>
          </a:p>
          <a:p>
            <a:pPr algn="ctr"/>
            <a:r>
              <a:rPr lang="it-IT" sz="2000" b="1" dirty="0" smtClean="0"/>
              <a:t>terapia empirica</a:t>
            </a:r>
            <a:endParaRPr lang="it-IT" sz="2000" b="1" dirty="0"/>
          </a:p>
        </p:txBody>
      </p:sp>
      <p:sp>
        <p:nvSpPr>
          <p:cNvPr id="133" name="CasellaDiTesto 132"/>
          <p:cNvSpPr txBox="1"/>
          <p:nvPr/>
        </p:nvSpPr>
        <p:spPr>
          <a:xfrm>
            <a:off x="5014294" y="5619550"/>
            <a:ext cx="17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Terapia mirata</a:t>
            </a:r>
            <a:endParaRPr lang="it-IT" sz="2000" b="1" dirty="0"/>
          </a:p>
        </p:txBody>
      </p:sp>
      <p:cxnSp>
        <p:nvCxnSpPr>
          <p:cNvPr id="134" name="Connettore 1 133"/>
          <p:cNvCxnSpPr/>
          <p:nvPr/>
        </p:nvCxnSpPr>
        <p:spPr>
          <a:xfrm>
            <a:off x="899962" y="6442510"/>
            <a:ext cx="49526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uppo 134"/>
          <p:cNvGrpSpPr/>
          <p:nvPr/>
        </p:nvGrpSpPr>
        <p:grpSpPr>
          <a:xfrm>
            <a:off x="298450" y="5138480"/>
            <a:ext cx="1109920" cy="1204196"/>
            <a:chOff x="315686" y="5203450"/>
            <a:chExt cx="1109920" cy="1204196"/>
          </a:xfrm>
        </p:grpSpPr>
        <p:sp>
          <p:nvSpPr>
            <p:cNvPr id="136" name="Freccia giù 135"/>
            <p:cNvSpPr/>
            <p:nvPr/>
          </p:nvSpPr>
          <p:spPr>
            <a:xfrm>
              <a:off x="591344" y="5203450"/>
              <a:ext cx="593725" cy="427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7" name="CasellaDiTesto 136"/>
            <p:cNvSpPr txBox="1"/>
            <p:nvPr/>
          </p:nvSpPr>
          <p:spPr>
            <a:xfrm>
              <a:off x="315686" y="5699760"/>
              <a:ext cx="11099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/>
                <a:t>Terapia</a:t>
              </a:r>
            </a:p>
            <a:p>
              <a:pPr algn="ctr"/>
              <a:r>
                <a:rPr lang="it-IT" sz="2000" b="1" dirty="0" smtClean="0"/>
                <a:t>empirica</a:t>
              </a:r>
              <a:endParaRPr lang="it-IT" sz="2000" b="1" dirty="0"/>
            </a:p>
          </p:txBody>
        </p:sp>
      </p:grpSp>
      <p:sp>
        <p:nvSpPr>
          <p:cNvPr id="139" name="Freccia giù 138"/>
          <p:cNvSpPr/>
          <p:nvPr/>
        </p:nvSpPr>
        <p:spPr>
          <a:xfrm>
            <a:off x="7708424" y="5173423"/>
            <a:ext cx="593725" cy="412441"/>
          </a:xfrm>
          <a:prstGeom prst="down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cxnSp>
        <p:nvCxnSpPr>
          <p:cNvPr id="140" name="Connettore 1 139"/>
          <p:cNvCxnSpPr/>
          <p:nvPr/>
        </p:nvCxnSpPr>
        <p:spPr>
          <a:xfrm>
            <a:off x="5877026" y="6444751"/>
            <a:ext cx="221446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/>
      <p:bldP spid="133" grpId="0"/>
      <p:bldP spid="1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1696" y="436226"/>
            <a:ext cx="6192470" cy="46218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prstClr val="black"/>
                </a:solidFill>
                <a:latin typeface="Calibri"/>
                <a:cs typeface="Arial Black"/>
              </a:rPr>
              <a:t>Single Cell 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  <a:cs typeface="Arial Black"/>
              </a:rPr>
              <a:t>Automated</a:t>
            </a:r>
            <a:r>
              <a:rPr lang="it-IT" b="1" dirty="0" smtClean="0">
                <a:solidFill>
                  <a:prstClr val="black"/>
                </a:solidFill>
                <a:latin typeface="Calibri"/>
                <a:cs typeface="Arial Black"/>
              </a:rPr>
              <a:t> Time 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  <a:cs typeface="Arial Black"/>
              </a:rPr>
              <a:t>Lapse</a:t>
            </a:r>
            <a:r>
              <a:rPr lang="it-IT" b="1" dirty="0" smtClean="0">
                <a:solidFill>
                  <a:prstClr val="black"/>
                </a:solidFill>
                <a:latin typeface="Calibri"/>
                <a:cs typeface="Arial Black"/>
              </a:rPr>
              <a:t> 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  <a:cs typeface="Arial Black"/>
              </a:rPr>
              <a:t>Microscopy</a:t>
            </a:r>
            <a:endParaRPr lang="it-IT" b="1" dirty="0" smtClean="0">
              <a:solidFill>
                <a:srgbClr val="161645"/>
              </a:solidFill>
              <a:latin typeface="Calibri"/>
              <a:cs typeface="Arial Black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12871"/>
          <a:stretch>
            <a:fillRect/>
          </a:stretch>
        </p:blipFill>
        <p:spPr bwMode="auto">
          <a:xfrm>
            <a:off x="254953" y="1488989"/>
            <a:ext cx="1497648" cy="13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>
            <a:fillRect/>
          </a:stretch>
        </p:blipFill>
        <p:spPr bwMode="auto">
          <a:xfrm>
            <a:off x="1936435" y="1593763"/>
            <a:ext cx="1081086" cy="10886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55" y="1596641"/>
            <a:ext cx="1172525" cy="10917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18" y="1449391"/>
            <a:ext cx="2007162" cy="6728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6677889" y="1431167"/>
            <a:ext cx="1745245" cy="664563"/>
            <a:chOff x="981456" y="5063961"/>
            <a:chExt cx="2743809" cy="1717839"/>
          </a:xfrm>
        </p:grpSpPr>
        <p:pic>
          <p:nvPicPr>
            <p:cNvPr id="21" name="Picture 3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665" y="5063961"/>
              <a:ext cx="2514600" cy="158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1"/>
            <p:cNvSpPr/>
            <p:nvPr/>
          </p:nvSpPr>
          <p:spPr>
            <a:xfrm>
              <a:off x="981456" y="5099103"/>
              <a:ext cx="2743809" cy="168269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endParaRPr lang="en-US" alt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6694243" y="2197503"/>
            <a:ext cx="1728891" cy="650405"/>
            <a:chOff x="4419600" y="5082662"/>
            <a:chExt cx="2749295" cy="1699138"/>
          </a:xfrm>
        </p:grpSpPr>
        <p:pic>
          <p:nvPicPr>
            <p:cNvPr id="26" name="Picture 4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95" y="5082662"/>
              <a:ext cx="2514600" cy="157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6"/>
            <p:cNvSpPr/>
            <p:nvPr/>
          </p:nvSpPr>
          <p:spPr>
            <a:xfrm>
              <a:off x="4419600" y="5099020"/>
              <a:ext cx="2742507" cy="16827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endParaRPr lang="en-US" altLang="it-IT">
                <a:solidFill>
                  <a:srgbClr val="FFFFFF"/>
                </a:solidFill>
              </a:endParaRPr>
            </a:p>
          </p:txBody>
        </p:sp>
      </p:grpSp>
      <p:pic>
        <p:nvPicPr>
          <p:cNvPr id="3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39" y="2182856"/>
            <a:ext cx="2037641" cy="6823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03120" y="2299268"/>
            <a:ext cx="21542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ID in 2 ore con </a:t>
            </a:r>
            <a:r>
              <a:rPr lang="it-IT" sz="2000" smtClean="0"/>
              <a:t>sonde fluorescenti</a:t>
            </a:r>
            <a:endParaRPr lang="it-IT" sz="2000"/>
          </a:p>
        </p:txBody>
      </p:sp>
      <p:sp>
        <p:nvSpPr>
          <p:cNvPr id="22" name="CasellaDiTesto 21"/>
          <p:cNvSpPr txBox="1"/>
          <p:nvPr/>
        </p:nvSpPr>
        <p:spPr>
          <a:xfrm>
            <a:off x="5187044" y="2619308"/>
            <a:ext cx="28839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/>
              <a:t>Antibiogramma </a:t>
            </a:r>
            <a:r>
              <a:rPr lang="it-IT" sz="2000" dirty="0" smtClean="0"/>
              <a:t>in 6 ore (</a:t>
            </a:r>
            <a:r>
              <a:rPr lang="it-IT" sz="2000" smtClean="0"/>
              <a:t>analisi immagine)</a:t>
            </a:r>
            <a:endParaRPr lang="it-IT" sz="2000" dirty="0"/>
          </a:p>
        </p:txBody>
      </p:sp>
      <p:sp>
        <p:nvSpPr>
          <p:cNvPr id="59" name="Freccia giù 58"/>
          <p:cNvSpPr/>
          <p:nvPr/>
        </p:nvSpPr>
        <p:spPr>
          <a:xfrm>
            <a:off x="3951362" y="5524738"/>
            <a:ext cx="593725" cy="412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0" name="Freccia giù 59"/>
          <p:cNvSpPr/>
          <p:nvPr/>
        </p:nvSpPr>
        <p:spPr>
          <a:xfrm>
            <a:off x="7852802" y="5524738"/>
            <a:ext cx="593725" cy="412441"/>
          </a:xfrm>
          <a:prstGeom prst="down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483562" y="6013379"/>
            <a:ext cx="155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Terapia mirata</a:t>
            </a:r>
            <a:endParaRPr lang="it-IT" b="1" dirty="0"/>
          </a:p>
        </p:txBody>
      </p:sp>
      <p:cxnSp>
        <p:nvCxnSpPr>
          <p:cNvPr id="62" name="Connettore 1 61"/>
          <p:cNvCxnSpPr/>
          <p:nvPr/>
        </p:nvCxnSpPr>
        <p:spPr>
          <a:xfrm>
            <a:off x="1028298" y="6507310"/>
            <a:ext cx="3292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ccia giù 62"/>
          <p:cNvSpPr/>
          <p:nvPr/>
        </p:nvSpPr>
        <p:spPr>
          <a:xfrm>
            <a:off x="735722" y="5509498"/>
            <a:ext cx="593725" cy="412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538570" y="5860979"/>
            <a:ext cx="1013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Terapia</a:t>
            </a:r>
          </a:p>
          <a:p>
            <a:pPr algn="ctr"/>
            <a:r>
              <a:rPr lang="it-IT" b="1" dirty="0" smtClean="0"/>
              <a:t>empirica</a:t>
            </a:r>
            <a:endParaRPr lang="it-IT" b="1" dirty="0"/>
          </a:p>
        </p:txBody>
      </p:sp>
      <p:cxnSp>
        <p:nvCxnSpPr>
          <p:cNvPr id="65" name="Connettore 1 64"/>
          <p:cNvCxnSpPr/>
          <p:nvPr/>
        </p:nvCxnSpPr>
        <p:spPr>
          <a:xfrm>
            <a:off x="4341944" y="6507310"/>
            <a:ext cx="383296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289626" y="3071389"/>
            <a:ext cx="8086725" cy="2391011"/>
            <a:chOff x="289626" y="3071389"/>
            <a:chExt cx="8086725" cy="2391011"/>
          </a:xfrm>
        </p:grpSpPr>
        <p:grpSp>
          <p:nvGrpSpPr>
            <p:cNvPr id="23" name="Gruppo 2"/>
            <p:cNvGrpSpPr>
              <a:grpSpLocks/>
            </p:cNvGrpSpPr>
            <p:nvPr/>
          </p:nvGrpSpPr>
          <p:grpSpPr bwMode="auto">
            <a:xfrm>
              <a:off x="3845626" y="3713374"/>
              <a:ext cx="4313238" cy="404813"/>
              <a:chOff x="3778317" y="1992009"/>
              <a:chExt cx="4313614" cy="404040"/>
            </a:xfrm>
          </p:grpSpPr>
          <p:sp>
            <p:nvSpPr>
              <p:cNvPr id="27" name="Rettangolo 3"/>
              <p:cNvSpPr/>
              <p:nvPr/>
            </p:nvSpPr>
            <p:spPr>
              <a:xfrm>
                <a:off x="3778317" y="1992009"/>
                <a:ext cx="4313614" cy="20598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Rettangolo 4"/>
              <p:cNvSpPr/>
              <p:nvPr/>
            </p:nvSpPr>
            <p:spPr>
              <a:xfrm>
                <a:off x="3791018" y="2197990"/>
                <a:ext cx="4300913" cy="19805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1" name="Triangolo isoscele 12"/>
            <p:cNvSpPr/>
            <p:nvPr/>
          </p:nvSpPr>
          <p:spPr>
            <a:xfrm rot="10800000">
              <a:off x="3677351" y="3438737"/>
              <a:ext cx="331788" cy="19685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3439226" y="3097424"/>
              <a:ext cx="700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Gram</a:t>
              </a:r>
            </a:p>
          </p:txBody>
        </p:sp>
        <p:sp>
          <p:nvSpPr>
            <p:cNvPr id="33" name="CasellaDiTesto 9"/>
            <p:cNvSpPr txBox="1">
              <a:spLocks noChangeArrowheads="1"/>
            </p:cNvSpPr>
            <p:nvPr/>
          </p:nvSpPr>
          <p:spPr bwMode="auto">
            <a:xfrm>
              <a:off x="3982469" y="3071389"/>
              <a:ext cx="889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1-2 h</a:t>
              </a:r>
            </a:p>
          </p:txBody>
        </p:sp>
        <p:grpSp>
          <p:nvGrpSpPr>
            <p:cNvPr id="34" name="Gruppo 1"/>
            <p:cNvGrpSpPr>
              <a:grpSpLocks/>
            </p:cNvGrpSpPr>
            <p:nvPr/>
          </p:nvGrpSpPr>
          <p:grpSpPr bwMode="auto">
            <a:xfrm>
              <a:off x="289626" y="3707024"/>
              <a:ext cx="3556000" cy="436563"/>
              <a:chOff x="103141" y="2104403"/>
              <a:chExt cx="3556646" cy="436153"/>
            </a:xfrm>
          </p:grpSpPr>
          <p:sp>
            <p:nvSpPr>
              <p:cNvPr id="35" name="Rettangolo 2"/>
              <p:cNvSpPr/>
              <p:nvPr/>
            </p:nvSpPr>
            <p:spPr>
              <a:xfrm>
                <a:off x="1143143" y="2125022"/>
                <a:ext cx="2516644" cy="38222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CasellaDiTesto 5"/>
              <p:cNvSpPr txBox="1">
                <a:spLocks noChangeArrowheads="1"/>
              </p:cNvSpPr>
              <p:nvPr/>
            </p:nvSpPr>
            <p:spPr bwMode="auto">
              <a:xfrm>
                <a:off x="1838169" y="2105310"/>
                <a:ext cx="13356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 b="1" dirty="0">
                    <a:solidFill>
                      <a:srgbClr val="CCFFCC"/>
                    </a:solidFill>
                  </a:rPr>
                  <a:t>Incubazione</a:t>
                </a:r>
              </a:p>
            </p:txBody>
          </p:sp>
          <p:sp>
            <p:nvSpPr>
              <p:cNvPr id="37" name="Pentagon 7"/>
              <p:cNvSpPr/>
              <p:nvPr/>
            </p:nvSpPr>
            <p:spPr>
              <a:xfrm>
                <a:off x="968486" y="2125022"/>
                <a:ext cx="385832" cy="415534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TextBox 4"/>
              <p:cNvSpPr txBox="1">
                <a:spLocks noChangeArrowheads="1"/>
              </p:cNvSpPr>
              <p:nvPr/>
            </p:nvSpPr>
            <p:spPr bwMode="auto">
              <a:xfrm>
                <a:off x="103141" y="2104403"/>
                <a:ext cx="1011038" cy="399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 dirty="0" err="1" smtClean="0"/>
                  <a:t>Prelievo</a:t>
                </a:r>
                <a:endParaRPr lang="en-US" altLang="it-IT" sz="2000" i="1" dirty="0"/>
              </a:p>
            </p:txBody>
          </p:sp>
        </p:grpSp>
        <p:sp>
          <p:nvSpPr>
            <p:cNvPr id="39" name="CasellaDiTesto 10"/>
            <p:cNvSpPr txBox="1">
              <a:spLocks noChangeArrowheads="1"/>
            </p:cNvSpPr>
            <p:nvPr/>
          </p:nvSpPr>
          <p:spPr bwMode="auto">
            <a:xfrm>
              <a:off x="5060064" y="3656224"/>
              <a:ext cx="19288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chemeClr val="bg1"/>
                  </a:solidFill>
                </a:rPr>
                <a:t>Identificazione (ID)</a:t>
              </a:r>
            </a:p>
          </p:txBody>
        </p:sp>
        <p:sp>
          <p:nvSpPr>
            <p:cNvPr id="40" name="CasellaDiTesto 11"/>
            <p:cNvSpPr txBox="1"/>
            <p:nvPr/>
          </p:nvSpPr>
          <p:spPr>
            <a:xfrm>
              <a:off x="4950526" y="3848312"/>
              <a:ext cx="2084388" cy="339725"/>
            </a:xfrm>
            <a:prstGeom prst="rect">
              <a:avLst/>
            </a:prstGeom>
            <a:noFill/>
          </p:spPr>
          <p:txBody>
            <a:bodyPr bIns="46800">
              <a:spAutoFit/>
            </a:bodyPr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</a:rPr>
                <a:t>Antibiogramma (AB)</a:t>
              </a:r>
            </a:p>
          </p:txBody>
        </p:sp>
        <p:sp>
          <p:nvSpPr>
            <p:cNvPr id="41" name="CasellaDiTesto 42"/>
            <p:cNvSpPr txBox="1">
              <a:spLocks noChangeArrowheads="1"/>
            </p:cNvSpPr>
            <p:nvPr/>
          </p:nvSpPr>
          <p:spPr bwMode="auto">
            <a:xfrm>
              <a:off x="7950901" y="4173749"/>
              <a:ext cx="425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/>
                <a:t>AB</a:t>
              </a:r>
            </a:p>
          </p:txBody>
        </p:sp>
        <p:grpSp>
          <p:nvGrpSpPr>
            <p:cNvPr id="66" name="Gruppo 43"/>
            <p:cNvGrpSpPr>
              <a:grpSpLocks/>
            </p:cNvGrpSpPr>
            <p:nvPr/>
          </p:nvGrpSpPr>
          <p:grpSpPr bwMode="auto">
            <a:xfrm>
              <a:off x="1170856" y="4077680"/>
              <a:ext cx="4093900" cy="1384720"/>
              <a:chOff x="1086854" y="4288801"/>
              <a:chExt cx="4093871" cy="1384515"/>
            </a:xfrm>
          </p:grpSpPr>
          <p:grpSp>
            <p:nvGrpSpPr>
              <p:cNvPr id="67" name="Gruppo 53"/>
              <p:cNvGrpSpPr>
                <a:grpSpLocks/>
              </p:cNvGrpSpPr>
              <p:nvPr/>
            </p:nvGrpSpPr>
            <p:grpSpPr bwMode="auto">
              <a:xfrm>
                <a:off x="3777650" y="4907835"/>
                <a:ext cx="408697" cy="388533"/>
                <a:chOff x="3777650" y="1995307"/>
                <a:chExt cx="408697" cy="388533"/>
              </a:xfrm>
            </p:grpSpPr>
            <p:sp>
              <p:nvSpPr>
                <p:cNvPr id="78" name="Rettangolo 3"/>
                <p:cNvSpPr/>
                <p:nvPr/>
              </p:nvSpPr>
              <p:spPr>
                <a:xfrm>
                  <a:off x="3777650" y="1995307"/>
                  <a:ext cx="179999" cy="20158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rgbClr val="FFFFFF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9" name="Rettangolo 4"/>
                <p:cNvSpPr/>
                <p:nvPr/>
              </p:nvSpPr>
              <p:spPr>
                <a:xfrm>
                  <a:off x="3790350" y="2185869"/>
                  <a:ext cx="395997" cy="19797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rgbClr val="FFFFFF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8" name="Triangolo isoscele 12"/>
              <p:cNvSpPr/>
              <p:nvPr/>
            </p:nvSpPr>
            <p:spPr>
              <a:xfrm rot="10800000">
                <a:off x="3609376" y="4628476"/>
                <a:ext cx="333373" cy="198409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69" name="TextBox 4"/>
              <p:cNvSpPr txBox="1">
                <a:spLocks noChangeArrowheads="1"/>
              </p:cNvSpPr>
              <p:nvPr/>
            </p:nvSpPr>
            <p:spPr bwMode="auto">
              <a:xfrm>
                <a:off x="3371266" y="4288801"/>
                <a:ext cx="7010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/>
                  <a:t>Gram</a:t>
                </a:r>
              </a:p>
            </p:txBody>
          </p:sp>
          <p:grpSp>
            <p:nvGrpSpPr>
              <p:cNvPr id="70" name="Gruppo 66"/>
              <p:cNvGrpSpPr>
                <a:grpSpLocks/>
              </p:cNvGrpSpPr>
              <p:nvPr/>
            </p:nvGrpSpPr>
            <p:grpSpPr bwMode="auto">
              <a:xfrm>
                <a:off x="1086854" y="4899307"/>
                <a:ext cx="2690796" cy="435504"/>
                <a:chOff x="968323" y="2105310"/>
                <a:chExt cx="2690796" cy="435504"/>
              </a:xfrm>
            </p:grpSpPr>
            <p:sp>
              <p:nvSpPr>
                <p:cNvPr id="75" name="Rettangolo 2"/>
                <p:cNvSpPr/>
                <p:nvPr/>
              </p:nvSpPr>
              <p:spPr>
                <a:xfrm>
                  <a:off x="1142947" y="2119841"/>
                  <a:ext cx="2516172" cy="38253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rgbClr val="FFFFFF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6" name="CasellaDiTesto 5"/>
                <p:cNvSpPr txBox="1">
                  <a:spLocks noChangeArrowheads="1"/>
                </p:cNvSpPr>
                <p:nvPr/>
              </p:nvSpPr>
              <p:spPr bwMode="auto">
                <a:xfrm>
                  <a:off x="1838169" y="2105310"/>
                  <a:ext cx="13356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 b="1" dirty="0">
                      <a:solidFill>
                        <a:srgbClr val="CCFFCC"/>
                      </a:solidFill>
                    </a:rPr>
                    <a:t>Incubazione</a:t>
                  </a:r>
                </a:p>
              </p:txBody>
            </p:sp>
            <p:sp>
              <p:nvSpPr>
                <p:cNvPr id="77" name="Pentagon 7"/>
                <p:cNvSpPr/>
                <p:nvPr/>
              </p:nvSpPr>
              <p:spPr>
                <a:xfrm>
                  <a:off x="968323" y="2124950"/>
                  <a:ext cx="385761" cy="415864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it-IT" sz="1800">
                    <a:solidFill>
                      <a:srgbClr val="FFFFFF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1" name="CasellaDiTesto 69"/>
              <p:cNvSpPr txBox="1">
                <a:spLocks noChangeArrowheads="1"/>
              </p:cNvSpPr>
              <p:nvPr/>
            </p:nvSpPr>
            <p:spPr bwMode="auto">
              <a:xfrm>
                <a:off x="4039895" y="4764961"/>
                <a:ext cx="7672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 smtClean="0"/>
                  <a:t>2 </a:t>
                </a:r>
                <a:r>
                  <a:rPr lang="it-IT" altLang="it-IT" sz="2000" b="1" dirty="0"/>
                  <a:t>h</a:t>
                </a:r>
              </a:p>
            </p:txBody>
          </p:sp>
          <p:sp>
            <p:nvSpPr>
              <p:cNvPr id="72" name="Triangolo isoscele 7"/>
              <p:cNvSpPr/>
              <p:nvPr/>
            </p:nvSpPr>
            <p:spPr>
              <a:xfrm flipH="1" flipV="1">
                <a:off x="3767491" y="4630064"/>
                <a:ext cx="331785" cy="196821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73" name="CasellaDiTesto 73"/>
              <p:cNvSpPr txBox="1">
                <a:spLocks noChangeArrowheads="1"/>
              </p:cNvSpPr>
              <p:nvPr/>
            </p:nvSpPr>
            <p:spPr bwMode="auto">
              <a:xfrm>
                <a:off x="3918877" y="4341300"/>
                <a:ext cx="1160888" cy="338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ID </a:t>
                </a:r>
                <a:r>
                  <a:rPr lang="it-IT" altLang="it-IT" sz="1600" b="1" dirty="0" smtClean="0"/>
                  <a:t>SC-ATLM</a:t>
                </a:r>
                <a:endParaRPr lang="it-IT" altLang="it-IT" sz="1600" b="1" dirty="0"/>
              </a:p>
            </p:txBody>
          </p:sp>
          <p:sp>
            <p:nvSpPr>
              <p:cNvPr id="74" name="CasellaDiTesto 76"/>
              <p:cNvSpPr txBox="1">
                <a:spLocks noChangeArrowheads="1"/>
              </p:cNvSpPr>
              <p:nvPr/>
            </p:nvSpPr>
            <p:spPr bwMode="auto">
              <a:xfrm>
                <a:off x="3917247" y="5334812"/>
                <a:ext cx="1263478" cy="338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 smtClean="0"/>
                  <a:t>AB SC-ATLM </a:t>
                </a:r>
                <a:endParaRPr lang="it-IT" altLang="it-IT" sz="1600" b="1" dirty="0"/>
              </a:p>
            </p:txBody>
          </p:sp>
        </p:grpSp>
        <p:sp>
          <p:nvSpPr>
            <p:cNvPr id="80" name="CasellaDiTesto 9"/>
            <p:cNvSpPr txBox="1">
              <a:spLocks noChangeArrowheads="1"/>
            </p:cNvSpPr>
            <p:nvPr/>
          </p:nvSpPr>
          <p:spPr bwMode="auto">
            <a:xfrm>
              <a:off x="4341944" y="4777343"/>
              <a:ext cx="624624" cy="40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6</a:t>
              </a:r>
              <a:r>
                <a:rPr lang="it-IT" altLang="it-IT" sz="2000" b="1" smtClean="0"/>
                <a:t> </a:t>
              </a:r>
              <a:r>
                <a:rPr lang="it-IT" altLang="it-IT" sz="2000" b="1"/>
                <a:t>h</a:t>
              </a:r>
            </a:p>
          </p:txBody>
        </p:sp>
      </p:grpSp>
      <p:sp>
        <p:nvSpPr>
          <p:cNvPr id="81" name="Freccia giù 80"/>
          <p:cNvSpPr/>
          <p:nvPr/>
        </p:nvSpPr>
        <p:spPr>
          <a:xfrm>
            <a:off x="5658242" y="5524738"/>
            <a:ext cx="593725" cy="412441"/>
          </a:xfrm>
          <a:prstGeom prst="down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59" grpId="0" animBg="1"/>
      <p:bldP spid="60" grpId="0" animBg="1"/>
      <p:bldP spid="61" grpId="0"/>
      <p:bldP spid="63" grpId="0" animBg="1"/>
      <p:bldP spid="64" grpId="0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61290" y="1917613"/>
            <a:ext cx="8921751" cy="1611312"/>
            <a:chOff x="161290" y="1395095"/>
            <a:chExt cx="8921751" cy="1611312"/>
          </a:xfrm>
        </p:grpSpPr>
        <p:grpSp>
          <p:nvGrpSpPr>
            <p:cNvPr id="21506" name="Gruppo 2"/>
            <p:cNvGrpSpPr>
              <a:grpSpLocks/>
            </p:cNvGrpSpPr>
            <p:nvPr/>
          </p:nvGrpSpPr>
          <p:grpSpPr bwMode="auto">
            <a:xfrm>
              <a:off x="3717290" y="2061845"/>
              <a:ext cx="4313238" cy="404813"/>
              <a:chOff x="3778317" y="1992009"/>
              <a:chExt cx="4313614" cy="404040"/>
            </a:xfrm>
          </p:grpSpPr>
          <p:sp>
            <p:nvSpPr>
              <p:cNvPr id="12" name="Rettangolo 3"/>
              <p:cNvSpPr/>
              <p:nvPr/>
            </p:nvSpPr>
            <p:spPr>
              <a:xfrm>
                <a:off x="3778317" y="1992009"/>
                <a:ext cx="4313614" cy="20598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Rettangolo 4"/>
              <p:cNvSpPr/>
              <p:nvPr/>
            </p:nvSpPr>
            <p:spPr>
              <a:xfrm>
                <a:off x="3791018" y="2197990"/>
                <a:ext cx="4300913" cy="19805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2" name="Triangolo isoscele 12"/>
            <p:cNvSpPr/>
            <p:nvPr/>
          </p:nvSpPr>
          <p:spPr>
            <a:xfrm rot="10800000">
              <a:off x="3549015" y="1787208"/>
              <a:ext cx="331788" cy="19685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508" name="TextBox 4"/>
            <p:cNvSpPr txBox="1">
              <a:spLocks noChangeArrowheads="1"/>
            </p:cNvSpPr>
            <p:nvPr/>
          </p:nvSpPr>
          <p:spPr bwMode="auto">
            <a:xfrm>
              <a:off x="3310890" y="1445895"/>
              <a:ext cx="700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Gram</a:t>
              </a:r>
            </a:p>
          </p:txBody>
        </p:sp>
        <p:grpSp>
          <p:nvGrpSpPr>
            <p:cNvPr id="21509" name="Gruppo 5"/>
            <p:cNvGrpSpPr>
              <a:grpSpLocks/>
            </p:cNvGrpSpPr>
            <p:nvPr/>
          </p:nvGrpSpPr>
          <p:grpSpPr bwMode="auto">
            <a:xfrm>
              <a:off x="7395511" y="1395095"/>
              <a:ext cx="1687530" cy="1611312"/>
              <a:chOff x="7457103" y="1324740"/>
              <a:chExt cx="1687513" cy="1611329"/>
            </a:xfrm>
          </p:grpSpPr>
          <p:sp>
            <p:nvSpPr>
              <p:cNvPr id="21558" name="CasellaDiTesto 9"/>
              <p:cNvSpPr txBox="1">
                <a:spLocks noChangeArrowheads="1"/>
              </p:cNvSpPr>
              <p:nvPr/>
            </p:nvSpPr>
            <p:spPr bwMode="auto">
              <a:xfrm>
                <a:off x="8171127" y="1975881"/>
                <a:ext cx="9734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/>
                  <a:t>&gt;=</a:t>
                </a:r>
                <a:r>
                  <a:rPr lang="it-IT" altLang="it-IT" sz="2000" b="1" dirty="0" smtClean="0"/>
                  <a:t>48 </a:t>
                </a:r>
                <a:r>
                  <a:rPr lang="it-IT" altLang="it-IT" sz="2000" b="1" dirty="0"/>
                  <a:t>h</a:t>
                </a:r>
              </a:p>
            </p:txBody>
          </p:sp>
          <p:sp>
            <p:nvSpPr>
              <p:cNvPr id="41" name="Triangolo isoscele 7"/>
              <p:cNvSpPr/>
              <p:nvPr/>
            </p:nvSpPr>
            <p:spPr>
              <a:xfrm flipH="1" flipV="1">
                <a:off x="7892073" y="1691457"/>
                <a:ext cx="333371" cy="196852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5" name="Triangolo isoscele 7"/>
              <p:cNvSpPr/>
              <p:nvPr/>
            </p:nvSpPr>
            <p:spPr>
              <a:xfrm rot="10800000" flipH="1" flipV="1">
                <a:off x="7919059" y="2739217"/>
                <a:ext cx="333371" cy="196852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1561" name="CasellaDiTesto 48"/>
              <p:cNvSpPr txBox="1">
                <a:spLocks noChangeArrowheads="1"/>
              </p:cNvSpPr>
              <p:nvPr/>
            </p:nvSpPr>
            <p:spPr bwMode="auto">
              <a:xfrm>
                <a:off x="7457103" y="1324740"/>
                <a:ext cx="119776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ID BIOCHIM</a:t>
                </a:r>
              </a:p>
            </p:txBody>
          </p:sp>
        </p:grpSp>
        <p:sp>
          <p:nvSpPr>
            <p:cNvPr id="21510" name="CasellaDiTesto 9"/>
            <p:cNvSpPr txBox="1">
              <a:spLocks noChangeArrowheads="1"/>
            </p:cNvSpPr>
            <p:nvPr/>
          </p:nvSpPr>
          <p:spPr bwMode="auto">
            <a:xfrm>
              <a:off x="3854133" y="1419860"/>
              <a:ext cx="889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1-2 h</a:t>
              </a:r>
            </a:p>
          </p:txBody>
        </p:sp>
        <p:grpSp>
          <p:nvGrpSpPr>
            <p:cNvPr id="21511" name="Gruppo 1"/>
            <p:cNvGrpSpPr>
              <a:grpSpLocks/>
            </p:cNvGrpSpPr>
            <p:nvPr/>
          </p:nvGrpSpPr>
          <p:grpSpPr bwMode="auto">
            <a:xfrm>
              <a:off x="161290" y="2055495"/>
              <a:ext cx="3556000" cy="436563"/>
              <a:chOff x="103141" y="2104403"/>
              <a:chExt cx="3556646" cy="436153"/>
            </a:xfrm>
          </p:grpSpPr>
          <p:sp>
            <p:nvSpPr>
              <p:cNvPr id="11" name="Rettangolo 2"/>
              <p:cNvSpPr/>
              <p:nvPr/>
            </p:nvSpPr>
            <p:spPr>
              <a:xfrm>
                <a:off x="1143143" y="2125022"/>
                <a:ext cx="2516644" cy="38222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1555" name="CasellaDiTesto 5"/>
              <p:cNvSpPr txBox="1">
                <a:spLocks noChangeArrowheads="1"/>
              </p:cNvSpPr>
              <p:nvPr/>
            </p:nvSpPr>
            <p:spPr bwMode="auto">
              <a:xfrm>
                <a:off x="1838169" y="2105310"/>
                <a:ext cx="13356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CCFFCC"/>
                    </a:solidFill>
                  </a:rPr>
                  <a:t>Incubazione</a:t>
                </a:r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968486" y="2125022"/>
                <a:ext cx="385832" cy="415534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1557" name="TextBox 4"/>
              <p:cNvSpPr txBox="1">
                <a:spLocks noChangeArrowheads="1"/>
              </p:cNvSpPr>
              <p:nvPr/>
            </p:nvSpPr>
            <p:spPr bwMode="auto">
              <a:xfrm>
                <a:off x="103141" y="2104403"/>
                <a:ext cx="1011038" cy="399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 dirty="0" err="1" smtClean="0"/>
                  <a:t>Prelievo</a:t>
                </a:r>
                <a:endParaRPr lang="en-US" altLang="it-IT" sz="2000" i="1" dirty="0"/>
              </a:p>
            </p:txBody>
          </p:sp>
        </p:grpSp>
        <p:sp>
          <p:nvSpPr>
            <p:cNvPr id="21512" name="CasellaDiTesto 10"/>
            <p:cNvSpPr txBox="1">
              <a:spLocks noChangeArrowheads="1"/>
            </p:cNvSpPr>
            <p:nvPr/>
          </p:nvSpPr>
          <p:spPr bwMode="auto">
            <a:xfrm>
              <a:off x="4931728" y="2004695"/>
              <a:ext cx="19288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chemeClr val="bg1"/>
                  </a:solidFill>
                </a:rPr>
                <a:t>Identificazione (ID)</a:t>
              </a:r>
            </a:p>
          </p:txBody>
        </p:sp>
        <p:sp>
          <p:nvSpPr>
            <p:cNvPr id="42" name="CasellaDiTesto 11"/>
            <p:cNvSpPr txBox="1"/>
            <p:nvPr/>
          </p:nvSpPr>
          <p:spPr>
            <a:xfrm>
              <a:off x="4822190" y="2196783"/>
              <a:ext cx="2084388" cy="339725"/>
            </a:xfrm>
            <a:prstGeom prst="rect">
              <a:avLst/>
            </a:prstGeom>
            <a:noFill/>
          </p:spPr>
          <p:txBody>
            <a:bodyPr bIns="46800">
              <a:spAutoFit/>
            </a:bodyPr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>
                      <a:lumMod val="95000"/>
                    </a:schemeClr>
                  </a:solidFill>
                </a:rPr>
                <a:t>Antibiogramma (AB)</a:t>
              </a:r>
            </a:p>
          </p:txBody>
        </p:sp>
        <p:sp>
          <p:nvSpPr>
            <p:cNvPr id="21514" name="CasellaDiTesto 42"/>
            <p:cNvSpPr txBox="1">
              <a:spLocks noChangeArrowheads="1"/>
            </p:cNvSpPr>
            <p:nvPr/>
          </p:nvSpPr>
          <p:spPr bwMode="auto">
            <a:xfrm>
              <a:off x="7822565" y="2522220"/>
              <a:ext cx="425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/>
                <a:t>AB</a:t>
              </a:r>
            </a:p>
          </p:txBody>
        </p:sp>
      </p:grpSp>
      <p:sp>
        <p:nvSpPr>
          <p:cNvPr id="64" name="Freccia giù 63"/>
          <p:cNvSpPr/>
          <p:nvPr/>
        </p:nvSpPr>
        <p:spPr>
          <a:xfrm>
            <a:off x="3667418" y="4982519"/>
            <a:ext cx="593725" cy="412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5" name="Freccia giù 64"/>
          <p:cNvSpPr/>
          <p:nvPr/>
        </p:nvSpPr>
        <p:spPr>
          <a:xfrm>
            <a:off x="7668150" y="5043479"/>
            <a:ext cx="593725" cy="412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3120445" y="5364480"/>
            <a:ext cx="168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Aggiustamento </a:t>
            </a:r>
          </a:p>
          <a:p>
            <a:pPr algn="ctr"/>
            <a:r>
              <a:rPr lang="it-IT" b="1" dirty="0" smtClean="0"/>
              <a:t>ter. empirica</a:t>
            </a:r>
            <a:endParaRPr lang="it-IT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7215589" y="5547360"/>
            <a:ext cx="15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Terapia mirata</a:t>
            </a:r>
            <a:endParaRPr lang="it-IT" b="1" dirty="0"/>
          </a:p>
        </p:txBody>
      </p:sp>
      <p:cxnSp>
        <p:nvCxnSpPr>
          <p:cNvPr id="70" name="Connettore 1 69"/>
          <p:cNvCxnSpPr/>
          <p:nvPr/>
        </p:nvCxnSpPr>
        <p:spPr>
          <a:xfrm flipV="1">
            <a:off x="883920" y="6026051"/>
            <a:ext cx="71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reccia giù 72"/>
          <p:cNvSpPr/>
          <p:nvPr/>
        </p:nvSpPr>
        <p:spPr>
          <a:xfrm>
            <a:off x="430924" y="5028239"/>
            <a:ext cx="593725" cy="412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233772" y="5379720"/>
            <a:ext cx="1013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Terapia</a:t>
            </a:r>
          </a:p>
          <a:p>
            <a:pPr algn="ctr"/>
            <a:r>
              <a:rPr lang="it-IT" b="1" dirty="0" smtClean="0"/>
              <a:t>empirica</a:t>
            </a:r>
            <a:endParaRPr lang="it-IT" b="1" dirty="0"/>
          </a:p>
        </p:txBody>
      </p:sp>
      <p:sp>
        <p:nvSpPr>
          <p:cNvPr id="68" name="CasellaDiTesto 83"/>
          <p:cNvSpPr txBox="1">
            <a:spLocks noChangeArrowheads="1"/>
          </p:cNvSpPr>
          <p:nvPr/>
        </p:nvSpPr>
        <p:spPr bwMode="auto">
          <a:xfrm>
            <a:off x="3108577" y="1044575"/>
            <a:ext cx="159067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chemeClr val="bg1"/>
                </a:solidFill>
              </a:rPr>
              <a:t>ID MOLECOLARE</a:t>
            </a:r>
          </a:p>
        </p:txBody>
      </p:sp>
      <p:cxnSp>
        <p:nvCxnSpPr>
          <p:cNvPr id="79" name="Connettore 1 78"/>
          <p:cNvCxnSpPr/>
          <p:nvPr/>
        </p:nvCxnSpPr>
        <p:spPr>
          <a:xfrm>
            <a:off x="3876927" y="1336993"/>
            <a:ext cx="1894" cy="292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84"/>
          <p:cNvSpPr txBox="1">
            <a:spLocks noChangeArrowheads="1"/>
          </p:cNvSpPr>
          <p:nvPr/>
        </p:nvSpPr>
        <p:spPr bwMode="auto">
          <a:xfrm>
            <a:off x="3078097" y="4119245"/>
            <a:ext cx="1646237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AB MOLECOLARE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176225" y="6066322"/>
            <a:ext cx="15732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Informazioni</a:t>
            </a:r>
          </a:p>
          <a:p>
            <a:pPr algn="ctr"/>
            <a:r>
              <a:rPr lang="it-IT" b="1" dirty="0"/>
              <a:t>p</a:t>
            </a:r>
            <a:r>
              <a:rPr lang="it-IT" b="1" dirty="0" smtClean="0"/>
              <a:t>iù dettagliate</a:t>
            </a:r>
            <a:endParaRPr lang="it-IT" b="1" dirty="0"/>
          </a:p>
        </p:txBody>
      </p:sp>
      <p:sp>
        <p:nvSpPr>
          <p:cNvPr id="52" name="CasellaDiTesto 83"/>
          <p:cNvSpPr txBox="1">
            <a:spLocks noChangeArrowheads="1"/>
          </p:cNvSpPr>
          <p:nvPr/>
        </p:nvSpPr>
        <p:spPr bwMode="auto">
          <a:xfrm>
            <a:off x="1120458" y="1052597"/>
            <a:ext cx="1590675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ID MOLECOLARE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1888808" y="1345015"/>
            <a:ext cx="1894" cy="292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84"/>
          <p:cNvSpPr txBox="1">
            <a:spLocks noChangeArrowheads="1"/>
          </p:cNvSpPr>
          <p:nvPr/>
        </p:nvSpPr>
        <p:spPr bwMode="auto">
          <a:xfrm>
            <a:off x="1089978" y="4127267"/>
            <a:ext cx="1646237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AB MOLECOLARE</a:t>
            </a:r>
          </a:p>
        </p:txBody>
      </p:sp>
      <p:sp>
        <p:nvSpPr>
          <p:cNvPr id="55" name="Freccia giù 54"/>
          <p:cNvSpPr/>
          <p:nvPr/>
        </p:nvSpPr>
        <p:spPr>
          <a:xfrm>
            <a:off x="1638090" y="5006583"/>
            <a:ext cx="593725" cy="412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1091117" y="5388544"/>
            <a:ext cx="168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Aggiustamento </a:t>
            </a:r>
          </a:p>
          <a:p>
            <a:pPr algn="ctr"/>
            <a:r>
              <a:rPr lang="it-IT" b="1" dirty="0" smtClean="0"/>
              <a:t>ter. empirica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161243" y="6074344"/>
            <a:ext cx="15732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Informazioni</a:t>
            </a:r>
          </a:p>
          <a:p>
            <a:pPr algn="ctr"/>
            <a:r>
              <a:rPr lang="it-IT" b="1" dirty="0"/>
              <a:t>p</a:t>
            </a:r>
            <a:r>
              <a:rPr lang="it-IT" b="1" dirty="0" smtClean="0"/>
              <a:t>iù dettagliate</a:t>
            </a:r>
            <a:endParaRPr lang="it-IT" b="1" dirty="0"/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1539239" y="392915"/>
            <a:ext cx="6048676" cy="42862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b="1" dirty="0" smtClean="0">
                <a:solidFill>
                  <a:prstClr val="black"/>
                </a:solidFill>
                <a:latin typeface="Calibri"/>
                <a:cs typeface="Arial Black"/>
              </a:rPr>
              <a:t>Identificazione </a:t>
            </a:r>
            <a:r>
              <a:rPr lang="it-IT" b="1" smtClean="0">
                <a:solidFill>
                  <a:prstClr val="black"/>
                </a:solidFill>
                <a:latin typeface="Calibri"/>
                <a:cs typeface="Arial Black"/>
              </a:rPr>
              <a:t>e antibiogramma molecolare</a:t>
            </a:r>
            <a:endParaRPr lang="it-IT" b="1" dirty="0" smtClean="0">
              <a:solidFill>
                <a:srgbClr val="161645"/>
              </a:solidFill>
              <a:latin typeface="Calibri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0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7" grpId="0" animBg="1"/>
      <p:bldP spid="84" grpId="0" animBg="1"/>
      <p:bldP spid="52" grpId="0" animBg="1"/>
      <p:bldP spid="54" grpId="0" animBg="1"/>
      <p:bldP spid="55" grpId="0" animBg="1"/>
      <p:bldP spid="57" grpId="0"/>
      <p:bldP spid="58" grpId="0" animBg="1"/>
      <p:bldP spid="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334" y="430316"/>
            <a:ext cx="4425751" cy="640797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Antibiogramma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molecolare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163" y="1314970"/>
            <a:ext cx="4392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Rilevazione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determinanti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genetici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resistenza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8832503">
            <a:off x="3360068" y="2549453"/>
            <a:ext cx="962020" cy="808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6439" y="3616263"/>
            <a:ext cx="519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Proxy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per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il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fenotipo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resistenza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8832503">
            <a:off x="4997236" y="4458443"/>
            <a:ext cx="962020" cy="808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9842" y="5451415"/>
            <a:ext cx="429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Decisione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terapeutica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97052" y="1379623"/>
            <a:ext cx="1474250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800" b="1" smtClean="0">
                <a:solidFill>
                  <a:schemeClr val="bg1"/>
                </a:solidFill>
              </a:rPr>
              <a:t>Vantaggi</a:t>
            </a:r>
            <a:endParaRPr lang="it-IT" sz="2800" b="1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1907" y="3938341"/>
            <a:ext cx="101822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Limiti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71621" y="2054030"/>
            <a:ext cx="17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800" smtClean="0"/>
              <a:t>Rapidità</a:t>
            </a:r>
            <a:endParaRPr lang="it-IT" sz="2800"/>
          </a:p>
        </p:txBody>
      </p:sp>
      <p:sp>
        <p:nvSpPr>
          <p:cNvPr id="12" name="CasellaDiTesto 11"/>
          <p:cNvSpPr txBox="1"/>
          <p:nvPr/>
        </p:nvSpPr>
        <p:spPr>
          <a:xfrm>
            <a:off x="315287" y="4517071"/>
            <a:ext cx="46017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800" dirty="0" smtClean="0"/>
              <a:t>Cerca solo alcune resistenze</a:t>
            </a:r>
          </a:p>
          <a:p>
            <a:pPr marL="342900" indent="-342900">
              <a:buFont typeface="Courier New" charset="0"/>
              <a:buChar char="o"/>
            </a:pPr>
            <a:r>
              <a:rPr lang="it-IT" sz="2800" dirty="0" smtClean="0"/>
              <a:t>Non informa sulle MIC</a:t>
            </a:r>
          </a:p>
          <a:p>
            <a:pPr marL="342900" indent="-342900">
              <a:buFont typeface="Courier New" charset="0"/>
              <a:buChar char="o"/>
            </a:pPr>
            <a:r>
              <a:rPr lang="it-IT" sz="2800" dirty="0" smtClean="0"/>
              <a:t>Costo elevato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124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/>
      <p:bldP spid="2" grpId="0" animBg="1"/>
      <p:bldP spid="11" grpId="0" animBg="1"/>
      <p:bldP spid="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9" y="1838165"/>
            <a:ext cx="2616699" cy="173574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804559" y="2204350"/>
            <a:ext cx="4123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Rilevamento </a:t>
            </a:r>
            <a:r>
              <a:rPr lang="it-IT" sz="2800" i="1" dirty="0" smtClean="0"/>
              <a:t>S. aureus</a:t>
            </a:r>
            <a:r>
              <a:rPr lang="it-IT" sz="2800" dirty="0" smtClean="0"/>
              <a:t> e geni </a:t>
            </a:r>
            <a:r>
              <a:rPr lang="it-IT" sz="2800" i="1" dirty="0" err="1" smtClean="0"/>
              <a:t>mecA</a:t>
            </a:r>
            <a:r>
              <a:rPr lang="it-IT" sz="2800" i="1" dirty="0" smtClean="0"/>
              <a:t>/C </a:t>
            </a:r>
            <a:r>
              <a:rPr lang="it-IT" sz="2800" dirty="0" smtClean="0"/>
              <a:t>(MRSA)</a:t>
            </a:r>
            <a:endParaRPr lang="it-IT" sz="2800" i="1" dirty="0" smtClean="0"/>
          </a:p>
        </p:txBody>
      </p:sp>
      <p:sp>
        <p:nvSpPr>
          <p:cNvPr id="16" name="Freccia giù 15"/>
          <p:cNvSpPr/>
          <p:nvPr/>
        </p:nvSpPr>
        <p:spPr>
          <a:xfrm rot="3124708">
            <a:off x="4571996" y="3380017"/>
            <a:ext cx="473527" cy="8490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777343" y="4299856"/>
            <a:ext cx="487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mtClean="0"/>
              <a:t>SI</a:t>
            </a:r>
            <a:endParaRPr lang="it-IT" sz="32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999014" y="5138056"/>
            <a:ext cx="198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/>
              <a:t>Antibiotico anti-MRSA</a:t>
            </a:r>
            <a:endParaRPr lang="it-IT" sz="2800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03580" y="4272637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NO</a:t>
            </a:r>
            <a:endParaRPr lang="it-IT" sz="3200" b="1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253845" y="5127166"/>
            <a:ext cx="198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/>
              <a:t>Considerare altre </a:t>
            </a:r>
            <a:r>
              <a:rPr lang="it-IT" sz="2800" dirty="0" smtClean="0"/>
              <a:t>opzioni</a:t>
            </a:r>
            <a:endParaRPr lang="it-IT" sz="2800" i="1" dirty="0"/>
          </a:p>
        </p:txBody>
      </p:sp>
      <p:sp>
        <p:nvSpPr>
          <p:cNvPr id="21" name="Freccia giù 20"/>
          <p:cNvSpPr/>
          <p:nvPr/>
        </p:nvSpPr>
        <p:spPr>
          <a:xfrm rot="18756922">
            <a:off x="6242954" y="3401785"/>
            <a:ext cx="473527" cy="8490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7282545" y="3410619"/>
            <a:ext cx="638316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1</a:t>
            </a:r>
            <a:r>
              <a:rPr lang="it-IT" sz="2800" dirty="0" smtClean="0"/>
              <a:t> h</a:t>
            </a:r>
            <a:endParaRPr lang="it-IT" sz="28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042737" y="364426"/>
            <a:ext cx="7170821" cy="90117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Diagnostica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molecolare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come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strumento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utile per la </a:t>
            </a:r>
            <a:r>
              <a:rPr lang="en-US" b="1" i="1" dirty="0" smtClean="0">
                <a:solidFill>
                  <a:prstClr val="black"/>
                </a:solidFill>
                <a:latin typeface="+mj-lt"/>
                <a:cs typeface="Arial Black"/>
              </a:rPr>
              <a:t>stewardship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antibiotica</a:t>
            </a:r>
            <a:endParaRPr lang="it-IT" sz="2000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033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094005" y="2712442"/>
            <a:ext cx="4747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Emocoltura positiva (bacillo Gram-negativo)</a:t>
            </a:r>
            <a:endParaRPr lang="it-IT" dirty="0"/>
          </a:p>
        </p:txBody>
      </p:sp>
      <p:sp>
        <p:nvSpPr>
          <p:cNvPr id="16" name="Freccia giù 15"/>
          <p:cNvSpPr/>
          <p:nvPr/>
        </p:nvSpPr>
        <p:spPr>
          <a:xfrm>
            <a:off x="1992089" y="3610513"/>
            <a:ext cx="359436" cy="8490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170219" y="4209217"/>
            <a:ext cx="141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E. </a:t>
            </a:r>
            <a:r>
              <a:rPr lang="it-IT" sz="2000" i="1" dirty="0"/>
              <a:t>c</a:t>
            </a:r>
            <a:r>
              <a:rPr lang="it-IT" sz="2000" i="1" dirty="0" smtClean="0"/>
              <a:t>oli</a:t>
            </a:r>
          </a:p>
          <a:p>
            <a:r>
              <a:rPr lang="it-IT" sz="2000" dirty="0" smtClean="0"/>
              <a:t>ESBL+</a:t>
            </a:r>
          </a:p>
          <a:p>
            <a:r>
              <a:rPr lang="it-IT" sz="2000" dirty="0" smtClean="0"/>
              <a:t>KPC-, VIM-</a:t>
            </a:r>
          </a:p>
          <a:p>
            <a:r>
              <a:rPr lang="it-IT" sz="2000" dirty="0" smtClean="0"/>
              <a:t>NDM-,OXA-</a:t>
            </a:r>
            <a:endParaRPr lang="it-IT" sz="2000" dirty="0"/>
          </a:p>
        </p:txBody>
      </p:sp>
      <p:pic>
        <p:nvPicPr>
          <p:cNvPr id="11" name="Immagine 10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8" t="645" b="13506"/>
          <a:stretch>
            <a:fillRect/>
          </a:stretch>
        </p:blipFill>
        <p:spPr bwMode="auto">
          <a:xfrm flipH="1">
            <a:off x="667178" y="2537199"/>
            <a:ext cx="3127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99549" y="3126094"/>
            <a:ext cx="5047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ID e rilevamento geni per ESBL/</a:t>
            </a:r>
            <a:r>
              <a:rPr lang="it-IT" sz="2000" dirty="0" err="1" smtClean="0"/>
              <a:t>carbapenemasi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543799" y="2889993"/>
            <a:ext cx="91242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1.5 h</a:t>
            </a:r>
            <a:endParaRPr lang="it-IT" sz="2800" dirty="0"/>
          </a:p>
        </p:txBody>
      </p:sp>
      <p:sp>
        <p:nvSpPr>
          <p:cNvPr id="23" name="Freccia giù 22"/>
          <p:cNvSpPr/>
          <p:nvPr/>
        </p:nvSpPr>
        <p:spPr>
          <a:xfrm>
            <a:off x="3907981" y="3599623"/>
            <a:ext cx="359436" cy="8490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3249392" y="4443263"/>
            <a:ext cx="256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K. pneumoniae</a:t>
            </a:r>
          </a:p>
          <a:p>
            <a:r>
              <a:rPr lang="it-IT" sz="2000" dirty="0" smtClean="0"/>
              <a:t>ESBL-</a:t>
            </a:r>
          </a:p>
          <a:p>
            <a:r>
              <a:rPr lang="it-IT" sz="2000" dirty="0" smtClean="0"/>
              <a:t>KPC+</a:t>
            </a:r>
            <a:endParaRPr lang="it-IT" sz="20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979889" y="1516826"/>
            <a:ext cx="6521979" cy="7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rgbClr val="FF6600"/>
              </a:buClr>
              <a:buFont typeface="Arial" charset="0"/>
              <a:buNone/>
            </a:pPr>
            <a:r>
              <a:rPr lang="en-US" altLang="it-IT" sz="2000" dirty="0" err="1"/>
              <a:t>Paziente</a:t>
            </a:r>
            <a:r>
              <a:rPr lang="en-US" altLang="it-IT" sz="2000" dirty="0"/>
              <a:t> </a:t>
            </a:r>
            <a:r>
              <a:rPr lang="en-US" altLang="it-IT" sz="2000" dirty="0" err="1" smtClean="0"/>
              <a:t>neutropenico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febbrile</a:t>
            </a:r>
            <a:r>
              <a:rPr lang="en-US" altLang="it-IT" sz="2000" dirty="0" smtClean="0"/>
              <a:t> (SCT </a:t>
            </a:r>
            <a:r>
              <a:rPr lang="en-US" altLang="it-IT" sz="2000" dirty="0" err="1" smtClean="0"/>
              <a:t>allogenico</a:t>
            </a:r>
            <a:r>
              <a:rPr lang="en-US" altLang="it-IT" sz="2000" dirty="0" smtClean="0"/>
              <a:t>), </a:t>
            </a:r>
            <a:r>
              <a:rPr lang="en-US" altLang="it-IT" sz="2000" dirty="0" err="1"/>
              <a:t>colonizzato</a:t>
            </a:r>
            <a:r>
              <a:rPr lang="en-US" altLang="it-IT" sz="2000" dirty="0"/>
              <a:t> da </a:t>
            </a:r>
            <a:r>
              <a:rPr lang="en-US" altLang="it-IT" sz="2000" i="1" dirty="0"/>
              <a:t>K. pneumoniae </a:t>
            </a:r>
            <a:r>
              <a:rPr lang="en-US" altLang="it-IT" sz="2000" dirty="0" err="1" smtClean="0"/>
              <a:t>Carba</a:t>
            </a:r>
            <a:r>
              <a:rPr lang="en-US" altLang="it-IT" sz="2000" dirty="0" smtClean="0"/>
              <a:t>-R (COL-S, TIG-S)</a:t>
            </a:r>
            <a:endParaRPr lang="en-US" altLang="it-IT" sz="2000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2"/>
          <a:stretch>
            <a:fillRect/>
          </a:stretch>
        </p:blipFill>
        <p:spPr bwMode="auto">
          <a:xfrm>
            <a:off x="7473641" y="3460888"/>
            <a:ext cx="1137156" cy="7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ccia giù 26"/>
          <p:cNvSpPr/>
          <p:nvPr/>
        </p:nvSpPr>
        <p:spPr>
          <a:xfrm>
            <a:off x="6085128" y="3572404"/>
            <a:ext cx="359436" cy="8490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5426539" y="4432373"/>
            <a:ext cx="204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K. pneumoniae</a:t>
            </a:r>
          </a:p>
          <a:p>
            <a:r>
              <a:rPr lang="it-IT" sz="2000" dirty="0" smtClean="0"/>
              <a:t>ESBL+</a:t>
            </a:r>
          </a:p>
          <a:p>
            <a:r>
              <a:rPr lang="it-IT" sz="2000" dirty="0" smtClean="0"/>
              <a:t>VIM+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29908" y="5717875"/>
            <a:ext cx="16590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Downgrade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347977" y="5706004"/>
            <a:ext cx="120565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CAZ-AVI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295538" y="5711443"/>
            <a:ext cx="143622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Conferma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08662" y="2266521"/>
            <a:ext cx="493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 dirty="0" err="1"/>
              <a:t>T</a:t>
            </a:r>
            <a:r>
              <a:rPr lang="en-US" altLang="it-IT" sz="2000" dirty="0" err="1" smtClean="0"/>
              <a:t>erapia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empirica</a:t>
            </a:r>
            <a:r>
              <a:rPr lang="en-US" altLang="it-IT" sz="2000" dirty="0" smtClean="0"/>
              <a:t>: </a:t>
            </a:r>
            <a:r>
              <a:rPr lang="en-US" altLang="it-IT" sz="2000" dirty="0"/>
              <a:t>MER</a:t>
            </a:r>
            <a:r>
              <a:rPr lang="en-US" altLang="it-IT" sz="2000" baseline="30000" dirty="0"/>
              <a:t>HD </a:t>
            </a:r>
            <a:r>
              <a:rPr lang="en-US" altLang="it-IT" sz="2000" dirty="0"/>
              <a:t>+ COL + TIG</a:t>
            </a:r>
            <a:r>
              <a:rPr lang="en-US" altLang="it-IT" sz="2000" baseline="30000" dirty="0"/>
              <a:t>HD </a:t>
            </a:r>
            <a:r>
              <a:rPr lang="en-US" altLang="it-IT" sz="2000" dirty="0"/>
              <a:t>(+ LZD)</a:t>
            </a:r>
            <a:endParaRPr lang="it-IT" sz="2000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042737" y="364426"/>
            <a:ext cx="7170821" cy="90117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Diagnostica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molecolare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come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strumento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utile per la </a:t>
            </a:r>
            <a:r>
              <a:rPr lang="en-US" b="1" i="1" dirty="0" smtClean="0">
                <a:solidFill>
                  <a:prstClr val="black"/>
                </a:solidFill>
                <a:latin typeface="+mj-lt"/>
                <a:cs typeface="Arial Black"/>
              </a:rPr>
              <a:t>stewardship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antibiotica</a:t>
            </a:r>
            <a:endParaRPr lang="it-IT" sz="2000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049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2" grpId="0"/>
      <p:bldP spid="22" grpId="0" animBg="1"/>
      <p:bldP spid="23" grpId="0" animBg="1"/>
      <p:bldP spid="24" grpId="0"/>
      <p:bldP spid="27" grpId="0" animBg="1"/>
      <p:bldP spid="28" grpId="0"/>
      <p:bldP spid="2" grpId="0" animBg="1"/>
      <p:bldP spid="29" grpId="0" animBg="1"/>
      <p:bldP spid="3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939059" y="2816372"/>
            <a:ext cx="1446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Ceftazidime</a:t>
            </a:r>
            <a:endParaRPr lang="it-IT" sz="2000" b="1" dirty="0" smtClean="0"/>
          </a:p>
          <a:p>
            <a:r>
              <a:rPr lang="it-IT" sz="2000" b="1" dirty="0" err="1" smtClean="0"/>
              <a:t>Avibactam</a:t>
            </a:r>
            <a:endParaRPr lang="it-IT" sz="20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918889" y="3579331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err="1" smtClean="0"/>
              <a:t>Imipenem</a:t>
            </a:r>
            <a:endParaRPr lang="it-IT" sz="2000" b="1" i="1" dirty="0" smtClean="0"/>
          </a:p>
          <a:p>
            <a:r>
              <a:rPr lang="it-IT" sz="2000" b="1" i="1" dirty="0" err="1" smtClean="0"/>
              <a:t>Relebactam</a:t>
            </a:r>
            <a:endParaRPr lang="it-IT" sz="2000" b="1" i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924479" y="5225627"/>
            <a:ext cx="169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/>
              <a:t>Aztreonam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Avibactam</a:t>
            </a:r>
            <a:endParaRPr lang="it-IT" sz="2000" b="1" i="1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904322" y="4387909"/>
            <a:ext cx="1620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err="1" smtClean="0"/>
              <a:t>Meropenem</a:t>
            </a:r>
            <a:endParaRPr lang="it-IT" sz="2000" b="1" i="1" dirty="0" smtClean="0"/>
          </a:p>
          <a:p>
            <a:r>
              <a:rPr lang="it-IT" sz="2000" b="1" i="1" dirty="0" err="1" smtClean="0"/>
              <a:t>Vaborbactam</a:t>
            </a:r>
            <a:endParaRPr lang="it-IT" sz="2000" b="1" i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4400718" y="1403941"/>
            <a:ext cx="208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Patogeni target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78782" y="2982703"/>
            <a:ext cx="196823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CRE KPC/OXA-48</a:t>
            </a:r>
            <a:endParaRPr lang="it-IT" sz="2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172200" y="2231583"/>
            <a:ext cx="25290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i="1" dirty="0" smtClean="0"/>
              <a:t>P. </a:t>
            </a:r>
            <a:r>
              <a:rPr lang="it-IT" sz="2000" b="1" i="1" dirty="0"/>
              <a:t>a</a:t>
            </a:r>
            <a:r>
              <a:rPr lang="it-IT" sz="2000" b="1" i="1" dirty="0" smtClean="0"/>
              <a:t>eruginosa </a:t>
            </a:r>
            <a:r>
              <a:rPr lang="it-IT" sz="2000" b="1" dirty="0" smtClean="0"/>
              <a:t>No-MBL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446816" y="3766471"/>
            <a:ext cx="122180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CRE (KPC)</a:t>
            </a:r>
            <a:endParaRPr lang="it-IT" sz="20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465866" y="4514860"/>
            <a:ext cx="122180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b="1" smtClean="0"/>
              <a:t>CRE (KPC)</a:t>
            </a:r>
            <a:endParaRPr lang="it-IT" sz="2000" b="1"/>
          </a:p>
        </p:txBody>
      </p:sp>
      <p:sp>
        <p:nvSpPr>
          <p:cNvPr id="26" name="CasellaDiTesto 25"/>
          <p:cNvSpPr txBox="1"/>
          <p:nvPr/>
        </p:nvSpPr>
        <p:spPr>
          <a:xfrm>
            <a:off x="6180363" y="3788242"/>
            <a:ext cx="25290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i="1" dirty="0" smtClean="0"/>
              <a:t>P. </a:t>
            </a:r>
            <a:r>
              <a:rPr lang="it-IT" sz="2000" b="1" i="1" dirty="0"/>
              <a:t>a</a:t>
            </a:r>
            <a:r>
              <a:rPr lang="it-IT" sz="2000" b="1" i="1" dirty="0" smtClean="0"/>
              <a:t>eruginosa </a:t>
            </a:r>
            <a:r>
              <a:rPr lang="it-IT" sz="2000" b="1" dirty="0" smtClean="0"/>
              <a:t>No-MBL</a:t>
            </a:r>
            <a:endParaRPr lang="it-IT" sz="20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479479" y="5396602"/>
            <a:ext cx="274171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b="1" smtClean="0"/>
              <a:t>CRE (KPC, OXA-48, MBL)</a:t>
            </a:r>
            <a:endParaRPr lang="it-IT" sz="2000" b="1"/>
          </a:p>
        </p:txBody>
      </p:sp>
      <p:cxnSp>
        <p:nvCxnSpPr>
          <p:cNvPr id="29" name="Connettore 1 28"/>
          <p:cNvCxnSpPr/>
          <p:nvPr/>
        </p:nvCxnSpPr>
        <p:spPr>
          <a:xfrm>
            <a:off x="2986360" y="1830230"/>
            <a:ext cx="1769" cy="434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2814910" y="2016265"/>
            <a:ext cx="57385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44498" y="2054364"/>
            <a:ext cx="229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Ceftolozano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Tazobactam</a:t>
            </a:r>
            <a:endParaRPr lang="it-IT" sz="2000" b="1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3355518" y="2253355"/>
            <a:ext cx="68249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smtClean="0"/>
              <a:t>ESBL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360957" y="2993585"/>
            <a:ext cx="68249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ESBL</a:t>
            </a:r>
            <a:endParaRPr lang="it-IT" sz="20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366396" y="3766473"/>
            <a:ext cx="68249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smtClean="0"/>
              <a:t>ESBL</a:t>
            </a:r>
            <a:endParaRPr lang="it-IT" sz="20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388164" y="4523036"/>
            <a:ext cx="68249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smtClean="0"/>
              <a:t>ESBL</a:t>
            </a:r>
            <a:endParaRPr lang="it-IT" sz="20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9713" y="1409380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Nuovi anti-Gram-negativi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42737" y="364426"/>
            <a:ext cx="7170821" cy="90117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Diagnostica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molecolare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come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strumento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utile per la </a:t>
            </a:r>
            <a:r>
              <a:rPr lang="en-US" b="1" i="1" dirty="0" smtClean="0">
                <a:solidFill>
                  <a:prstClr val="black"/>
                </a:solidFill>
                <a:latin typeface="+mj-lt"/>
                <a:cs typeface="Arial Black"/>
              </a:rPr>
              <a:t>stewardship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antibiotica</a:t>
            </a:r>
            <a:endParaRPr lang="it-IT" sz="2000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770588" y="6084875"/>
            <a:ext cx="7899881" cy="50683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Utilità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della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rilevazione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rapida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del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meccanismo</a:t>
            </a:r>
            <a:r>
              <a:rPr lang="en-US" b="1" dirty="0" smtClean="0">
                <a:solidFill>
                  <a:prstClr val="black"/>
                </a:solidFill>
                <a:latin typeface="+mj-lt"/>
                <a:cs typeface="Arial Black"/>
              </a:rPr>
              <a:t> di </a:t>
            </a:r>
            <a:r>
              <a:rPr lang="en-US" b="1" dirty="0" err="1" smtClean="0">
                <a:solidFill>
                  <a:prstClr val="black"/>
                </a:solidFill>
                <a:latin typeface="+mj-lt"/>
                <a:cs typeface="Arial Black"/>
              </a:rPr>
              <a:t>resistenza</a:t>
            </a:r>
            <a:endParaRPr lang="it-IT" sz="2000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985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19" grpId="0" animBg="1"/>
      <p:bldP spid="20" grpId="0" animBg="1"/>
      <p:bldP spid="27" grpId="0" animBg="1"/>
      <p:bldP spid="31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47797" y="358395"/>
            <a:ext cx="2424319" cy="52322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800" b="1">
                <a:solidFill>
                  <a:srgbClr val="17375E"/>
                </a:solidFill>
                <a:latin typeface="Calibri"/>
                <a:cs typeface="Arial" charset="0"/>
              </a:rPr>
              <a:t>Conclusioni </a:t>
            </a:r>
            <a:endParaRPr lang="it-IT" sz="2800" b="1" i="1">
              <a:solidFill>
                <a:srgbClr val="17375E"/>
              </a:solidFill>
              <a:latin typeface="Calibri"/>
              <a:cs typeface="Arial" charset="0"/>
            </a:endParaRPr>
          </a:p>
        </p:txBody>
      </p:sp>
      <p:sp>
        <p:nvSpPr>
          <p:cNvPr id="3" name="CasellaDiTesto 19"/>
          <p:cNvSpPr txBox="1"/>
          <p:nvPr/>
        </p:nvSpPr>
        <p:spPr>
          <a:xfrm>
            <a:off x="654391" y="1090707"/>
            <a:ext cx="784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La </a:t>
            </a:r>
            <a:r>
              <a:rPr lang="it-IT" sz="2400" b="1" dirty="0" smtClean="0">
                <a:solidFill>
                  <a:srgbClr val="00002A"/>
                </a:solidFill>
                <a:latin typeface="Calibri"/>
                <a:cs typeface="Arial Black"/>
              </a:rPr>
              <a:t>diagnostica microbiologica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ha un </a:t>
            </a:r>
            <a:r>
              <a:rPr lang="it-IT" sz="2400" b="1" dirty="0" smtClean="0">
                <a:solidFill>
                  <a:srgbClr val="00002A"/>
                </a:solidFill>
                <a:latin typeface="Calibri"/>
                <a:cs typeface="Arial Black"/>
              </a:rPr>
              <a:t>ruolo essenziale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nel combattere la resistenza agli antibiotici</a:t>
            </a:r>
            <a:endParaRPr lang="it-IT" sz="2400" i="1" dirty="0">
              <a:solidFill>
                <a:srgbClr val="00002A"/>
              </a:solidFill>
              <a:latin typeface="Calibri"/>
              <a:cs typeface="Arial Black"/>
            </a:endParaRPr>
          </a:p>
        </p:txBody>
      </p:sp>
      <p:sp>
        <p:nvSpPr>
          <p:cNvPr id="7" name="CasellaDiTesto 19"/>
          <p:cNvSpPr txBox="1"/>
          <p:nvPr/>
        </p:nvSpPr>
        <p:spPr>
          <a:xfrm>
            <a:off x="638592" y="2058087"/>
            <a:ext cx="768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Disponibilità di </a:t>
            </a:r>
            <a:r>
              <a:rPr lang="it-IT" sz="2400" b="1" dirty="0" smtClean="0">
                <a:solidFill>
                  <a:srgbClr val="00002A"/>
                </a:solidFill>
                <a:latin typeface="Calibri"/>
                <a:cs typeface="Arial Black"/>
              </a:rPr>
              <a:t>nuove tecnologie diagnostiche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 che consentono di ridurre </a:t>
            </a:r>
            <a:r>
              <a:rPr lang="it-IT" sz="2400" dirty="0">
                <a:solidFill>
                  <a:srgbClr val="00002A"/>
                </a:solidFill>
                <a:latin typeface="Calibri"/>
                <a:cs typeface="Arial Black"/>
              </a:rPr>
              <a:t>i tempi di risposta e aumentare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accuratezza </a:t>
            </a:r>
            <a:r>
              <a:rPr lang="it-IT" sz="2400" dirty="0">
                <a:solidFill>
                  <a:srgbClr val="00002A"/>
                </a:solidFill>
                <a:latin typeface="Calibri"/>
                <a:cs typeface="Arial Black"/>
              </a:rPr>
              <a:t>delle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informazioni</a:t>
            </a:r>
            <a:endParaRPr lang="it-IT" sz="2400" dirty="0">
              <a:solidFill>
                <a:srgbClr val="00002A"/>
              </a:solidFill>
              <a:latin typeface="Calibri"/>
              <a:cs typeface="Arial Black"/>
            </a:endParaRPr>
          </a:p>
        </p:txBody>
      </p:sp>
      <p:sp>
        <p:nvSpPr>
          <p:cNvPr id="8" name="CasellaDiTesto 19"/>
          <p:cNvSpPr txBox="1"/>
          <p:nvPr/>
        </p:nvSpPr>
        <p:spPr>
          <a:xfrm>
            <a:off x="610672" y="3382408"/>
            <a:ext cx="784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Necessità </a:t>
            </a:r>
            <a:r>
              <a:rPr lang="it-IT" sz="2400" dirty="0">
                <a:solidFill>
                  <a:srgbClr val="00002A"/>
                </a:solidFill>
                <a:latin typeface="Calibri"/>
                <a:cs typeface="Arial Black"/>
              </a:rPr>
              <a:t>di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posizionare correttamente le nuove tecnologie e rivedere flussi </a:t>
            </a:r>
            <a:r>
              <a:rPr lang="it-IT" sz="2400" dirty="0">
                <a:solidFill>
                  <a:srgbClr val="00002A"/>
                </a:solidFill>
                <a:latin typeface="Calibri"/>
                <a:cs typeface="Arial Black"/>
              </a:rPr>
              <a:t>organizzativi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e </a:t>
            </a:r>
            <a:r>
              <a:rPr lang="it-IT" sz="2400" dirty="0">
                <a:solidFill>
                  <a:srgbClr val="00002A"/>
                </a:solidFill>
                <a:latin typeface="Calibri"/>
                <a:cs typeface="Arial Black"/>
              </a:rPr>
              <a:t>algoritmi diagnostici (</a:t>
            </a:r>
            <a:r>
              <a:rPr lang="it-IT" sz="2400" b="1" i="1" dirty="0" err="1">
                <a:solidFill>
                  <a:srgbClr val="00002A"/>
                </a:solidFill>
                <a:latin typeface="Calibri"/>
                <a:cs typeface="Arial Black"/>
              </a:rPr>
              <a:t>stewardship</a:t>
            </a:r>
            <a:r>
              <a:rPr lang="it-IT" sz="2400" b="1" i="1" dirty="0">
                <a:solidFill>
                  <a:srgbClr val="00002A"/>
                </a:solidFill>
                <a:latin typeface="Calibri"/>
                <a:cs typeface="Arial Black"/>
              </a:rPr>
              <a:t> </a:t>
            </a:r>
            <a:r>
              <a:rPr lang="it-IT" sz="2400" b="1" dirty="0" smtClean="0">
                <a:solidFill>
                  <a:srgbClr val="00002A"/>
                </a:solidFill>
                <a:latin typeface="Calibri"/>
                <a:cs typeface="Arial Black"/>
              </a:rPr>
              <a:t>diagnostica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)</a:t>
            </a:r>
            <a:endParaRPr lang="it-IT" sz="2400" i="1" dirty="0">
              <a:solidFill>
                <a:srgbClr val="00002A"/>
              </a:solidFill>
              <a:latin typeface="Calibri"/>
              <a:cs typeface="Arial Black"/>
            </a:endParaRPr>
          </a:p>
        </p:txBody>
      </p:sp>
      <p:sp>
        <p:nvSpPr>
          <p:cNvPr id="9" name="CasellaDiTesto 19"/>
          <p:cNvSpPr txBox="1"/>
          <p:nvPr/>
        </p:nvSpPr>
        <p:spPr>
          <a:xfrm>
            <a:off x="620061" y="4692606"/>
            <a:ext cx="747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Verso </a:t>
            </a:r>
            <a:r>
              <a:rPr lang="it-IT" sz="2400" b="1" dirty="0" smtClean="0">
                <a:solidFill>
                  <a:srgbClr val="00002A"/>
                </a:solidFill>
                <a:latin typeface="Calibri"/>
                <a:cs typeface="Arial Black"/>
              </a:rPr>
              <a:t>processi diagnostici personalizzati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 sul singolo paziente</a:t>
            </a:r>
            <a:endParaRPr lang="it-IT" sz="2400" dirty="0">
              <a:solidFill>
                <a:srgbClr val="00002A"/>
              </a:solidFill>
              <a:latin typeface="Calibri"/>
              <a:cs typeface="Arial Black"/>
            </a:endParaRPr>
          </a:p>
        </p:txBody>
      </p:sp>
      <p:sp>
        <p:nvSpPr>
          <p:cNvPr id="11" name="CasellaDiTesto 19"/>
          <p:cNvSpPr txBox="1"/>
          <p:nvPr/>
        </p:nvSpPr>
        <p:spPr>
          <a:xfrm>
            <a:off x="620218" y="5655718"/>
            <a:ext cx="768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Necessaria </a:t>
            </a:r>
            <a:r>
              <a:rPr lang="it-IT" sz="2400" b="1" dirty="0" smtClean="0">
                <a:solidFill>
                  <a:srgbClr val="00002A"/>
                </a:solidFill>
                <a:latin typeface="Calibri"/>
                <a:cs typeface="Arial Black"/>
              </a:rPr>
              <a:t>sinergia </a:t>
            </a:r>
            <a:r>
              <a:rPr lang="it-IT" sz="2400" dirty="0" smtClean="0">
                <a:solidFill>
                  <a:srgbClr val="00002A"/>
                </a:solidFill>
                <a:latin typeface="Calibri"/>
                <a:cs typeface="Arial Black"/>
              </a:rPr>
              <a:t>tra diverse figure professionali, e fra Istituzioni pubbliche e Aziende</a:t>
            </a:r>
            <a:endParaRPr lang="it-IT" sz="2400" i="1" dirty="0">
              <a:solidFill>
                <a:srgbClr val="00002A"/>
              </a:solidFill>
              <a:latin typeface="Calibri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46023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9904" y="487934"/>
            <a:ext cx="7209216" cy="9706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  <a:cs typeface="Arial Black"/>
              </a:rPr>
              <a:t>La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: un </a:t>
            </a:r>
            <a:r>
              <a:rPr lang="en-US" b="1" dirty="0" err="1" smtClean="0">
                <a:latin typeface="+mj-lt"/>
                <a:cs typeface="Arial Black"/>
              </a:rPr>
              <a:t>elemento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essenziale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nel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combattere</a:t>
            </a:r>
            <a:r>
              <a:rPr lang="en-US" b="1" dirty="0" smtClean="0">
                <a:latin typeface="+mj-lt"/>
                <a:cs typeface="Arial Black"/>
              </a:rPr>
              <a:t> la </a:t>
            </a:r>
            <a:r>
              <a:rPr lang="en-US" b="1" dirty="0" err="1" smtClean="0">
                <a:latin typeface="+mj-lt"/>
                <a:cs typeface="Arial Black"/>
              </a:rPr>
              <a:t>resistenza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agli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44880" y="196596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In che modo?</a:t>
            </a:r>
            <a:endParaRPr lang="it-IT" sz="2800"/>
          </a:p>
        </p:txBody>
      </p:sp>
      <p:sp>
        <p:nvSpPr>
          <p:cNvPr id="6" name="CasellaDiTesto 5"/>
          <p:cNvSpPr txBox="1"/>
          <p:nvPr/>
        </p:nvSpPr>
        <p:spPr>
          <a:xfrm>
            <a:off x="1569720" y="2849880"/>
            <a:ext cx="594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it-IT" sz="2800" dirty="0" smtClean="0"/>
              <a:t>Aiuta ad usare meglio gli antibiotici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69721" y="3855720"/>
            <a:ext cx="6385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it-IT" sz="2800" dirty="0" smtClean="0"/>
              <a:t>Aiuta a controllare la diffusione dei ceppi batterici antibiotico-resistenti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071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2440" y="1432560"/>
            <a:ext cx="379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it-IT" sz="2800" b="1" dirty="0" smtClean="0"/>
              <a:t>Serve un antibiotico?</a:t>
            </a:r>
            <a:endParaRPr lang="it-IT" sz="28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3840" y="472695"/>
            <a:ext cx="8702040" cy="51790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  <a:cs typeface="Arial Black"/>
              </a:rPr>
              <a:t>La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aiuta</a:t>
            </a:r>
            <a:r>
              <a:rPr lang="en-US" b="1" dirty="0" smtClean="0">
                <a:latin typeface="+mj-lt"/>
                <a:cs typeface="Arial Black"/>
              </a:rPr>
              <a:t> ad </a:t>
            </a:r>
            <a:r>
              <a:rPr lang="en-US" b="1" dirty="0" err="1" smtClean="0">
                <a:latin typeface="+mj-lt"/>
                <a:cs typeface="Arial Black"/>
              </a:rPr>
              <a:t>usare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meglio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gli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40" y="2484120"/>
            <a:ext cx="3799840" cy="287267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6240" y="3627120"/>
            <a:ext cx="266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 smtClean="0"/>
              <a:t>Streptococcus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pyogenes</a:t>
            </a:r>
            <a:endParaRPr lang="it-IT" sz="20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22720" y="3656511"/>
            <a:ext cx="176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smtClean="0"/>
              <a:t>Infezione virale</a:t>
            </a:r>
            <a:endParaRPr lang="it-IT" sz="2000" dirty="0"/>
          </a:p>
        </p:txBody>
      </p:sp>
      <p:sp>
        <p:nvSpPr>
          <p:cNvPr id="11" name="Freccia giù 10"/>
          <p:cNvSpPr/>
          <p:nvPr/>
        </p:nvSpPr>
        <p:spPr>
          <a:xfrm>
            <a:off x="1386840" y="4358640"/>
            <a:ext cx="462966" cy="4114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giù 11"/>
          <p:cNvSpPr/>
          <p:nvPr/>
        </p:nvSpPr>
        <p:spPr>
          <a:xfrm>
            <a:off x="7223760" y="4404360"/>
            <a:ext cx="462966" cy="4114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02080" y="5273040"/>
            <a:ext cx="487634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3200" b="1" smtClean="0">
                <a:solidFill>
                  <a:schemeClr val="bg1"/>
                </a:solidFill>
              </a:rPr>
              <a:t>SI</a:t>
            </a:r>
            <a:endParaRPr lang="it-IT" sz="3200" b="1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01840" y="5288280"/>
            <a:ext cx="73289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3200" b="1" smtClean="0">
                <a:solidFill>
                  <a:schemeClr val="bg1"/>
                </a:solidFill>
              </a:rPr>
              <a:t>NO</a:t>
            </a:r>
            <a:endParaRPr lang="it-IT" sz="3200" b="1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2484120"/>
            <a:ext cx="1271016" cy="10377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3" y="2117973"/>
            <a:ext cx="1849806" cy="13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4360" y="1417320"/>
            <a:ext cx="338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it-IT" sz="2800" b="1" smtClean="0"/>
              <a:t>Quale antibiotico?</a:t>
            </a:r>
            <a:endParaRPr lang="it-IT" sz="28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3840" y="472695"/>
            <a:ext cx="8702040" cy="51790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  <a:cs typeface="Arial Black"/>
              </a:rPr>
              <a:t>La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aiuta</a:t>
            </a:r>
            <a:r>
              <a:rPr lang="en-US" b="1" dirty="0" smtClean="0">
                <a:latin typeface="+mj-lt"/>
                <a:cs typeface="Arial Black"/>
              </a:rPr>
              <a:t> ad </a:t>
            </a:r>
            <a:r>
              <a:rPr lang="en-US" b="1" dirty="0" err="1" smtClean="0">
                <a:latin typeface="+mj-lt"/>
                <a:cs typeface="Arial Black"/>
              </a:rPr>
              <a:t>usare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meglio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gli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48200" y="5974080"/>
            <a:ext cx="4001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/>
              <a:t>Terapia antibiotica mirata</a:t>
            </a:r>
            <a:endParaRPr lang="it-IT" sz="2800" b="1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12515"/>
              </p:ext>
            </p:extLst>
          </p:nvPr>
        </p:nvGraphicFramePr>
        <p:xfrm>
          <a:off x="4563899" y="1245785"/>
          <a:ext cx="3924781" cy="4358640"/>
        </p:xfrm>
        <a:graphic>
          <a:graphicData uri="http://schemas.openxmlformats.org/drawingml/2006/table">
            <a:tbl>
              <a:tblPr/>
              <a:tblGrid>
                <a:gridCol w="1892677"/>
                <a:gridCol w="2032104"/>
              </a:tblGrid>
              <a:tr h="3168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Antibiotico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MIC mg/L (S/I/R)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Cefoxitin screen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Oxacillina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&gt;4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Eritromicina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&gt;2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Clindamicina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&gt;0.5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Daptomicina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Linezolid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Vancomicina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Teicoplanina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Amikacina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&gt;1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Gentamicina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&gt;1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Levofloxacina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&gt;2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68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Tigeciclina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≤0.12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0" name="Freccia destra 9"/>
          <p:cNvSpPr/>
          <p:nvPr/>
        </p:nvSpPr>
        <p:spPr>
          <a:xfrm>
            <a:off x="4090301" y="5981819"/>
            <a:ext cx="481699" cy="4392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01330" y="3727356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smtClean="0"/>
              <a:t>Staphylococcus aureus</a:t>
            </a:r>
            <a:endParaRPr lang="it-IT" b="1" i="1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2" y="2034100"/>
            <a:ext cx="2488495" cy="16507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6"/>
          <a:stretch/>
        </p:blipFill>
        <p:spPr>
          <a:xfrm>
            <a:off x="2539736" y="3267511"/>
            <a:ext cx="1878402" cy="121060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11050"/>
          <a:stretch/>
        </p:blipFill>
        <p:spPr>
          <a:xfrm>
            <a:off x="751306" y="4147401"/>
            <a:ext cx="2947032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3840" y="472695"/>
            <a:ext cx="8702040" cy="51790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  <a:cs typeface="Arial Black"/>
              </a:rPr>
              <a:t>La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aiuta</a:t>
            </a:r>
            <a:r>
              <a:rPr lang="en-US" b="1" dirty="0" smtClean="0">
                <a:latin typeface="+mj-lt"/>
                <a:cs typeface="Arial Black"/>
              </a:rPr>
              <a:t> ad </a:t>
            </a:r>
            <a:r>
              <a:rPr lang="en-US" b="1" dirty="0" err="1" smtClean="0">
                <a:latin typeface="+mj-lt"/>
                <a:cs typeface="Arial Black"/>
              </a:rPr>
              <a:t>usare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meglio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gli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05479" y="1529614"/>
            <a:ext cx="336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Dati di sorveglianza epidemiologica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912439" y="5435858"/>
            <a:ext cx="327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Terapia </a:t>
            </a:r>
            <a:r>
              <a:rPr lang="it-IT" sz="2800" b="1" smtClean="0"/>
              <a:t>antibiotica empirica</a:t>
            </a:r>
            <a:endParaRPr lang="it-IT" sz="2800" b="1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l="27884"/>
          <a:stretch/>
        </p:blipFill>
        <p:spPr>
          <a:xfrm>
            <a:off x="5270657" y="2804287"/>
            <a:ext cx="2134762" cy="226866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521" y="1799193"/>
            <a:ext cx="1625407" cy="1628887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81" y="2682100"/>
            <a:ext cx="1508125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18862" y="4236673"/>
            <a:ext cx="254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Diagnostica microbiologica</a:t>
            </a:r>
            <a:endParaRPr 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4" y="2662986"/>
            <a:ext cx="1467047" cy="146704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6" y="3009562"/>
            <a:ext cx="1271016" cy="1037700"/>
          </a:xfrm>
          <a:prstGeom prst="rect">
            <a:avLst/>
          </a:prstGeom>
        </p:spPr>
      </p:pic>
      <p:sp>
        <p:nvSpPr>
          <p:cNvPr id="3" name="Freccia curva 2"/>
          <p:cNvSpPr/>
          <p:nvPr/>
        </p:nvSpPr>
        <p:spPr>
          <a:xfrm>
            <a:off x="2053388" y="1802328"/>
            <a:ext cx="1229056" cy="63607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urva 4"/>
          <p:cNvSpPr/>
          <p:nvPr/>
        </p:nvSpPr>
        <p:spPr>
          <a:xfrm rot="10800000">
            <a:off x="6336637" y="5067670"/>
            <a:ext cx="1567408" cy="10103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4680" y="360400"/>
            <a:ext cx="8098055" cy="81388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  <a:cs typeface="Arial Black"/>
              </a:rPr>
              <a:t>La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aiuta</a:t>
            </a:r>
            <a:r>
              <a:rPr lang="en-US" b="1" dirty="0" smtClean="0">
                <a:latin typeface="+mj-lt"/>
                <a:cs typeface="Arial Black"/>
              </a:rPr>
              <a:t> a </a:t>
            </a:r>
            <a:r>
              <a:rPr lang="en-US" b="1" dirty="0" err="1" smtClean="0">
                <a:latin typeface="+mj-lt"/>
                <a:cs typeface="Arial Black"/>
              </a:rPr>
              <a:t>controllare</a:t>
            </a:r>
            <a:r>
              <a:rPr lang="en-US" b="1" dirty="0" smtClean="0">
                <a:latin typeface="+mj-lt"/>
                <a:cs typeface="Arial Black"/>
              </a:rPr>
              <a:t> la </a:t>
            </a:r>
            <a:r>
              <a:rPr lang="en-US" b="1" dirty="0" err="1" smtClean="0">
                <a:latin typeface="+mj-lt"/>
                <a:cs typeface="Arial Black"/>
              </a:rPr>
              <a:t>diffusione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dei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batteri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antibiotico-resistenti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961847" y="1593754"/>
            <a:ext cx="7508385" cy="4961846"/>
            <a:chOff x="993931" y="1690006"/>
            <a:chExt cx="7508385" cy="4961846"/>
          </a:xfrm>
        </p:grpSpPr>
        <p:pic>
          <p:nvPicPr>
            <p:cNvPr id="23" name="Immagine 22" descr="click_salute_21_preparazione-pre-operatoria-del-paziente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31" y="1690006"/>
              <a:ext cx="7239551" cy="4602286"/>
            </a:xfrm>
            <a:prstGeom prst="rect">
              <a:avLst/>
            </a:prstGeom>
          </p:spPr>
        </p:pic>
        <p:cxnSp>
          <p:nvCxnSpPr>
            <p:cNvPr id="24" name="Connettore 1 23"/>
            <p:cNvCxnSpPr>
              <a:stCxn id="26" idx="1"/>
            </p:cNvCxnSpPr>
            <p:nvPr/>
          </p:nvCxnSpPr>
          <p:spPr>
            <a:xfrm flipH="1">
              <a:off x="3378914" y="1934105"/>
              <a:ext cx="1525638" cy="806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24"/>
            <p:cNvSpPr/>
            <p:nvPr/>
          </p:nvSpPr>
          <p:spPr>
            <a:xfrm>
              <a:off x="3284196" y="2673625"/>
              <a:ext cx="125199" cy="1365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904552" y="1703272"/>
              <a:ext cx="3148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mtClean="0"/>
                <a:t>Colonizzazione nasale</a:t>
              </a:r>
              <a:endParaRPr lang="it-IT" sz="2400" b="1" dirty="0" smtClean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4907750" y="2074852"/>
              <a:ext cx="1486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0090"/>
                  </a:solidFill>
                </a:rPr>
                <a:t>- MRSA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288679" y="2919617"/>
              <a:ext cx="2213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mtClean="0">
                  <a:solidFill>
                    <a:srgbClr val="000000"/>
                  </a:solidFill>
                </a:rPr>
                <a:t>Colonizzazione intestinale</a:t>
              </a:r>
              <a:endParaRPr lang="it-IT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487527" y="3656153"/>
              <a:ext cx="1122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err="1">
                  <a:solidFill>
                    <a:srgbClr val="FF0000"/>
                  </a:solidFill>
                </a:rPr>
                <a:t>- CRE</a:t>
              </a:r>
              <a:endParaRPr lang="it-IT" sz="2400" b="1" dirty="0" smtClean="0">
                <a:solidFill>
                  <a:srgbClr val="FF0000"/>
                </a:solidFill>
              </a:endParaRPr>
            </a:p>
            <a:p>
              <a:r>
                <a:rPr lang="it-IT" sz="2400" b="1" dirty="0" err="1" smtClean="0">
                  <a:solidFill>
                    <a:srgbClr val="000090"/>
                  </a:solidFill>
                </a:rPr>
                <a:t>- VRE</a:t>
              </a:r>
              <a:endParaRPr lang="it-IT" sz="2400" b="1" dirty="0" smtClean="0">
                <a:solidFill>
                  <a:srgbClr val="000090"/>
                </a:solidFill>
              </a:endParaRPr>
            </a:p>
          </p:txBody>
        </p:sp>
        <p:cxnSp>
          <p:nvCxnSpPr>
            <p:cNvPr id="30" name="Connettore 1 29"/>
            <p:cNvCxnSpPr/>
            <p:nvPr/>
          </p:nvCxnSpPr>
          <p:spPr>
            <a:xfrm flipH="1">
              <a:off x="4617886" y="3150449"/>
              <a:ext cx="1462072" cy="1261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e 30"/>
            <p:cNvSpPr/>
            <p:nvPr/>
          </p:nvSpPr>
          <p:spPr>
            <a:xfrm>
              <a:off x="4492686" y="4356084"/>
              <a:ext cx="125199" cy="13654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910404" y="5447285"/>
              <a:ext cx="2169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mtClean="0">
                  <a:solidFill>
                    <a:srgbClr val="000000"/>
                  </a:solidFill>
                </a:rPr>
                <a:t>Colonizzazione cutanea </a:t>
              </a:r>
              <a:endParaRPr lang="it-IT" sz="240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3" name="Connettore 1 32"/>
            <p:cNvCxnSpPr/>
            <p:nvPr/>
          </p:nvCxnSpPr>
          <p:spPr>
            <a:xfrm flipH="1" flipV="1">
              <a:off x="3075651" y="4775939"/>
              <a:ext cx="796273" cy="9170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e 33"/>
            <p:cNvSpPr/>
            <p:nvPr/>
          </p:nvSpPr>
          <p:spPr>
            <a:xfrm>
              <a:off x="3013051" y="4702352"/>
              <a:ext cx="125199" cy="13654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CasellaDiTesto 13"/>
            <p:cNvSpPr txBox="1"/>
            <p:nvPr/>
          </p:nvSpPr>
          <p:spPr>
            <a:xfrm>
              <a:off x="5209390" y="5820855"/>
              <a:ext cx="1486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0090"/>
                  </a:solidFill>
                </a:rPr>
                <a:t>- MRSA</a:t>
              </a:r>
            </a:p>
            <a:p>
              <a:r>
                <a:rPr lang="it-IT" sz="2400" b="1" dirty="0" smtClean="0">
                  <a:solidFill>
                    <a:srgbClr val="FF0000"/>
                  </a:solidFill>
                </a:rPr>
                <a:t>- CRA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537410" y="3191923"/>
            <a:ext cx="392319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cs typeface="Calibri"/>
              </a:rPr>
              <a:t>Il </a:t>
            </a:r>
            <a:r>
              <a:rPr lang="en-US" b="1" dirty="0" err="1">
                <a:cs typeface="Calibri"/>
              </a:rPr>
              <a:t>paziente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colonizzato</a:t>
            </a:r>
            <a:r>
              <a:rPr lang="en-US" b="1" dirty="0">
                <a:cs typeface="Calibri"/>
              </a:rPr>
              <a:t> da </a:t>
            </a:r>
            <a:r>
              <a:rPr lang="en-US" b="1" dirty="0" err="1">
                <a:cs typeface="Calibri"/>
              </a:rPr>
              <a:t>batteri</a:t>
            </a:r>
            <a:r>
              <a:rPr lang="en-US" b="1" dirty="0">
                <a:cs typeface="Calibri"/>
              </a:rPr>
              <a:t> MDR </a:t>
            </a:r>
            <a:r>
              <a:rPr lang="en-US" b="1" dirty="0" err="1">
                <a:cs typeface="Calibri"/>
              </a:rPr>
              <a:t>deve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essere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 smtClean="0">
                <a:cs typeface="Calibri"/>
              </a:rPr>
              <a:t>gestito</a:t>
            </a:r>
            <a:r>
              <a:rPr lang="en-US" b="1" dirty="0" smtClean="0">
                <a:cs typeface="Calibri"/>
              </a:rPr>
              <a:t> in </a:t>
            </a:r>
            <a:r>
              <a:rPr lang="en-US" b="1" dirty="0" err="1" smtClean="0">
                <a:cs typeface="Calibri"/>
              </a:rPr>
              <a:t>modo</a:t>
            </a:r>
            <a:r>
              <a:rPr lang="en-US" b="1" dirty="0">
                <a:cs typeface="Calibri"/>
              </a:rPr>
              <a:t> </a:t>
            </a:r>
            <a:r>
              <a:rPr lang="en-US" b="1" dirty="0" smtClean="0">
                <a:cs typeface="Calibri"/>
              </a:rPr>
              <a:t>da </a:t>
            </a:r>
            <a:r>
              <a:rPr lang="en-US" b="1" dirty="0" err="1">
                <a:cs typeface="Calibri"/>
              </a:rPr>
              <a:t>evitare</a:t>
            </a:r>
            <a:r>
              <a:rPr lang="en-US" b="1" dirty="0">
                <a:cs typeface="Calibri"/>
              </a:rPr>
              <a:t> la </a:t>
            </a:r>
            <a:r>
              <a:rPr lang="en-US" b="1" dirty="0" err="1">
                <a:cs typeface="Calibri"/>
              </a:rPr>
              <a:t>trasmissione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 smtClean="0">
                <a:cs typeface="Calibri"/>
              </a:rPr>
              <a:t>dei</a:t>
            </a:r>
            <a:r>
              <a:rPr lang="en-US" b="1" dirty="0" smtClean="0">
                <a:cs typeface="Calibri"/>
              </a:rPr>
              <a:t> </a:t>
            </a:r>
            <a:r>
              <a:rPr lang="en-US" b="1" dirty="0" err="1" smtClean="0">
                <a:cs typeface="Calibri"/>
              </a:rPr>
              <a:t>batteri</a:t>
            </a:r>
            <a:r>
              <a:rPr lang="en-US" b="1" dirty="0" smtClean="0">
                <a:cs typeface="Calibri"/>
              </a:rPr>
              <a:t> MDR </a:t>
            </a:r>
            <a:r>
              <a:rPr lang="en-US" b="1" dirty="0" err="1" smtClean="0">
                <a:cs typeface="Calibri"/>
              </a:rPr>
              <a:t>agli</a:t>
            </a:r>
            <a:r>
              <a:rPr lang="en-US" b="1" dirty="0" smtClean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altri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pazienti</a:t>
            </a:r>
            <a:endParaRPr lang="it-IT" b="1" dirty="0">
              <a:solidFill>
                <a:srgbClr val="1616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3722" y="208231"/>
            <a:ext cx="7606242" cy="819602"/>
          </a:xfrm>
        </p:spPr>
        <p:txBody>
          <a:bodyPr>
            <a:normAutofit fontScale="90000"/>
          </a:bodyPr>
          <a:lstStyle/>
          <a:p>
            <a:r>
              <a:rPr lang="en-GB" sz="2800" b="1" dirty="0" err="1" smtClean="0">
                <a:latin typeface="Calibri"/>
                <a:cs typeface="Calibri"/>
              </a:rPr>
              <a:t>Patogeni</a:t>
            </a:r>
            <a:r>
              <a:rPr lang="en-GB" sz="2800" b="1" dirty="0" smtClean="0">
                <a:latin typeface="Calibri"/>
                <a:cs typeface="Calibri"/>
              </a:rPr>
              <a:t> Gram-</a:t>
            </a:r>
            <a:r>
              <a:rPr lang="en-GB" sz="2800" b="1" dirty="0" err="1" smtClean="0">
                <a:latin typeface="Calibri"/>
                <a:cs typeface="Calibri"/>
              </a:rPr>
              <a:t>negativi</a:t>
            </a:r>
            <a:r>
              <a:rPr lang="en-GB" sz="2800" b="1" dirty="0" smtClean="0">
                <a:latin typeface="Calibri"/>
                <a:cs typeface="Calibri"/>
              </a:rPr>
              <a:t> XDR </a:t>
            </a:r>
            <a:r>
              <a:rPr lang="en-GB" sz="2800" b="1" dirty="0" err="1" smtClean="0">
                <a:latin typeface="Calibri"/>
                <a:cs typeface="Calibri"/>
              </a:rPr>
              <a:t>incontrati</a:t>
            </a:r>
            <a:r>
              <a:rPr lang="en-GB" sz="2800" b="1" dirty="0" smtClean="0">
                <a:latin typeface="Calibri"/>
                <a:cs typeface="Calibri"/>
              </a:rPr>
              <a:t> con </a:t>
            </a:r>
            <a:r>
              <a:rPr lang="en-GB" sz="2800" b="1" dirty="0" err="1" smtClean="0">
                <a:latin typeface="Calibri"/>
                <a:cs typeface="Calibri"/>
              </a:rPr>
              <a:t>frequenza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r>
              <a:rPr lang="en-GB" sz="2800" b="1" dirty="0" err="1" smtClean="0">
                <a:latin typeface="Calibri"/>
                <a:cs typeface="Calibri"/>
              </a:rPr>
              <a:t>crescente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r>
              <a:rPr lang="en-GB" sz="2800" b="1" dirty="0" err="1" smtClean="0">
                <a:latin typeface="Calibri"/>
                <a:cs typeface="Calibri"/>
              </a:rPr>
              <a:t>nella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r>
              <a:rPr lang="en-GB" sz="2800" b="1" dirty="0" err="1" smtClean="0">
                <a:latin typeface="Calibri"/>
                <a:cs typeface="Calibri"/>
              </a:rPr>
              <a:t>pratica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r>
              <a:rPr lang="en-GB" sz="2800" b="1" dirty="0" err="1" smtClean="0">
                <a:latin typeface="Calibri"/>
                <a:cs typeface="Calibri"/>
              </a:rPr>
              <a:t>clinica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endParaRPr lang="en-GB" sz="2800" b="1" dirty="0">
              <a:latin typeface="Calibri"/>
              <a:cs typeface="Calibri"/>
            </a:endParaRPr>
          </a:p>
        </p:txBody>
      </p:sp>
      <p:graphicFrame>
        <p:nvGraphicFramePr>
          <p:cNvPr id="7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28545"/>
              </p:ext>
            </p:extLst>
          </p:nvPr>
        </p:nvGraphicFramePr>
        <p:xfrm>
          <a:off x="1235543" y="1927995"/>
          <a:ext cx="2512073" cy="2718438"/>
        </p:xfrm>
        <a:graphic>
          <a:graphicData uri="http://schemas.openxmlformats.org/drawingml/2006/table">
            <a:tbl>
              <a:tblPr/>
              <a:tblGrid>
                <a:gridCol w="1473091"/>
                <a:gridCol w="1038982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Antibiotico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MIC mg/L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(S/I/R)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Imipenem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&gt;32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Meropenem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64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Amikacina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32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Gentamicina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&gt;16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Ciprofloxacina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&gt;32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TMP/SMZ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&gt;320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Colistina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683" y="4723239"/>
            <a:ext cx="368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Carbapenem-R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Acinetobacter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(CRA)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41079"/>
              </p:ext>
            </p:extLst>
          </p:nvPr>
        </p:nvGraphicFramePr>
        <p:xfrm>
          <a:off x="4840279" y="1136156"/>
          <a:ext cx="276867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75"/>
                <a:gridCol w="1215503"/>
              </a:tblGrid>
              <a:tr h="23125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itchFamily="34" charset="0"/>
                          <a:cs typeface="Arial" pitchFamily="34" charset="0"/>
                        </a:rPr>
                        <a:t>Antibiotico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Arial" pitchFamily="34" charset="0"/>
                          <a:cs typeface="Arial" pitchFamily="34" charset="0"/>
                        </a:rPr>
                        <a:t>MIC</a:t>
                      </a:r>
                      <a:r>
                        <a:rPr lang="it-IT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mg/L</a:t>
                      </a:r>
                    </a:p>
                    <a:p>
                      <a:pPr algn="ctr"/>
                      <a:r>
                        <a:rPr lang="it-IT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(S/I/R)</a:t>
                      </a:r>
                      <a:r>
                        <a:rPr lang="it-IT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Amoxi</a:t>
                      </a:r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Clav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&gt;64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Pip</a:t>
                      </a:r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Tazo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&gt;256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Ceftriaxone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Ceftazidime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Ertapenem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&gt;32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Fosfomicina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&gt;128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&gt;64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Gentamicina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S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Ciprofloxacina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&gt;4 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Tigeciclina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endParaRPr lang="it-IT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23125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Colistina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&gt;8 R</a:t>
                      </a:r>
                      <a:endParaRPr lang="it-IT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27594" y="5968555"/>
            <a:ext cx="3297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Carbapenem-R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Klebsiella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(CRE)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9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3038" y="423766"/>
            <a:ext cx="6325296" cy="9706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+mj-lt"/>
                <a:cs typeface="Arial Black"/>
              </a:rPr>
              <a:t>Impatto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della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diagnostica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microbiologica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nel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combattere</a:t>
            </a:r>
            <a:r>
              <a:rPr lang="en-US" b="1" dirty="0" smtClean="0">
                <a:latin typeface="+mj-lt"/>
                <a:cs typeface="Arial Black"/>
              </a:rPr>
              <a:t> la </a:t>
            </a:r>
            <a:r>
              <a:rPr lang="en-US" b="1" dirty="0" err="1" smtClean="0">
                <a:latin typeface="+mj-lt"/>
                <a:cs typeface="Arial Black"/>
              </a:rPr>
              <a:t>resistenza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agli</a:t>
            </a:r>
            <a:r>
              <a:rPr lang="en-US" b="1" dirty="0" smtClean="0">
                <a:latin typeface="+mj-lt"/>
                <a:cs typeface="Arial Black"/>
              </a:rPr>
              <a:t> </a:t>
            </a:r>
            <a:r>
              <a:rPr lang="en-US" b="1" dirty="0" err="1" smtClean="0">
                <a:latin typeface="+mj-lt"/>
                <a:cs typeface="Arial Black"/>
              </a:rPr>
              <a:t>antibiotici</a:t>
            </a:r>
            <a:endParaRPr lang="it-IT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sp>
        <p:nvSpPr>
          <p:cNvPr id="7" name="Freccia destra 6"/>
          <p:cNvSpPr/>
          <p:nvPr/>
        </p:nvSpPr>
        <p:spPr>
          <a:xfrm rot="5400000">
            <a:off x="1475966" y="3143164"/>
            <a:ext cx="2654966" cy="13796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522711" y="1134149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smtClean="0"/>
              <a:t>-</a:t>
            </a:r>
            <a:endParaRPr lang="it-IT" sz="9600" b="1"/>
          </a:p>
        </p:txBody>
      </p:sp>
      <p:sp>
        <p:nvSpPr>
          <p:cNvPr id="9" name="CasellaDiTesto 8"/>
          <p:cNvSpPr txBox="1"/>
          <p:nvPr/>
        </p:nvSpPr>
        <p:spPr>
          <a:xfrm>
            <a:off x="2420182" y="485114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/>
              <a:t>+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675601" y="4101092"/>
            <a:ext cx="172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600" dirty="0" smtClean="0"/>
              <a:t>Rapidità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52315" y="3295342"/>
            <a:ext cx="240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600" smtClean="0"/>
              <a:t>Accuratezza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36885" y="2533347"/>
            <a:ext cx="301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600" dirty="0" smtClean="0"/>
              <a:t>Appropriatezza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8102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9143" y="483287"/>
            <a:ext cx="7683817" cy="60103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Emocoltura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: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indagine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diagnostica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fondamentale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nella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diagnosi</a:t>
            </a:r>
            <a:r>
              <a:rPr lang="en-US" sz="2000" b="1" dirty="0" smtClean="0">
                <a:solidFill>
                  <a:prstClr val="black"/>
                </a:solidFill>
                <a:latin typeface="+mj-lt"/>
                <a:cs typeface="Arial Black"/>
              </a:rPr>
              <a:t> di </a:t>
            </a:r>
            <a:r>
              <a:rPr lang="en-US" sz="2000" b="1" dirty="0" err="1" smtClean="0">
                <a:solidFill>
                  <a:prstClr val="black"/>
                </a:solidFill>
                <a:latin typeface="+mj-lt"/>
                <a:cs typeface="Arial Black"/>
              </a:rPr>
              <a:t>sepsi</a:t>
            </a:r>
            <a:endParaRPr lang="it-IT" sz="2000" b="1" dirty="0" smtClean="0">
              <a:solidFill>
                <a:srgbClr val="161645"/>
              </a:solidFill>
              <a:latin typeface="+mj-lt"/>
              <a:cs typeface="Arial Black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98450" y="1356393"/>
            <a:ext cx="8356749" cy="2032413"/>
            <a:chOff x="298450" y="1292225"/>
            <a:chExt cx="8356749" cy="2032413"/>
          </a:xfrm>
        </p:grpSpPr>
        <p:grpSp>
          <p:nvGrpSpPr>
            <p:cNvPr id="3" name="Gruppo 2"/>
            <p:cNvGrpSpPr>
              <a:grpSpLocks/>
            </p:cNvGrpSpPr>
            <p:nvPr/>
          </p:nvGrpSpPr>
          <p:grpSpPr bwMode="auto">
            <a:xfrm>
              <a:off x="3778250" y="1936750"/>
              <a:ext cx="4313238" cy="531813"/>
              <a:chOff x="3778317" y="1936369"/>
              <a:chExt cx="4313614" cy="531894"/>
            </a:xfrm>
          </p:grpSpPr>
          <p:sp>
            <p:nvSpPr>
              <p:cNvPr id="12" name="Rettangolo 3"/>
              <p:cNvSpPr/>
              <p:nvPr/>
            </p:nvSpPr>
            <p:spPr>
              <a:xfrm>
                <a:off x="3778317" y="1991940"/>
                <a:ext cx="4313614" cy="20640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Rettangolo 4"/>
              <p:cNvSpPr/>
              <p:nvPr/>
            </p:nvSpPr>
            <p:spPr>
              <a:xfrm>
                <a:off x="3791018" y="2198347"/>
                <a:ext cx="4300913" cy="19846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432" name="CasellaDiTesto 10"/>
              <p:cNvSpPr txBox="1">
                <a:spLocks noChangeArrowheads="1"/>
              </p:cNvSpPr>
              <p:nvPr/>
            </p:nvSpPr>
            <p:spPr bwMode="auto">
              <a:xfrm>
                <a:off x="4993304" y="1936369"/>
                <a:ext cx="192849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>
                    <a:solidFill>
                      <a:schemeClr val="bg1"/>
                    </a:solidFill>
                  </a:rPr>
                  <a:t>Identificazione (ID)</a:t>
                </a:r>
              </a:p>
            </p:txBody>
          </p:sp>
          <p:sp>
            <p:nvSpPr>
              <p:cNvPr id="19" name="CasellaDiTesto 11"/>
              <p:cNvSpPr txBox="1"/>
              <p:nvPr/>
            </p:nvSpPr>
            <p:spPr>
              <a:xfrm>
                <a:off x="4883313" y="2128486"/>
                <a:ext cx="2084570" cy="339777"/>
              </a:xfrm>
              <a:prstGeom prst="rect">
                <a:avLst/>
              </a:prstGeom>
              <a:noFill/>
            </p:spPr>
            <p:txBody>
              <a:bodyPr bIns="46800">
                <a:spAutoFit/>
              </a:bodyPr>
              <a:lstStyle/>
              <a:p>
                <a:pPr algn="ctr">
                  <a:defRPr/>
                </a:pPr>
                <a:r>
                  <a:rPr lang="it-IT" sz="1600" b="1" dirty="0">
                    <a:solidFill>
                      <a:schemeClr val="bg1">
                        <a:lumMod val="95000"/>
                      </a:schemeClr>
                    </a:solidFill>
                  </a:rPr>
                  <a:t>Antibiogramma (AB)</a:t>
                </a:r>
              </a:p>
            </p:txBody>
          </p:sp>
        </p:grpSp>
        <p:sp>
          <p:nvSpPr>
            <p:cNvPr id="32" name="Triangolo isoscele 12"/>
            <p:cNvSpPr/>
            <p:nvPr/>
          </p:nvSpPr>
          <p:spPr>
            <a:xfrm rot="10800000">
              <a:off x="3609975" y="1716088"/>
              <a:ext cx="331788" cy="19685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371850" y="1292225"/>
              <a:ext cx="758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Gram</a:t>
              </a:r>
            </a:p>
          </p:txBody>
        </p:sp>
        <p:grpSp>
          <p:nvGrpSpPr>
            <p:cNvPr id="6" name="Gruppo 5"/>
            <p:cNvGrpSpPr>
              <a:grpSpLocks/>
            </p:cNvGrpSpPr>
            <p:nvPr/>
          </p:nvGrpSpPr>
          <p:grpSpPr bwMode="auto">
            <a:xfrm>
              <a:off x="7456488" y="1323975"/>
              <a:ext cx="1198711" cy="1351915"/>
              <a:chOff x="7457103" y="1324740"/>
              <a:chExt cx="1197764" cy="1351929"/>
            </a:xfrm>
          </p:grpSpPr>
          <p:sp>
            <p:nvSpPr>
              <p:cNvPr id="41" name="Triangolo isoscele 7"/>
              <p:cNvSpPr/>
              <p:nvPr/>
            </p:nvSpPr>
            <p:spPr>
              <a:xfrm flipH="1" flipV="1">
                <a:off x="7891734" y="1691457"/>
                <a:ext cx="333112" cy="196852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5" name="Triangolo isoscele 7"/>
              <p:cNvSpPr/>
              <p:nvPr/>
            </p:nvSpPr>
            <p:spPr>
              <a:xfrm rot="10800000" flipH="1" flipV="1">
                <a:off x="7918700" y="2479817"/>
                <a:ext cx="333112" cy="196852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429" name="CasellaDiTesto 48"/>
              <p:cNvSpPr txBox="1">
                <a:spLocks noChangeArrowheads="1"/>
              </p:cNvSpPr>
              <p:nvPr/>
            </p:nvSpPr>
            <p:spPr bwMode="auto">
              <a:xfrm>
                <a:off x="7457103" y="1324740"/>
                <a:ext cx="119776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ID BIOCHIM</a:t>
                </a:r>
              </a:p>
            </p:txBody>
          </p:sp>
        </p:grpSp>
        <p:sp>
          <p:nvSpPr>
            <p:cNvPr id="31" name="CasellaDiTesto 9"/>
            <p:cNvSpPr txBox="1">
              <a:spLocks noChangeArrowheads="1"/>
            </p:cNvSpPr>
            <p:nvPr/>
          </p:nvSpPr>
          <p:spPr bwMode="auto">
            <a:xfrm>
              <a:off x="4004158" y="1305077"/>
              <a:ext cx="8874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1-2 h</a:t>
              </a:r>
            </a:p>
          </p:txBody>
        </p:sp>
        <p:grpSp>
          <p:nvGrpSpPr>
            <p:cNvPr id="2" name="Gruppo 1"/>
            <p:cNvGrpSpPr>
              <a:grpSpLocks/>
            </p:cNvGrpSpPr>
            <p:nvPr/>
          </p:nvGrpSpPr>
          <p:grpSpPr bwMode="auto">
            <a:xfrm>
              <a:off x="298450" y="1985963"/>
              <a:ext cx="3479800" cy="436562"/>
              <a:chOff x="179356" y="2104403"/>
              <a:chExt cx="3480431" cy="436153"/>
            </a:xfrm>
          </p:grpSpPr>
          <p:sp>
            <p:nvSpPr>
              <p:cNvPr id="11" name="Rettangolo 2"/>
              <p:cNvSpPr/>
              <p:nvPr/>
            </p:nvSpPr>
            <p:spPr>
              <a:xfrm>
                <a:off x="1143143" y="2125021"/>
                <a:ext cx="2516644" cy="3822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423" name="CasellaDiTesto 5"/>
              <p:cNvSpPr txBox="1">
                <a:spLocks noChangeArrowheads="1"/>
              </p:cNvSpPr>
              <p:nvPr/>
            </p:nvSpPr>
            <p:spPr bwMode="auto">
              <a:xfrm>
                <a:off x="1838169" y="2105310"/>
                <a:ext cx="13356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CCFFCC"/>
                    </a:solidFill>
                  </a:rPr>
                  <a:t>Incubazione</a:t>
                </a:r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968486" y="2125021"/>
                <a:ext cx="385832" cy="415535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180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425" name="TextBox 4"/>
              <p:cNvSpPr txBox="1">
                <a:spLocks noChangeArrowheads="1"/>
              </p:cNvSpPr>
              <p:nvPr/>
            </p:nvSpPr>
            <p:spPr bwMode="auto">
              <a:xfrm>
                <a:off x="179356" y="2104403"/>
                <a:ext cx="1011038" cy="399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 dirty="0" err="1" smtClean="0"/>
                  <a:t>Prelievo</a:t>
                </a:r>
                <a:endParaRPr lang="en-US" altLang="it-IT" sz="2000" i="1" dirty="0"/>
              </a:p>
            </p:txBody>
          </p:sp>
        </p:grpSp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7883843" y="2696845"/>
              <a:ext cx="425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/>
                <a:t>AB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171998" y="2740928"/>
              <a:ext cx="1807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smtClean="0"/>
                <a:t>Positivizzazione</a:t>
              </a:r>
              <a:endParaRPr lang="it-IT" sz="2000" dirty="0"/>
            </a:p>
          </p:txBody>
        </p:sp>
        <p:sp>
          <p:nvSpPr>
            <p:cNvPr id="37" name="CasellaDiTesto 9"/>
            <p:cNvSpPr txBox="1">
              <a:spLocks noChangeArrowheads="1"/>
            </p:cNvSpPr>
            <p:nvPr/>
          </p:nvSpPr>
          <p:spPr bwMode="auto">
            <a:xfrm>
              <a:off x="7522194" y="2924528"/>
              <a:ext cx="11325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 dirty="0" smtClean="0"/>
                <a:t>&gt;= 48 h</a:t>
              </a:r>
              <a:endParaRPr lang="it-IT" altLang="it-IT" sz="2000" b="1" dirty="0"/>
            </a:p>
          </p:txBody>
        </p:sp>
      </p:grpSp>
      <p:sp>
        <p:nvSpPr>
          <p:cNvPr id="36" name="Freccia giù 35"/>
          <p:cNvSpPr/>
          <p:nvPr/>
        </p:nvSpPr>
        <p:spPr>
          <a:xfrm>
            <a:off x="3716346" y="5130901"/>
            <a:ext cx="593725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9" name="Freccia giù 38"/>
          <p:cNvSpPr/>
          <p:nvPr/>
        </p:nvSpPr>
        <p:spPr>
          <a:xfrm>
            <a:off x="7724466" y="5130901"/>
            <a:ext cx="593725" cy="45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80269" y="5604310"/>
            <a:ext cx="192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Aggiustamento </a:t>
            </a:r>
          </a:p>
          <a:p>
            <a:pPr algn="ctr"/>
            <a:r>
              <a:rPr lang="it-IT" sz="2000" b="1" dirty="0" smtClean="0"/>
              <a:t>terapia empirica</a:t>
            </a:r>
            <a:endParaRPr lang="it-IT" sz="20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163935" y="5619550"/>
            <a:ext cx="17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Terapia mirata</a:t>
            </a:r>
            <a:endParaRPr lang="it-IT" sz="2000" b="1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899962" y="6442510"/>
            <a:ext cx="72075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298450" y="5138480"/>
            <a:ext cx="1109920" cy="1204196"/>
            <a:chOff x="315686" y="5203450"/>
            <a:chExt cx="1109920" cy="1204196"/>
          </a:xfrm>
        </p:grpSpPr>
        <p:sp>
          <p:nvSpPr>
            <p:cNvPr id="43" name="Freccia giù 42"/>
            <p:cNvSpPr/>
            <p:nvPr/>
          </p:nvSpPr>
          <p:spPr>
            <a:xfrm>
              <a:off x="591344" y="5203450"/>
              <a:ext cx="593725" cy="427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15686" y="5699760"/>
              <a:ext cx="11099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/>
                <a:t>Terapia</a:t>
              </a:r>
            </a:p>
            <a:p>
              <a:pPr algn="ctr"/>
              <a:r>
                <a:rPr lang="it-IT" sz="2000" b="1" dirty="0" smtClean="0"/>
                <a:t>empirica</a:t>
              </a:r>
              <a:endParaRPr lang="it-IT" sz="2000" b="1" dirty="0"/>
            </a:p>
          </p:txBody>
        </p:sp>
      </p:grpSp>
      <p:sp>
        <p:nvSpPr>
          <p:cNvPr id="48" name="CasellaDiTesto 9"/>
          <p:cNvSpPr txBox="1">
            <a:spLocks noChangeArrowheads="1"/>
          </p:cNvSpPr>
          <p:nvPr/>
        </p:nvSpPr>
        <p:spPr bwMode="auto">
          <a:xfrm>
            <a:off x="8042760" y="6228396"/>
            <a:ext cx="1132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smtClean="0"/>
              <a:t>&gt;= 72 </a:t>
            </a:r>
            <a:r>
              <a:rPr lang="it-IT" altLang="it-IT" sz="2000" b="1" dirty="0" smtClean="0"/>
              <a:t>h</a:t>
            </a:r>
            <a:endParaRPr lang="it-IT" altLang="it-IT" sz="2000" b="1" dirty="0"/>
          </a:p>
        </p:txBody>
      </p:sp>
      <p:sp>
        <p:nvSpPr>
          <p:cNvPr id="50" name="CasellaDiTesto 9"/>
          <p:cNvSpPr txBox="1">
            <a:spLocks noChangeArrowheads="1"/>
          </p:cNvSpPr>
          <p:nvPr/>
        </p:nvSpPr>
        <p:spPr bwMode="auto">
          <a:xfrm>
            <a:off x="1717357" y="2440854"/>
            <a:ext cx="1548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 smtClean="0"/>
              <a:t>2 – 120 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m</a:t>
            </a:r>
            <a:r>
              <a:rPr lang="it-IT" altLang="it-IT" sz="1800" b="1" dirty="0" smtClean="0"/>
              <a:t>edia 22 h</a:t>
            </a:r>
            <a:endParaRPr lang="it-IT" altLang="it-IT" sz="1800" b="1" dirty="0"/>
          </a:p>
        </p:txBody>
      </p:sp>
      <p:grpSp>
        <p:nvGrpSpPr>
          <p:cNvPr id="51" name="Gruppo 50"/>
          <p:cNvGrpSpPr/>
          <p:nvPr/>
        </p:nvGrpSpPr>
        <p:grpSpPr>
          <a:xfrm>
            <a:off x="1309305" y="2471771"/>
            <a:ext cx="2481645" cy="409525"/>
            <a:chOff x="1309305" y="2407603"/>
            <a:chExt cx="2473454" cy="409525"/>
          </a:xfrm>
        </p:grpSpPr>
        <p:cxnSp>
          <p:nvCxnSpPr>
            <p:cNvPr id="53" name="Connettore 1 52"/>
            <p:cNvCxnSpPr/>
            <p:nvPr/>
          </p:nvCxnSpPr>
          <p:spPr>
            <a:xfrm flipH="1">
              <a:off x="3782759" y="2407603"/>
              <a:ext cx="0" cy="4095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>
              <a:off x="1317203" y="2422843"/>
              <a:ext cx="0" cy="394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/>
          </p:nvCxnSpPr>
          <p:spPr>
            <a:xfrm>
              <a:off x="1309305" y="2675890"/>
              <a:ext cx="5347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>
              <a:off x="3229545" y="2675890"/>
              <a:ext cx="5347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7" grpId="0"/>
      <p:bldP spid="42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YGACIL SLIDE TEMPLATE_standalone">
  <a:themeElements>
    <a:clrScheme name="TYGACIL SLIDE TEMPLATE_standalone 16">
      <a:dk1>
        <a:srgbClr val="18466D"/>
      </a:dk1>
      <a:lt1>
        <a:srgbClr val="FFFFFF"/>
      </a:lt1>
      <a:dk2>
        <a:srgbClr val="18466D"/>
      </a:dk2>
      <a:lt2>
        <a:srgbClr val="808080"/>
      </a:lt2>
      <a:accent1>
        <a:srgbClr val="F58025"/>
      </a:accent1>
      <a:accent2>
        <a:srgbClr val="EE2A24"/>
      </a:accent2>
      <a:accent3>
        <a:srgbClr val="FFFFFF"/>
      </a:accent3>
      <a:accent4>
        <a:srgbClr val="133A5C"/>
      </a:accent4>
      <a:accent5>
        <a:srgbClr val="F9C0AC"/>
      </a:accent5>
      <a:accent6>
        <a:srgbClr val="D82520"/>
      </a:accent6>
      <a:hlink>
        <a:srgbClr val="FF9966"/>
      </a:hlink>
      <a:folHlink>
        <a:srgbClr val="F47370"/>
      </a:folHlink>
    </a:clrScheme>
    <a:fontScheme name="TYGACIL SLIDE TEMPLATE_standal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GACIL SLIDE TEMPLATE_standalone 13">
        <a:dk1>
          <a:srgbClr val="094891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3C7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91278F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832281"/>
        </a:accent6>
        <a:hlink>
          <a:srgbClr val="FF99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000000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GACIL SLIDE TEMPLATE_standalone 16">
        <a:dk1>
          <a:srgbClr val="18466D"/>
        </a:dk1>
        <a:lt1>
          <a:srgbClr val="FFFFFF"/>
        </a:lt1>
        <a:dk2>
          <a:srgbClr val="18466D"/>
        </a:dk2>
        <a:lt2>
          <a:srgbClr val="808080"/>
        </a:lt2>
        <a:accent1>
          <a:srgbClr val="F58025"/>
        </a:accent1>
        <a:accent2>
          <a:srgbClr val="EE2A24"/>
        </a:accent2>
        <a:accent3>
          <a:srgbClr val="FFFFFF"/>
        </a:accent3>
        <a:accent4>
          <a:srgbClr val="133A5C"/>
        </a:accent4>
        <a:accent5>
          <a:srgbClr val="F9C0AC"/>
        </a:accent5>
        <a:accent6>
          <a:srgbClr val="D82520"/>
        </a:accent6>
        <a:hlink>
          <a:srgbClr val="FF9966"/>
        </a:hlink>
        <a:folHlink>
          <a:srgbClr val="F473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883</Words>
  <Application>Microsoft Macintosh PowerPoint</Application>
  <PresentationFormat>Presentazione su schermo (4:3)</PresentationFormat>
  <Paragraphs>280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 Black</vt:lpstr>
      <vt:lpstr>Calibri</vt:lpstr>
      <vt:lpstr>Courier New</vt:lpstr>
      <vt:lpstr>MS PGothic</vt:lpstr>
      <vt:lpstr>ＭＳ Ｐゴシック</vt:lpstr>
      <vt:lpstr>Wingdings</vt:lpstr>
      <vt:lpstr>Arial</vt:lpstr>
      <vt:lpstr>Office Theme</vt:lpstr>
      <vt:lpstr>4_TYGACIL SLIDE TEMPLATE_standalone</vt:lpstr>
      <vt:lpstr>Tema di Office</vt:lpstr>
      <vt:lpstr>1_Office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Patogeni Gram-negativi XDR incontrati con frequenza crescente nella pratica clinica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UniSI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 Maria Rossolini</dc:creator>
  <cp:lastModifiedBy>Gian Maria Rossolini</cp:lastModifiedBy>
  <cp:revision>936</cp:revision>
  <dcterms:created xsi:type="dcterms:W3CDTF">2012-09-11T19:32:50Z</dcterms:created>
  <dcterms:modified xsi:type="dcterms:W3CDTF">2016-09-21T05:38:40Z</dcterms:modified>
</cp:coreProperties>
</file>