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doc" ContentType="application/msword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1" r:id="rId1"/>
    <p:sldMasterId id="2147483737" r:id="rId2"/>
    <p:sldMasterId id="2147483751" r:id="rId3"/>
    <p:sldMasterId id="2147483779" r:id="rId4"/>
    <p:sldMasterId id="2147483793" r:id="rId5"/>
    <p:sldMasterId id="2147483826" r:id="rId6"/>
    <p:sldMasterId id="2147483932" r:id="rId7"/>
  </p:sldMasterIdLst>
  <p:notesMasterIdLst>
    <p:notesMasterId r:id="rId23"/>
  </p:notesMasterIdLst>
  <p:handoutMasterIdLst>
    <p:handoutMasterId r:id="rId24"/>
  </p:handoutMasterIdLst>
  <p:sldIdLst>
    <p:sldId id="880" r:id="rId8"/>
    <p:sldId id="834" r:id="rId9"/>
    <p:sldId id="902" r:id="rId10"/>
    <p:sldId id="907" r:id="rId11"/>
    <p:sldId id="909" r:id="rId12"/>
    <p:sldId id="840" r:id="rId13"/>
    <p:sldId id="759" r:id="rId14"/>
    <p:sldId id="896" r:id="rId15"/>
    <p:sldId id="850" r:id="rId16"/>
    <p:sldId id="883" r:id="rId17"/>
    <p:sldId id="897" r:id="rId18"/>
    <p:sldId id="844" r:id="rId19"/>
    <p:sldId id="890" r:id="rId20"/>
    <p:sldId id="901" r:id="rId21"/>
    <p:sldId id="904" r:id="rId22"/>
  </p:sldIdLst>
  <p:sldSz cx="9144000" cy="6858000" type="screen4x3"/>
  <p:notesSz cx="6797675" cy="987425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80"/>
    <a:srgbClr val="FF0000"/>
    <a:srgbClr val="00339A"/>
    <a:srgbClr val="359E00"/>
    <a:srgbClr val="0721A5"/>
    <a:srgbClr val="FFB699"/>
    <a:srgbClr val="33335C"/>
    <a:srgbClr val="333372"/>
    <a:srgbClr val="FF8000"/>
    <a:srgbClr val="008B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38" autoAdjust="0"/>
    <p:restoredTop sz="94595" autoAdjust="0"/>
  </p:normalViewPr>
  <p:slideViewPr>
    <p:cSldViewPr>
      <p:cViewPr>
        <p:scale>
          <a:sx n="100" d="100"/>
          <a:sy n="100" d="100"/>
        </p:scale>
        <p:origin x="-75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9.1281542563085238E-2"/>
          <c:y val="0.19301925052010666"/>
          <c:w val="0.86733416770963656"/>
          <c:h val="0.69015957446808629"/>
        </c:manualLayout>
      </c:layout>
      <c:lineChart>
        <c:grouping val="standard"/>
        <c:ser>
          <c:idx val="1"/>
          <c:order val="0"/>
          <c:tx>
            <c:strRef>
              <c:f>Sheet1!$A$2</c:f>
              <c:strCache>
                <c:ptCount val="1"/>
                <c:pt idx="0">
                  <c:v>carbapenemi</c:v>
                </c:pt>
              </c:strCache>
            </c:strRef>
          </c:tx>
          <c:spPr>
            <a:ln w="30453">
              <a:solidFill>
                <a:srgbClr val="FF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9"/>
            <c:spPr>
              <a:ln w="30453">
                <a:solidFill>
                  <a:srgbClr val="00B050"/>
                </a:solidFill>
                <a:prstDash val="solid"/>
              </a:ln>
            </c:spPr>
          </c:dPt>
          <c:cat>
            <c:numRef>
              <c:f>Sheet1!$B$1:$K$1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1.3</c:v>
                </c:pt>
                <c:pt idx="5">
                  <c:v>16</c:v>
                </c:pt>
                <c:pt idx="6">
                  <c:v>27</c:v>
                </c:pt>
                <c:pt idx="7">
                  <c:v>29</c:v>
                </c:pt>
                <c:pt idx="8">
                  <c:v>34</c:v>
                </c:pt>
                <c:pt idx="9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cefalosporine 3gen</c:v>
                </c:pt>
              </c:strCache>
            </c:strRef>
          </c:tx>
          <c:spPr>
            <a:ln>
              <a:solidFill>
                <a:srgbClr val="00339A"/>
              </a:solidFill>
            </a:ln>
          </c:spPr>
          <c:dPt>
            <c:idx val="9"/>
            <c:spPr>
              <a:ln>
                <a:solidFill>
                  <a:srgbClr val="FF0000"/>
                </a:solidFill>
              </a:ln>
            </c:spPr>
          </c:dPt>
          <c:cat>
            <c:numRef>
              <c:f>Sheet1!$B$1:$K$1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20</c:v>
                </c:pt>
                <c:pt idx="1">
                  <c:v>33</c:v>
                </c:pt>
                <c:pt idx="2">
                  <c:v>35</c:v>
                </c:pt>
                <c:pt idx="3">
                  <c:v>39</c:v>
                </c:pt>
                <c:pt idx="4">
                  <c:v>37</c:v>
                </c:pt>
                <c:pt idx="5">
                  <c:v>47</c:v>
                </c:pt>
                <c:pt idx="6">
                  <c:v>46</c:v>
                </c:pt>
                <c:pt idx="7">
                  <c:v>48</c:v>
                </c:pt>
                <c:pt idx="8">
                  <c:v>55</c:v>
                </c:pt>
                <c:pt idx="9">
                  <c:v>56</c:v>
                </c:pt>
              </c:numCache>
            </c:numRef>
          </c:val>
        </c:ser>
        <c:marker val="1"/>
        <c:axId val="89340544"/>
        <c:axId val="89366912"/>
      </c:lineChart>
      <c:catAx>
        <c:axId val="89340544"/>
        <c:scaling>
          <c:orientation val="minMax"/>
        </c:scaling>
        <c:axPos val="b"/>
        <c:numFmt formatCode="General" sourceLinked="1"/>
        <c:tickLblPos val="nextTo"/>
        <c:spPr>
          <a:ln w="2538">
            <a:solidFill>
              <a:schemeClr val="tx1"/>
            </a:solidFill>
            <a:prstDash val="solid"/>
          </a:ln>
        </c:spPr>
        <c:txPr>
          <a:bodyPr rot="-2640000" vert="horz"/>
          <a:lstStyle/>
          <a:p>
            <a:pPr>
              <a:defRPr sz="11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9366912"/>
        <c:crosses val="autoZero"/>
        <c:auto val="1"/>
        <c:lblAlgn val="ctr"/>
        <c:lblOffset val="100"/>
        <c:tickLblSkip val="1"/>
        <c:tickMarkSkip val="1"/>
      </c:catAx>
      <c:valAx>
        <c:axId val="89366912"/>
        <c:scaling>
          <c:orientation val="minMax"/>
          <c:max val="60"/>
        </c:scaling>
        <c:axPos val="l"/>
        <c:majorGridlines>
          <c:spPr>
            <a:ln w="1015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10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9340544"/>
        <c:crosses val="autoZero"/>
        <c:crossBetween val="between"/>
      </c:valAx>
      <c:spPr>
        <a:noFill/>
        <a:ln w="20302">
          <a:solidFill>
            <a:schemeClr val="tx1"/>
          </a:solidFill>
          <a:prstDash val="solid"/>
        </a:ln>
      </c:spPr>
    </c:plotArea>
    <c:legend>
      <c:legendPos val="t"/>
      <c:legendEntry>
        <c:idx val="0"/>
        <c:txPr>
          <a:bodyPr/>
          <a:lstStyle/>
          <a:p>
            <a:pPr>
              <a:defRPr sz="11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ayout>
        <c:manualLayout>
          <c:xMode val="edge"/>
          <c:yMode val="edge"/>
          <c:x val="0"/>
          <c:y val="1.2008005688252197E-2"/>
          <c:w val="0.7082920116719057"/>
          <c:h val="5.2311376954628765E-2"/>
        </c:manualLayout>
      </c:layout>
      <c:spPr>
        <a:noFill/>
        <a:ln w="10151">
          <a:solidFill>
            <a:srgbClr val="FFFFFF"/>
          </a:solidFill>
          <a:prstDash val="solid"/>
        </a:ln>
      </c:spPr>
      <c:txPr>
        <a:bodyPr/>
        <a:lstStyle/>
        <a:p>
          <a:pPr>
            <a:defRPr sz="117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Bodoni SvtyTwo ITC TT-Bold" pitchFamily="2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Bodoni SvtyTwo ITC TT-Bold" pitchFamily="2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Bodoni SvtyTwo ITC TT-Bold" pitchFamily="2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Bodoni SvtyTwo ITC TT-Bold" pitchFamily="28" charset="0"/>
              </a:defRPr>
            </a:lvl1pPr>
          </a:lstStyle>
          <a:p>
            <a:pPr>
              <a:defRPr/>
            </a:pPr>
            <a:fld id="{FB2D0468-E5AF-4461-90B7-3084AA5BE7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81333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4902E55-0A7C-4B85-8209-D1465F917F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40592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5A591-DCAD-49AA-90D2-7D7E1817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758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60FF-0AE1-4CEE-A25C-70FA73B7B57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901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61A13-D746-4033-BA1F-B973F006138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69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B64D6-E275-4C83-8F15-D55F7BA3641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36754-2639-4965-8CA7-CEA894247B9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117AB-F28A-46A2-A565-27926B03B6D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51A64-1ADA-4DFA-9819-18FD9D248B1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52CEF-20C4-468E-81AC-4CC98943D52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EE874-6709-48E9-B122-C6920C7BFEB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CE2-5292-45F2-A708-19E35A17CC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CF5E1-33C6-4361-9811-D8252D98B46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88BAF-A85B-497D-AB2E-C308B94742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1181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A9DE0-B1CA-460C-887C-118112794C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3BB74-DB78-499E-9F39-2E1C121FC47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76492-FDCC-4461-B36B-6DF0283BB41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D310-6850-46D8-9304-68CF0AEA717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375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9A99-5F7F-43BF-A04A-E30ED502612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702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31984-DCC6-4E83-908F-8F3343C40B4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287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A4F9-9CBE-4370-8F70-C90D5B84794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265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04BE-C58C-4666-8C7E-D811813A435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326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7F47-681B-4DB2-80E7-61A04617E7C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773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4014A-3A47-4125-88C6-189BCD7866C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74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CAA7C-D43E-41A3-949C-086E86FCF3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249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68EA-9068-43AE-AE00-34824247914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13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1E891-803C-40FB-8703-276465B77C3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885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87C48-6D05-43BA-A9A8-BEE7A5E0AEE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59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CDE0E-369E-431D-8EF5-5B3DC2F1D1A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40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3BBB-3B7B-48C4-9068-1B6F4896658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950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7BB78-5404-45E0-8C0D-E71EE89D5D6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809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C4AA-645F-4023-9C26-D7D52409A8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159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6915-D920-4518-8748-FD9F2FA4798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104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9ABDA-A3AB-4B21-9F59-ACC57ACB4E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68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89EA-801E-4BA5-96E9-C06B54CFFB4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44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418EA-BFB7-418C-8692-F07CD986D1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842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ACC33-FD80-4CDE-B7AB-FC3C2AF8CEB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532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E9030-677D-4FD0-A301-66ED9960B6B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812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B3039-67D5-44E2-BD49-B97491F7429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982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6892-3786-4D38-A8B6-133C3CB3C78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229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0AF8-6DF3-4546-B569-5B4DE44BD63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383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C26D-E6BC-4F0A-B7B1-65390071310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014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07C5-396D-4DD2-9CD9-B476FDDA227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515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B0436-2D05-4194-AA0B-801D1AF0A60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67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798-6EB9-429C-817D-FDC2B6CAA9B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523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C4AA-645F-4023-9C26-D7D52409A8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56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DE84-58F9-41DC-92DB-D77C13C1223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4697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6915-D920-4518-8748-FD9F2FA4798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196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9ABDA-A3AB-4B21-9F59-ACC57ACB4E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055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89EA-801E-4BA5-96E9-C06B54CFFB4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796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ACC33-FD80-4CDE-B7AB-FC3C2AF8CEB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225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E9030-677D-4FD0-A301-66ED9960B6B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9263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B3039-67D5-44E2-BD49-B97491F7429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4906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6892-3786-4D38-A8B6-133C3CB3C78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8555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0AF8-6DF3-4546-B569-5B4DE44BD63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370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C26D-E6BC-4F0A-B7B1-65390071310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273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07C5-396D-4DD2-9CD9-B476FDDA227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1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0D50-2EBB-4894-AC2F-D59279E031E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481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B0436-2D05-4194-AA0B-801D1AF0A60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738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798-6EB9-429C-817D-FDC2B6CAA9B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955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F463-5C2A-48E0-8B18-1559C81912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68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3EC8E-E43C-45F5-B212-9C9CCB528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211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DFB7A-C8D9-4F06-AF06-26D9D1069F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062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9BEC-5D64-43EA-8935-9C3982441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00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761B-9559-4D90-B0A7-09DC9246B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275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02A6A-E79B-441A-A07A-4E9B3C651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031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3D28A-60AC-48D2-BF0B-F188B1494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1284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B3ED-2EC0-40B6-92CB-2BC86453A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28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095F-D0A3-4DAC-88CC-AD828238B9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3296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51F2B-9797-4C12-8276-2820199A9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031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493A7-C072-4CDE-9D42-3F787DC04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841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53F9-39A5-4213-92FC-9271EC36E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8094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0A66-7942-4237-AA30-E63477AF65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637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7BFE-FD9D-4030-8FAC-C8B3D734241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455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ACF13-8E23-4CEC-B396-ADBC934EBC1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9220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AFA0D-4558-419A-A213-6FD2F69A4AD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0271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2988-C444-4361-82EF-5DE52599A32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7962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F294-24A4-4463-8EEF-39FF6D40A3E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7715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680EF-C4AB-47E6-A752-DAF7CEDEB84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98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6403-B1CD-4B5A-AAA1-DD2B1409F1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62032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574E-1976-4C08-9015-4961E0AD372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2501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01CCD-68F0-476E-B0E0-33C620C1FB6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255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AEAC-B08D-4BCC-963A-18C4CBB55A1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0169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F0EB0-81EC-46CA-A0C0-D5D888BE733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5377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1654-7A86-4C14-9CBC-661C9404DAE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716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92AD-E7BD-43C1-B511-D76E8BE8240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2839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FF688-4014-4B22-9C41-294CD6DA105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0398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E2F46-6A4A-4870-BD1B-6EFA0C6064D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31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447DE-80DC-45F7-8625-5E881E5F734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097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34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E0C512BF-0CA5-42CE-A4EA-876E3245428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DCFEE3E-31A7-41CC-9815-CE9DA4EC3AE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B713F04-2246-44E3-981B-A5EE55F6DD3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01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074216EA-28D7-4D3F-B780-79F144209DF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37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074216EA-28D7-4D3F-B780-79F144209DF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25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34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4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4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ＭＳ Ｐゴシック" pitchFamily="28" charset="-128"/>
              </a:defRPr>
            </a:lvl1pPr>
          </a:lstStyle>
          <a:p>
            <a:pPr>
              <a:defRPr/>
            </a:pPr>
            <a:fld id="{EB52E648-71A1-4F9B-98C1-7D24631968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8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it-IT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i="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it-IT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i="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487460B5-0DDE-449C-BE42-B8FBB0B7E0AB}" type="slidenum">
              <a:rPr lang="it-IT" b="0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02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oleObject" Target="../embeddings/Documento_di_Microsoft_Office_Word_97_-_20032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oleObject" Target="../embeddings/Documento_di_Microsoft_Office_Word_97_-_2003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7163" y="2348880"/>
            <a:ext cx="7543800" cy="732656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rgbClr val="00339A"/>
                </a:solidFill>
              </a:rPr>
              <a:t>La situazione in Italia e in Europa</a:t>
            </a:r>
            <a:endParaRPr lang="it-IT" sz="2400" dirty="0">
              <a:solidFill>
                <a:srgbClr val="00339A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1430288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+mj-lt"/>
              </a:rPr>
              <a:t>LE RESISTENZE ANTIMICROBICHE</a:t>
            </a:r>
          </a:p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+mj-lt"/>
              </a:rPr>
              <a:t>UN EMERGENZA GLOBALE </a:t>
            </a:r>
            <a:r>
              <a:rPr lang="it-IT" sz="2400" b="1" dirty="0">
                <a:solidFill>
                  <a:srgbClr val="002060"/>
                </a:solidFill>
                <a:latin typeface="+mj-lt"/>
              </a:rPr>
              <a:t>DI SANITA’ </a:t>
            </a:r>
            <a:r>
              <a:rPr lang="it-IT" sz="2400" b="1" dirty="0" smtClean="0">
                <a:solidFill>
                  <a:srgbClr val="002060"/>
                </a:solidFill>
                <a:latin typeface="+mj-lt"/>
              </a:rPr>
              <a:t>PUBBLICA</a:t>
            </a:r>
            <a:endParaRPr lang="it-IT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83768" y="3781489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333380"/>
                </a:solidFill>
              </a:rPr>
              <a:t>Giovanni </a:t>
            </a:r>
            <a:r>
              <a:rPr lang="it-IT" dirty="0" err="1" smtClean="0">
                <a:solidFill>
                  <a:srgbClr val="333380"/>
                </a:solidFill>
              </a:rPr>
              <a:t>Rezza</a:t>
            </a:r>
            <a:endParaRPr lang="it-IT" dirty="0" smtClean="0">
              <a:solidFill>
                <a:srgbClr val="333380"/>
              </a:solidFill>
            </a:endParaRPr>
          </a:p>
          <a:p>
            <a:pPr algn="ctr"/>
            <a:r>
              <a:rPr lang="it-IT" dirty="0" smtClean="0">
                <a:solidFill>
                  <a:srgbClr val="00339A"/>
                </a:solidFill>
              </a:rPr>
              <a:t>Dipartimento Malattie Infettive</a:t>
            </a:r>
          </a:p>
          <a:p>
            <a:pPr algn="ctr"/>
            <a:r>
              <a:rPr lang="it-IT" dirty="0" smtClean="0">
                <a:solidFill>
                  <a:srgbClr val="00339A"/>
                </a:solidFill>
              </a:rPr>
              <a:t>Istituto Superiore di Sanità</a:t>
            </a:r>
            <a:endParaRPr lang="it-IT" dirty="0">
              <a:solidFill>
                <a:srgbClr val="00339A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00763"/>
            <a:ext cx="5334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01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2819400" y="21336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6675" name="Text Box 1027"/>
          <p:cNvSpPr txBox="1">
            <a:spLocks noChangeArrowheads="1"/>
          </p:cNvSpPr>
          <p:nvPr/>
        </p:nvSpPr>
        <p:spPr bwMode="auto">
          <a:xfrm>
            <a:off x="288925" y="1828800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altLang="en-US" sz="1400" b="0" smtClean="0">
                <a:solidFill>
                  <a:srgbClr val="FFFFFF"/>
                </a:solidFill>
              </a:rPr>
              <a:t>% Res</a:t>
            </a:r>
          </a:p>
        </p:txBody>
      </p:sp>
      <p:sp>
        <p:nvSpPr>
          <p:cNvPr id="156676" name="Text Box 1028"/>
          <p:cNvSpPr txBox="1">
            <a:spLocks noChangeArrowheads="1"/>
          </p:cNvSpPr>
          <p:nvPr/>
        </p:nvSpPr>
        <p:spPr bwMode="auto">
          <a:xfrm>
            <a:off x="1676400" y="381000"/>
            <a:ext cx="609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altLang="en-US" sz="2400" smtClean="0">
                <a:solidFill>
                  <a:srgbClr val="3AB000"/>
                </a:solidFill>
                <a:latin typeface="Tahoma" pitchFamily="34" charset="0"/>
              </a:rPr>
              <a:t>Resistenza in</a:t>
            </a:r>
          </a:p>
          <a:p>
            <a:pPr algn="ctr"/>
            <a:r>
              <a:rPr lang="it-IT" altLang="en-US" sz="2400" smtClean="0">
                <a:solidFill>
                  <a:srgbClr val="3AB000"/>
                </a:solidFill>
                <a:latin typeface="Tahoma" pitchFamily="34" charset="0"/>
              </a:rPr>
              <a:t>ceppi invasivi di </a:t>
            </a:r>
            <a:r>
              <a:rPr lang="it-IT" altLang="en-US" sz="2400" i="1" smtClean="0">
                <a:solidFill>
                  <a:srgbClr val="3AB000"/>
                </a:solidFill>
                <a:latin typeface="Tahoma" pitchFamily="34" charset="0"/>
              </a:rPr>
              <a:t>K. pneumoniae</a:t>
            </a: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18321467"/>
              </p:ext>
            </p:extLst>
          </p:nvPr>
        </p:nvGraphicFramePr>
        <p:xfrm>
          <a:off x="2134067" y="1700808"/>
          <a:ext cx="4896544" cy="461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6685" name="Gruppo 9"/>
          <p:cNvGrpSpPr>
            <a:grpSpLocks/>
          </p:cNvGrpSpPr>
          <p:nvPr/>
        </p:nvGrpSpPr>
        <p:grpSpPr bwMode="auto">
          <a:xfrm>
            <a:off x="304800" y="304800"/>
            <a:ext cx="1863725" cy="1243013"/>
            <a:chOff x="245418" y="188640"/>
            <a:chExt cx="2285894" cy="1502649"/>
          </a:xfrm>
        </p:grpSpPr>
        <p:sp>
          <p:nvSpPr>
            <p:cNvPr id="156686" name="CasellaDiTesto 8"/>
            <p:cNvSpPr txBox="1">
              <a:spLocks noChangeArrowheads="1"/>
            </p:cNvSpPr>
            <p:nvPr/>
          </p:nvSpPr>
          <p:spPr bwMode="auto">
            <a:xfrm>
              <a:off x="245418" y="1322823"/>
              <a:ext cx="2285894" cy="368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99CC"/>
                </a:buClr>
                <a:buFont typeface="Arial" pitchFamily="34" charset="0"/>
                <a:buNone/>
              </a:pPr>
              <a:r>
                <a:rPr lang="it-IT" altLang="en-US" sz="1400" b="0" i="1" smtClean="0">
                  <a:solidFill>
                    <a:srgbClr val="404040"/>
                  </a:solidFill>
                </a:rPr>
                <a:t>EARS-NET database</a:t>
              </a:r>
            </a:p>
          </p:txBody>
        </p:sp>
        <p:pic>
          <p:nvPicPr>
            <p:cNvPr id="156687" name="Immagin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8640"/>
              <a:ext cx="1168400" cy="10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1035"/>
          <p:cNvSpPr txBox="1">
            <a:spLocks noChangeArrowheads="1"/>
          </p:cNvSpPr>
          <p:nvPr/>
        </p:nvSpPr>
        <p:spPr bwMode="auto">
          <a:xfrm>
            <a:off x="1847850" y="2148681"/>
            <a:ext cx="64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altLang="en-US" sz="1200" dirty="0" smtClean="0">
                <a:solidFill>
                  <a:srgbClr val="000000"/>
                </a:solidFill>
              </a:rPr>
              <a:t>% Res</a:t>
            </a:r>
          </a:p>
        </p:txBody>
      </p:sp>
    </p:spTree>
    <p:extLst>
      <p:ext uri="{BB962C8B-B14F-4D97-AF65-F5344CB8AC3E}">
        <p14:creationId xmlns="" xmlns:p14="http://schemas.microsoft.com/office/powerpoint/2010/main" val="8840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33310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i="1" dirty="0" err="1">
                <a:solidFill>
                  <a:schemeClr val="accent2"/>
                </a:solidFill>
              </a:rPr>
              <a:t>Klebsiella</a:t>
            </a:r>
            <a:r>
              <a:rPr lang="it-IT" altLang="en-US" i="1" dirty="0">
                <a:solidFill>
                  <a:schemeClr val="accent2"/>
                </a:solidFill>
              </a:rPr>
              <a:t> </a:t>
            </a:r>
            <a:r>
              <a:rPr lang="it-IT" altLang="en-US" i="1" dirty="0" err="1">
                <a:solidFill>
                  <a:schemeClr val="accent2"/>
                </a:solidFill>
              </a:rPr>
              <a:t>pneumoniae</a:t>
            </a:r>
            <a:r>
              <a:rPr lang="it-IT" altLang="en-US" dirty="0">
                <a:solidFill>
                  <a:schemeClr val="accent2"/>
                </a:solidFill>
              </a:rPr>
              <a:t> resistente </a:t>
            </a:r>
            <a:r>
              <a:rPr lang="it-IT" altLang="en-US" dirty="0" smtClean="0">
                <a:solidFill>
                  <a:schemeClr val="accent2"/>
                </a:solidFill>
              </a:rPr>
              <a:t>alle cefalosporine 3a</a:t>
            </a:r>
            <a:endParaRPr lang="it-IT" altLang="en-US" dirty="0">
              <a:solidFill>
                <a:schemeClr val="accent2"/>
              </a:solidFill>
            </a:endParaRP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2133600" y="4724400"/>
            <a:ext cx="870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dirty="0" smtClean="0">
                <a:solidFill>
                  <a:srgbClr val="000000"/>
                </a:solidFill>
              </a:rPr>
              <a:t>2013</a:t>
            </a:r>
            <a:endParaRPr lang="it-IT" altLang="en-US" sz="2400" dirty="0">
              <a:solidFill>
                <a:srgbClr val="000000"/>
              </a:solidFill>
            </a:endParaRP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2133600" y="22860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>
                <a:solidFill>
                  <a:srgbClr val="000000"/>
                </a:solidFill>
              </a:rPr>
              <a:t>2009</a:t>
            </a:r>
          </a:p>
        </p:txBody>
      </p:sp>
      <p:grpSp>
        <p:nvGrpSpPr>
          <p:cNvPr id="384008" name="Gruppo 9"/>
          <p:cNvGrpSpPr>
            <a:grpSpLocks/>
          </p:cNvGrpSpPr>
          <p:nvPr/>
        </p:nvGrpSpPr>
        <p:grpSpPr bwMode="auto">
          <a:xfrm>
            <a:off x="7315200" y="5614988"/>
            <a:ext cx="1863725" cy="1243012"/>
            <a:chOff x="245418" y="188640"/>
            <a:chExt cx="2285894" cy="1502649"/>
          </a:xfrm>
        </p:grpSpPr>
        <p:sp>
          <p:nvSpPr>
            <p:cNvPr id="384009" name="CasellaDiTesto 8"/>
            <p:cNvSpPr txBox="1">
              <a:spLocks noChangeArrowheads="1"/>
            </p:cNvSpPr>
            <p:nvPr/>
          </p:nvSpPr>
          <p:spPr bwMode="auto">
            <a:xfrm>
              <a:off x="245418" y="1322823"/>
              <a:ext cx="2285894" cy="368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9pPr>
            </a:lstStyle>
            <a:p>
              <a:pPr eaLnBrk="1" hangingPunct="1">
                <a:buClr>
                  <a:srgbClr val="0099CC"/>
                </a:buClr>
                <a:buFont typeface="Arial" charset="0"/>
                <a:buNone/>
              </a:pPr>
              <a:r>
                <a:rPr lang="it-IT" altLang="en-US" sz="1400" b="0" i="1">
                  <a:solidFill>
                    <a:srgbClr val="404040"/>
                  </a:solidFill>
                </a:rPr>
                <a:t>EARS-NET database</a:t>
              </a:r>
            </a:p>
          </p:txBody>
        </p:sp>
        <p:pic>
          <p:nvPicPr>
            <p:cNvPr id="384010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8640"/>
              <a:ext cx="1168400" cy="10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60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4111352" cy="291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60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3"/>
            <a:ext cx="4039344" cy="284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10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13803757"/>
              </p:ext>
            </p:extLst>
          </p:nvPr>
        </p:nvGraphicFramePr>
        <p:xfrm>
          <a:off x="3124200" y="962025"/>
          <a:ext cx="4114800" cy="2579688"/>
        </p:xfrm>
        <a:graphic>
          <a:graphicData uri="http://schemas.openxmlformats.org/presentationml/2006/ole">
            <p:oleObj spid="_x0000_s546921" name="Documento" r:id="rId4" imgW="5727192" imgH="3590544" progId="Word.Document.8">
              <p:embed/>
            </p:oleObj>
          </a:graphicData>
        </a:graphic>
      </p:graphicFrame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38351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i="1" dirty="0" err="1">
                <a:solidFill>
                  <a:schemeClr val="accent2"/>
                </a:solidFill>
              </a:rPr>
              <a:t>Klebsiella</a:t>
            </a:r>
            <a:r>
              <a:rPr lang="it-IT" altLang="en-US" i="1" dirty="0">
                <a:solidFill>
                  <a:schemeClr val="accent2"/>
                </a:solidFill>
              </a:rPr>
              <a:t> </a:t>
            </a:r>
            <a:r>
              <a:rPr lang="it-IT" altLang="en-US" i="1" dirty="0" err="1">
                <a:solidFill>
                  <a:schemeClr val="accent2"/>
                </a:solidFill>
              </a:rPr>
              <a:t>pneumoniae</a:t>
            </a:r>
            <a:r>
              <a:rPr lang="it-IT" altLang="en-US" dirty="0">
                <a:solidFill>
                  <a:schemeClr val="accent2"/>
                </a:solidFill>
              </a:rPr>
              <a:t> resistente </a:t>
            </a:r>
            <a:r>
              <a:rPr lang="it-IT" altLang="en-US" dirty="0" smtClean="0">
                <a:solidFill>
                  <a:schemeClr val="accent2"/>
                </a:solidFill>
              </a:rPr>
              <a:t>ai </a:t>
            </a:r>
            <a:r>
              <a:rPr lang="it-IT" altLang="en-US" dirty="0" err="1">
                <a:solidFill>
                  <a:schemeClr val="accent2"/>
                </a:solidFill>
              </a:rPr>
              <a:t>carbapenemi</a:t>
            </a:r>
            <a:endParaRPr lang="it-IT" altLang="en-US" dirty="0">
              <a:solidFill>
                <a:schemeClr val="accent2"/>
              </a:solidFill>
            </a:endParaRP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2133600" y="4724400"/>
            <a:ext cx="870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dirty="0" smtClean="0">
                <a:solidFill>
                  <a:srgbClr val="000000"/>
                </a:solidFill>
              </a:rPr>
              <a:t>2013</a:t>
            </a:r>
            <a:endParaRPr lang="it-IT" altLang="en-US" sz="2400" dirty="0">
              <a:solidFill>
                <a:srgbClr val="000000"/>
              </a:solidFill>
            </a:endParaRP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2133600" y="22860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>
                <a:solidFill>
                  <a:srgbClr val="000000"/>
                </a:solidFill>
              </a:rPr>
              <a:t>2009</a:t>
            </a:r>
          </a:p>
        </p:txBody>
      </p:sp>
      <p:grpSp>
        <p:nvGrpSpPr>
          <p:cNvPr id="384008" name="Gruppo 9"/>
          <p:cNvGrpSpPr>
            <a:grpSpLocks/>
          </p:cNvGrpSpPr>
          <p:nvPr/>
        </p:nvGrpSpPr>
        <p:grpSpPr bwMode="auto">
          <a:xfrm>
            <a:off x="7315200" y="5614988"/>
            <a:ext cx="1863725" cy="1243012"/>
            <a:chOff x="245418" y="188640"/>
            <a:chExt cx="2285894" cy="1502649"/>
          </a:xfrm>
        </p:grpSpPr>
        <p:sp>
          <p:nvSpPr>
            <p:cNvPr id="384009" name="CasellaDiTesto 8"/>
            <p:cNvSpPr txBox="1">
              <a:spLocks noChangeArrowheads="1"/>
            </p:cNvSpPr>
            <p:nvPr/>
          </p:nvSpPr>
          <p:spPr bwMode="auto">
            <a:xfrm>
              <a:off x="245418" y="1322823"/>
              <a:ext cx="2285894" cy="368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9pPr>
            </a:lstStyle>
            <a:p>
              <a:pPr eaLnBrk="1" hangingPunct="1">
                <a:buClr>
                  <a:srgbClr val="0099CC"/>
                </a:buClr>
                <a:buFont typeface="Arial" charset="0"/>
                <a:buNone/>
              </a:pPr>
              <a:r>
                <a:rPr lang="it-IT" altLang="en-US" sz="1400" b="0" i="1">
                  <a:solidFill>
                    <a:srgbClr val="404040"/>
                  </a:solidFill>
                </a:rPr>
                <a:t>EARS-NET database</a:t>
              </a:r>
            </a:p>
          </p:txBody>
        </p:sp>
        <p:pic>
          <p:nvPicPr>
            <p:cNvPr id="384010" name="Immagin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8640"/>
              <a:ext cx="1168400" cy="10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9161" y="3643886"/>
            <a:ext cx="4149143" cy="29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748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843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5076056" y="1371600"/>
            <a:ext cx="39155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altLang="en-US" sz="1800" dirty="0" smtClean="0">
                <a:solidFill>
                  <a:schemeClr val="accent2"/>
                </a:solidFill>
              </a:rPr>
              <a:t>Richiesta di segnalare le batteriemie da CPE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altLang="en-US" sz="1800" dirty="0" smtClean="0">
                <a:solidFill>
                  <a:schemeClr val="accent2"/>
                </a:solidFill>
              </a:rPr>
              <a:t>Indicazioni per il controllo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altLang="en-US" sz="1800" dirty="0" smtClean="0">
                <a:solidFill>
                  <a:schemeClr val="accent2"/>
                </a:solidFill>
              </a:rPr>
              <a:t>Screening attivo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altLang="en-US" sz="1800" dirty="0" smtClean="0">
                <a:solidFill>
                  <a:schemeClr val="accent2"/>
                </a:solidFill>
              </a:rPr>
              <a:t>Isolamento da contatto ecc.</a:t>
            </a:r>
            <a:endParaRPr lang="it-IT" altLang="en-US" sz="1800" dirty="0">
              <a:solidFill>
                <a:schemeClr val="accent2"/>
              </a:solidFill>
            </a:endParaRPr>
          </a:p>
        </p:txBody>
      </p:sp>
      <p:sp>
        <p:nvSpPr>
          <p:cNvPr id="4" name="Freccia in giù 3"/>
          <p:cNvSpPr/>
          <p:nvPr/>
        </p:nvSpPr>
        <p:spPr bwMode="auto">
          <a:xfrm>
            <a:off x="6804248" y="34290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80112" y="4725144"/>
            <a:ext cx="2986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EUSCAPE</a:t>
            </a:r>
          </a:p>
          <a:p>
            <a:pPr algn="ctr"/>
            <a:r>
              <a:rPr lang="it-IT" sz="1400" dirty="0" smtClean="0"/>
              <a:t>(sorveglianza degli enterobatteri </a:t>
            </a:r>
          </a:p>
          <a:p>
            <a:pPr algn="ctr"/>
            <a:r>
              <a:rPr lang="it-IT" sz="1400" dirty="0" smtClean="0"/>
              <a:t>produttori di </a:t>
            </a:r>
            <a:r>
              <a:rPr lang="it-IT" sz="1400" dirty="0" err="1" smtClean="0"/>
              <a:t>carbapenemasi</a:t>
            </a:r>
            <a:r>
              <a:rPr lang="it-IT" sz="1400" dirty="0" smtClean="0"/>
              <a:t>)</a:t>
            </a:r>
            <a:endParaRPr lang="it-IT" sz="1400" dirty="0"/>
          </a:p>
        </p:txBody>
      </p:sp>
    </p:spTree>
    <p:extLst>
      <p:ext uri="{BB962C8B-B14F-4D97-AF65-F5344CB8AC3E}">
        <p14:creationId xmlns="" xmlns:p14="http://schemas.microsoft.com/office/powerpoint/2010/main" val="15360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2860"/>
            <a:ext cx="6480720" cy="64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/>
          <p:cNvSpPr/>
          <p:nvPr/>
        </p:nvSpPr>
        <p:spPr bwMode="auto">
          <a:xfrm flipH="1">
            <a:off x="4860032" y="4995035"/>
            <a:ext cx="792088" cy="17925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it-IT" sz="3600" b="1" smtClean="0">
                <a:solidFill>
                  <a:schemeClr val="accent2"/>
                </a:solidFill>
                <a:cs typeface="ＭＳ Ｐゴシック" charset="-128"/>
              </a:rPr>
              <a:t>CONCLUSIONI</a:t>
            </a:r>
          </a:p>
        </p:txBody>
      </p:sp>
      <p:sp>
        <p:nvSpPr>
          <p:cNvPr id="3502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1546448"/>
            <a:ext cx="7772400" cy="4114800"/>
          </a:xfrm>
        </p:spPr>
        <p:txBody>
          <a:bodyPr/>
          <a:lstStyle/>
          <a:p>
            <a:r>
              <a:rPr lang="it-IT" sz="2000" dirty="0" smtClean="0">
                <a:cs typeface="ＭＳ Ｐゴシック" charset="-128"/>
              </a:rPr>
              <a:t>Il problema emergente sono i Gram-negativi </a:t>
            </a:r>
            <a:r>
              <a:rPr lang="it-IT" sz="2000" dirty="0" err="1" smtClean="0">
                <a:cs typeface="ＭＳ Ｐゴシック" charset="-128"/>
              </a:rPr>
              <a:t>multiresistenti</a:t>
            </a:r>
            <a:r>
              <a:rPr lang="it-IT" sz="2000" dirty="0" smtClean="0">
                <a:cs typeface="ＭＳ Ｐゴシック" charset="-128"/>
              </a:rPr>
              <a:t> (</a:t>
            </a:r>
            <a:r>
              <a:rPr lang="it-IT" sz="2000" i="1" dirty="0" err="1" smtClean="0">
                <a:cs typeface="ＭＳ Ｐゴシック" charset="-128"/>
              </a:rPr>
              <a:t>Klebsiella</a:t>
            </a:r>
            <a:r>
              <a:rPr lang="it-IT" sz="2000" i="1" dirty="0" smtClean="0">
                <a:cs typeface="ＭＳ Ｐゴシック" charset="-128"/>
              </a:rPr>
              <a:t> </a:t>
            </a:r>
            <a:r>
              <a:rPr lang="it-IT" sz="2000" i="1" dirty="0" err="1" smtClean="0">
                <a:cs typeface="ＭＳ Ｐゴシック" charset="-128"/>
              </a:rPr>
              <a:t>pneumoniae</a:t>
            </a:r>
            <a:r>
              <a:rPr lang="it-IT" sz="2000" i="1" dirty="0" smtClean="0">
                <a:cs typeface="ＭＳ Ｐゴシック" charset="-128"/>
              </a:rPr>
              <a:t> </a:t>
            </a:r>
            <a:r>
              <a:rPr lang="it-IT" sz="2000" dirty="0" smtClean="0">
                <a:cs typeface="ＭＳ Ｐゴシック" charset="-128"/>
              </a:rPr>
              <a:t>KPC), che si sommano, </a:t>
            </a:r>
            <a:r>
              <a:rPr lang="it-IT" sz="2000" u="sng" dirty="0" smtClean="0">
                <a:cs typeface="ＭＳ Ｐゴシック" charset="-128"/>
              </a:rPr>
              <a:t>non sostituendoli</a:t>
            </a:r>
            <a:r>
              <a:rPr lang="it-IT" sz="2000" dirty="0" smtClean="0">
                <a:cs typeface="ＭＳ Ｐゴシック" charset="-128"/>
              </a:rPr>
              <a:t>, ai </a:t>
            </a:r>
            <a:r>
              <a:rPr lang="it-IT" sz="2000" dirty="0" err="1" smtClean="0">
                <a:cs typeface="ＭＳ Ｐゴシック" charset="-128"/>
              </a:rPr>
              <a:t>Gram</a:t>
            </a:r>
            <a:r>
              <a:rPr lang="it-IT" sz="2000" dirty="0" smtClean="0">
                <a:cs typeface="ＭＳ Ｐゴシック" charset="-128"/>
              </a:rPr>
              <a:t> positivi </a:t>
            </a:r>
            <a:r>
              <a:rPr lang="it-IT" sz="2000" dirty="0" err="1" smtClean="0">
                <a:cs typeface="ＭＳ Ｐゴシック" charset="-128"/>
              </a:rPr>
              <a:t>multiresistenti</a:t>
            </a:r>
            <a:r>
              <a:rPr lang="it-IT" sz="2000" dirty="0" smtClean="0">
                <a:cs typeface="ＭＳ Ｐゴシック" charset="-128"/>
              </a:rPr>
              <a:t> (MRSA)</a:t>
            </a:r>
          </a:p>
          <a:p>
            <a:r>
              <a:rPr lang="it-IT" sz="2000" dirty="0" smtClean="0">
                <a:cs typeface="ＭＳ Ｐゴシック" charset="-128"/>
              </a:rPr>
              <a:t>C’è un margine terapeutico molto scarso per le infezioni da </a:t>
            </a:r>
            <a:r>
              <a:rPr lang="it-IT" sz="2000" dirty="0" err="1" smtClean="0">
                <a:cs typeface="ＭＳ Ｐゴシック" charset="-128"/>
              </a:rPr>
              <a:t>Klebsiella</a:t>
            </a:r>
            <a:r>
              <a:rPr lang="it-IT" sz="2000" dirty="0" smtClean="0">
                <a:cs typeface="ＭＳ Ｐゴシック" charset="-128"/>
              </a:rPr>
              <a:t> KPC e da tempo non si producono nuovi antibiotici</a:t>
            </a:r>
          </a:p>
          <a:p>
            <a:r>
              <a:rPr lang="it-IT" sz="2000" dirty="0" smtClean="0">
                <a:cs typeface="ＭＳ Ｐゴシック" charset="-128"/>
              </a:rPr>
              <a:t>E’ importante limitare la diffusione delle infezioni in ambito ospedaliero come altri paesi sono riusciti a fare e sviluppare nuovi antibiotici</a:t>
            </a:r>
          </a:p>
        </p:txBody>
      </p:sp>
      <p:pic>
        <p:nvPicPr>
          <p:cNvPr id="3502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69361"/>
            <a:ext cx="3672407" cy="259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78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2450"/>
            <a:ext cx="4187825" cy="592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584200" y="2122488"/>
            <a:ext cx="39116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C00000"/>
              </a:buClr>
              <a:buFontTx/>
              <a:buChar char="-"/>
            </a:pPr>
            <a:r>
              <a:rPr lang="da-DK" altLang="en-US" sz="1800" b="0" dirty="0">
                <a:solidFill>
                  <a:schemeClr val="accent2"/>
                </a:solidFill>
              </a:rPr>
              <a:t> </a:t>
            </a:r>
            <a:r>
              <a:rPr lang="da-DK" altLang="en-US" sz="1800" b="0" dirty="0"/>
              <a:t>June 1999</a:t>
            </a:r>
          </a:p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da-DK" altLang="en-US" sz="1800" b="0" dirty="0"/>
              <a:t>European Council of Ministers resolution: </a:t>
            </a:r>
            <a:r>
              <a:rPr lang="da-DK" altLang="en-US" sz="1800" dirty="0"/>
              <a:t>”The Strategy Against the Microbial Threat”</a:t>
            </a:r>
            <a:endParaRPr lang="da-DK" altLang="en-US" sz="1800" b="0" dirty="0"/>
          </a:p>
          <a:p>
            <a:pPr>
              <a:spcBef>
                <a:spcPct val="20000"/>
              </a:spcBef>
              <a:buClr>
                <a:srgbClr val="C00000"/>
              </a:buClr>
              <a:buFontTx/>
              <a:buChar char="-"/>
            </a:pPr>
            <a:endParaRPr lang="da-DK" altLang="en-US" sz="1800" b="0" dirty="0"/>
          </a:p>
          <a:p>
            <a:pPr>
              <a:spcBef>
                <a:spcPct val="20000"/>
              </a:spcBef>
              <a:buClr>
                <a:srgbClr val="C00000"/>
              </a:buClr>
              <a:buFontTx/>
              <a:buChar char="-"/>
            </a:pPr>
            <a:r>
              <a:rPr lang="da-DK" altLang="en-US" sz="1800" b="0" dirty="0"/>
              <a:t> </a:t>
            </a:r>
            <a:r>
              <a:rPr lang="da-DK" altLang="en-US" sz="1800" b="0" dirty="0" smtClean="0"/>
              <a:t>November 2001</a:t>
            </a:r>
            <a:endParaRPr lang="da-DK" altLang="en-US" sz="1800" b="0" dirty="0"/>
          </a:p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da-DK" altLang="en-US" sz="1800" b="0" dirty="0"/>
              <a:t>Council Recommendation on the </a:t>
            </a:r>
            <a:r>
              <a:rPr lang="da-DK" altLang="en-US" sz="1800" dirty="0"/>
              <a:t>prudent use of antimicrobial agents in human medicine</a:t>
            </a:r>
            <a:endParaRPr lang="da-DK" altLang="en-US" sz="1800" b="0" dirty="0"/>
          </a:p>
          <a:p>
            <a:endParaRPr lang="it-IT" altLang="en-US" sz="1800" dirty="0"/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345363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C00000"/>
              </a:buClr>
              <a:buFontTx/>
              <a:buChar char="-"/>
            </a:pPr>
            <a:endParaRPr lang="da-DK" altLang="en-US" sz="2800" b="0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Clr>
                <a:srgbClr val="C00000"/>
              </a:buClr>
              <a:buFontTx/>
              <a:buChar char="-"/>
            </a:pPr>
            <a:endParaRPr lang="it-IT" altLang="en-US" sz="2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68" y="1324508"/>
            <a:ext cx="4601312" cy="29685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564649"/>
            <a:ext cx="4992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WHO World </a:t>
            </a:r>
            <a:r>
              <a:rPr lang="it-IT" dirty="0" err="1" smtClean="0"/>
              <a:t>Health</a:t>
            </a:r>
            <a:r>
              <a:rPr lang="it-IT" dirty="0" smtClean="0"/>
              <a:t> Assembly, </a:t>
            </a:r>
            <a:r>
              <a:rPr lang="it-IT" dirty="0" err="1" smtClean="0"/>
              <a:t>May</a:t>
            </a:r>
            <a:r>
              <a:rPr lang="it-IT" dirty="0" smtClean="0"/>
              <a:t> 2015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55776" y="486916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ACTION PLAN TO TACKLE</a:t>
            </a:r>
          </a:p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ANTIMICROBIAL RESISTANCE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6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 descr="C:\Users\Rezza_Gianni\Desktop\mrsa-ft-660x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31" y="3789040"/>
            <a:ext cx="3161157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1560" y="15588"/>
            <a:ext cx="78150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coming</a:t>
            </a:r>
            <a:r>
              <a:rPr lang="it-IT" dirty="0" smtClean="0"/>
              <a:t> </a:t>
            </a:r>
            <a:r>
              <a:rPr lang="it-IT" dirty="0" err="1" smtClean="0"/>
              <a:t>cost</a:t>
            </a:r>
            <a:r>
              <a:rPr lang="it-IT" dirty="0" smtClean="0"/>
              <a:t> of </a:t>
            </a:r>
            <a:r>
              <a:rPr lang="it-IT" dirty="0" err="1" smtClean="0"/>
              <a:t>superbags</a:t>
            </a:r>
            <a:r>
              <a:rPr lang="it-IT" dirty="0" smtClean="0"/>
              <a:t>: 10 </a:t>
            </a:r>
            <a:r>
              <a:rPr lang="it-IT" dirty="0" err="1" smtClean="0"/>
              <a:t>million</a:t>
            </a:r>
            <a:r>
              <a:rPr lang="it-IT" dirty="0" smtClean="0"/>
              <a:t> </a:t>
            </a:r>
            <a:r>
              <a:rPr lang="it-IT" dirty="0" err="1" smtClean="0"/>
              <a:t>deaths</a:t>
            </a:r>
            <a:r>
              <a:rPr lang="it-IT" dirty="0" smtClean="0"/>
              <a:t> per </a:t>
            </a:r>
            <a:r>
              <a:rPr lang="it-IT" dirty="0" err="1" smtClean="0"/>
              <a:t>year</a:t>
            </a:r>
            <a:endParaRPr lang="it-IT" sz="1800" b="0" dirty="0" smtClean="0"/>
          </a:p>
          <a:p>
            <a:pPr algn="ctr"/>
            <a:r>
              <a:rPr lang="it-IT" sz="1800" b="0" dirty="0" smtClean="0"/>
              <a:t>(</a:t>
            </a:r>
            <a:r>
              <a:rPr lang="it-IT" sz="1800" b="0" dirty="0" err="1" smtClean="0"/>
              <a:t>Review</a:t>
            </a:r>
            <a:r>
              <a:rPr lang="it-IT" sz="1800" b="0" dirty="0" smtClean="0"/>
              <a:t> on </a:t>
            </a:r>
            <a:r>
              <a:rPr lang="it-IT" sz="1800" b="0" dirty="0" err="1" smtClean="0"/>
              <a:t>Antimicrobial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Resistance</a:t>
            </a:r>
            <a:r>
              <a:rPr lang="it-IT" sz="1800" b="0" dirty="0" smtClean="0"/>
              <a:t> commissionato dal Primo Ministro UK</a:t>
            </a:r>
            <a:endParaRPr lang="it-IT" sz="1800" b="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46517" y="6237312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i="1" dirty="0" smtClean="0"/>
              <a:t>Science 2014</a:t>
            </a:r>
            <a:endParaRPr lang="it-IT" sz="1400" b="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7584" y="1268760"/>
            <a:ext cx="54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 smtClean="0"/>
              <a:t>10 milioni di morti per anno</a:t>
            </a:r>
          </a:p>
          <a:p>
            <a:r>
              <a:rPr lang="it-IT" b="0" dirty="0" smtClean="0"/>
              <a:t>100 </a:t>
            </a:r>
            <a:r>
              <a:rPr lang="it-IT" b="0" dirty="0" err="1" smtClean="0"/>
              <a:t>trillioni</a:t>
            </a:r>
            <a:r>
              <a:rPr lang="it-IT" b="0" dirty="0" smtClean="0"/>
              <a:t> di $ sul PIL</a:t>
            </a:r>
          </a:p>
          <a:p>
            <a:endParaRPr lang="it-IT" b="0" dirty="0" smtClean="0"/>
          </a:p>
          <a:p>
            <a:r>
              <a:rPr lang="it-IT" b="0" dirty="0" smtClean="0"/>
              <a:t>Effetto della resistenza a sei patogeni: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b="0" i="1" dirty="0" err="1" smtClean="0"/>
              <a:t>Klebsiella</a:t>
            </a:r>
            <a:r>
              <a:rPr lang="it-IT" b="0" i="1" dirty="0" smtClean="0"/>
              <a:t> </a:t>
            </a:r>
            <a:r>
              <a:rPr lang="it-IT" b="0" i="1" dirty="0" err="1" smtClean="0"/>
              <a:t>pneumoniae</a:t>
            </a:r>
            <a:endParaRPr lang="it-IT" b="0" i="1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b="0" i="1" dirty="0" smtClean="0"/>
              <a:t>E. Coli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b="0" dirty="0" smtClean="0"/>
              <a:t>MRSA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b="0" dirty="0" smtClean="0"/>
              <a:t>HIV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b="0" dirty="0" smtClean="0"/>
              <a:t>TB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b="0" dirty="0" smtClean="0"/>
              <a:t>Malaria</a:t>
            </a:r>
            <a:endParaRPr lang="it-IT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 descr="C:\Users\Rezza_Gianni\Desktop\AMR-map-660x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3250"/>
            <a:ext cx="8382000" cy="565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59772" y="292586"/>
            <a:ext cx="787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Deaths</a:t>
            </a:r>
            <a:r>
              <a:rPr lang="it-IT" dirty="0" smtClean="0"/>
              <a:t> </a:t>
            </a:r>
            <a:r>
              <a:rPr lang="it-IT" dirty="0" err="1" smtClean="0"/>
              <a:t>attributable</a:t>
            </a:r>
            <a:r>
              <a:rPr lang="it-IT" dirty="0" smtClean="0"/>
              <a:t> to </a:t>
            </a:r>
            <a:r>
              <a:rPr lang="it-IT" dirty="0" err="1" smtClean="0"/>
              <a:t>antimicrobial</a:t>
            </a:r>
            <a:r>
              <a:rPr lang="it-IT" dirty="0" smtClean="0"/>
              <a:t> </a:t>
            </a:r>
            <a:r>
              <a:rPr lang="it-IT" dirty="0" err="1" smtClean="0"/>
              <a:t>resistance</a:t>
            </a:r>
            <a:r>
              <a:rPr lang="it-IT" dirty="0" smtClean="0"/>
              <a:t> </a:t>
            </a:r>
            <a:r>
              <a:rPr lang="it-IT" dirty="0" err="1" smtClean="0"/>
              <a:t>annualy</a:t>
            </a:r>
            <a:r>
              <a:rPr lang="it-IT" dirty="0" smtClean="0"/>
              <a:t> by 2050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5773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669925" y="1031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endParaRPr lang="en-US" altLang="it-IT" b="0">
              <a:latin typeface="Times New Roman" pitchFamily="28" charset="0"/>
            </a:endParaRPr>
          </a:p>
        </p:txBody>
      </p:sp>
      <p:sp>
        <p:nvSpPr>
          <p:cNvPr id="484355" name="Line 3"/>
          <p:cNvSpPr>
            <a:spLocks noChangeShapeType="1"/>
          </p:cNvSpPr>
          <p:nvPr/>
        </p:nvSpPr>
        <p:spPr bwMode="auto">
          <a:xfrm>
            <a:off x="1143000" y="3124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8435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1" y="201160"/>
            <a:ext cx="734883" cy="72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357" name="Picture 65" descr="ita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3352800" cy="403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84358" name="Oval 66"/>
          <p:cNvSpPr>
            <a:spLocks noChangeArrowheads="1"/>
          </p:cNvSpPr>
          <p:nvPr/>
        </p:nvSpPr>
        <p:spPr bwMode="auto">
          <a:xfrm>
            <a:off x="4556125" y="3387725"/>
            <a:ext cx="87313" cy="809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59" name="Oval 69"/>
          <p:cNvSpPr>
            <a:spLocks noChangeArrowheads="1"/>
          </p:cNvSpPr>
          <p:nvPr/>
        </p:nvSpPr>
        <p:spPr bwMode="auto">
          <a:xfrm>
            <a:off x="5876925" y="3660775"/>
            <a:ext cx="52388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60" name="Oval 70"/>
          <p:cNvSpPr>
            <a:spLocks noChangeArrowheads="1"/>
          </p:cNvSpPr>
          <p:nvPr/>
        </p:nvSpPr>
        <p:spPr bwMode="auto">
          <a:xfrm>
            <a:off x="5741988" y="4265613"/>
            <a:ext cx="52387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61" name="Oval 71"/>
          <p:cNvSpPr>
            <a:spLocks noChangeArrowheads="1"/>
          </p:cNvSpPr>
          <p:nvPr/>
        </p:nvSpPr>
        <p:spPr bwMode="auto">
          <a:xfrm>
            <a:off x="3540125" y="2533650"/>
            <a:ext cx="52388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62" name="Oval 72"/>
          <p:cNvSpPr>
            <a:spLocks noChangeArrowheads="1"/>
          </p:cNvSpPr>
          <p:nvPr/>
        </p:nvSpPr>
        <p:spPr bwMode="auto">
          <a:xfrm>
            <a:off x="3641725" y="2500313"/>
            <a:ext cx="52388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63" name="Oval 73"/>
          <p:cNvSpPr>
            <a:spLocks noChangeArrowheads="1"/>
          </p:cNvSpPr>
          <p:nvPr/>
        </p:nvSpPr>
        <p:spPr bwMode="auto">
          <a:xfrm>
            <a:off x="3386138" y="2346325"/>
            <a:ext cx="52387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64" name="Oval 74"/>
          <p:cNvSpPr>
            <a:spLocks noChangeArrowheads="1"/>
          </p:cNvSpPr>
          <p:nvPr/>
        </p:nvSpPr>
        <p:spPr bwMode="auto">
          <a:xfrm>
            <a:off x="3487738" y="2390775"/>
            <a:ext cx="52387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65" name="Oval 76"/>
          <p:cNvSpPr>
            <a:spLocks noChangeArrowheads="1"/>
          </p:cNvSpPr>
          <p:nvPr/>
        </p:nvSpPr>
        <p:spPr bwMode="auto">
          <a:xfrm>
            <a:off x="3690938" y="2203450"/>
            <a:ext cx="52387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66" name="Oval 77"/>
          <p:cNvSpPr>
            <a:spLocks noChangeArrowheads="1"/>
          </p:cNvSpPr>
          <p:nvPr/>
        </p:nvSpPr>
        <p:spPr bwMode="auto">
          <a:xfrm>
            <a:off x="3767138" y="2157413"/>
            <a:ext cx="52387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67" name="Oval 81"/>
          <p:cNvSpPr>
            <a:spLocks noChangeArrowheads="1"/>
          </p:cNvSpPr>
          <p:nvPr/>
        </p:nvSpPr>
        <p:spPr bwMode="auto">
          <a:xfrm>
            <a:off x="3589338" y="2063750"/>
            <a:ext cx="52387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68" name="Oval 82"/>
          <p:cNvSpPr>
            <a:spLocks noChangeArrowheads="1"/>
          </p:cNvSpPr>
          <p:nvPr/>
        </p:nvSpPr>
        <p:spPr bwMode="auto">
          <a:xfrm>
            <a:off x="3946525" y="1966913"/>
            <a:ext cx="52388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69" name="Oval 83"/>
          <p:cNvSpPr>
            <a:spLocks noChangeArrowheads="1"/>
          </p:cNvSpPr>
          <p:nvPr/>
        </p:nvSpPr>
        <p:spPr bwMode="auto">
          <a:xfrm>
            <a:off x="4403725" y="2271713"/>
            <a:ext cx="52388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70" name="Oval 84"/>
          <p:cNvSpPr>
            <a:spLocks noChangeArrowheads="1"/>
          </p:cNvSpPr>
          <p:nvPr/>
        </p:nvSpPr>
        <p:spPr bwMode="auto">
          <a:xfrm>
            <a:off x="4149725" y="2014538"/>
            <a:ext cx="52388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71" name="Oval 85"/>
          <p:cNvSpPr>
            <a:spLocks noChangeArrowheads="1"/>
          </p:cNvSpPr>
          <p:nvPr/>
        </p:nvSpPr>
        <p:spPr bwMode="auto">
          <a:xfrm>
            <a:off x="4222750" y="1970088"/>
            <a:ext cx="52388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72" name="Oval 86"/>
          <p:cNvSpPr>
            <a:spLocks noChangeArrowheads="1"/>
          </p:cNvSpPr>
          <p:nvPr/>
        </p:nvSpPr>
        <p:spPr bwMode="auto">
          <a:xfrm>
            <a:off x="4251325" y="1827213"/>
            <a:ext cx="52388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73" name="Oval 87"/>
          <p:cNvSpPr>
            <a:spLocks noChangeArrowheads="1"/>
          </p:cNvSpPr>
          <p:nvPr/>
        </p:nvSpPr>
        <p:spPr bwMode="auto">
          <a:xfrm>
            <a:off x="4427538" y="2397125"/>
            <a:ext cx="52387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74" name="Oval 88"/>
          <p:cNvSpPr>
            <a:spLocks noChangeArrowheads="1"/>
          </p:cNvSpPr>
          <p:nvPr/>
        </p:nvSpPr>
        <p:spPr bwMode="auto">
          <a:xfrm>
            <a:off x="4808538" y="2814638"/>
            <a:ext cx="52387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75" name="Oval 89"/>
          <p:cNvSpPr>
            <a:spLocks noChangeArrowheads="1"/>
          </p:cNvSpPr>
          <p:nvPr/>
        </p:nvSpPr>
        <p:spPr bwMode="auto">
          <a:xfrm>
            <a:off x="4556125" y="3003550"/>
            <a:ext cx="52388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76" name="Oval 90"/>
          <p:cNvSpPr>
            <a:spLocks noChangeArrowheads="1"/>
          </p:cNvSpPr>
          <p:nvPr/>
        </p:nvSpPr>
        <p:spPr bwMode="auto">
          <a:xfrm>
            <a:off x="4478338" y="3190875"/>
            <a:ext cx="52387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77" name="Oval 92"/>
          <p:cNvSpPr>
            <a:spLocks noChangeArrowheads="1"/>
          </p:cNvSpPr>
          <p:nvPr/>
        </p:nvSpPr>
        <p:spPr bwMode="auto">
          <a:xfrm>
            <a:off x="3336925" y="2533650"/>
            <a:ext cx="52388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78" name="Oval 66"/>
          <p:cNvSpPr>
            <a:spLocks noChangeArrowheads="1"/>
          </p:cNvSpPr>
          <p:nvPr/>
        </p:nvSpPr>
        <p:spPr bwMode="auto">
          <a:xfrm>
            <a:off x="4479925" y="2625725"/>
            <a:ext cx="87313" cy="809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79" name="Oval 83"/>
          <p:cNvSpPr>
            <a:spLocks noChangeArrowheads="1"/>
          </p:cNvSpPr>
          <p:nvPr/>
        </p:nvSpPr>
        <p:spPr bwMode="auto">
          <a:xfrm>
            <a:off x="4479925" y="2043113"/>
            <a:ext cx="52388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80" name="Oval 83"/>
          <p:cNvSpPr>
            <a:spLocks noChangeArrowheads="1"/>
          </p:cNvSpPr>
          <p:nvPr/>
        </p:nvSpPr>
        <p:spPr bwMode="auto">
          <a:xfrm>
            <a:off x="5494338" y="3567113"/>
            <a:ext cx="52387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81" name="Oval 83"/>
          <p:cNvSpPr>
            <a:spLocks noChangeArrowheads="1"/>
          </p:cNvSpPr>
          <p:nvPr/>
        </p:nvSpPr>
        <p:spPr bwMode="auto">
          <a:xfrm>
            <a:off x="5341938" y="3844925"/>
            <a:ext cx="52387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82" name="Oval 83"/>
          <p:cNvSpPr>
            <a:spLocks noChangeArrowheads="1"/>
          </p:cNvSpPr>
          <p:nvPr/>
        </p:nvSpPr>
        <p:spPr bwMode="auto">
          <a:xfrm>
            <a:off x="5334000" y="4862513"/>
            <a:ext cx="52388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83" name="Oval 83"/>
          <p:cNvSpPr>
            <a:spLocks noChangeArrowheads="1"/>
          </p:cNvSpPr>
          <p:nvPr/>
        </p:nvSpPr>
        <p:spPr bwMode="auto">
          <a:xfrm>
            <a:off x="4908550" y="4724400"/>
            <a:ext cx="52388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84" name="Oval 83"/>
          <p:cNvSpPr>
            <a:spLocks noChangeArrowheads="1"/>
          </p:cNvSpPr>
          <p:nvPr/>
        </p:nvSpPr>
        <p:spPr bwMode="auto">
          <a:xfrm>
            <a:off x="3513138" y="4149725"/>
            <a:ext cx="52387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85" name="Oval 83"/>
          <p:cNvSpPr>
            <a:spLocks noChangeArrowheads="1"/>
          </p:cNvSpPr>
          <p:nvPr/>
        </p:nvSpPr>
        <p:spPr bwMode="auto">
          <a:xfrm>
            <a:off x="3513138" y="3616325"/>
            <a:ext cx="52387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86" name="Oval 89"/>
          <p:cNvSpPr>
            <a:spLocks noChangeArrowheads="1"/>
          </p:cNvSpPr>
          <p:nvPr/>
        </p:nvSpPr>
        <p:spPr bwMode="auto">
          <a:xfrm>
            <a:off x="4327525" y="2957513"/>
            <a:ext cx="52388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87" name="Oval 89"/>
          <p:cNvSpPr>
            <a:spLocks noChangeArrowheads="1"/>
          </p:cNvSpPr>
          <p:nvPr/>
        </p:nvSpPr>
        <p:spPr bwMode="auto">
          <a:xfrm>
            <a:off x="4175125" y="2805113"/>
            <a:ext cx="52388" cy="492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88" name="Oval 66"/>
          <p:cNvSpPr>
            <a:spLocks noChangeArrowheads="1"/>
          </p:cNvSpPr>
          <p:nvPr/>
        </p:nvSpPr>
        <p:spPr bwMode="auto">
          <a:xfrm>
            <a:off x="3641725" y="2092325"/>
            <a:ext cx="87313" cy="809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89" name="Oval 73"/>
          <p:cNvSpPr>
            <a:spLocks noChangeArrowheads="1"/>
          </p:cNvSpPr>
          <p:nvPr/>
        </p:nvSpPr>
        <p:spPr bwMode="auto">
          <a:xfrm>
            <a:off x="3260725" y="2244725"/>
            <a:ext cx="52388" cy="476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90" name="Oval 74"/>
          <p:cNvSpPr>
            <a:spLocks noChangeArrowheads="1"/>
          </p:cNvSpPr>
          <p:nvPr/>
        </p:nvSpPr>
        <p:spPr bwMode="auto">
          <a:xfrm>
            <a:off x="3489325" y="2320925"/>
            <a:ext cx="52388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91" name="Text Box 40"/>
          <p:cNvSpPr txBox="1">
            <a:spLocks noChangeArrowheads="1"/>
          </p:cNvSpPr>
          <p:nvPr/>
        </p:nvSpPr>
        <p:spPr bwMode="auto">
          <a:xfrm>
            <a:off x="1431229" y="563563"/>
            <a:ext cx="618470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algn="ctr"/>
            <a:r>
              <a:rPr lang="it-IT" altLang="it-IT" dirty="0">
                <a:solidFill>
                  <a:srgbClr val="3AB000"/>
                </a:solidFill>
                <a:latin typeface="Tahoma" pitchFamily="28" charset="0"/>
              </a:rPr>
              <a:t>AR-ISS </a:t>
            </a:r>
            <a:r>
              <a:rPr lang="it-IT" altLang="it-IT" dirty="0" smtClean="0">
                <a:solidFill>
                  <a:srgbClr val="3AB000"/>
                </a:solidFill>
                <a:latin typeface="Tahoma" pitchFamily="28" charset="0"/>
              </a:rPr>
              <a:t>(</a:t>
            </a:r>
            <a:r>
              <a:rPr lang="it-IT" altLang="it-IT" smtClean="0">
                <a:solidFill>
                  <a:srgbClr val="3AB000"/>
                </a:solidFill>
                <a:latin typeface="Tahoma" pitchFamily="28" charset="0"/>
              </a:rPr>
              <a:t>EARS-Net)</a:t>
            </a:r>
            <a:endParaRPr lang="it-IT" altLang="it-IT" dirty="0">
              <a:solidFill>
                <a:srgbClr val="3AB000"/>
              </a:solidFill>
              <a:latin typeface="Tahoma" pitchFamily="28" charset="0"/>
            </a:endParaRPr>
          </a:p>
          <a:p>
            <a:pPr algn="ctr"/>
            <a:r>
              <a:rPr lang="it-IT" altLang="it-IT" sz="1800" dirty="0">
                <a:solidFill>
                  <a:srgbClr val="3AB000"/>
                </a:solidFill>
                <a:latin typeface="Tahoma" pitchFamily="28" charset="0"/>
              </a:rPr>
              <a:t>Antibiotico-Resistenza - Istituto Superiore di Sanità</a:t>
            </a:r>
            <a:endParaRPr lang="it-IT" altLang="it-IT" dirty="0">
              <a:solidFill>
                <a:srgbClr val="3AB000"/>
              </a:solidFill>
              <a:latin typeface="Tahoma" pitchFamily="28" charset="0"/>
            </a:endParaRPr>
          </a:p>
        </p:txBody>
      </p:sp>
      <p:sp>
        <p:nvSpPr>
          <p:cNvPr id="484392" name="Text Box 41"/>
          <p:cNvSpPr txBox="1">
            <a:spLocks noChangeArrowheads="1"/>
          </p:cNvSpPr>
          <p:nvPr/>
        </p:nvSpPr>
        <p:spPr bwMode="auto">
          <a:xfrm>
            <a:off x="2397853" y="5951538"/>
            <a:ext cx="46224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algn="ctr"/>
            <a:r>
              <a:rPr lang="it-IT" altLang="it-IT" sz="1600" dirty="0" smtClean="0">
                <a:solidFill>
                  <a:schemeClr val="accent2"/>
                </a:solidFill>
              </a:rPr>
              <a:t>49 </a:t>
            </a:r>
            <a:r>
              <a:rPr lang="it-IT" altLang="it-IT" sz="1600" dirty="0">
                <a:solidFill>
                  <a:schemeClr val="accent2"/>
                </a:solidFill>
              </a:rPr>
              <a:t>laboratori (AR-ISS e </a:t>
            </a:r>
            <a:r>
              <a:rPr lang="it-IT" altLang="it-IT" sz="1600" dirty="0" smtClean="0">
                <a:solidFill>
                  <a:schemeClr val="accent2"/>
                </a:solidFill>
              </a:rPr>
              <a:t>MICRONET</a:t>
            </a:r>
          </a:p>
          <a:p>
            <a:pPr algn="ctr"/>
            <a:r>
              <a:rPr lang="it-IT" altLang="it-IT" sz="1400" b="0" dirty="0" smtClean="0">
                <a:solidFill>
                  <a:schemeClr val="accent2"/>
                </a:solidFill>
              </a:rPr>
              <a:t>Progetto coordinato da ISS – A. Pantosti e P. D’Ancona)</a:t>
            </a:r>
            <a:endParaRPr lang="it-IT" altLang="it-IT" sz="1400" b="0" dirty="0">
              <a:solidFill>
                <a:schemeClr val="accent2"/>
              </a:solidFill>
            </a:endParaRPr>
          </a:p>
        </p:txBody>
      </p:sp>
      <p:sp>
        <p:nvSpPr>
          <p:cNvPr id="484393" name="Oval 66"/>
          <p:cNvSpPr>
            <a:spLocks noChangeArrowheads="1"/>
          </p:cNvSpPr>
          <p:nvPr/>
        </p:nvSpPr>
        <p:spPr bwMode="auto">
          <a:xfrm>
            <a:off x="5257800" y="3733800"/>
            <a:ext cx="87313" cy="809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sp>
        <p:nvSpPr>
          <p:cNvPr id="484395" name="Oval 83"/>
          <p:cNvSpPr>
            <a:spLocks noChangeArrowheads="1"/>
          </p:cNvSpPr>
          <p:nvPr/>
        </p:nvSpPr>
        <p:spPr bwMode="auto">
          <a:xfrm>
            <a:off x="5334000" y="3657600"/>
            <a:ext cx="52388" cy="49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37931725" indent="-37474525"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endParaRPr lang="en-US" altLang="it-IT" sz="1800" b="0">
              <a:latin typeface="Tahoma" pitchFamily="28" charset="0"/>
            </a:endParaRPr>
          </a:p>
        </p:txBody>
      </p:sp>
      <p:pic>
        <p:nvPicPr>
          <p:cNvPr id="6819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53677"/>
            <a:ext cx="1460656" cy="134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68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4495800" cy="31289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1676400" y="17526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/>
              <a:t>2007</a:t>
            </a: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1676400" y="4648200"/>
            <a:ext cx="870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 smtClean="0"/>
              <a:t>2013</a:t>
            </a:r>
            <a:endParaRPr lang="it-IT" altLang="it-IT" sz="2400" dirty="0"/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685800" y="609600"/>
            <a:ext cx="16017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>
                <a:solidFill>
                  <a:srgbClr val="333380"/>
                </a:solidFill>
              </a:rPr>
              <a:t>MRSA</a:t>
            </a:r>
          </a:p>
          <a:p>
            <a:r>
              <a:rPr lang="it-IT" altLang="it-IT" sz="2400" dirty="0">
                <a:solidFill>
                  <a:srgbClr val="333380"/>
                </a:solidFill>
              </a:rPr>
              <a:t>in </a:t>
            </a:r>
            <a:r>
              <a:rPr lang="it-IT" altLang="it-IT" sz="2400" dirty="0" smtClean="0">
                <a:solidFill>
                  <a:srgbClr val="333380"/>
                </a:solidFill>
              </a:rPr>
              <a:t>Europa</a:t>
            </a:r>
            <a:endParaRPr lang="it-IT" altLang="it-IT" sz="2400" dirty="0">
              <a:solidFill>
                <a:srgbClr val="333380"/>
              </a:solidFill>
            </a:endParaRPr>
          </a:p>
        </p:txBody>
      </p:sp>
      <p:grpSp>
        <p:nvGrpSpPr>
          <p:cNvPr id="373767" name="Gruppo 9"/>
          <p:cNvGrpSpPr>
            <a:grpSpLocks/>
          </p:cNvGrpSpPr>
          <p:nvPr/>
        </p:nvGrpSpPr>
        <p:grpSpPr bwMode="auto">
          <a:xfrm>
            <a:off x="7315200" y="5538788"/>
            <a:ext cx="1863725" cy="1243012"/>
            <a:chOff x="245418" y="188640"/>
            <a:chExt cx="2285894" cy="1502649"/>
          </a:xfrm>
        </p:grpSpPr>
        <p:sp>
          <p:nvSpPr>
            <p:cNvPr id="373768" name="CasellaDiTesto 8"/>
            <p:cNvSpPr txBox="1">
              <a:spLocks noChangeArrowheads="1"/>
            </p:cNvSpPr>
            <p:nvPr/>
          </p:nvSpPr>
          <p:spPr bwMode="auto">
            <a:xfrm>
              <a:off x="245418" y="1322823"/>
              <a:ext cx="2285894" cy="368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9pPr>
            </a:lstStyle>
            <a:p>
              <a:pPr eaLnBrk="1" hangingPunct="1">
                <a:buClr>
                  <a:srgbClr val="0099CC"/>
                </a:buClr>
                <a:buFont typeface="Arial" charset="0"/>
                <a:buNone/>
              </a:pPr>
              <a:r>
                <a:rPr lang="it-IT" altLang="it-IT" sz="1400" b="0" i="1">
                  <a:solidFill>
                    <a:srgbClr val="404040"/>
                  </a:solidFill>
                </a:rPr>
                <a:t>EARS-NET database</a:t>
              </a:r>
            </a:p>
          </p:txBody>
        </p:sp>
        <p:pic>
          <p:nvPicPr>
            <p:cNvPr id="373769" name="Immagin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8640"/>
              <a:ext cx="1168400" cy="10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563185"/>
            <a:ext cx="4495800" cy="3142969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26447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i="1" dirty="0" smtClean="0">
                <a:solidFill>
                  <a:schemeClr val="accent2"/>
                </a:solidFill>
                <a:latin typeface="+mn-lt"/>
                <a:ea typeface="MS PGothic" pitchFamily="34" charset="-128"/>
              </a:rPr>
              <a:t>Escherichia coli</a:t>
            </a:r>
            <a:r>
              <a:rPr lang="it-IT" altLang="en-US" dirty="0" smtClean="0">
                <a:solidFill>
                  <a:schemeClr val="accent2"/>
                </a:solidFill>
                <a:latin typeface="+mn-lt"/>
                <a:ea typeface="MS PGothic" pitchFamily="34" charset="-128"/>
              </a:rPr>
              <a:t> resistente ai </a:t>
            </a:r>
            <a:r>
              <a:rPr lang="it-IT" altLang="en-US" dirty="0" err="1" smtClean="0">
                <a:solidFill>
                  <a:schemeClr val="accent2"/>
                </a:solidFill>
                <a:latin typeface="+mn-lt"/>
                <a:ea typeface="MS PGothic" pitchFamily="34" charset="-128"/>
              </a:rPr>
              <a:t>fluorochinoloni</a:t>
            </a:r>
            <a:endParaRPr lang="it-IT" altLang="en-US" dirty="0" smtClean="0">
              <a:solidFill>
                <a:schemeClr val="accent2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1981200" y="4724400"/>
            <a:ext cx="870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2013</a:t>
            </a:r>
          </a:p>
        </p:txBody>
      </p:sp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1905000" y="22860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2009</a:t>
            </a:r>
          </a:p>
        </p:txBody>
      </p:sp>
      <p:grpSp>
        <p:nvGrpSpPr>
          <p:cNvPr id="382983" name="Gruppo 9"/>
          <p:cNvGrpSpPr>
            <a:grpSpLocks/>
          </p:cNvGrpSpPr>
          <p:nvPr/>
        </p:nvGrpSpPr>
        <p:grpSpPr bwMode="auto">
          <a:xfrm>
            <a:off x="7315200" y="5538788"/>
            <a:ext cx="1863725" cy="1243012"/>
            <a:chOff x="245418" y="188640"/>
            <a:chExt cx="2285894" cy="1502649"/>
          </a:xfrm>
        </p:grpSpPr>
        <p:sp>
          <p:nvSpPr>
            <p:cNvPr id="382984" name="CasellaDiTesto 8"/>
            <p:cNvSpPr txBox="1">
              <a:spLocks noChangeArrowheads="1"/>
            </p:cNvSpPr>
            <p:nvPr/>
          </p:nvSpPr>
          <p:spPr bwMode="auto">
            <a:xfrm>
              <a:off x="245418" y="1322823"/>
              <a:ext cx="2285894" cy="368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99CC"/>
                </a:buClr>
                <a:buFont typeface="Arial" pitchFamily="34" charset="0"/>
                <a:buNone/>
              </a:pPr>
              <a:r>
                <a:rPr lang="it-IT" altLang="en-US" sz="1400" b="0" i="1" smtClean="0">
                  <a:solidFill>
                    <a:srgbClr val="404040"/>
                  </a:solidFill>
                </a:rPr>
                <a:t>EARS-NET database</a:t>
              </a:r>
            </a:p>
          </p:txBody>
        </p:sp>
        <p:pic>
          <p:nvPicPr>
            <p:cNvPr id="382985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8640"/>
              <a:ext cx="1168400" cy="10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41" y="332656"/>
            <a:ext cx="4192171" cy="297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06868"/>
            <a:ext cx="4201782" cy="29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58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978" name="Object 2"/>
          <p:cNvGraphicFramePr>
            <a:graphicFrameLocks noChangeAspect="1"/>
          </p:cNvGraphicFramePr>
          <p:nvPr/>
        </p:nvGraphicFramePr>
        <p:xfrm>
          <a:off x="3124200" y="685800"/>
          <a:ext cx="4267200" cy="2668588"/>
        </p:xfrm>
        <a:graphic>
          <a:graphicData uri="http://schemas.openxmlformats.org/presentationml/2006/ole">
            <p:oleObj spid="_x0000_s549983" name="Documento" r:id="rId4" imgW="5727192" imgH="3581400" progId="Word.Document.8">
              <p:embed/>
            </p:oleObj>
          </a:graphicData>
        </a:graphic>
      </p:graphicFrame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26447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i="1" dirty="0" smtClean="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rPr>
              <a:t>Escherichia coli</a:t>
            </a:r>
            <a:r>
              <a:rPr lang="it-IT" altLang="en-US" dirty="0" smtClean="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rPr>
              <a:t> resistente alle cefalosporine 3a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1981200" y="4724400"/>
            <a:ext cx="870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2013</a:t>
            </a:r>
          </a:p>
        </p:txBody>
      </p:sp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1905000" y="22860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2009</a:t>
            </a:r>
          </a:p>
        </p:txBody>
      </p:sp>
      <p:grpSp>
        <p:nvGrpSpPr>
          <p:cNvPr id="382983" name="Gruppo 9"/>
          <p:cNvGrpSpPr>
            <a:grpSpLocks/>
          </p:cNvGrpSpPr>
          <p:nvPr/>
        </p:nvGrpSpPr>
        <p:grpSpPr bwMode="auto">
          <a:xfrm>
            <a:off x="7315200" y="5538788"/>
            <a:ext cx="1863725" cy="1243012"/>
            <a:chOff x="245418" y="188640"/>
            <a:chExt cx="2285894" cy="1502649"/>
          </a:xfrm>
        </p:grpSpPr>
        <p:sp>
          <p:nvSpPr>
            <p:cNvPr id="382984" name="CasellaDiTesto 8"/>
            <p:cNvSpPr txBox="1">
              <a:spLocks noChangeArrowheads="1"/>
            </p:cNvSpPr>
            <p:nvPr/>
          </p:nvSpPr>
          <p:spPr bwMode="auto">
            <a:xfrm>
              <a:off x="245418" y="1322823"/>
              <a:ext cx="2285894" cy="368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99CC"/>
                </a:buClr>
                <a:buFont typeface="Arial" pitchFamily="34" charset="0"/>
                <a:buNone/>
              </a:pPr>
              <a:r>
                <a:rPr lang="it-IT" altLang="en-US" sz="1400" b="0" i="1" smtClean="0">
                  <a:solidFill>
                    <a:srgbClr val="404040"/>
                  </a:solidFill>
                </a:rPr>
                <a:t>EARS-NET database</a:t>
              </a:r>
            </a:p>
          </p:txBody>
        </p:sp>
        <p:pic>
          <p:nvPicPr>
            <p:cNvPr id="382985" name="Immagin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8640"/>
              <a:ext cx="1168400" cy="10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6952" y="3393392"/>
            <a:ext cx="4183360" cy="2967350"/>
          </a:xfrm>
          <a:prstGeom prst="rect">
            <a:avLst/>
          </a:prstGeom>
          <a:noFill/>
          <a:ln w="9525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326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sPrint">
  <a:themeElements>
    <a:clrScheme name="Composi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uttura Simpios">
  <a:themeElements>
    <a:clrScheme name="struttura Simpi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Simpio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struttura Simpi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uttura Simpios">
  <a:themeElements>
    <a:clrScheme name="struttura Simpi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Simpio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struttura Simpi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uttura Simpios">
  <a:themeElements>
    <a:clrScheme name="struttura Simpi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Simpio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struttura Simpi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Simpi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Simpi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2004:Modelli:Modelli personali:ECCMID.pot</Template>
  <TotalTime>1776</TotalTime>
  <Words>315</Words>
  <Application>Microsoft Office PowerPoint</Application>
  <PresentationFormat>Presentazione su schermo (4:3)</PresentationFormat>
  <Paragraphs>69</Paragraphs>
  <Slides>15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Blank Presentation</vt:lpstr>
      <vt:lpstr>NewsPrint</vt:lpstr>
      <vt:lpstr>struttura Simpios</vt:lpstr>
      <vt:lpstr>2_struttura Simpios</vt:lpstr>
      <vt:lpstr>3_struttura Simpios</vt:lpstr>
      <vt:lpstr>1_Blank Presentation</vt:lpstr>
      <vt:lpstr>1_Presentazione vuota</vt:lpstr>
      <vt:lpstr>Documento</vt:lpstr>
      <vt:lpstr>La situazione in Italia e in Europa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CONCLUSIONI</vt:lpstr>
    </vt:vector>
  </TitlesOfParts>
  <Company>annalisa pantosti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annalisa pantosti</dc:creator>
  <cp:lastModifiedBy>Rezza_Gianni</cp:lastModifiedBy>
  <cp:revision>141</cp:revision>
  <cp:lastPrinted>2016-02-11T08:25:58Z</cp:lastPrinted>
  <dcterms:created xsi:type="dcterms:W3CDTF">2013-11-26T18:37:35Z</dcterms:created>
  <dcterms:modified xsi:type="dcterms:W3CDTF">2016-09-20T21:41:41Z</dcterms:modified>
</cp:coreProperties>
</file>