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76" r:id="rId3"/>
    <p:sldId id="277" r:id="rId4"/>
    <p:sldId id="279" r:id="rId5"/>
    <p:sldId id="287" r:id="rId6"/>
    <p:sldId id="280" r:id="rId7"/>
    <p:sldId id="278" r:id="rId8"/>
    <p:sldId id="281" r:id="rId9"/>
    <p:sldId id="282" r:id="rId10"/>
    <p:sldId id="283" r:id="rId11"/>
    <p:sldId id="28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 snapToObjects="1">
      <p:cViewPr>
        <p:scale>
          <a:sx n="86" d="100"/>
          <a:sy n="86" d="100"/>
        </p:scale>
        <p:origin x="2304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F8A4D-C5D8-B94F-A5D6-EFC0DAF78C45}" type="datetimeFigureOut">
              <a:rPr lang="it-IT" smtClean="0"/>
              <a:t>20/09/16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93490-0068-9147-920F-BA8C38E825F3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3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QUALE</a:t>
            </a:r>
            <a:r>
              <a:rPr lang="it-IT" baseline="0" dirty="0" smtClean="0"/>
              <a:t> è la definizione di salute dell’ambiente? E poi, da che prospettiva? Da una prospettiva antropocentrica?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2EEFC-65DD-4D34-A196-D191BAB3DE1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579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46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097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70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3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00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7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6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461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2152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83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009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42D3-3F05-E24E-BE36-38C84FC6D8B7}" type="datetimeFigureOut">
              <a:rPr lang="it-IT" smtClean="0"/>
              <a:t>18/09/16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C4C3-7753-6444-85B9-6AE28C403E9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486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33" y="704121"/>
            <a:ext cx="3836649" cy="167802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55" y="927339"/>
            <a:ext cx="1285093" cy="128509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52191" y="3327810"/>
            <a:ext cx="60667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</a:rPr>
              <a:t>IMPIEGO DEGLI ANTIBIOTICI IN AMBITO VETERINARIO</a:t>
            </a:r>
          </a:p>
          <a:p>
            <a:pPr algn="ctr"/>
            <a:r>
              <a:rPr lang="it-IT" b="1" dirty="0" smtClean="0">
                <a:solidFill>
                  <a:srgbClr val="FF0000"/>
                </a:solidFill>
              </a:rPr>
              <a:t>E RICADUTE ELLA FARMACORESISTENZA IN SANITA’ PUBBLICA</a:t>
            </a:r>
          </a:p>
          <a:p>
            <a:pPr algn="ctr"/>
            <a:endParaRPr lang="it-IT" dirty="0"/>
          </a:p>
          <a:p>
            <a:pPr algn="ctr"/>
            <a:r>
              <a:rPr lang="it-IT" dirty="0" smtClean="0"/>
              <a:t>Umberto Agrimi</a:t>
            </a:r>
          </a:p>
          <a:p>
            <a:pPr algn="ctr"/>
            <a:r>
              <a:rPr lang="it-IT" dirty="0" smtClean="0"/>
              <a:t>Istituto Superiore di Sanità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68" y="4980012"/>
            <a:ext cx="1029888" cy="102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54" y="1581050"/>
            <a:ext cx="8739266" cy="10514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7" y="2900182"/>
            <a:ext cx="8267700" cy="1117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7" y="4285511"/>
            <a:ext cx="82423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89745" y="1364101"/>
            <a:ext cx="834952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dirty="0"/>
              <a:t>E' evidente come anche l'uso degli antibiotici e il fenomeno dell'antibiotico-resistenza debbano essere letti alla luce dell'</a:t>
            </a:r>
            <a:r>
              <a:rPr lang="it-IT" sz="1900" b="1" dirty="0"/>
              <a:t>analisi dei determinanti di utilizzo dell'antibiotico</a:t>
            </a:r>
            <a:r>
              <a:rPr lang="it-IT" sz="1900" dirty="0"/>
              <a:t>. La crescita della popolazione umana e l'incremento della domanda di proteine di origine animale a basso costo comporta cicli di produzione intensivi con il rischio di un ricorso eccessivo all'impiego di antibiotici. In tal senso, la crescente considerazione delle tematiche legate al benessere animale e alla </a:t>
            </a:r>
            <a:r>
              <a:rPr lang="it-IT" sz="1900" dirty="0" err="1"/>
              <a:t>biosicurezza</a:t>
            </a:r>
            <a:r>
              <a:rPr lang="it-IT" sz="1900" dirty="0"/>
              <a:t> che il settore veterinario ha saputo mettere in campo negli anni recenti in Europa, rappresentano la risposta culturale più importante all'approccio sistemico </a:t>
            </a:r>
            <a:r>
              <a:rPr lang="it-IT" sz="1900" dirty="0" smtClean="0"/>
              <a:t>all'</a:t>
            </a:r>
            <a:r>
              <a:rPr lang="it-IT" sz="1900" dirty="0" err="1" smtClean="0"/>
              <a:t>antibioticoresistenza</a:t>
            </a:r>
            <a:r>
              <a:rPr lang="it-IT" sz="1900" dirty="0" smtClean="0"/>
              <a:t>, agendo </a:t>
            </a:r>
            <a:r>
              <a:rPr lang="it-IT" sz="1900" dirty="0"/>
              <a:t>su alcuni dei principali determinanti di utilizzo degli antibiotici.</a:t>
            </a:r>
          </a:p>
          <a:p>
            <a:pPr algn="just"/>
            <a:endParaRPr lang="it-IT" sz="19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97640" y="329787"/>
            <a:ext cx="1910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PROSPETTIVE</a:t>
            </a:r>
            <a:endParaRPr lang="it-IT" sz="24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4919" y="4811845"/>
            <a:ext cx="89716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it-IT" sz="2400" dirty="0" smtClean="0"/>
              <a:t>Sorveglianza: dai dati sulle vendite a quelli sui consumi (prescrizioni)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dirty="0" smtClean="0"/>
              <a:t>Promozione del benessere animale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dirty="0" smtClean="0"/>
              <a:t>Promozione della </a:t>
            </a:r>
            <a:r>
              <a:rPr lang="it-IT" sz="2400" dirty="0" err="1" smtClean="0"/>
              <a:t>biosicurezza</a:t>
            </a:r>
            <a:r>
              <a:rPr lang="it-IT" sz="2400" dirty="0" smtClean="0"/>
              <a:t> in allevamento</a:t>
            </a:r>
          </a:p>
          <a:p>
            <a:pPr marL="285750" indent="-285750">
              <a:buFont typeface="Arial" charset="0"/>
              <a:buChar char="•"/>
            </a:pPr>
            <a:r>
              <a:rPr lang="it-IT" sz="2400" dirty="0" smtClean="0"/>
              <a:t>Formazione/informazione dei medici veterinari e degli allevatori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776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po 40"/>
          <p:cNvGrpSpPr/>
          <p:nvPr/>
        </p:nvGrpSpPr>
        <p:grpSpPr>
          <a:xfrm>
            <a:off x="874059" y="1156197"/>
            <a:ext cx="7848278" cy="5500219"/>
            <a:chOff x="874059" y="1156197"/>
            <a:chExt cx="7848278" cy="5500219"/>
          </a:xfrm>
        </p:grpSpPr>
        <p:sp>
          <p:nvSpPr>
            <p:cNvPr id="4" name="CasellaDiTesto 3"/>
            <p:cNvSpPr txBox="1"/>
            <p:nvPr/>
          </p:nvSpPr>
          <p:spPr>
            <a:xfrm>
              <a:off x="874059" y="2531064"/>
              <a:ext cx="10967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TERAPIA</a:t>
              </a:r>
              <a:endParaRPr lang="it-IT" sz="2000" b="1" dirty="0"/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6189143" y="2342806"/>
              <a:ext cx="253319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smtClean="0"/>
                <a:t>PROMOZIONE</a:t>
              </a:r>
            </a:p>
            <a:p>
              <a:pPr algn="ctr"/>
              <a:r>
                <a:rPr lang="it-IT" sz="2000" b="1" dirty="0" smtClean="0"/>
                <a:t>CRESCITA PONDERALE</a:t>
              </a:r>
              <a:endParaRPr lang="it-IT" sz="2000" b="1" dirty="0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026521" y="3636867"/>
              <a:ext cx="2260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Animali da compagnia</a:t>
              </a:r>
              <a:endParaRPr lang="it-IT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812841" y="2326889"/>
              <a:ext cx="155927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 dirty="0" smtClean="0"/>
                <a:t>PROFILASSI</a:t>
              </a:r>
            </a:p>
            <a:p>
              <a:pPr algn="ctr"/>
              <a:r>
                <a:rPr lang="it-IT" sz="2000" b="1" dirty="0" smtClean="0"/>
                <a:t>METAFILASSI</a:t>
              </a:r>
              <a:endParaRPr lang="it-IT" sz="2000" b="1" dirty="0"/>
            </a:p>
          </p:txBody>
        </p:sp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0879" y="5045650"/>
              <a:ext cx="1579341" cy="1075502"/>
            </a:xfrm>
            <a:prstGeom prst="rect">
              <a:avLst/>
            </a:prstGeom>
          </p:spPr>
        </p:pic>
        <p:sp>
          <p:nvSpPr>
            <p:cNvPr id="12" name="CasellaDiTesto 11"/>
            <p:cNvSpPr txBox="1"/>
            <p:nvPr/>
          </p:nvSpPr>
          <p:spPr>
            <a:xfrm>
              <a:off x="3254989" y="5733086"/>
              <a:ext cx="26278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Alimenti,</a:t>
              </a:r>
            </a:p>
            <a:p>
              <a:r>
                <a:rPr lang="it-IT" dirty="0"/>
                <a:t>c</a:t>
              </a:r>
              <a:r>
                <a:rPr lang="it-IT" dirty="0" smtClean="0"/>
                <a:t>ontatto diretto,</a:t>
              </a:r>
            </a:p>
            <a:p>
              <a:r>
                <a:rPr lang="it-IT" dirty="0"/>
                <a:t>c</a:t>
              </a:r>
              <a:r>
                <a:rPr lang="it-IT" dirty="0" smtClean="0"/>
                <a:t>ontaminazione ambiente</a:t>
              </a:r>
              <a:endParaRPr lang="it-IT" dirty="0"/>
            </a:p>
          </p:txBody>
        </p:sp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796" y="4211461"/>
              <a:ext cx="938423" cy="934252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0245" y="4006199"/>
              <a:ext cx="899456" cy="903471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threePt" dir="t"/>
            </a:scene3d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3291" y="4056847"/>
              <a:ext cx="1058794" cy="672071"/>
            </a:xfrm>
            <a:prstGeom prst="rect">
              <a:avLst/>
            </a:prstGeom>
          </p:spPr>
        </p:pic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1441" y="4503339"/>
              <a:ext cx="529416" cy="632138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7538" y="4263790"/>
              <a:ext cx="1023285" cy="871687"/>
            </a:xfrm>
            <a:prstGeom prst="rect">
              <a:avLst/>
            </a:prstGeom>
          </p:spPr>
        </p:pic>
        <p:pic>
          <p:nvPicPr>
            <p:cNvPr id="22" name="Immagine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495" y="4736764"/>
              <a:ext cx="848928" cy="375196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5952816" y="3614278"/>
              <a:ext cx="2023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dirty="0" smtClean="0"/>
                <a:t>Animali di interesse</a:t>
              </a:r>
            </a:p>
            <a:p>
              <a:pPr algn="ctr"/>
              <a:r>
                <a:rPr lang="it-IT" dirty="0" smtClean="0"/>
                <a:t>zootecnico</a:t>
              </a:r>
              <a:endParaRPr lang="it-IT" dirty="0"/>
            </a:p>
          </p:txBody>
        </p:sp>
        <p:pic>
          <p:nvPicPr>
            <p:cNvPr id="23" name="Immagine 22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78" t="23536" r="37523" b="19092"/>
            <a:stretch/>
          </p:blipFill>
          <p:spPr>
            <a:xfrm>
              <a:off x="4378377" y="1156197"/>
              <a:ext cx="388418" cy="905888"/>
            </a:xfrm>
            <a:prstGeom prst="rect">
              <a:avLst/>
            </a:prstGeom>
          </p:spPr>
        </p:pic>
        <p:cxnSp>
          <p:nvCxnSpPr>
            <p:cNvPr id="25" name="Connettore 2 24"/>
            <p:cNvCxnSpPr>
              <a:stCxn id="4" idx="2"/>
              <a:endCxn id="7" idx="0"/>
            </p:cNvCxnSpPr>
            <p:nvPr/>
          </p:nvCxnSpPr>
          <p:spPr>
            <a:xfrm>
              <a:off x="1422447" y="2931174"/>
              <a:ext cx="734224" cy="7056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>
              <a:stCxn id="4" idx="2"/>
            </p:cNvCxnSpPr>
            <p:nvPr/>
          </p:nvCxnSpPr>
          <p:spPr>
            <a:xfrm>
              <a:off x="1422447" y="2931174"/>
              <a:ext cx="5326083" cy="6831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2 28"/>
            <p:cNvCxnSpPr/>
            <p:nvPr/>
          </p:nvCxnSpPr>
          <p:spPr>
            <a:xfrm>
              <a:off x="4599973" y="2865885"/>
              <a:ext cx="2274806" cy="7034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2 35"/>
            <p:cNvCxnSpPr>
              <a:stCxn id="6" idx="2"/>
              <a:endCxn id="8" idx="0"/>
            </p:cNvCxnSpPr>
            <p:nvPr/>
          </p:nvCxnSpPr>
          <p:spPr>
            <a:xfrm flipH="1">
              <a:off x="6964792" y="3050692"/>
              <a:ext cx="490948" cy="5635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ccia giù 38"/>
            <p:cNvSpPr/>
            <p:nvPr/>
          </p:nvSpPr>
          <p:spPr>
            <a:xfrm>
              <a:off x="3954511" y="5094606"/>
              <a:ext cx="90152" cy="58604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0" name="CasellaDiTesto 39"/>
          <p:cNvSpPr txBox="1"/>
          <p:nvPr/>
        </p:nvSpPr>
        <p:spPr>
          <a:xfrm>
            <a:off x="1313640" y="321971"/>
            <a:ext cx="65081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</a:rPr>
              <a:t>IMPIEGO DEGLI ANTIBIOTICI IN AMBITO VETERINARIO</a:t>
            </a:r>
            <a:endParaRPr lang="it-IT" sz="2200" b="1" dirty="0">
              <a:solidFill>
                <a:srgbClr val="FF0000"/>
              </a:solidFill>
            </a:endParaRPr>
          </a:p>
        </p:txBody>
      </p:sp>
      <p:grpSp>
        <p:nvGrpSpPr>
          <p:cNvPr id="45" name="Gruppo 44"/>
          <p:cNvGrpSpPr/>
          <p:nvPr/>
        </p:nvGrpSpPr>
        <p:grpSpPr>
          <a:xfrm>
            <a:off x="6614638" y="2406135"/>
            <a:ext cx="1608037" cy="594576"/>
            <a:chOff x="6614638" y="2406135"/>
            <a:chExt cx="1608037" cy="594576"/>
          </a:xfrm>
        </p:grpSpPr>
        <p:cxnSp>
          <p:nvCxnSpPr>
            <p:cNvPr id="43" name="Connettore 1 42"/>
            <p:cNvCxnSpPr/>
            <p:nvPr/>
          </p:nvCxnSpPr>
          <p:spPr>
            <a:xfrm>
              <a:off x="6614638" y="2408283"/>
              <a:ext cx="1597306" cy="592428"/>
            </a:xfrm>
            <a:prstGeom prst="line">
              <a:avLst/>
            </a:prstGeom>
            <a:ln w="635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/>
          </p:nvCxnSpPr>
          <p:spPr>
            <a:xfrm>
              <a:off x="6625369" y="2406135"/>
              <a:ext cx="1597306" cy="592428"/>
            </a:xfrm>
            <a:prstGeom prst="line">
              <a:avLst/>
            </a:prstGeom>
            <a:ln w="63500">
              <a:solidFill>
                <a:srgbClr val="FF0000"/>
              </a:solidFill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o 47"/>
          <p:cNvGrpSpPr/>
          <p:nvPr/>
        </p:nvGrpSpPr>
        <p:grpSpPr>
          <a:xfrm>
            <a:off x="3618965" y="2277798"/>
            <a:ext cx="1954823" cy="709651"/>
            <a:chOff x="3704753" y="2290677"/>
            <a:chExt cx="1714487" cy="709651"/>
          </a:xfrm>
        </p:grpSpPr>
        <p:sp>
          <p:nvSpPr>
            <p:cNvPr id="46" name="CasellaDiTesto 45"/>
            <p:cNvSpPr txBox="1"/>
            <p:nvPr/>
          </p:nvSpPr>
          <p:spPr>
            <a:xfrm>
              <a:off x="3704753" y="2290677"/>
              <a:ext cx="3449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solidFill>
                    <a:srgbClr val="FF0000"/>
                  </a:solidFill>
                </a:rPr>
                <a:t>(</a:t>
              </a:r>
              <a:endParaRPr lang="it-IT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5074274" y="2292442"/>
              <a:ext cx="3449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4000" b="1" dirty="0" smtClean="0">
                  <a:solidFill>
                    <a:srgbClr val="FF0000"/>
                  </a:solidFill>
                </a:rPr>
                <a:t>)</a:t>
              </a:r>
              <a:endParaRPr lang="it-IT" sz="4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8" y="2631045"/>
            <a:ext cx="7620000" cy="356235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682579" y="746975"/>
            <a:ext cx="19042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Terapia di massa</a:t>
            </a:r>
          </a:p>
          <a:p>
            <a:r>
              <a:rPr lang="it-IT" sz="2000" dirty="0" err="1" smtClean="0"/>
              <a:t>Metafilassi</a:t>
            </a:r>
            <a:endParaRPr lang="it-IT" sz="2000" dirty="0" smtClean="0"/>
          </a:p>
          <a:p>
            <a:r>
              <a:rPr lang="it-IT" sz="2000" dirty="0"/>
              <a:t>P</a:t>
            </a:r>
            <a:r>
              <a:rPr lang="it-IT" sz="2000" dirty="0" smtClean="0"/>
              <a:t>rofilassi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251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46" y="469500"/>
            <a:ext cx="4506385" cy="29562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38" y="3516907"/>
            <a:ext cx="5252259" cy="29235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5652649" y="831273"/>
            <a:ext cx="30895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/>
              <a:t>Decisione 99/2003/CE</a:t>
            </a:r>
          </a:p>
          <a:p>
            <a:pPr algn="just"/>
            <a:r>
              <a:rPr lang="it-IT" dirty="0" smtClean="0"/>
              <a:t>Identifica le zoonosi prioritarie da sottoporre a sorveglianza e tra queste comprende anche l’</a:t>
            </a:r>
            <a:r>
              <a:rPr lang="it-IT" dirty="0" err="1" smtClean="0"/>
              <a:t>antibioticoresistenza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41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67544" y="777478"/>
            <a:ext cx="41350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concept</a:t>
            </a:r>
            <a:r>
              <a:rPr lang="it-IT" dirty="0"/>
              <a:t> </a:t>
            </a:r>
            <a:r>
              <a:rPr lang="it-IT" dirty="0" err="1" smtClean="0"/>
              <a:t>recognizes</a:t>
            </a:r>
            <a:endParaRPr lang="it-IT" dirty="0"/>
          </a:p>
          <a:p>
            <a:r>
              <a:rPr lang="it-IT" dirty="0" smtClean="0"/>
              <a:t>the </a:t>
            </a:r>
            <a:r>
              <a:rPr lang="it-IT" dirty="0" err="1" smtClean="0"/>
              <a:t>interrelationship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endParaRPr lang="it-IT" dirty="0"/>
          </a:p>
          <a:p>
            <a:r>
              <a:rPr lang="it-IT" dirty="0" err="1" smtClean="0"/>
              <a:t>animal</a:t>
            </a:r>
            <a:r>
              <a:rPr lang="it-IT" dirty="0" smtClean="0"/>
              <a:t>, </a:t>
            </a:r>
            <a:r>
              <a:rPr lang="it-IT" dirty="0" err="1" smtClean="0"/>
              <a:t>humans</a:t>
            </a:r>
            <a:r>
              <a:rPr lang="it-IT" dirty="0" smtClean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environmental</a:t>
            </a:r>
            <a:r>
              <a:rPr lang="it-IT" dirty="0" smtClean="0"/>
              <a:t> </a:t>
            </a:r>
            <a:r>
              <a:rPr lang="it-IT" dirty="0" err="1" smtClean="0"/>
              <a:t>health</a:t>
            </a:r>
            <a:endParaRPr lang="it-IT" dirty="0"/>
          </a:p>
        </p:txBody>
      </p:sp>
      <p:grpSp>
        <p:nvGrpSpPr>
          <p:cNvPr id="20" name="Gruppo 19"/>
          <p:cNvGrpSpPr/>
          <p:nvPr/>
        </p:nvGrpSpPr>
        <p:grpSpPr>
          <a:xfrm>
            <a:off x="3156459" y="2537608"/>
            <a:ext cx="2855701" cy="2619584"/>
            <a:chOff x="2051720" y="2119208"/>
            <a:chExt cx="2855701" cy="2619584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39" t="16790" r="43041" b="70855"/>
            <a:stretch/>
          </p:blipFill>
          <p:spPr>
            <a:xfrm>
              <a:off x="4139952" y="2372497"/>
              <a:ext cx="698077" cy="370704"/>
            </a:xfrm>
            <a:prstGeom prst="rect">
              <a:avLst/>
            </a:prstGeom>
          </p:spPr>
        </p:pic>
        <p:sp>
          <p:nvSpPr>
            <p:cNvPr id="5" name="Ovale 4"/>
            <p:cNvSpPr/>
            <p:nvPr/>
          </p:nvSpPr>
          <p:spPr>
            <a:xfrm>
              <a:off x="2946880" y="2119208"/>
              <a:ext cx="1080120" cy="1080120"/>
            </a:xfrm>
            <a:prstGeom prst="ellipse">
              <a:avLst/>
            </a:prstGeom>
            <a:solidFill>
              <a:srgbClr val="0070C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3316800" y="2911296"/>
              <a:ext cx="1080120" cy="1080120"/>
            </a:xfrm>
            <a:prstGeom prst="ellipse">
              <a:avLst/>
            </a:prstGeom>
            <a:solidFill>
              <a:srgbClr val="00B05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2902168" y="3658672"/>
              <a:ext cx="1080120" cy="1080120"/>
            </a:xfrm>
            <a:prstGeom prst="ellipse">
              <a:avLst/>
            </a:prstGeom>
            <a:solidFill>
              <a:srgbClr val="FFC0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2051720" y="2659268"/>
              <a:ext cx="1584176" cy="1539464"/>
            </a:xfrm>
            <a:prstGeom prst="ellipse">
              <a:avLst/>
            </a:prstGeom>
            <a:solidFill>
              <a:srgbClr val="FB5337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22" t="38951" r="43041" b="37536"/>
            <a:stretch/>
          </p:blipFill>
          <p:spPr>
            <a:xfrm>
              <a:off x="4572000" y="3083530"/>
              <a:ext cx="335421" cy="705510"/>
            </a:xfrm>
            <a:prstGeom prst="rect">
              <a:avLst/>
            </a:prstGeom>
          </p:spPr>
        </p:pic>
        <p:grpSp>
          <p:nvGrpSpPr>
            <p:cNvPr id="15" name="Gruppo 14"/>
            <p:cNvGrpSpPr/>
            <p:nvPr/>
          </p:nvGrpSpPr>
          <p:grpSpPr>
            <a:xfrm>
              <a:off x="4008636" y="3958456"/>
              <a:ext cx="898293" cy="518984"/>
              <a:chOff x="5393583" y="4788243"/>
              <a:chExt cx="898293" cy="518984"/>
            </a:xfrm>
          </p:grpSpPr>
          <p:pic>
            <p:nvPicPr>
              <p:cNvPr id="11" name="Immagine 1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218" t="74378" r="43041" b="11002"/>
              <a:stretch/>
            </p:blipFill>
            <p:spPr>
              <a:xfrm>
                <a:off x="5508104" y="4868562"/>
                <a:ext cx="783772" cy="438665"/>
              </a:xfrm>
              <a:prstGeom prst="rect">
                <a:avLst/>
              </a:prstGeom>
            </p:spPr>
          </p:pic>
          <p:sp>
            <p:nvSpPr>
              <p:cNvPr id="14" name="Figura a mano libera 13"/>
              <p:cNvSpPr/>
              <p:nvPr/>
            </p:nvSpPr>
            <p:spPr>
              <a:xfrm>
                <a:off x="5393583" y="4788243"/>
                <a:ext cx="202045" cy="395416"/>
              </a:xfrm>
              <a:custGeom>
                <a:avLst/>
                <a:gdLst>
                  <a:gd name="connsiteX0" fmla="*/ 141 w 202045"/>
                  <a:gd name="connsiteY0" fmla="*/ 30892 h 395416"/>
                  <a:gd name="connsiteX1" fmla="*/ 12498 w 202045"/>
                  <a:gd name="connsiteY1" fmla="*/ 86498 h 395416"/>
                  <a:gd name="connsiteX2" fmla="*/ 18676 w 202045"/>
                  <a:gd name="connsiteY2" fmla="*/ 105033 h 395416"/>
                  <a:gd name="connsiteX3" fmla="*/ 31033 w 202045"/>
                  <a:gd name="connsiteY3" fmla="*/ 290384 h 395416"/>
                  <a:gd name="connsiteX4" fmla="*/ 43390 w 202045"/>
                  <a:gd name="connsiteY4" fmla="*/ 327454 h 395416"/>
                  <a:gd name="connsiteX5" fmla="*/ 61925 w 202045"/>
                  <a:gd name="connsiteY5" fmla="*/ 364525 h 395416"/>
                  <a:gd name="connsiteX6" fmla="*/ 117531 w 202045"/>
                  <a:gd name="connsiteY6" fmla="*/ 395416 h 395416"/>
                  <a:gd name="connsiteX7" fmla="*/ 142244 w 202045"/>
                  <a:gd name="connsiteY7" fmla="*/ 389238 h 395416"/>
                  <a:gd name="connsiteX8" fmla="*/ 148422 w 202045"/>
                  <a:gd name="connsiteY8" fmla="*/ 339811 h 395416"/>
                  <a:gd name="connsiteX9" fmla="*/ 166958 w 202045"/>
                  <a:gd name="connsiteY9" fmla="*/ 284206 h 395416"/>
                  <a:gd name="connsiteX10" fmla="*/ 173136 w 202045"/>
                  <a:gd name="connsiteY10" fmla="*/ 265671 h 395416"/>
                  <a:gd name="connsiteX11" fmla="*/ 191671 w 202045"/>
                  <a:gd name="connsiteY11" fmla="*/ 203887 h 395416"/>
                  <a:gd name="connsiteX12" fmla="*/ 197849 w 202045"/>
                  <a:gd name="connsiteY12" fmla="*/ 185352 h 395416"/>
                  <a:gd name="connsiteX13" fmla="*/ 173136 w 202045"/>
                  <a:gd name="connsiteY13" fmla="*/ 43249 h 395416"/>
                  <a:gd name="connsiteX14" fmla="*/ 154601 w 202045"/>
                  <a:gd name="connsiteY14" fmla="*/ 37071 h 395416"/>
                  <a:gd name="connsiteX15" fmla="*/ 117531 w 202045"/>
                  <a:gd name="connsiteY15" fmla="*/ 18535 h 395416"/>
                  <a:gd name="connsiteX16" fmla="*/ 80460 w 202045"/>
                  <a:gd name="connsiteY16" fmla="*/ 0 h 395416"/>
                  <a:gd name="connsiteX17" fmla="*/ 6320 w 202045"/>
                  <a:gd name="connsiteY17" fmla="*/ 24714 h 395416"/>
                  <a:gd name="connsiteX18" fmla="*/ 141 w 202045"/>
                  <a:gd name="connsiteY18" fmla="*/ 30892 h 395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02045" h="395416">
                    <a:moveTo>
                      <a:pt x="141" y="30892"/>
                    </a:moveTo>
                    <a:cubicBezTo>
                      <a:pt x="1171" y="41189"/>
                      <a:pt x="6683" y="66145"/>
                      <a:pt x="12498" y="86498"/>
                    </a:cubicBezTo>
                    <a:cubicBezTo>
                      <a:pt x="14287" y="92760"/>
                      <a:pt x="16617" y="98855"/>
                      <a:pt x="18676" y="105033"/>
                    </a:cubicBezTo>
                    <a:cubicBezTo>
                      <a:pt x="20279" y="145116"/>
                      <a:pt x="15768" y="234413"/>
                      <a:pt x="31033" y="290384"/>
                    </a:cubicBezTo>
                    <a:cubicBezTo>
                      <a:pt x="34460" y="302950"/>
                      <a:pt x="39271" y="315097"/>
                      <a:pt x="43390" y="327454"/>
                    </a:cubicBezTo>
                    <a:cubicBezTo>
                      <a:pt x="47797" y="340676"/>
                      <a:pt x="50652" y="354661"/>
                      <a:pt x="61925" y="364525"/>
                    </a:cubicBezTo>
                    <a:cubicBezTo>
                      <a:pt x="88072" y="387404"/>
                      <a:pt x="92073" y="386931"/>
                      <a:pt x="117531" y="395416"/>
                    </a:cubicBezTo>
                    <a:cubicBezTo>
                      <a:pt x="125769" y="393357"/>
                      <a:pt x="138120" y="396661"/>
                      <a:pt x="142244" y="389238"/>
                    </a:cubicBezTo>
                    <a:cubicBezTo>
                      <a:pt x="150307" y="374724"/>
                      <a:pt x="144943" y="356046"/>
                      <a:pt x="148422" y="339811"/>
                    </a:cubicBezTo>
                    <a:cubicBezTo>
                      <a:pt x="148425" y="339797"/>
                      <a:pt x="163867" y="293480"/>
                      <a:pt x="166958" y="284206"/>
                    </a:cubicBezTo>
                    <a:cubicBezTo>
                      <a:pt x="169017" y="278028"/>
                      <a:pt x="171557" y="271989"/>
                      <a:pt x="173136" y="265671"/>
                    </a:cubicBezTo>
                    <a:cubicBezTo>
                      <a:pt x="182474" y="228318"/>
                      <a:pt x="176627" y="249018"/>
                      <a:pt x="191671" y="203887"/>
                    </a:cubicBezTo>
                    <a:lnTo>
                      <a:pt x="197849" y="185352"/>
                    </a:lnTo>
                    <a:cubicBezTo>
                      <a:pt x="195116" y="130689"/>
                      <a:pt x="220010" y="74498"/>
                      <a:pt x="173136" y="43249"/>
                    </a:cubicBezTo>
                    <a:cubicBezTo>
                      <a:pt x="167717" y="39637"/>
                      <a:pt x="160779" y="39130"/>
                      <a:pt x="154601" y="37071"/>
                    </a:cubicBezTo>
                    <a:cubicBezTo>
                      <a:pt x="101496" y="1667"/>
                      <a:pt x="168677" y="44107"/>
                      <a:pt x="117531" y="18535"/>
                    </a:cubicBezTo>
                    <a:cubicBezTo>
                      <a:pt x="69622" y="-5419"/>
                      <a:pt x="127048" y="15531"/>
                      <a:pt x="80460" y="0"/>
                    </a:cubicBezTo>
                    <a:cubicBezTo>
                      <a:pt x="18353" y="6211"/>
                      <a:pt x="27622" y="-10789"/>
                      <a:pt x="6320" y="24714"/>
                    </a:cubicBezTo>
                    <a:cubicBezTo>
                      <a:pt x="3951" y="28663"/>
                      <a:pt x="-889" y="20595"/>
                      <a:pt x="141" y="3089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6" name="CasellaDiTesto 15"/>
            <p:cNvSpPr txBox="1"/>
            <p:nvPr/>
          </p:nvSpPr>
          <p:spPr>
            <a:xfrm>
              <a:off x="3332812" y="3296017"/>
              <a:ext cx="10951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/>
                <a:t>Human </a:t>
              </a:r>
              <a:r>
                <a:rPr lang="it-IT" sz="1200" b="1" dirty="0" err="1" smtClean="0"/>
                <a:t>health</a:t>
              </a:r>
              <a:endParaRPr lang="it-IT" sz="1200" b="1" dirty="0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2966616" y="2503929"/>
              <a:ext cx="10839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err="1" smtClean="0"/>
                <a:t>Animal</a:t>
              </a:r>
              <a:r>
                <a:rPr lang="it-IT" sz="1200" b="1" dirty="0" smtClean="0"/>
                <a:t> </a:t>
              </a:r>
              <a:r>
                <a:rPr lang="it-IT" sz="1200" b="1" dirty="0" err="1" smtClean="0"/>
                <a:t>health</a:t>
              </a:r>
              <a:endParaRPr lang="it-IT" sz="1200" b="1" dirty="0"/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2958593" y="4062705"/>
              <a:ext cx="10079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/>
                <a:t>Environment</a:t>
              </a:r>
              <a:endParaRPr lang="it-IT" sz="1200" b="1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2194974" y="3259584"/>
              <a:ext cx="12588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 dirty="0" smtClean="0"/>
                <a:t>ONE HEALTH</a:t>
              </a:r>
              <a:endParaRPr lang="it-IT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0257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8" b="9093"/>
          <a:stretch/>
        </p:blipFill>
        <p:spPr>
          <a:xfrm>
            <a:off x="0" y="665021"/>
            <a:ext cx="9144000" cy="489065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05045" y="6345377"/>
            <a:ext cx="3190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Source</a:t>
            </a:r>
            <a:r>
              <a:rPr lang="it-IT" smtClean="0"/>
              <a:t>: EC, </a:t>
            </a:r>
            <a:r>
              <a:rPr lang="it-IT" dirty="0" err="1" smtClean="0"/>
              <a:t>Koen</a:t>
            </a:r>
            <a:r>
              <a:rPr lang="it-IT" dirty="0" smtClean="0"/>
              <a:t> Van Dick,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382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46395" y="83125"/>
            <a:ext cx="8994812" cy="6594766"/>
            <a:chOff x="46395" y="83125"/>
            <a:chExt cx="8994812" cy="6594766"/>
          </a:xfrm>
        </p:grpSpPr>
        <p:sp>
          <p:nvSpPr>
            <p:cNvPr id="2" name="CasellaDiTesto 1"/>
            <p:cNvSpPr txBox="1"/>
            <p:nvPr/>
          </p:nvSpPr>
          <p:spPr>
            <a:xfrm>
              <a:off x="110825" y="83125"/>
              <a:ext cx="18627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 dirty="0" smtClean="0"/>
                <a:t>10. </a:t>
              </a:r>
              <a:r>
                <a:rPr lang="it-IT" sz="2000" b="1" dirty="0" err="1" smtClean="0"/>
                <a:t>Surveillance</a:t>
              </a:r>
              <a:endParaRPr lang="it-IT" sz="2000" b="1" dirty="0"/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6" y="5167747"/>
              <a:ext cx="1801347" cy="817418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5" y="4430832"/>
              <a:ext cx="1870150" cy="681495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8108" y="415637"/>
              <a:ext cx="7083099" cy="6262254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1973579" y="3867325"/>
              <a:ext cx="7067628" cy="23489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81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7" y="1267499"/>
            <a:ext cx="8520519" cy="487846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304143" y="359765"/>
            <a:ext cx="6582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RESISTANCE IN SALMONELLA ISOLATES FROM HUMAN CASES, 2014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1274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9" y="652071"/>
            <a:ext cx="8184629" cy="6138472"/>
          </a:xfrm>
          <a:prstGeom prst="rect">
            <a:avLst/>
          </a:prstGeom>
        </p:spPr>
      </p:pic>
      <p:sp>
        <p:nvSpPr>
          <p:cNvPr id="3" name="Freccia destra 2"/>
          <p:cNvSpPr/>
          <p:nvPr/>
        </p:nvSpPr>
        <p:spPr>
          <a:xfrm>
            <a:off x="239843" y="2998031"/>
            <a:ext cx="1034321" cy="1206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528993" y="134915"/>
            <a:ext cx="607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RESISTANCE IN SALMONELLA ISOLATES </a:t>
            </a:r>
            <a:r>
              <a:rPr lang="it-IT" b="1" smtClean="0"/>
              <a:t>FROM BROILERS, </a:t>
            </a:r>
            <a:r>
              <a:rPr lang="it-IT" b="1" dirty="0" smtClean="0"/>
              <a:t>2014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0837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4125</TotalTime>
  <Words>279</Words>
  <Application>Microsoft Macintosh PowerPoint</Application>
  <PresentationFormat>Presentazione su schermo (4:3)</PresentationFormat>
  <Paragraphs>43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Arial</vt:lpstr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Utente di Microsoft Office</cp:lastModifiedBy>
  <cp:revision>25</cp:revision>
  <dcterms:created xsi:type="dcterms:W3CDTF">2016-09-18T10:17:49Z</dcterms:created>
  <dcterms:modified xsi:type="dcterms:W3CDTF">2016-09-21T07:03:44Z</dcterms:modified>
</cp:coreProperties>
</file>