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2" y="-96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A805-C9C4-4D0B-90B8-ED72D7020DAA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D1DF-712C-46E3-A0B5-6DD0552A34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B75C-0789-43CE-BCD0-C266FD023925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C450-C411-4380-AB82-AEC9EC1322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31C0-9FAF-4480-8D85-CC22687F1D06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E1E4-9AC0-456F-B4D3-0703E7051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2DFD-1AB5-4D59-825C-D2EF16B780E3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E269-224D-4CE2-B0F6-C4DDADEEEA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817E-340F-4573-8101-1CD74F48B0DF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8B16-69E9-4393-B17B-917BE208C1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B66F-A311-4265-9CBB-0EFF88F4161C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5F11-DC6F-467C-BF80-91CC10906D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23A6-B2EA-477C-AF7A-5A4A7BFF79F0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08CC-34F9-470F-AB59-B5A686E16D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7732-12E6-4083-A069-9037CAF8AB99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4B35-4C33-4CF4-AD49-3E7149F70B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E41C-F54E-4462-A60A-A0299BD0665D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52F5-8268-4F30-94F4-1E1D292F5E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A859AAF-7062-40F3-B3A3-86AC012E556B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7A7FD1-40A1-47CD-B3A0-B4DB949191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678B-2DF2-4456-9372-9BE75B5C7932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5F27-1AAC-4491-B222-4FD60BCBE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04563-012E-4F03-AFB4-C98298FD09BA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1666A-7A04-4388-A64C-5BC1AA9B1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.emf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10" Type="http://schemas.openxmlformats.org/officeDocument/2006/relationships/image" Target="../media/image2.emf"/><Relationship Id="rId4" Type="http://schemas.openxmlformats.org/officeDocument/2006/relationships/image" Target="../media/image42.wmf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62.png"/><Relationship Id="rId7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wmf"/><Relationship Id="rId9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77.png"/><Relationship Id="rId7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81.png"/><Relationship Id="rId7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6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811338" y="1812925"/>
            <a:ext cx="8597900" cy="1616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Sostenibilità dei farmaci innovativi </a:t>
            </a:r>
          </a:p>
          <a:p>
            <a:pPr algn="ctr">
              <a:spcBef>
                <a:spcPct val="50000"/>
              </a:spcBef>
            </a:pPr>
            <a:r>
              <a:rPr lang="it-IT" sz="4000"/>
              <a:t>in Oncologia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185863" y="4021138"/>
            <a:ext cx="9864725" cy="1492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                       Collegio Italiano dei Primari Oncologi Medici Italiani</a:t>
            </a:r>
          </a:p>
          <a:p>
            <a:pPr algn="ctr"/>
            <a:endParaRPr lang="it-IT" sz="2400"/>
          </a:p>
          <a:p>
            <a:pPr algn="ctr"/>
            <a:r>
              <a:rPr lang="it-IT" sz="2400"/>
              <a:t>Maurizio Tomirotti</a:t>
            </a:r>
          </a:p>
          <a:p>
            <a:pPr algn="ctr"/>
            <a:r>
              <a:rPr lang="it-IT" sz="2000"/>
              <a:t>(Presidente)</a:t>
            </a:r>
          </a:p>
        </p:txBody>
      </p:sp>
      <p:pic>
        <p:nvPicPr>
          <p:cNvPr id="13319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4027488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684338"/>
            <a:ext cx="94662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45"/>
          <p:cNvSpPr>
            <a:spLocks noChangeArrowheads="1"/>
          </p:cNvSpPr>
          <p:nvPr/>
        </p:nvSpPr>
        <p:spPr bwMode="auto">
          <a:xfrm>
            <a:off x="609600" y="9080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it-IT" sz="2400">
                <a:solidFill>
                  <a:srgbClr val="404040"/>
                </a:solidFill>
                <a:latin typeface="Calibri Light"/>
              </a:rPr>
              <a:t>Combinazioni target + immuno terapia:</a:t>
            </a:r>
            <a:br>
              <a:rPr lang="it-IT" sz="2400">
                <a:solidFill>
                  <a:srgbClr val="404040"/>
                </a:solidFill>
                <a:latin typeface="Calibri Light"/>
              </a:rPr>
            </a:br>
            <a:r>
              <a:rPr lang="it-IT" sz="2400" b="1">
                <a:solidFill>
                  <a:srgbClr val="404040"/>
                </a:solidFill>
                <a:latin typeface="Calibri Light"/>
              </a:rPr>
              <a:t>Aumento complessità di trials e di strategie commerciali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3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27352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13414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73238"/>
            <a:ext cx="2082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85750" y="3017838"/>
            <a:ext cx="11618913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i="1"/>
              <a:t>“Il reale costo di produzione dei farmaci e i bilanci delle aziende farmaceutiche dovrebbero essere di pubblico dominio”</a:t>
            </a:r>
            <a:endParaRPr lang="it-IT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2100" y="2276475"/>
            <a:ext cx="6070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62" name="Immagine 2" descr="CIPOMO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Immagin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at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282700"/>
            <a:ext cx="551973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278563" y="2282825"/>
            <a:ext cx="5646737" cy="2227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400"/>
              <a:t> </a:t>
            </a:r>
            <a:r>
              <a:rPr lang="it-IT" sz="2800"/>
              <a:t>da 13 a 750 $ in una notte</a:t>
            </a:r>
          </a:p>
          <a:p>
            <a:pPr>
              <a:buFontTx/>
              <a:buChar char="-"/>
            </a:pPr>
            <a:endParaRPr lang="it-IT" sz="2800"/>
          </a:p>
          <a:p>
            <a:pPr>
              <a:buFontTx/>
              <a:buChar char="-"/>
            </a:pPr>
            <a:r>
              <a:rPr lang="it-IT" sz="2800"/>
              <a:t> due giorni dopo, un clamoroso passo indietro con riduzione del prezzo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1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196975"/>
            <a:ext cx="11329987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5604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113982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8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247775"/>
            <a:ext cx="11617325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2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96975"/>
            <a:ext cx="114681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8676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27352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13414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73238"/>
            <a:ext cx="2082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85750" y="3017838"/>
            <a:ext cx="11618913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i="1"/>
              <a:t>“Il reale costo di produzione dei farmaci e i bilanci delle aziende farmaceutiche dovrebbero essere di pubblico dominio”</a:t>
            </a:r>
            <a:endParaRPr lang="it-IT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5750" y="3729038"/>
            <a:ext cx="116189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it-IT" sz="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IT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… ma nessuno può chiamarsi fuori:</a:t>
            </a:r>
          </a:p>
          <a:p>
            <a:pPr algn="ctr">
              <a:defRPr/>
            </a:pPr>
            <a:endParaRPr lang="it-IT" sz="700">
              <a:solidFill>
                <a:srgbClr val="FF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73075" y="4527550"/>
            <a:ext cx="3263900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APPROPIATEZZA</a:t>
            </a:r>
          </a:p>
          <a:p>
            <a:pPr algn="ctr"/>
            <a:r>
              <a:rPr lang="it-IT" sz="2000"/>
              <a:t>CLINICA</a:t>
            </a:r>
            <a:endParaRPr lang="it-IT" sz="160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367213" y="4532313"/>
            <a:ext cx="3455987" cy="7016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STILI </a:t>
            </a:r>
          </a:p>
          <a:p>
            <a:pPr algn="ctr"/>
            <a:r>
              <a:rPr lang="it-IT" sz="2000"/>
              <a:t>DI VITA</a:t>
            </a:r>
            <a:endParaRPr lang="it-IT" sz="160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66913" y="5470525"/>
            <a:ext cx="3455987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COMPLESSITA’ AMMINISTRATIVA</a:t>
            </a:r>
            <a:endParaRPr lang="it-IT" sz="16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235950" y="4583113"/>
            <a:ext cx="3455988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562725" y="5511800"/>
            <a:ext cx="3455988" cy="7016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FRODI </a:t>
            </a:r>
          </a:p>
          <a:p>
            <a:pPr algn="ctr"/>
            <a:r>
              <a:rPr lang="it-IT" sz="2000"/>
              <a:t>E ABUSI</a:t>
            </a:r>
            <a:endParaRPr lang="it-IT" sz="1600"/>
          </a:p>
        </p:txBody>
      </p:sp>
      <p:pic>
        <p:nvPicPr>
          <p:cNvPr id="2970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2100" y="2205038"/>
            <a:ext cx="6070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710" name="Immagine 2" descr="CIPOMO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Immagin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  <p:bldP spid="35850" grpId="0" animBg="1"/>
      <p:bldP spid="358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 descr="logo_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7313" y="5300663"/>
            <a:ext cx="12144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AIF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1688" y="5445125"/>
            <a:ext cx="1279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logo AS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3200" y="2060575"/>
            <a:ext cx="26463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logo_to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2236788"/>
            <a:ext cx="22621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logoAiom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5563" y="3025775"/>
            <a:ext cx="16335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3" descr="ncc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1663" y="2060575"/>
            <a:ext cx="1057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741738" y="1412875"/>
            <a:ext cx="4705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/>
              <a:t>Linee guida scientifiche</a:t>
            </a:r>
            <a:endParaRPr lang="it-IT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042988" y="1268413"/>
            <a:ext cx="10106025" cy="28813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77013" y="4724400"/>
            <a:ext cx="4029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/>
              <a:t>Autorità regolatorie</a:t>
            </a:r>
            <a:endParaRPr lang="it-IT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6096000" y="4581525"/>
            <a:ext cx="5183188" cy="15843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266700" y="5608638"/>
            <a:ext cx="3263900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APPROPIATEZZA</a:t>
            </a:r>
          </a:p>
          <a:p>
            <a:pPr algn="ctr"/>
            <a:r>
              <a:rPr lang="it-IT" sz="2000"/>
              <a:t>CLINICA</a:t>
            </a:r>
            <a:endParaRPr lang="it-IT" sz="1600"/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212725" y="4281488"/>
            <a:ext cx="556895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Danno stimato (2014) </a:t>
            </a:r>
          </a:p>
          <a:p>
            <a:pPr algn="ctr"/>
            <a:r>
              <a:rPr lang="it-IT" sz="2000"/>
              <a:t>11,49 miliardi di euro</a:t>
            </a:r>
          </a:p>
        </p:txBody>
      </p:sp>
      <p:pic>
        <p:nvPicPr>
          <p:cNvPr id="30733" name="Picture 4" descr="C:\Users\elena.GIMBE\Desktop\LogoN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725" y="4700588"/>
            <a:ext cx="9588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Line 17"/>
          <p:cNvSpPr>
            <a:spLocks noChangeShapeType="1"/>
          </p:cNvSpPr>
          <p:nvPr/>
        </p:nvSpPr>
        <p:spPr bwMode="auto">
          <a:xfrm flipV="1">
            <a:off x="266700" y="48752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37" name="Immagine 2" descr="CIPOMO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magin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 animBg="1"/>
      <p:bldP spid="36876" grpId="0"/>
      <p:bldP spid="368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916113"/>
            <a:ext cx="4851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19175"/>
            <a:ext cx="549751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3138488"/>
            <a:ext cx="48006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361950" y="5567363"/>
            <a:ext cx="3263900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APPROPIATEZZA</a:t>
            </a:r>
          </a:p>
          <a:p>
            <a:pPr algn="ctr"/>
            <a:r>
              <a:rPr lang="it-IT" sz="2000"/>
              <a:t>CLINICA</a:t>
            </a:r>
            <a:endParaRPr lang="it-IT" sz="1600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1751" name="Immagine 2" descr="CIPOM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Immagin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652588"/>
            <a:ext cx="10961687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Oval 5"/>
          <p:cNvSpPr>
            <a:spLocks noChangeArrowheads="1"/>
          </p:cNvSpPr>
          <p:nvPr/>
        </p:nvSpPr>
        <p:spPr bwMode="auto">
          <a:xfrm>
            <a:off x="3422650" y="2374900"/>
            <a:ext cx="124777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39" name="Oval 6"/>
          <p:cNvSpPr>
            <a:spLocks noChangeArrowheads="1"/>
          </p:cNvSpPr>
          <p:nvPr/>
        </p:nvSpPr>
        <p:spPr bwMode="auto">
          <a:xfrm>
            <a:off x="9936163" y="3811588"/>
            <a:ext cx="124777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0" name="Rectangle 245"/>
          <p:cNvSpPr>
            <a:spLocks noChangeArrowheads="1"/>
          </p:cNvSpPr>
          <p:nvPr/>
        </p:nvSpPr>
        <p:spPr bwMode="auto">
          <a:xfrm>
            <a:off x="406400" y="1146175"/>
            <a:ext cx="1097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Spesa globale farmaci oncologici 2014 = </a:t>
            </a:r>
            <a:r>
              <a:rPr lang="en-US" sz="2400" b="1">
                <a:solidFill>
                  <a:srgbClr val="404040"/>
                </a:solidFill>
                <a:latin typeface="Calibri Light"/>
              </a:rPr>
              <a:t>100 miliardi di $</a:t>
            </a:r>
            <a:r>
              <a:rPr lang="en-US" sz="2400">
                <a:solidFill>
                  <a:srgbClr val="404040"/>
                </a:solidFill>
                <a:latin typeface="Calibri Light"/>
              </a:rPr>
              <a:t> </a:t>
            </a:r>
            <a:br>
              <a:rPr lang="en-US" sz="2400">
                <a:solidFill>
                  <a:srgbClr val="404040"/>
                </a:solidFill>
                <a:latin typeface="Calibri Light"/>
              </a:rPr>
            </a:br>
            <a:r>
              <a:rPr lang="en-US" sz="2400">
                <a:solidFill>
                  <a:srgbClr val="404040"/>
                </a:solidFill>
                <a:latin typeface="Calibri Light"/>
              </a:rPr>
              <a:t>In Europa </a:t>
            </a:r>
            <a:r>
              <a:rPr lang="en-US" sz="2400" b="1">
                <a:solidFill>
                  <a:srgbClr val="404040"/>
                </a:solidFill>
                <a:latin typeface="Calibri Light"/>
              </a:rPr>
              <a:t>+ 5,8%</a:t>
            </a:r>
            <a:r>
              <a:rPr lang="en-US" sz="2400">
                <a:solidFill>
                  <a:srgbClr val="404040"/>
                </a:solidFill>
                <a:latin typeface="Calibri Light"/>
              </a:rPr>
              <a:t> in 5 anni</a:t>
            </a:r>
            <a:endParaRPr lang="it-IT" sz="2400">
              <a:solidFill>
                <a:srgbClr val="404040"/>
              </a:solidFill>
              <a:latin typeface="Calibri Light"/>
            </a:endParaRPr>
          </a:p>
        </p:txBody>
      </p:sp>
      <p:pic>
        <p:nvPicPr>
          <p:cNvPr id="14341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4" name="Immagine 2" descr="CIPOMO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322263" y="5567363"/>
            <a:ext cx="3263900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APPROPIATEZZA</a:t>
            </a:r>
          </a:p>
          <a:p>
            <a:pPr algn="ctr"/>
            <a:r>
              <a:rPr lang="it-IT" sz="2000"/>
              <a:t>CLINICA</a:t>
            </a:r>
            <a:endParaRPr lang="it-IT" sz="1600"/>
          </a:p>
        </p:txBody>
      </p:sp>
      <p:pic>
        <p:nvPicPr>
          <p:cNvPr id="32770" name="Picture 5" descr="app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060575"/>
            <a:ext cx="667067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24 ore sanit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628775"/>
            <a:ext cx="3360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7063" y="1516063"/>
            <a:ext cx="52149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5" name="Immagine 2" descr="CIPOM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Immagin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2954338"/>
            <a:ext cx="10691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068388"/>
            <a:ext cx="4140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52513"/>
            <a:ext cx="504031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792663" y="5459413"/>
            <a:ext cx="7199312" cy="7016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Chirurgia K colon: mortalità postoperatoria dipende dal numero interventi / anno</a:t>
            </a:r>
            <a:r>
              <a:rPr lang="it-IT" sz="2000"/>
              <a:t>  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V="1">
            <a:off x="2078038" y="3775075"/>
            <a:ext cx="0" cy="1223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078038" y="3721100"/>
            <a:ext cx="2305050" cy="3794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50-70/anno</a:t>
            </a:r>
            <a:endParaRPr lang="it-IT" sz="1400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63538" y="5594350"/>
            <a:ext cx="3263900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APPROPIATEZZA</a:t>
            </a:r>
          </a:p>
          <a:p>
            <a:pPr algn="ctr"/>
            <a:r>
              <a:rPr lang="it-IT" sz="2000"/>
              <a:t>CLINICA</a:t>
            </a:r>
            <a:endParaRPr lang="it-IT" sz="1600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3802" name="Immagine 2" descr="CIPOM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Immagin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295275" y="5540375"/>
            <a:ext cx="3263900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APPROPIATEZZA</a:t>
            </a:r>
          </a:p>
          <a:p>
            <a:pPr algn="ctr"/>
            <a:r>
              <a:rPr lang="it-IT" sz="2000"/>
              <a:t>CLINICA</a:t>
            </a:r>
            <a:endParaRPr lang="it-IT" sz="1600"/>
          </a:p>
        </p:txBody>
      </p:sp>
      <p:pic>
        <p:nvPicPr>
          <p:cNvPr id="34818" name="Picture 5" descr="q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231900"/>
            <a:ext cx="5118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Cat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973263"/>
            <a:ext cx="100822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4822" name="Immagine 2" descr="CIPOMO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361950" y="5540375"/>
            <a:ext cx="3455988" cy="7016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STILI </a:t>
            </a:r>
          </a:p>
          <a:p>
            <a:pPr algn="ctr"/>
            <a:r>
              <a:rPr lang="it-IT" sz="2000"/>
              <a:t>DI VITA</a:t>
            </a:r>
            <a:endParaRPr lang="it-IT" sz="160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352550"/>
            <a:ext cx="220503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516188"/>
            <a:ext cx="45227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8" y="1524000"/>
            <a:ext cx="134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8" y="3644900"/>
            <a:ext cx="37449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3200" y="1628775"/>
            <a:ext cx="40846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vietato_fuma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4150" y="2320925"/>
            <a:ext cx="11953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Exercis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4602163"/>
            <a:ext cx="35353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51" name="Immagine 2" descr="CIPOMO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Immagin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254000" y="5589588"/>
            <a:ext cx="3455988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COMPLESSITA’ AMMINISTRATIVA</a:t>
            </a:r>
            <a:endParaRPr lang="it-IT" sz="1600"/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573588" y="5562600"/>
            <a:ext cx="556895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Danno stimato (2014) </a:t>
            </a:r>
          </a:p>
          <a:p>
            <a:pPr algn="ctr"/>
            <a:r>
              <a:rPr lang="it-IT" sz="2000"/>
              <a:t>3,08 miliardi di euro</a:t>
            </a:r>
          </a:p>
        </p:txBody>
      </p:sp>
      <p:pic>
        <p:nvPicPr>
          <p:cNvPr id="3686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5967413"/>
            <a:ext cx="9588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3429000"/>
            <a:ext cx="51831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1201738"/>
            <a:ext cx="51847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484313"/>
            <a:ext cx="6096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Line 10"/>
          <p:cNvSpPr>
            <a:spLocks noChangeShapeType="1"/>
          </p:cNvSpPr>
          <p:nvPr/>
        </p:nvSpPr>
        <p:spPr bwMode="auto">
          <a:xfrm>
            <a:off x="3695700" y="623728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72" name="Oval 11"/>
          <p:cNvSpPr>
            <a:spLocks noChangeArrowheads="1"/>
          </p:cNvSpPr>
          <p:nvPr/>
        </p:nvSpPr>
        <p:spPr bwMode="auto">
          <a:xfrm>
            <a:off x="558800" y="4325938"/>
            <a:ext cx="4572000" cy="79216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3" name="Oval 12"/>
          <p:cNvSpPr>
            <a:spLocks noChangeArrowheads="1"/>
          </p:cNvSpPr>
          <p:nvPr/>
        </p:nvSpPr>
        <p:spPr bwMode="auto">
          <a:xfrm>
            <a:off x="830263" y="2636838"/>
            <a:ext cx="4572000" cy="79216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6876" name="Immagine 2" descr="CIPOMO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Immagin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336550" y="5576888"/>
            <a:ext cx="3455988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COMPLESSITA’ AMMINISTRATIVA</a:t>
            </a:r>
            <a:endParaRPr lang="it-IT" sz="1600"/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550988"/>
            <a:ext cx="36210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7850"/>
            <a:ext cx="667226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7894" name="Immagine 2" descr="CIPOMO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322263" y="5508625"/>
            <a:ext cx="3455987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76787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563" y="3213100"/>
            <a:ext cx="52784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0913"/>
            <a:ext cx="70723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3600450" y="3990975"/>
            <a:ext cx="3416300" cy="14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0" y="4265613"/>
            <a:ext cx="7027863" cy="269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8921" name="Immagine 2" descr="CIPOM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Immagin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052513"/>
            <a:ext cx="895667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 rot="-5400000">
            <a:off x="-1270793" y="3571081"/>
            <a:ext cx="4446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Pinto C., Lo stato dell</a:t>
            </a:r>
            <a:r>
              <a:rPr lang="it-IT" altLang="it-IT" sz="1600"/>
              <a:t>’</a:t>
            </a:r>
            <a:r>
              <a:rPr lang="it-IT" sz="1600"/>
              <a:t>Oncologia in Italia</a:t>
            </a:r>
          </a:p>
          <a:p>
            <a:r>
              <a:rPr lang="it-IT" sz="1600" i="1"/>
              <a:t>Senato della Repubblica, Roma 28 Aprile 2015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9943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2006600" y="981075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Status quo: </a:t>
            </a:r>
            <a:r>
              <a:rPr lang="it-IT" sz="2400" b="1"/>
              <a:t>razionamento</a:t>
            </a:r>
            <a:r>
              <a:rPr lang="it-IT" sz="2400"/>
              <a:t> non dichiarato</a:t>
            </a:r>
            <a:endParaRPr lang="it-IT" sz="2400" i="1"/>
          </a:p>
        </p:txBody>
      </p:sp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6048375" y="1803400"/>
            <a:ext cx="6143625" cy="44735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−"/>
            </a:pPr>
            <a:r>
              <a:rPr lang="it-IT" sz="2400"/>
              <a:t>EMA       AIFA (2 anni) </a:t>
            </a:r>
          </a:p>
          <a:p>
            <a:pPr marL="342900" indent="-342900">
              <a:buFont typeface="Arial" charset="0"/>
              <a:buChar char="−"/>
            </a:pPr>
            <a:endParaRPr lang="it-IT" sz="2400"/>
          </a:p>
          <a:p>
            <a:pPr marL="342900" indent="-342900">
              <a:buFont typeface="Arial" charset="0"/>
              <a:buChar char="−"/>
            </a:pPr>
            <a:r>
              <a:rPr lang="it-IT" sz="2400"/>
              <a:t>expanded access</a:t>
            </a:r>
          </a:p>
          <a:p>
            <a:pPr marL="342900" indent="-342900">
              <a:buFont typeface="Arial" charset="0"/>
              <a:buChar char="−"/>
            </a:pPr>
            <a:r>
              <a:rPr lang="it-IT" sz="2400"/>
              <a:t>648/96 </a:t>
            </a:r>
          </a:p>
          <a:p>
            <a:pPr marL="342900" indent="-342900">
              <a:buFont typeface="Arial" charset="0"/>
              <a:buChar char="−"/>
            </a:pPr>
            <a:r>
              <a:rPr lang="it-IT" sz="2400"/>
              <a:t>classe CNN </a:t>
            </a:r>
          </a:p>
          <a:p>
            <a:pPr marL="342900" indent="-342900">
              <a:buFont typeface="Arial" charset="0"/>
              <a:buChar char="−"/>
            </a:pPr>
            <a:endParaRPr lang="it-IT" sz="2400"/>
          </a:p>
          <a:p>
            <a:pPr marL="342900" indent="-342900">
              <a:buFont typeface="Arial" charset="0"/>
              <a:buChar char="−"/>
            </a:pPr>
            <a:r>
              <a:rPr lang="it-IT" sz="2400"/>
              <a:t>AIFA        prontuari regionali / locali (da 2-4 mesi a 1-2 anni)</a:t>
            </a:r>
          </a:p>
          <a:p>
            <a:pPr marL="342900" indent="-342900">
              <a:buFont typeface="Arial" charset="0"/>
              <a:buChar char="−"/>
            </a:pPr>
            <a:endParaRPr lang="it-IT" sz="2400"/>
          </a:p>
          <a:p>
            <a:pPr marL="342900" indent="-342900">
              <a:buFont typeface="Arial" charset="0"/>
              <a:buChar char="−"/>
            </a:pPr>
            <a:r>
              <a:rPr lang="it-IT" sz="2400"/>
              <a:t>tetti di spesa </a:t>
            </a:r>
          </a:p>
          <a:p>
            <a:pPr marL="342900" indent="-342900">
              <a:buFont typeface="Arial" charset="0"/>
              <a:buChar char="−"/>
            </a:pPr>
            <a:endParaRPr lang="it-IT" sz="2400"/>
          </a:p>
          <a:p>
            <a:pPr marL="342900" indent="-342900">
              <a:buFont typeface="Arial" charset="0"/>
              <a:buChar char="−"/>
            </a:pPr>
            <a:r>
              <a:rPr lang="it-IT" sz="2400"/>
              <a:t>budget “</a:t>
            </a:r>
            <a:r>
              <a:rPr lang="it-IT" sz="2400" i="1"/>
              <a:t>top-down”</a:t>
            </a:r>
            <a:endParaRPr lang="it-IT" sz="240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457325"/>
            <a:ext cx="466566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7151688" y="20605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7246938" y="429260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68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309563" y="5522913"/>
            <a:ext cx="3455987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239713" y="1052513"/>
            <a:ext cx="2014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Agosto 2015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5664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75138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2711450"/>
            <a:ext cx="49291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6096000" y="1052513"/>
            <a:ext cx="5664200" cy="43592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000"/>
              <a:t>Tra le possibili soluzioni:</a:t>
            </a:r>
          </a:p>
          <a:p>
            <a:pPr marL="342900" indent="-342900"/>
            <a:endParaRPr lang="it-IT" sz="2000"/>
          </a:p>
          <a:p>
            <a:pPr marL="342900" indent="-342900">
              <a:buFontTx/>
              <a:buChar char="-"/>
            </a:pPr>
            <a:r>
              <a:rPr lang="it-IT" sz="2000"/>
              <a:t>definire un livello flessibile e </a:t>
            </a:r>
            <a:r>
              <a:rPr lang="it-IT" sz="2000" i="1"/>
              <a:t>Country based</a:t>
            </a:r>
            <a:r>
              <a:rPr lang="it-IT" sz="2000"/>
              <a:t> di sostenibilità cui riferirsi per evitare forme di razionamento occulto</a:t>
            </a:r>
          </a:p>
          <a:p>
            <a:pPr marL="342900" indent="-342900">
              <a:buFontTx/>
              <a:buChar char="-"/>
            </a:pPr>
            <a:r>
              <a:rPr lang="it-IT" sz="2000"/>
              <a:t>alzare il livello di efficacia richiesto per rimborsabilità, premiando così la qualità della ricerca</a:t>
            </a:r>
          </a:p>
          <a:p>
            <a:pPr marL="342900" indent="-342900">
              <a:buFontTx/>
              <a:buChar char="-"/>
            </a:pPr>
            <a:r>
              <a:rPr lang="it-IT" sz="2000"/>
              <a:t>adeguare di conseguenza i modelli di negoziazione e semplificarne le regole</a:t>
            </a:r>
          </a:p>
          <a:p>
            <a:pPr marL="342900" indent="-342900">
              <a:buFontTx/>
              <a:buChar char="-"/>
            </a:pPr>
            <a:r>
              <a:rPr lang="it-IT" sz="2000"/>
              <a:t>tenere conto del valore del farmaco nella strategia di cura</a:t>
            </a:r>
          </a:p>
          <a:p>
            <a:pPr marL="342900" indent="-342900">
              <a:buFontTx/>
              <a:buChar char="-"/>
            </a:pPr>
            <a:r>
              <a:rPr lang="it-IT" sz="2000"/>
              <a:t>farvorire una ricerca independente comparativa nella real life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993" name="Immagine 2" descr="CIPOM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Immagin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5"/>
          <p:cNvSpPr>
            <a:spLocks noChangeArrowheads="1"/>
          </p:cNvSpPr>
          <p:nvPr/>
        </p:nvSpPr>
        <p:spPr bwMode="auto">
          <a:xfrm>
            <a:off x="609600" y="981075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Quota spesa farmaci oncologici sul totale spesa farmaci  </a:t>
            </a:r>
            <a:br>
              <a:rPr lang="en-US" sz="2400">
                <a:solidFill>
                  <a:srgbClr val="404040"/>
                </a:solidFill>
                <a:latin typeface="Calibri Light"/>
              </a:rPr>
            </a:br>
            <a:r>
              <a:rPr lang="en-US" sz="2400">
                <a:solidFill>
                  <a:srgbClr val="404040"/>
                </a:solidFill>
                <a:latin typeface="Calibri Light"/>
              </a:rPr>
              <a:t>in Europa 14.7%  </a:t>
            </a:r>
            <a:r>
              <a:rPr lang="en-US" sz="2400" b="1">
                <a:solidFill>
                  <a:srgbClr val="404040"/>
                </a:solidFill>
                <a:latin typeface="Calibri Light"/>
              </a:rPr>
              <a:t>(+ 1,4%</a:t>
            </a:r>
            <a:r>
              <a:rPr lang="en-US" sz="2400">
                <a:solidFill>
                  <a:srgbClr val="404040"/>
                </a:solidFill>
                <a:latin typeface="Calibri Light"/>
              </a:rPr>
              <a:t> in 5 anni) </a:t>
            </a:r>
            <a:endParaRPr lang="it-IT" sz="2400">
              <a:solidFill>
                <a:srgbClr val="404040"/>
              </a:solidFill>
              <a:latin typeface="Calibri Light"/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1844675"/>
            <a:ext cx="1102995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val 6"/>
          <p:cNvSpPr>
            <a:spLocks noChangeArrowheads="1"/>
          </p:cNvSpPr>
          <p:nvPr/>
        </p:nvSpPr>
        <p:spPr bwMode="auto">
          <a:xfrm>
            <a:off x="4176713" y="2565400"/>
            <a:ext cx="124777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Oval 7"/>
          <p:cNvSpPr>
            <a:spLocks noChangeArrowheads="1"/>
          </p:cNvSpPr>
          <p:nvPr/>
        </p:nvSpPr>
        <p:spPr bwMode="auto">
          <a:xfrm>
            <a:off x="9936163" y="3213100"/>
            <a:ext cx="124777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7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347663" y="5535613"/>
            <a:ext cx="3455987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527050" y="1554163"/>
            <a:ext cx="11136313" cy="37496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000"/>
              <a:t>In altre parole, occorre assumere decisioni coraggiose:</a:t>
            </a:r>
          </a:p>
          <a:p>
            <a:pPr marL="342900" indent="-342900"/>
            <a:endParaRPr lang="it-IT" sz="2000"/>
          </a:p>
          <a:p>
            <a:pPr marL="342900" indent="-342900">
              <a:buFontTx/>
              <a:buChar char="-"/>
            </a:pPr>
            <a:r>
              <a:rPr lang="it-IT" sz="2000"/>
              <a:t>definire un intervallo soglia di ICER sostenibile dal nostro Paese (in letteratura 50 – 100 mila euro QALY), magari differenziando farmaci potenzialmente generatori di guarigione / lungo-sopravvivenze rispetto a farmaci ad azione palliativa e tenendo conto dell’impatto clinico dei medesimi</a:t>
            </a:r>
          </a:p>
          <a:p>
            <a:pPr marL="342900" indent="-342900">
              <a:buFontTx/>
              <a:buChar char="-"/>
            </a:pPr>
            <a:endParaRPr lang="it-IT" sz="2000"/>
          </a:p>
          <a:p>
            <a:pPr marL="342900" indent="-342900">
              <a:buFontTx/>
              <a:buChar char="-"/>
            </a:pPr>
            <a:r>
              <a:rPr lang="it-IT" sz="2000"/>
              <a:t>rinegoziare i farmaci ad oggi rimborsati sopra soglia, a partire dai maggiori determinanti di spesa da più tempo in commercio e con alti volumi di impiego, liberando così risorse immediate da mantenere nel sistema per finanziare l’innovazione di valore </a:t>
            </a:r>
          </a:p>
          <a:p>
            <a:pPr marL="342900" indent="-342900">
              <a:buFontTx/>
              <a:buChar char="-"/>
            </a:pPr>
            <a:endParaRPr lang="it-IT" sz="2000"/>
          </a:p>
          <a:p>
            <a:pPr marL="342900" indent="-342900">
              <a:buFontTx/>
              <a:buChar char="-"/>
            </a:pPr>
            <a:r>
              <a:rPr lang="it-IT" sz="2000"/>
              <a:t>raggiungere su questi obiettivi la più ampia condivisione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3013" name="Immagine 2" descr="CIPOMO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530350"/>
            <a:ext cx="11571287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2927350" y="5392738"/>
            <a:ext cx="2112963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7920038" y="5407025"/>
            <a:ext cx="2400300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 flipH="1">
            <a:off x="10167938" y="2189163"/>
            <a:ext cx="5762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37" name="Rectangle 245"/>
          <p:cNvSpPr>
            <a:spLocks noChangeArrowheads="1"/>
          </p:cNvSpPr>
          <p:nvPr/>
        </p:nvSpPr>
        <p:spPr bwMode="auto">
          <a:xfrm>
            <a:off x="609600" y="1125538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Rimborsabilità: cost per QALY vs non-cost per QALY</a:t>
            </a:r>
            <a:br>
              <a:rPr lang="en-US" sz="2400">
                <a:solidFill>
                  <a:srgbClr val="404040"/>
                </a:solidFill>
                <a:latin typeface="Calibri Light"/>
              </a:rPr>
            </a:br>
            <a:endParaRPr lang="en-US" sz="2400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40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322263" y="5561013"/>
            <a:ext cx="3455987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2659063"/>
            <a:ext cx="58356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574800"/>
            <a:ext cx="72961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288" y="1371600"/>
            <a:ext cx="2590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3265488"/>
            <a:ext cx="52816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88" y="3011488"/>
            <a:ext cx="26876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245"/>
          <p:cNvSpPr>
            <a:spLocks noChangeArrowheads="1"/>
          </p:cNvSpPr>
          <p:nvPr/>
        </p:nvSpPr>
        <p:spPr bwMode="auto">
          <a:xfrm>
            <a:off x="609600" y="765175"/>
            <a:ext cx="10972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Alla ricerca del consenso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5066" name="Immagine 2" descr="CIPOMO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Immagin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 idx="4294967295"/>
          </p:nvPr>
        </p:nvSpPr>
        <p:spPr bwMode="auto">
          <a:xfrm>
            <a:off x="914400" y="765175"/>
            <a:ext cx="10363200" cy="719138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it-IT" sz="2400" smtClean="0"/>
              <a:t>Che fine fanno i rimborsi </a:t>
            </a:r>
            <a:br>
              <a:rPr lang="it-IT" sz="2400" smtClean="0"/>
            </a:br>
            <a:r>
              <a:rPr lang="it-IT" sz="2400" smtClean="0"/>
              <a:t>provenienti dagli accordi condizionali?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4294967295"/>
          </p:nvPr>
        </p:nvSpPr>
        <p:spPr>
          <a:xfrm>
            <a:off x="177800" y="1681163"/>
            <a:ext cx="5948363" cy="3719512"/>
          </a:xfrm>
          <a:solidFill>
            <a:schemeClr val="bg2"/>
          </a:solidFill>
        </p:spPr>
        <p:txBody>
          <a:bodyPr lIns="91440" rIns="91440"/>
          <a:lstStyle/>
          <a:p>
            <a:pPr eaLnBrk="1" hangingPunct="1">
              <a:spcAft>
                <a:spcPts val="1200"/>
              </a:spcAft>
              <a:buFont typeface="Calibri" pitchFamily="34" charset="0"/>
              <a:buNone/>
            </a:pPr>
            <a:r>
              <a:rPr lang="it-IT" sz="2800" smtClean="0"/>
              <a:t>OSMED 2012</a:t>
            </a:r>
            <a:endParaRPr lang="it-IT" sz="3200" smtClean="0"/>
          </a:p>
          <a:p>
            <a:pPr algn="ctr" eaLnBrk="1" hangingPunct="1">
              <a:buFont typeface="Calibri" pitchFamily="34" charset="0"/>
              <a:buNone/>
            </a:pPr>
            <a:r>
              <a:rPr lang="it-IT" sz="2800" smtClean="0"/>
              <a:t>Reimmessi nel sistema </a:t>
            </a:r>
          </a:p>
          <a:p>
            <a:pPr algn="ctr" eaLnBrk="1" hangingPunct="1">
              <a:buFont typeface="Calibri" pitchFamily="34" charset="0"/>
              <a:buNone/>
            </a:pPr>
            <a:r>
              <a:rPr lang="it-IT" sz="2800" b="1" smtClean="0"/>
              <a:t>121 milioni di euro </a:t>
            </a:r>
          </a:p>
          <a:p>
            <a:pPr eaLnBrk="1" hangingPunct="1">
              <a:buFont typeface="Calibri" pitchFamily="34" charset="0"/>
              <a:buNone/>
            </a:pPr>
            <a:endParaRPr lang="it-IT" sz="2400" smtClean="0"/>
          </a:p>
          <a:p>
            <a:pPr eaLnBrk="1" hangingPunct="1">
              <a:buFont typeface="Calibri" pitchFamily="34" charset="0"/>
              <a:buNone/>
            </a:pPr>
            <a:r>
              <a:rPr lang="it-IT" sz="2400" smtClean="0"/>
              <a:t>              Quanti sono rientrati nei budget </a:t>
            </a:r>
          </a:p>
          <a:p>
            <a:pPr eaLnBrk="1" hangingPunct="1">
              <a:buFont typeface="Calibri" pitchFamily="34" charset="0"/>
              <a:buNone/>
            </a:pPr>
            <a:r>
              <a:rPr lang="it-IT" sz="2400" smtClean="0"/>
              <a:t>              delle Oncologie Mediche?</a:t>
            </a:r>
          </a:p>
        </p:txBody>
      </p:sp>
      <p:pic>
        <p:nvPicPr>
          <p:cNvPr id="46083" name="Picture 4" descr="Os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1804988"/>
            <a:ext cx="5116513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39713" y="5602288"/>
            <a:ext cx="3455987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6087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349250" y="5467350"/>
            <a:ext cx="3455988" cy="70167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ALLOCAZIONE</a:t>
            </a:r>
          </a:p>
          <a:p>
            <a:pPr algn="ctr"/>
            <a:r>
              <a:rPr lang="it-IT" sz="2000"/>
              <a:t>RISORSE</a:t>
            </a:r>
            <a:endParaRPr lang="it-IT" sz="1600"/>
          </a:p>
        </p:txBody>
      </p:sp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3213" y="1504950"/>
            <a:ext cx="553878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03225" y="1852613"/>
            <a:ext cx="5375275" cy="31400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000"/>
          </a:p>
          <a:p>
            <a:pPr algn="ctr"/>
            <a:r>
              <a:rPr lang="it-IT" sz="2000"/>
              <a:t>Il numero pazienti arruolato negli studi profit </a:t>
            </a:r>
          </a:p>
          <a:p>
            <a:pPr algn="ctr"/>
            <a:r>
              <a:rPr lang="it-IT" sz="2000"/>
              <a:t>si è dimezzato dal 2010 ad oggi</a:t>
            </a:r>
          </a:p>
          <a:p>
            <a:pPr algn="ctr"/>
            <a:endParaRPr lang="it-IT" sz="2000"/>
          </a:p>
          <a:p>
            <a:pPr algn="ctr"/>
            <a:endParaRPr lang="it-IT" sz="2000"/>
          </a:p>
          <a:p>
            <a:pPr algn="ctr"/>
            <a:r>
              <a:rPr lang="it-IT" sz="2000"/>
              <a:t>rischio involuzione ricerca clinica italiana 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riduzione fonti di finanziamento ospedali dove si fa ricerca </a:t>
            </a:r>
          </a:p>
          <a:p>
            <a:pPr algn="ctr"/>
            <a:endParaRPr lang="it-IT" sz="2000"/>
          </a:p>
        </p:txBody>
      </p:sp>
      <p:sp>
        <p:nvSpPr>
          <p:cNvPr id="47108" name="Rectangle 245"/>
          <p:cNvSpPr>
            <a:spLocks noChangeArrowheads="1"/>
          </p:cNvSpPr>
          <p:nvPr/>
        </p:nvSpPr>
        <p:spPr bwMode="auto">
          <a:xfrm>
            <a:off x="609600" y="692150"/>
            <a:ext cx="10972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La ricerca in ospedale è fonte di risorse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7111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404813" y="5535613"/>
            <a:ext cx="3455987" cy="7016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FRODI </a:t>
            </a:r>
          </a:p>
          <a:p>
            <a:pPr algn="ctr"/>
            <a:r>
              <a:rPr lang="it-IT" sz="2000"/>
              <a:t>E ABUSI</a:t>
            </a:r>
            <a:endParaRPr lang="it-IT" sz="1600"/>
          </a:p>
        </p:txBody>
      </p:sp>
      <p:graphicFrame>
        <p:nvGraphicFramePr>
          <p:cNvPr id="48160" name="Group 32"/>
          <p:cNvGraphicFramePr>
            <a:graphicFrameLocks noGrp="1"/>
          </p:cNvGraphicFramePr>
          <p:nvPr/>
        </p:nvGraphicFramePr>
        <p:xfrm>
          <a:off x="1198563" y="1474788"/>
          <a:ext cx="10020300" cy="2982912"/>
        </p:xfrm>
        <a:graphic>
          <a:graphicData uri="http://schemas.openxmlformats.org/drawingml/2006/table">
            <a:tbl>
              <a:tblPr/>
              <a:tblGrid>
                <a:gridCol w="3263900"/>
                <a:gridCol w="3265487"/>
                <a:gridCol w="3490913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Impatto sul SSN (2014) 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endParaRPr kumimoji="0" lang="it-IT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miliardi di euro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(+/- 20%)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Frodi e abusi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5,13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(4,10 – 6,15)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Acquisti a costi eccessivi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4,10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(3,28 – 4,92)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94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Cartabellotta, 2015</a:t>
                      </a:r>
                      <a:endParaRPr kumimoji="0" 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52" name="Picture 4" descr="C:\Users\elena.GIMBE\Desktop\Logo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4259263"/>
            <a:ext cx="9588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246188" y="4868863"/>
            <a:ext cx="9842500" cy="406400"/>
          </a:xfrm>
          <a:prstGeom prst="rect">
            <a:avLst/>
          </a:prstGeom>
          <a:solidFill>
            <a:schemeClr val="bg2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Costo annuo farmaci oncologici = 1,5 miliardi </a:t>
            </a:r>
            <a:endParaRPr lang="it-IT" sz="1600" b="1"/>
          </a:p>
        </p:txBody>
      </p:sp>
      <p:pic>
        <p:nvPicPr>
          <p:cNvPr id="48154" name="Picture 29" descr="Rich-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5318125"/>
            <a:ext cx="3073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8157" name="Immagine 2" descr="CIPOMO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9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376238" y="5521325"/>
            <a:ext cx="3455987" cy="7016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/>
              <a:t>FRODI </a:t>
            </a:r>
          </a:p>
          <a:p>
            <a:pPr algn="ctr"/>
            <a:r>
              <a:rPr lang="it-IT" sz="2000"/>
              <a:t>E ABUSI</a:t>
            </a:r>
            <a:endParaRPr lang="it-IT" sz="160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600" y="1003300"/>
            <a:ext cx="44307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75" y="4135438"/>
            <a:ext cx="504983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3860800"/>
            <a:ext cx="3008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25538"/>
            <a:ext cx="40782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23510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36838"/>
            <a:ext cx="6096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9162" name="Immagine 2" descr="CIPOMO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Immagin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45"/>
          <p:cNvSpPr>
            <a:spLocks noChangeArrowheads="1"/>
          </p:cNvSpPr>
          <p:nvPr/>
        </p:nvSpPr>
        <p:spPr bwMode="auto">
          <a:xfrm>
            <a:off x="609600" y="6921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Costo / efficacia del SS italiano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</a:t>
            </a:r>
          </a:p>
        </p:txBody>
      </p:sp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738" y="1773238"/>
            <a:ext cx="9023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9188" y="2128838"/>
            <a:ext cx="495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7"/>
          <p:cNvSpPr>
            <a:spLocks noChangeShapeType="1"/>
          </p:cNvSpPr>
          <p:nvPr/>
        </p:nvSpPr>
        <p:spPr bwMode="auto">
          <a:xfrm flipH="1">
            <a:off x="7246938" y="3860800"/>
            <a:ext cx="576262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7440613" y="34290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2015 = 7,6% PIL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0184" name="Immagine 2" descr="CIPOMO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45"/>
          <p:cNvSpPr>
            <a:spLocks noChangeArrowheads="1"/>
          </p:cNvSpPr>
          <p:nvPr/>
        </p:nvSpPr>
        <p:spPr bwMode="auto">
          <a:xfrm>
            <a:off x="609600" y="6921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Costo / efficacia del SS italiano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</a:t>
            </a:r>
          </a:p>
        </p:txBody>
      </p:sp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0" y="1377950"/>
            <a:ext cx="73961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076700"/>
            <a:ext cx="83804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63627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716463"/>
            <a:ext cx="60960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9188" y="2128838"/>
            <a:ext cx="495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Line 10"/>
          <p:cNvSpPr>
            <a:spLocks noChangeShapeType="1"/>
          </p:cNvSpPr>
          <p:nvPr/>
        </p:nvSpPr>
        <p:spPr bwMode="auto">
          <a:xfrm flipH="1">
            <a:off x="9456738" y="2276475"/>
            <a:ext cx="576262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08" name="Line 11"/>
          <p:cNvSpPr>
            <a:spLocks noChangeShapeType="1"/>
          </p:cNvSpPr>
          <p:nvPr/>
        </p:nvSpPr>
        <p:spPr bwMode="auto">
          <a:xfrm flipH="1">
            <a:off x="5135563" y="5229225"/>
            <a:ext cx="574675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H="1">
            <a:off x="11144250" y="5300663"/>
            <a:ext cx="57626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3668713" y="1700213"/>
            <a:ext cx="38385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7920038" y="4365625"/>
            <a:ext cx="13446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14" name="Immagine 2" descr="CIPOMO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Immagin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  <p:bldP spid="5940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45"/>
          <p:cNvSpPr>
            <a:spLocks noChangeArrowheads="1"/>
          </p:cNvSpPr>
          <p:nvPr/>
        </p:nvSpPr>
        <p:spPr bwMode="auto">
          <a:xfrm>
            <a:off x="609600" y="6921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Costo / efficacia del SS italiano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</a:t>
            </a:r>
          </a:p>
        </p:txBody>
      </p:sp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2938"/>
            <a:ext cx="692626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1412875"/>
            <a:ext cx="53752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0" y="3429000"/>
            <a:ext cx="6719888" cy="1739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33CC"/>
                </a:solidFill>
              </a:rPr>
              <a:t>Conseguenze di tagli lineari:</a:t>
            </a:r>
          </a:p>
          <a:p>
            <a:r>
              <a:rPr lang="it-IT">
                <a:solidFill>
                  <a:srgbClr val="0033CC"/>
                </a:solidFill>
              </a:rPr>
              <a:t>1. l'accentuazione di una disparità di trattamento rispetto ad altri settori della Pubblica amministrazione</a:t>
            </a:r>
          </a:p>
          <a:p>
            <a:r>
              <a:rPr lang="it-IT">
                <a:solidFill>
                  <a:srgbClr val="0033CC"/>
                </a:solidFill>
              </a:rPr>
              <a:t>2. la retrocessione dell'unico Servizio Pubblico italiano che, nel rapporto tra costi ed esiti misurabili, compete nelle prime posizioni con i più evoluti Paesi del mondo Occidentale</a:t>
            </a:r>
            <a:r>
              <a:rPr lang="it-IT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52229" name="Picture 2" descr="http://messaggeroveneto.gelocal.it/polopoly_fs/1.11101852.1427105461!/httpImage/image.jpg_gen/derivatives/detail_558/image.jpg"/>
          <p:cNvPicPr>
            <a:picLocks noChangeAspect="1" noChangeArrowheads="1"/>
          </p:cNvPicPr>
          <p:nvPr/>
        </p:nvPicPr>
        <p:blipFill>
          <a:blip r:embed="rId4"/>
          <a:srcRect l="21658" r="6680"/>
          <a:stretch>
            <a:fillRect/>
          </a:stretch>
        </p:blipFill>
        <p:spPr bwMode="auto">
          <a:xfrm>
            <a:off x="273050" y="1341438"/>
            <a:ext cx="58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9650" y="4249738"/>
            <a:ext cx="483235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 descr="C:\Users\elena.GIMBE\Desktop\LogoN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83938" y="4370388"/>
            <a:ext cx="671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2234" name="Immagine 2" descr="CIPOMO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Immagin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1628775"/>
            <a:ext cx="107442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45"/>
          <p:cNvSpPr>
            <a:spLocks noChangeArrowheads="1"/>
          </p:cNvSpPr>
          <p:nvPr/>
        </p:nvSpPr>
        <p:spPr bwMode="auto">
          <a:xfrm>
            <a:off x="423863" y="836613"/>
            <a:ext cx="11342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Incremento sopravvivenza 1990 – 2010</a:t>
            </a:r>
            <a:br>
              <a:rPr lang="en-US" sz="2400">
                <a:solidFill>
                  <a:srgbClr val="404040"/>
                </a:solidFill>
                <a:latin typeface="Calibri Light"/>
              </a:rPr>
            </a:br>
            <a:r>
              <a:rPr lang="en-US" sz="2400">
                <a:solidFill>
                  <a:srgbClr val="404040"/>
                </a:solidFill>
                <a:latin typeface="Calibri Light"/>
              </a:rPr>
              <a:t>per 2/3 dei pazienti </a:t>
            </a:r>
            <a:r>
              <a:rPr lang="en-US" sz="2400" b="1">
                <a:solidFill>
                  <a:srgbClr val="404040"/>
                </a:solidFill>
                <a:latin typeface="Calibri Light"/>
              </a:rPr>
              <a:t>aspettativa di vita &gt; 5</a:t>
            </a:r>
            <a:r>
              <a:rPr lang="en-US" sz="2400">
                <a:solidFill>
                  <a:srgbClr val="404040"/>
                </a:solidFill>
                <a:latin typeface="Calibri Light"/>
              </a:rPr>
              <a:t> anni dalla diagnosi</a:t>
            </a:r>
            <a:endParaRPr lang="it-IT" sz="2400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9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45"/>
          <p:cNvSpPr>
            <a:spLocks noChangeArrowheads="1"/>
          </p:cNvSpPr>
          <p:nvPr/>
        </p:nvSpPr>
        <p:spPr bwMode="auto">
          <a:xfrm>
            <a:off x="609600" y="6921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Costo / efficacia del SS italiano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</a:t>
            </a:r>
          </a:p>
        </p:txBody>
      </p:sp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184150" y="2211388"/>
            <a:ext cx="6096000" cy="3378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/>
              <a:t>Vogliamo mantenere un Servizio Sanitario universalistico ed efficace?</a:t>
            </a:r>
          </a:p>
          <a:p>
            <a:endParaRPr lang="it-IT" sz="2400" b="1"/>
          </a:p>
          <a:p>
            <a:pPr>
              <a:buFont typeface="Wingdings" pitchFamily="2" charset="2"/>
              <a:buChar char="Ø"/>
            </a:pPr>
            <a:r>
              <a:rPr lang="it-IT" sz="2400"/>
              <a:t> Affrontare sostenibilità a 360° </a:t>
            </a:r>
          </a:p>
          <a:p>
            <a:pPr>
              <a:buFont typeface="Wingdings" pitchFamily="2" charset="2"/>
              <a:buChar char="Ø"/>
            </a:pPr>
            <a:endParaRPr lang="it-IT" sz="2400"/>
          </a:p>
          <a:p>
            <a:pPr>
              <a:buFont typeface="Wingdings" pitchFamily="2" charset="2"/>
              <a:buChar char="Ø"/>
            </a:pPr>
            <a:r>
              <a:rPr lang="it-IT" sz="2400"/>
              <a:t> Ognuno deve fare la sua parte</a:t>
            </a:r>
          </a:p>
          <a:p>
            <a:pPr>
              <a:buFont typeface="Wingdings" pitchFamily="2" charset="2"/>
              <a:buChar char="Ø"/>
            </a:pPr>
            <a:endParaRPr lang="it-IT" sz="2400"/>
          </a:p>
          <a:p>
            <a:pPr>
              <a:buFont typeface="Wingdings" pitchFamily="2" charset="2"/>
              <a:buChar char="Ø"/>
            </a:pPr>
            <a:r>
              <a:rPr lang="it-IT" sz="2400"/>
              <a:t> Soluzioni coraggiose e condivise da tutti gli stakeholders</a:t>
            </a:r>
          </a:p>
        </p:txBody>
      </p:sp>
      <p:pic>
        <p:nvPicPr>
          <p:cNvPr id="53251" name="Picture 6" descr="stakehol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850" y="2763838"/>
            <a:ext cx="46878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3254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magine 2" descr="CIPOMO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92213"/>
            <a:ext cx="48021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57263" y="4037013"/>
            <a:ext cx="10306050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i="1"/>
              <a:t>Grazie per la vostra attenzione !</a:t>
            </a:r>
            <a:endParaRPr lang="it-IT" sz="3200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4277" name="Immagine 2" descr="CIPOMO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700213"/>
            <a:ext cx="113014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45"/>
          <p:cNvSpPr>
            <a:spLocks noChangeArrowheads="1"/>
          </p:cNvSpPr>
          <p:nvPr/>
        </p:nvSpPr>
        <p:spPr bwMode="auto">
          <a:xfrm>
            <a:off x="423863" y="908050"/>
            <a:ext cx="1152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 b="1">
                <a:solidFill>
                  <a:srgbClr val="404040"/>
                </a:solidFill>
                <a:latin typeface="Calibri Light"/>
              </a:rPr>
              <a:t>Previsione</a:t>
            </a:r>
            <a:r>
              <a:rPr lang="en-US" sz="2400">
                <a:solidFill>
                  <a:srgbClr val="404040"/>
                </a:solidFill>
                <a:latin typeface="Calibri Light"/>
              </a:rPr>
              <a:t> spesa 2018 farmaci oncologici = </a:t>
            </a:r>
            <a:r>
              <a:rPr lang="en-US" sz="2400" b="1">
                <a:solidFill>
                  <a:srgbClr val="404040"/>
                </a:solidFill>
                <a:latin typeface="Calibri Light"/>
              </a:rPr>
              <a:t>117-147 miliardi $</a:t>
            </a:r>
          </a:p>
        </p:txBody>
      </p:sp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4078288" y="2420938"/>
            <a:ext cx="1249362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4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465263"/>
            <a:ext cx="108616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45"/>
          <p:cNvSpPr>
            <a:spLocks noChangeArrowheads="1"/>
          </p:cNvSpPr>
          <p:nvPr/>
        </p:nvSpPr>
        <p:spPr bwMode="auto">
          <a:xfrm>
            <a:off x="609600" y="1052513"/>
            <a:ext cx="10972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Futuro farmaci oncologici:  </a:t>
            </a:r>
            <a:br>
              <a:rPr lang="en-US" sz="2400">
                <a:solidFill>
                  <a:srgbClr val="404040"/>
                </a:solidFill>
                <a:latin typeface="Calibri Light"/>
              </a:rPr>
            </a:br>
            <a:r>
              <a:rPr lang="en-US" sz="2400">
                <a:solidFill>
                  <a:srgbClr val="404040"/>
                </a:solidFill>
                <a:latin typeface="Calibri Light"/>
              </a:rPr>
              <a:t>fonte più rilevante del mercato farmaceutico</a:t>
            </a:r>
            <a:endParaRPr lang="it-IT" sz="2400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7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0" y="1751013"/>
            <a:ext cx="6411913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45"/>
          <p:cNvSpPr>
            <a:spLocks noChangeArrowheads="1"/>
          </p:cNvSpPr>
          <p:nvPr/>
        </p:nvSpPr>
        <p:spPr bwMode="auto">
          <a:xfrm>
            <a:off x="609600" y="981075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Elevato numero di molecole presto disponibili  </a:t>
            </a:r>
            <a:br>
              <a:rPr lang="en-US" sz="2400">
                <a:solidFill>
                  <a:srgbClr val="404040"/>
                </a:solidFill>
                <a:latin typeface="Calibri Light"/>
              </a:rPr>
            </a:br>
            <a:r>
              <a:rPr lang="it-IT" sz="2400" b="1">
                <a:solidFill>
                  <a:srgbClr val="404040"/>
                </a:solidFill>
                <a:latin typeface="Calibri Light"/>
              </a:rPr>
              <a:t>(NSCL pipeline)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1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45"/>
          <p:cNvSpPr>
            <a:spLocks noChangeArrowheads="1"/>
          </p:cNvSpPr>
          <p:nvPr/>
        </p:nvSpPr>
        <p:spPr bwMode="auto">
          <a:xfrm>
            <a:off x="609600" y="9080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404040"/>
                </a:solidFill>
                <a:latin typeface="Calibri Light"/>
              </a:rPr>
              <a:t>Prevedibili più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linee successive di trattamento</a:t>
            </a:r>
            <a:br>
              <a:rPr lang="it-IT" sz="2400">
                <a:solidFill>
                  <a:srgbClr val="404040"/>
                </a:solidFill>
                <a:latin typeface="Calibri Light"/>
              </a:rPr>
            </a:br>
            <a:r>
              <a:rPr lang="it-IT" sz="2400" b="1">
                <a:solidFill>
                  <a:srgbClr val="404040"/>
                </a:solidFill>
                <a:latin typeface="Calibri Light"/>
              </a:rPr>
              <a:t>(più pazienti trattati più a lungo)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1773238"/>
            <a:ext cx="98440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5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45"/>
          <p:cNvSpPr>
            <a:spLocks noChangeArrowheads="1"/>
          </p:cNvSpPr>
          <p:nvPr/>
        </p:nvSpPr>
        <p:spPr bwMode="auto">
          <a:xfrm>
            <a:off x="609600" y="908050"/>
            <a:ext cx="1097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85000"/>
              </a:lnSpc>
            </a:pPr>
            <a:r>
              <a:rPr lang="it-IT" sz="2400" b="1">
                <a:solidFill>
                  <a:srgbClr val="404040"/>
                </a:solidFill>
                <a:latin typeface="Calibri Light"/>
              </a:rPr>
              <a:t>Combinazioni target + immuno terapia</a:t>
            </a:r>
            <a:r>
              <a:rPr lang="it-IT" sz="2400">
                <a:solidFill>
                  <a:srgbClr val="404040"/>
                </a:solidFill>
                <a:latin typeface="Calibri Light"/>
              </a:rPr>
              <a:t> </a:t>
            </a:r>
            <a:br>
              <a:rPr lang="it-IT" sz="2400">
                <a:solidFill>
                  <a:srgbClr val="404040"/>
                </a:solidFill>
                <a:latin typeface="Calibri Light"/>
              </a:rPr>
            </a:br>
            <a:r>
              <a:rPr lang="it-IT" sz="2400">
                <a:solidFill>
                  <a:srgbClr val="404040"/>
                </a:solidFill>
                <a:latin typeface="Calibri Light"/>
              </a:rPr>
              <a:t>Incremento previsto nei prossimi 5 anni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1612900"/>
            <a:ext cx="9937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228975" y="263525"/>
            <a:ext cx="57324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Farmaci Innovativi in Oncologia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9" name="Immagine 2" descr="CIPOMO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213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1488" y="139700"/>
            <a:ext cx="13446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asellaDiTesto 6"/>
          <p:cNvSpPr txBox="1">
            <a:spLocks noChangeArrowheads="1"/>
          </p:cNvSpPr>
          <p:nvPr/>
        </p:nvSpPr>
        <p:spPr bwMode="auto">
          <a:xfrm>
            <a:off x="74613" y="6396038"/>
            <a:ext cx="1174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Ricerca, Innovazione e Competitività</a:t>
            </a:r>
          </a:p>
          <a:p>
            <a:r>
              <a:rPr lang="it-IT" sz="1200">
                <a:solidFill>
                  <a:schemeClr val="bg1"/>
                </a:solidFill>
                <a:latin typeface="Calibri" pitchFamily="34" charset="0"/>
              </a:rPr>
              <a:t>Sala degli Atti parlamentari, Biblioteca del Senato «Giovanni Spadolini» - Roma, 26 febbraio 2016</a:t>
            </a:r>
            <a:endParaRPr lang="it-IT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</TotalTime>
  <Words>1518</Words>
  <Application>Microsoft Office PowerPoint</Application>
  <PresentationFormat>Personalizzato</PresentationFormat>
  <Paragraphs>267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7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Arial</vt:lpstr>
      <vt:lpstr>Calibri Light</vt:lpstr>
      <vt:lpstr>Calibri</vt:lpstr>
      <vt:lpstr>Times New Roman</vt:lpstr>
      <vt:lpstr>Wingdings</vt:lpstr>
      <vt:lpstr>Retrospettivo</vt:lpstr>
      <vt:lpstr>Retrospettivo</vt:lpstr>
      <vt:lpstr>Retrospettivo</vt:lpstr>
      <vt:lpstr>Retrospettivo</vt:lpstr>
      <vt:lpstr>Retrospettivo</vt:lpstr>
      <vt:lpstr>Retrospettivo</vt:lpstr>
      <vt:lpstr>Retrospettivo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Che fine fanno i rimborsi  provenienti dagli accordi condizionali?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segreteria0</dc:creator>
  <cp:lastModifiedBy>maurizio_tomirotti</cp:lastModifiedBy>
  <cp:revision>29</cp:revision>
  <dcterms:created xsi:type="dcterms:W3CDTF">2015-12-02T16:51:11Z</dcterms:created>
  <dcterms:modified xsi:type="dcterms:W3CDTF">2016-02-17T18:38:57Z</dcterms:modified>
</cp:coreProperties>
</file>