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548" r:id="rId2"/>
    <p:sldId id="356" r:id="rId3"/>
    <p:sldId id="536" r:id="rId4"/>
    <p:sldId id="528" r:id="rId5"/>
    <p:sldId id="559" r:id="rId6"/>
    <p:sldId id="546" r:id="rId7"/>
    <p:sldId id="596" r:id="rId8"/>
    <p:sldId id="568" r:id="rId9"/>
    <p:sldId id="600" r:id="rId10"/>
    <p:sldId id="549" r:id="rId11"/>
    <p:sldId id="585" r:id="rId12"/>
    <p:sldId id="597" r:id="rId13"/>
    <p:sldId id="598" r:id="rId14"/>
    <p:sldId id="599" r:id="rId15"/>
    <p:sldId id="601" r:id="rId16"/>
    <p:sldId id="531" r:id="rId1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236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3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48DE3-2110-1F42-8248-53F7F7E2AFC8}" type="datetimeFigureOut">
              <a:rPr lang="it-IT" smtClean="0"/>
              <a:t>26/02/16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1A8B2-90BC-2E4D-8FD2-31CB0BCFC1F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9098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A407-DC42-DE46-8B75-A07FB5E57C8B}" type="datetimeFigureOut">
              <a:rPr lang="it-IT" smtClean="0"/>
              <a:t>26/02/16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E245-D6BD-E549-A1DE-2324079E55F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5632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A407-DC42-DE46-8B75-A07FB5E57C8B}" type="datetimeFigureOut">
              <a:rPr lang="it-IT" smtClean="0"/>
              <a:t>26/02/16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E245-D6BD-E549-A1DE-2324079E55F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105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A407-DC42-DE46-8B75-A07FB5E57C8B}" type="datetimeFigureOut">
              <a:rPr lang="it-IT" smtClean="0"/>
              <a:t>26/02/16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E245-D6BD-E549-A1DE-2324079E55F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5127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A407-DC42-DE46-8B75-A07FB5E57C8B}" type="datetimeFigureOut">
              <a:rPr lang="it-IT" smtClean="0"/>
              <a:t>26/02/16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E245-D6BD-E549-A1DE-2324079E55F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9970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A407-DC42-DE46-8B75-A07FB5E57C8B}" type="datetimeFigureOut">
              <a:rPr lang="it-IT" smtClean="0"/>
              <a:t>26/02/16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E245-D6BD-E549-A1DE-2324079E55F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492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A407-DC42-DE46-8B75-A07FB5E57C8B}" type="datetimeFigureOut">
              <a:rPr lang="it-IT" smtClean="0"/>
              <a:t>26/02/16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E245-D6BD-E549-A1DE-2324079E55F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361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A407-DC42-DE46-8B75-A07FB5E57C8B}" type="datetimeFigureOut">
              <a:rPr lang="it-IT" smtClean="0"/>
              <a:t>26/02/16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E245-D6BD-E549-A1DE-2324079E55F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2285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A407-DC42-DE46-8B75-A07FB5E57C8B}" type="datetimeFigureOut">
              <a:rPr lang="it-IT" smtClean="0"/>
              <a:t>26/02/16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E245-D6BD-E549-A1DE-2324079E55F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161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A407-DC42-DE46-8B75-A07FB5E57C8B}" type="datetimeFigureOut">
              <a:rPr lang="it-IT" smtClean="0"/>
              <a:t>26/02/16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E245-D6BD-E549-A1DE-2324079E55F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424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A407-DC42-DE46-8B75-A07FB5E57C8B}" type="datetimeFigureOut">
              <a:rPr lang="it-IT" smtClean="0"/>
              <a:t>26/02/16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E245-D6BD-E549-A1DE-2324079E55F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4104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A407-DC42-DE46-8B75-A07FB5E57C8B}" type="datetimeFigureOut">
              <a:rPr lang="it-IT" smtClean="0"/>
              <a:t>26/02/16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E245-D6BD-E549-A1DE-2324079E55F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7320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FA407-DC42-DE46-8B75-A07FB5E57C8B}" type="datetimeFigureOut">
              <a:rPr lang="it-IT" smtClean="0"/>
              <a:t>26/02/16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7E245-D6BD-E549-A1DE-2324079E55F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0644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wmf"/><Relationship Id="rId3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5-10-10 alle 08.04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5" t="19104" r="60741" b="65288"/>
          <a:stretch>
            <a:fillRect/>
          </a:stretch>
        </p:blipFill>
        <p:spPr bwMode="auto">
          <a:xfrm>
            <a:off x="2585510" y="519581"/>
            <a:ext cx="3592726" cy="142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1"/>
          <a:stretch/>
        </p:blipFill>
        <p:spPr bwMode="auto">
          <a:xfrm>
            <a:off x="6550040" y="223206"/>
            <a:ext cx="2343835" cy="187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896534" y="4696698"/>
            <a:ext cx="5958434" cy="194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buClr>
                <a:srgbClr val="000066"/>
              </a:buClr>
            </a:pPr>
            <a:r>
              <a:rPr lang="en-GB" sz="2800" b="1" dirty="0" smtClean="0">
                <a:solidFill>
                  <a:srgbClr val="000090"/>
                </a:solidFill>
              </a:rPr>
              <a:t>             </a:t>
            </a:r>
            <a:r>
              <a:rPr lang="en-GB" b="1" dirty="0" smtClean="0">
                <a:solidFill>
                  <a:srgbClr val="000090"/>
                </a:solidFill>
              </a:rPr>
              <a:t>Stefano Cascinu</a:t>
            </a:r>
          </a:p>
          <a:p>
            <a:pPr algn="just">
              <a:buClr>
                <a:srgbClr val="000066"/>
              </a:buClr>
            </a:pPr>
            <a:r>
              <a:rPr lang="en-GB" sz="2000" b="1" i="1" dirty="0" smtClean="0">
                <a:solidFill>
                  <a:srgbClr val="000090"/>
                </a:solidFill>
              </a:rPr>
              <a:t>                Modena </a:t>
            </a:r>
            <a:r>
              <a:rPr lang="en-GB" sz="2000" b="1" i="1" dirty="0">
                <a:solidFill>
                  <a:srgbClr val="000090"/>
                </a:solidFill>
              </a:rPr>
              <a:t>Cancer </a:t>
            </a:r>
            <a:r>
              <a:rPr lang="en-GB" sz="2000" b="1" i="1" dirty="0" err="1" smtClean="0">
                <a:solidFill>
                  <a:srgbClr val="000090"/>
                </a:solidFill>
              </a:rPr>
              <a:t>Center</a:t>
            </a:r>
            <a:endParaRPr lang="en-GB" sz="2000" b="1" dirty="0">
              <a:solidFill>
                <a:srgbClr val="000090"/>
              </a:solidFill>
            </a:endParaRPr>
          </a:p>
          <a:p>
            <a:pPr algn="just">
              <a:buClr>
                <a:srgbClr val="000066"/>
              </a:buClr>
            </a:pPr>
            <a:r>
              <a:rPr lang="en-GB" sz="1800" b="1" dirty="0">
                <a:solidFill>
                  <a:srgbClr val="000090"/>
                </a:solidFill>
              </a:rPr>
              <a:t> </a:t>
            </a:r>
            <a:r>
              <a:rPr lang="en-GB" sz="1800" b="1" dirty="0" smtClean="0">
                <a:solidFill>
                  <a:srgbClr val="000090"/>
                </a:solidFill>
              </a:rPr>
              <a:t>       </a:t>
            </a:r>
            <a:r>
              <a:rPr lang="en-GB" sz="1800" b="1" i="1" dirty="0" smtClean="0">
                <a:solidFill>
                  <a:srgbClr val="000090"/>
                </a:solidFill>
              </a:rPr>
              <a:t>Department </a:t>
            </a:r>
            <a:r>
              <a:rPr lang="en-GB" sz="1800" b="1" i="1" dirty="0">
                <a:solidFill>
                  <a:srgbClr val="000090"/>
                </a:solidFill>
              </a:rPr>
              <a:t>of </a:t>
            </a:r>
            <a:r>
              <a:rPr lang="en-GB" sz="1800" b="1" i="1" dirty="0" smtClean="0">
                <a:solidFill>
                  <a:srgbClr val="000090"/>
                </a:solidFill>
              </a:rPr>
              <a:t>Oncology/Haematology</a:t>
            </a:r>
          </a:p>
          <a:p>
            <a:pPr algn="just">
              <a:buClr>
                <a:srgbClr val="000066"/>
              </a:buClr>
            </a:pPr>
            <a:r>
              <a:rPr lang="en-GB" sz="1800" b="1" dirty="0" err="1" smtClean="0">
                <a:solidFill>
                  <a:srgbClr val="000090"/>
                </a:solidFill>
              </a:rPr>
              <a:t>Università</a:t>
            </a:r>
            <a:r>
              <a:rPr lang="en-GB" sz="1800" b="1" dirty="0" smtClean="0">
                <a:solidFill>
                  <a:srgbClr val="000090"/>
                </a:solidFill>
              </a:rPr>
              <a:t> </a:t>
            </a:r>
            <a:r>
              <a:rPr lang="en-GB" sz="1800" b="1" dirty="0" err="1">
                <a:solidFill>
                  <a:srgbClr val="000090"/>
                </a:solidFill>
              </a:rPr>
              <a:t>degli</a:t>
            </a:r>
            <a:r>
              <a:rPr lang="en-GB" sz="1800" b="1" dirty="0">
                <a:solidFill>
                  <a:srgbClr val="000090"/>
                </a:solidFill>
              </a:rPr>
              <a:t> </a:t>
            </a:r>
            <a:r>
              <a:rPr lang="en-GB" sz="1800" b="1" dirty="0" err="1">
                <a:solidFill>
                  <a:srgbClr val="000090"/>
                </a:solidFill>
              </a:rPr>
              <a:t>Studi</a:t>
            </a:r>
            <a:r>
              <a:rPr lang="en-GB" sz="1800" b="1" dirty="0">
                <a:solidFill>
                  <a:srgbClr val="000090"/>
                </a:solidFill>
              </a:rPr>
              <a:t> di Modena e Reggio Emilia</a:t>
            </a:r>
          </a:p>
          <a:p>
            <a:pPr algn="just">
              <a:buClr>
                <a:srgbClr val="000066"/>
              </a:buClr>
            </a:pPr>
            <a:r>
              <a:rPr lang="en-GB" sz="1800" b="1" dirty="0" smtClean="0">
                <a:solidFill>
                  <a:srgbClr val="000090"/>
                </a:solidFill>
              </a:rPr>
              <a:t>	</a:t>
            </a:r>
            <a:r>
              <a:rPr lang="en-GB" sz="1800" b="1" dirty="0">
                <a:solidFill>
                  <a:srgbClr val="000090"/>
                </a:solidFill>
              </a:rPr>
              <a:t> </a:t>
            </a:r>
            <a:r>
              <a:rPr lang="en-GB" sz="1800" b="1" dirty="0" smtClean="0">
                <a:solidFill>
                  <a:srgbClr val="000090"/>
                </a:solidFill>
              </a:rPr>
              <a:t>        </a:t>
            </a:r>
            <a:r>
              <a:rPr lang="en-GB" sz="1800" b="1" dirty="0" err="1" smtClean="0">
                <a:solidFill>
                  <a:srgbClr val="000090"/>
                </a:solidFill>
              </a:rPr>
              <a:t>Policlinico</a:t>
            </a:r>
            <a:r>
              <a:rPr lang="en-GB" sz="1800" b="1" dirty="0" smtClean="0">
                <a:solidFill>
                  <a:srgbClr val="000090"/>
                </a:solidFill>
              </a:rPr>
              <a:t> di Modena</a:t>
            </a:r>
            <a:r>
              <a:rPr lang="en-GB" sz="1800" b="1" dirty="0">
                <a:solidFill>
                  <a:srgbClr val="000090"/>
                </a:solidFill>
              </a:rPr>
              <a:t>, Italy</a:t>
            </a:r>
          </a:p>
          <a:p>
            <a:pPr algn="just">
              <a:buClr>
                <a:srgbClr val="000066"/>
              </a:buClr>
            </a:pPr>
            <a:r>
              <a:rPr lang="en-GB" sz="1800" b="1" dirty="0">
                <a:solidFill>
                  <a:srgbClr val="000090"/>
                </a:solidFill>
              </a:rPr>
              <a:t>                              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37007" y="3213697"/>
            <a:ext cx="7551417" cy="1079399"/>
          </a:xfrm>
          <a:prstGeom prst="rect">
            <a:avLst/>
          </a:prstGeom>
          <a:solidFill>
            <a:srgbClr val="D6D6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Clr>
                <a:srgbClr val="000066"/>
              </a:buClr>
            </a:pPr>
            <a:r>
              <a:rPr lang="it-IT" sz="3200" b="1" dirty="0" smtClean="0">
                <a:solidFill>
                  <a:srgbClr val="000090"/>
                </a:solidFill>
                <a:latin typeface="Times New Roman" charset="0"/>
                <a:ea typeface="MS PGothic" charset="0"/>
                <a:cs typeface="MS PGothic" charset="0"/>
              </a:rPr>
              <a:t>La sostenibilità di un sistema, </a:t>
            </a:r>
          </a:p>
          <a:p>
            <a:pPr algn="ctr">
              <a:buClr>
                <a:srgbClr val="000066"/>
              </a:buClr>
            </a:pPr>
            <a:r>
              <a:rPr lang="it-IT" sz="3200" b="1" dirty="0" smtClean="0">
                <a:solidFill>
                  <a:srgbClr val="000090"/>
                </a:solidFill>
                <a:latin typeface="Times New Roman" charset="0"/>
                <a:ea typeface="MS PGothic" charset="0"/>
                <a:cs typeface="MS PGothic" charset="0"/>
              </a:rPr>
              <a:t>non solo della spesa farmaceutica</a:t>
            </a:r>
            <a:endParaRPr lang="it-IT" sz="3200" b="1" dirty="0">
              <a:solidFill>
                <a:srgbClr val="00009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pic>
        <p:nvPicPr>
          <p:cNvPr id="6" name="Picture 2" descr="Untitled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65"/>
          <a:stretch/>
        </p:blipFill>
        <p:spPr bwMode="auto">
          <a:xfrm>
            <a:off x="269530" y="223206"/>
            <a:ext cx="1923876" cy="187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329778" y="2094697"/>
            <a:ext cx="2790136" cy="309958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Clr>
                <a:srgbClr val="000066"/>
              </a:buClr>
            </a:pPr>
            <a:r>
              <a:rPr lang="it-IT" sz="1400" b="1" dirty="0" smtClean="0">
                <a:solidFill>
                  <a:srgbClr val="000090"/>
                </a:solidFill>
                <a:latin typeface="Times New Roman" charset="0"/>
                <a:ea typeface="MS PGothic" charset="0"/>
                <a:cs typeface="MS PGothic" charset="0"/>
              </a:rPr>
              <a:t>Modena </a:t>
            </a:r>
            <a:r>
              <a:rPr lang="it-IT" sz="1400" b="1" dirty="0" err="1">
                <a:solidFill>
                  <a:srgbClr val="000090"/>
                </a:solidFill>
                <a:latin typeface="Times New Roman" charset="0"/>
                <a:ea typeface="MS PGothic" charset="0"/>
                <a:cs typeface="MS PGothic" charset="0"/>
              </a:rPr>
              <a:t>C</a:t>
            </a:r>
            <a:r>
              <a:rPr lang="it-IT" sz="1400" b="1" dirty="0" err="1" smtClean="0">
                <a:solidFill>
                  <a:srgbClr val="000090"/>
                </a:solidFill>
                <a:latin typeface="Times New Roman" charset="0"/>
                <a:ea typeface="MS PGothic" charset="0"/>
                <a:cs typeface="MS PGothic" charset="0"/>
              </a:rPr>
              <a:t>ancer</a:t>
            </a:r>
            <a:r>
              <a:rPr lang="it-IT" sz="1400" b="1" dirty="0" smtClean="0">
                <a:solidFill>
                  <a:srgbClr val="000090"/>
                </a:solidFill>
                <a:latin typeface="Times New Roman" charset="0"/>
                <a:ea typeface="MS PGothic" charset="0"/>
                <a:cs typeface="MS PGothic" charset="0"/>
              </a:rPr>
              <a:t> Center</a:t>
            </a:r>
            <a:endParaRPr lang="it-IT" sz="1400" b="1" dirty="0">
              <a:solidFill>
                <a:srgbClr val="00009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089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6-02-20 alle 12.47.0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" t="20356" r="29074" b="24967"/>
          <a:stretch/>
        </p:blipFill>
        <p:spPr>
          <a:xfrm>
            <a:off x="200139" y="1185333"/>
            <a:ext cx="8435862" cy="391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03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5"/>
          <p:cNvSpPr>
            <a:spLocks noGrp="1"/>
          </p:cNvSpPr>
          <p:nvPr>
            <p:ph idx="4294967295"/>
          </p:nvPr>
        </p:nvSpPr>
        <p:spPr>
          <a:xfrm>
            <a:off x="122238" y="2520950"/>
            <a:ext cx="3878262" cy="2381250"/>
          </a:xfrm>
        </p:spPr>
        <p:txBody>
          <a:bodyPr anchor="ctr">
            <a:normAutofit lnSpcReduction="10000"/>
          </a:bodyPr>
          <a:lstStyle/>
          <a:p>
            <a:pPr marL="723900" indent="-371475" eaLnBrk="1" hangingPunct="1">
              <a:lnSpc>
                <a:spcPct val="120000"/>
              </a:lnSpc>
              <a:buFontTx/>
              <a:buNone/>
              <a:defRPr/>
            </a:pPr>
            <a:r>
              <a:rPr lang="en-US" sz="2800" dirty="0">
                <a:solidFill>
                  <a:srgbClr val="000090"/>
                </a:solidFill>
                <a:latin typeface="Tahoma" charset="0"/>
                <a:cs typeface="Tahoma" charset="0"/>
              </a:rPr>
              <a:t>A necessity for:</a:t>
            </a:r>
          </a:p>
          <a:p>
            <a:pPr marL="809625" indent="-457200" eaLnBrk="1" hangingPunct="1">
              <a:lnSpc>
                <a:spcPct val="120000"/>
              </a:lnSpc>
              <a:buFont typeface="Wingdings" charset="2"/>
              <a:buChar char="ü"/>
              <a:defRPr/>
            </a:pPr>
            <a:r>
              <a:rPr lang="en-US" sz="2800" dirty="0">
                <a:solidFill>
                  <a:srgbClr val="000090"/>
                </a:solidFill>
                <a:latin typeface="Tahoma" charset="0"/>
                <a:cs typeface="Tahoma" charset="0"/>
              </a:rPr>
              <a:t>Academy;</a:t>
            </a:r>
          </a:p>
          <a:p>
            <a:pPr marL="809625" indent="-457200" eaLnBrk="1" hangingPunct="1">
              <a:lnSpc>
                <a:spcPct val="120000"/>
              </a:lnSpc>
              <a:buFont typeface="Wingdings" charset="2"/>
              <a:buChar char="ü"/>
              <a:defRPr/>
            </a:pPr>
            <a:r>
              <a:rPr lang="en-US" sz="2800" dirty="0">
                <a:solidFill>
                  <a:srgbClr val="000090"/>
                </a:solidFill>
                <a:latin typeface="Tahoma" charset="0"/>
                <a:cs typeface="Tahoma" charset="0"/>
              </a:rPr>
              <a:t>Regulatory;</a:t>
            </a:r>
          </a:p>
          <a:p>
            <a:pPr marL="809625" indent="-457200" eaLnBrk="1" hangingPunct="1">
              <a:lnSpc>
                <a:spcPct val="120000"/>
              </a:lnSpc>
              <a:buFont typeface="Wingdings" charset="2"/>
              <a:buChar char="ü"/>
              <a:defRPr/>
            </a:pPr>
            <a:r>
              <a:rPr lang="en-US" sz="2800" dirty="0">
                <a:solidFill>
                  <a:srgbClr val="000090"/>
                </a:solidFill>
                <a:latin typeface="Tahoma" charset="0"/>
                <a:cs typeface="Tahoma" charset="0"/>
              </a:rPr>
              <a:t>Pharma industry.</a:t>
            </a:r>
          </a:p>
        </p:txBody>
      </p:sp>
      <p:sp>
        <p:nvSpPr>
          <p:cNvPr id="56322" name="Segnaposto numero diapositiva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endParaRPr lang="it-IT" sz="1400">
              <a:solidFill>
                <a:srgbClr val="1A386D"/>
              </a:solidFill>
            </a:endParaRPr>
          </a:p>
        </p:txBody>
      </p:sp>
      <p:sp>
        <p:nvSpPr>
          <p:cNvPr id="56323" name="Titolo 1"/>
          <p:cNvSpPr>
            <a:spLocks/>
          </p:cNvSpPr>
          <p:nvPr/>
        </p:nvSpPr>
        <p:spPr bwMode="auto">
          <a:xfrm>
            <a:off x="558800" y="557213"/>
            <a:ext cx="7738533" cy="1143000"/>
          </a:xfrm>
          <a:prstGeom prst="rect">
            <a:avLst/>
          </a:prstGeom>
          <a:solidFill>
            <a:srgbClr val="DCE6F2"/>
          </a:solidFill>
          <a:ln>
            <a:noFill/>
          </a:ln>
          <a:extLst/>
        </p:spPr>
        <p:txBody>
          <a:bodyPr/>
          <a:lstStyle/>
          <a:p>
            <a:pPr algn="ctr"/>
            <a:r>
              <a:rPr lang="en-GB" sz="2800" b="1" dirty="0">
                <a:solidFill>
                  <a:srgbClr val="000090"/>
                </a:solidFill>
                <a:latin typeface="Tahoma" charset="0"/>
                <a:cs typeface="Tahoma" charset="0"/>
              </a:rPr>
              <a:t>The future of </a:t>
            </a:r>
            <a:r>
              <a:rPr lang="en-GB" sz="2800" b="1" dirty="0" smtClean="0">
                <a:solidFill>
                  <a:srgbClr val="000090"/>
                </a:solidFill>
                <a:latin typeface="Tahoma" charset="0"/>
                <a:cs typeface="Tahoma" charset="0"/>
              </a:rPr>
              <a:t>drug approval</a:t>
            </a:r>
            <a:r>
              <a:rPr lang="en-GB" sz="2800" dirty="0">
                <a:solidFill>
                  <a:srgbClr val="000090"/>
                </a:solidFill>
                <a:latin typeface="Tahoma" charset="0"/>
                <a:cs typeface="Tahoma" charset="0"/>
              </a:rPr>
              <a:t/>
            </a:r>
            <a:br>
              <a:rPr lang="en-GB" sz="2800" dirty="0">
                <a:solidFill>
                  <a:srgbClr val="000090"/>
                </a:solidFill>
                <a:latin typeface="Tahoma" charset="0"/>
                <a:cs typeface="Tahoma" charset="0"/>
              </a:rPr>
            </a:br>
            <a:r>
              <a:rPr lang="en-GB" sz="2800" dirty="0">
                <a:solidFill>
                  <a:srgbClr val="000090"/>
                </a:solidFill>
                <a:latin typeface="Tahoma" charset="0"/>
                <a:cs typeface="Tahoma" charset="0"/>
              </a:rPr>
              <a:t> Collecting and analysing real world data</a:t>
            </a:r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9" t="2271" r="33717" b="17438"/>
          <a:stretch>
            <a:fillRect/>
          </a:stretch>
        </p:blipFill>
        <p:spPr bwMode="auto">
          <a:xfrm>
            <a:off x="4211638" y="4149725"/>
            <a:ext cx="366077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7" t="16658" r="31204" b="2879"/>
          <a:stretch>
            <a:fillRect/>
          </a:stretch>
        </p:blipFill>
        <p:spPr bwMode="auto">
          <a:xfrm>
            <a:off x="4140200" y="1700213"/>
            <a:ext cx="3783013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Freccia circolare a sinistra 1"/>
          <p:cNvSpPr>
            <a:spLocks noChangeArrowheads="1"/>
          </p:cNvSpPr>
          <p:nvPr/>
        </p:nvSpPr>
        <p:spPr bwMode="auto">
          <a:xfrm>
            <a:off x="7885113" y="3644900"/>
            <a:ext cx="1079500" cy="2305050"/>
          </a:xfrm>
          <a:prstGeom prst="curvedLeftArrow">
            <a:avLst>
              <a:gd name="adj1" fmla="val 25030"/>
              <a:gd name="adj2" fmla="val 50041"/>
              <a:gd name="adj3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defRPr/>
            </a:pPr>
            <a:endParaRPr lang="it-IT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C6D9F1"/>
          </a:solidFill>
        </p:spPr>
        <p:txBody>
          <a:bodyPr/>
          <a:lstStyle/>
          <a:p>
            <a:r>
              <a:rPr lang="it-IT" dirty="0" smtClean="0">
                <a:solidFill>
                  <a:srgbClr val="000090"/>
                </a:solidFill>
              </a:rPr>
              <a:t>Rispetto dell’uso ottimale</a:t>
            </a:r>
            <a:endParaRPr lang="it-IT" dirty="0">
              <a:solidFill>
                <a:srgbClr val="00009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smtClean="0">
                <a:solidFill>
                  <a:srgbClr val="000090"/>
                </a:solidFill>
              </a:rPr>
              <a:t>Le Regioni e le commissioni del farmaco. Creano problemi, diseguaglianze di accesso, inducono migrazioni sanitarie, ….</a:t>
            </a:r>
          </a:p>
          <a:p>
            <a:r>
              <a:rPr lang="it-IT" dirty="0" smtClean="0">
                <a:solidFill>
                  <a:srgbClr val="000090"/>
                </a:solidFill>
              </a:rPr>
              <a:t>Lavorare con i professionisti per generici e </a:t>
            </a:r>
            <a:r>
              <a:rPr lang="it-IT" dirty="0" err="1" smtClean="0">
                <a:solidFill>
                  <a:srgbClr val="000090"/>
                </a:solidFill>
              </a:rPr>
              <a:t>biosimilari</a:t>
            </a:r>
            <a:r>
              <a:rPr lang="it-IT" dirty="0" smtClean="0">
                <a:solidFill>
                  <a:srgbClr val="000090"/>
                </a:solidFill>
              </a:rPr>
              <a:t> per liberare risorse</a:t>
            </a:r>
          </a:p>
          <a:p>
            <a:endParaRPr lang="it-IT" dirty="0">
              <a:solidFill>
                <a:srgbClr val="000090"/>
              </a:solidFill>
            </a:endParaRPr>
          </a:p>
          <a:p>
            <a:r>
              <a:rPr lang="it-IT" dirty="0" smtClean="0">
                <a:solidFill>
                  <a:srgbClr val="000090"/>
                </a:solidFill>
              </a:rPr>
              <a:t>Forse potrebbero/dovrebbero fare qualche altra  cosa. Liberarci dalle schede AIFA e disegnare schede che valutino l’appropriatezza non della prescrizione ma della gestione del paziente.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0090"/>
                </a:solidFill>
              </a:rPr>
              <a:t>Vi è un dato su un farmaco importante che ha una durata di trattamento medio di 1.7 mesi quando la media degli studi clinici era di circa 6. Pazienti sbagliati o incapacità a gestire la tossicità? Non lo sapremo mai. </a:t>
            </a:r>
            <a:endParaRPr lang="it-IT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0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395536" y="274638"/>
            <a:ext cx="843528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smtClean="0">
                <a:solidFill>
                  <a:srgbClr val="000090"/>
                </a:solidFill>
                <a:latin typeface="+mn-lt"/>
                <a:cs typeface="ＭＳ Ｐゴシック" charset="0"/>
              </a:rPr>
              <a:t>Il rischio di morte per chirurgia per ca del pancreas negli ospedali italiani nel 2010-2012</a:t>
            </a:r>
            <a:endParaRPr lang="en-US" sz="3200" b="1" dirty="0">
              <a:solidFill>
                <a:srgbClr val="000090"/>
              </a:solidFill>
              <a:latin typeface="+mn-lt"/>
              <a:cs typeface="ＭＳ Ｐゴシック" charset="0"/>
            </a:endParaRPr>
          </a:p>
        </p:txBody>
      </p:sp>
      <p:sp>
        <p:nvSpPr>
          <p:cNvPr id="3" name="Rettangolo 5"/>
          <p:cNvSpPr>
            <a:spLocks noChangeArrowheads="1"/>
          </p:cNvSpPr>
          <p:nvPr/>
        </p:nvSpPr>
        <p:spPr bwMode="auto">
          <a:xfrm>
            <a:off x="6118225" y="6372036"/>
            <a:ext cx="2929007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800" b="1" dirty="0" err="1" smtClean="0">
                <a:solidFill>
                  <a:srgbClr val="000090"/>
                </a:solidFill>
                <a:latin typeface="+mn-lt"/>
                <a:ea typeface="MS PGothic" pitchFamily="34" charset="-128"/>
                <a:cs typeface="Calibri" panose="020F0502020204030204" pitchFamily="34" charset="0"/>
              </a:rPr>
              <a:t>Balzano</a:t>
            </a:r>
            <a:r>
              <a:rPr lang="en-GB" altLang="en-US" sz="1800" b="1" dirty="0" smtClean="0">
                <a:solidFill>
                  <a:srgbClr val="000090"/>
                </a:solidFill>
                <a:latin typeface="+mn-lt"/>
                <a:ea typeface="MS PGothic" pitchFamily="34" charset="-128"/>
                <a:cs typeface="Calibri" panose="020F0502020204030204" pitchFamily="34" charset="0"/>
              </a:rPr>
              <a:t> GP, </a:t>
            </a:r>
            <a:r>
              <a:rPr lang="en-GB" altLang="en-US" sz="1800" b="1" dirty="0">
                <a:solidFill>
                  <a:srgbClr val="000090"/>
                </a:solidFill>
                <a:latin typeface="+mn-lt"/>
                <a:ea typeface="MS PGothic" pitchFamily="34" charset="-128"/>
                <a:cs typeface="Calibri" panose="020F0502020204030204" pitchFamily="34" charset="0"/>
              </a:rPr>
              <a:t>et al. </a:t>
            </a:r>
            <a:r>
              <a:rPr lang="en-GB" altLang="en-US" sz="1800" b="1" dirty="0" smtClean="0">
                <a:solidFill>
                  <a:srgbClr val="000090"/>
                </a:solidFill>
                <a:latin typeface="+mn-lt"/>
                <a:ea typeface="MS PGothic" pitchFamily="34" charset="-128"/>
                <a:cs typeface="Calibri" panose="020F0502020204030204" pitchFamily="34" charset="0"/>
              </a:rPr>
              <a:t>AISP study</a:t>
            </a:r>
            <a:endParaRPr lang="en-GB" altLang="en-US" sz="1800" b="1" dirty="0">
              <a:solidFill>
                <a:srgbClr val="000090"/>
              </a:solidFill>
              <a:latin typeface="+mn-lt"/>
              <a:ea typeface="MS PGothic" pitchFamily="34" charset="-128"/>
              <a:cs typeface="Calibri" panose="020F0502020204030204" pitchFamily="34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442080"/>
              </p:ext>
            </p:extLst>
          </p:nvPr>
        </p:nvGraphicFramePr>
        <p:xfrm>
          <a:off x="420688" y="1571625"/>
          <a:ext cx="8423275" cy="3187701"/>
        </p:xfrm>
        <a:graphic>
          <a:graphicData uri="http://schemas.openxmlformats.org/drawingml/2006/table">
            <a:tbl>
              <a:tblPr/>
              <a:tblGrid>
                <a:gridCol w="1568450"/>
                <a:gridCol w="1239837"/>
                <a:gridCol w="1403350"/>
                <a:gridCol w="1403350"/>
                <a:gridCol w="1403350"/>
                <a:gridCol w="1404938"/>
              </a:tblGrid>
              <a:tr h="64020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Volume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n°ospedali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Very high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(6)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High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(17)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Medium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(37)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Low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(76)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Very low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(408)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37154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Definizione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&gt; 141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58-141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27-57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10-26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&lt;9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54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Casi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54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10,936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1,977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2,388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2,165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2,120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2,286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64020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Mortalità per  chirurgia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9631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Non resettiva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4.6%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10.6%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9631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Resettiva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3.8%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11.7%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1160463" y="4965154"/>
            <a:ext cx="7010400" cy="1200150"/>
          </a:xfrm>
          <a:prstGeom prst="rect">
            <a:avLst/>
          </a:prstGeom>
          <a:noFill/>
          <a:ln w="5715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rgbClr val="000090"/>
                </a:solidFill>
              </a:rPr>
              <a:t>Se </a:t>
            </a:r>
            <a:r>
              <a:rPr lang="en-US" sz="1800" b="1" dirty="0" err="1">
                <a:solidFill>
                  <a:srgbClr val="000090"/>
                </a:solidFill>
              </a:rPr>
              <a:t>trattamento</a:t>
            </a:r>
            <a:r>
              <a:rPr lang="en-US" sz="1800" b="1" dirty="0">
                <a:solidFill>
                  <a:srgbClr val="000090"/>
                </a:solidFill>
              </a:rPr>
              <a:t> in very high volume:</a:t>
            </a:r>
          </a:p>
          <a:p>
            <a:pPr algn="ctr" eaLnBrk="1" hangingPunct="1"/>
            <a:r>
              <a:rPr lang="en-US" sz="1800" b="1" dirty="0">
                <a:solidFill>
                  <a:srgbClr val="000090"/>
                </a:solidFill>
              </a:rPr>
              <a:t>39.7% di </a:t>
            </a:r>
            <a:r>
              <a:rPr lang="en-US" sz="1800" b="1" dirty="0" err="1">
                <a:solidFill>
                  <a:srgbClr val="000090"/>
                </a:solidFill>
              </a:rPr>
              <a:t>interventi</a:t>
            </a:r>
            <a:r>
              <a:rPr lang="en-US" sz="1800" b="1" dirty="0">
                <a:solidFill>
                  <a:srgbClr val="000090"/>
                </a:solidFill>
              </a:rPr>
              <a:t> non </a:t>
            </a:r>
            <a:r>
              <a:rPr lang="en-US" sz="1800" b="1" dirty="0" err="1">
                <a:solidFill>
                  <a:srgbClr val="000090"/>
                </a:solidFill>
              </a:rPr>
              <a:t>resettivi</a:t>
            </a:r>
            <a:r>
              <a:rPr lang="en-US" sz="1800" b="1" dirty="0">
                <a:solidFill>
                  <a:srgbClr val="000090"/>
                </a:solidFill>
              </a:rPr>
              <a:t> </a:t>
            </a:r>
            <a:r>
              <a:rPr lang="en-US" sz="1800" b="1" dirty="0" err="1">
                <a:solidFill>
                  <a:srgbClr val="000090"/>
                </a:solidFill>
              </a:rPr>
              <a:t>evitati</a:t>
            </a:r>
            <a:endParaRPr lang="en-US" sz="1800" b="1" dirty="0">
              <a:solidFill>
                <a:srgbClr val="000090"/>
              </a:solidFill>
            </a:endParaRPr>
          </a:p>
          <a:p>
            <a:pPr algn="ctr" eaLnBrk="1" hangingPunct="1"/>
            <a:r>
              <a:rPr lang="en-US" sz="1800" b="1" dirty="0">
                <a:solidFill>
                  <a:srgbClr val="000090"/>
                </a:solidFill>
              </a:rPr>
              <a:t>9.2% di </a:t>
            </a:r>
            <a:r>
              <a:rPr lang="en-US" sz="1800" b="1" dirty="0" err="1">
                <a:solidFill>
                  <a:srgbClr val="000090"/>
                </a:solidFill>
              </a:rPr>
              <a:t>interventi</a:t>
            </a:r>
            <a:r>
              <a:rPr lang="en-US" sz="1800" b="1" dirty="0">
                <a:solidFill>
                  <a:srgbClr val="000090"/>
                </a:solidFill>
              </a:rPr>
              <a:t> </a:t>
            </a:r>
            <a:r>
              <a:rPr lang="en-US" sz="1800" b="1" dirty="0" err="1">
                <a:solidFill>
                  <a:srgbClr val="000090"/>
                </a:solidFill>
              </a:rPr>
              <a:t>resettivi</a:t>
            </a:r>
            <a:r>
              <a:rPr lang="en-US" sz="1800" b="1" dirty="0">
                <a:solidFill>
                  <a:srgbClr val="000090"/>
                </a:solidFill>
              </a:rPr>
              <a:t> </a:t>
            </a:r>
            <a:r>
              <a:rPr lang="en-US" sz="1800" b="1" dirty="0" err="1">
                <a:solidFill>
                  <a:srgbClr val="000090"/>
                </a:solidFill>
              </a:rPr>
              <a:t>evitati</a:t>
            </a:r>
            <a:endParaRPr lang="en-US" sz="1800" b="1" dirty="0">
              <a:solidFill>
                <a:srgbClr val="000090"/>
              </a:solidFill>
            </a:endParaRPr>
          </a:p>
          <a:p>
            <a:pPr algn="ctr" eaLnBrk="1" hangingPunct="1"/>
            <a:r>
              <a:rPr lang="en-US" sz="1800" b="1" dirty="0">
                <a:solidFill>
                  <a:srgbClr val="000090"/>
                </a:solidFill>
              </a:rPr>
              <a:t>56.7% </a:t>
            </a:r>
            <a:r>
              <a:rPr lang="en-US" sz="1800" b="1" dirty="0" err="1">
                <a:solidFill>
                  <a:srgbClr val="000090"/>
                </a:solidFill>
              </a:rPr>
              <a:t>morti</a:t>
            </a:r>
            <a:r>
              <a:rPr lang="en-US" sz="1800" b="1" dirty="0">
                <a:solidFill>
                  <a:srgbClr val="000090"/>
                </a:solidFill>
              </a:rPr>
              <a:t> </a:t>
            </a:r>
            <a:r>
              <a:rPr lang="en-US" sz="1800" b="1" dirty="0" err="1">
                <a:solidFill>
                  <a:srgbClr val="000090"/>
                </a:solidFill>
              </a:rPr>
              <a:t>evitate</a:t>
            </a:r>
            <a:endParaRPr lang="en-US" sz="18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161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70"/>
          <a:stretch/>
        </p:blipFill>
        <p:spPr bwMode="auto">
          <a:xfrm>
            <a:off x="-1" y="76200"/>
            <a:ext cx="9143999" cy="58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62" r="50000" b="25714"/>
          <a:stretch/>
        </p:blipFill>
        <p:spPr bwMode="auto">
          <a:xfrm>
            <a:off x="1475656" y="764704"/>
            <a:ext cx="6012160" cy="2054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uppo 3"/>
          <p:cNvGrpSpPr/>
          <p:nvPr/>
        </p:nvGrpSpPr>
        <p:grpSpPr>
          <a:xfrm>
            <a:off x="611560" y="3091655"/>
            <a:ext cx="4555324" cy="2641601"/>
            <a:chOff x="4572000" y="3886200"/>
            <a:chExt cx="4555324" cy="264160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82" t="50000" r="21792" b="22738"/>
            <a:stretch/>
          </p:blipFill>
          <p:spPr bwMode="auto">
            <a:xfrm>
              <a:off x="4572000" y="3886200"/>
              <a:ext cx="4555324" cy="2641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39" t="58411" r="1857" b="32482"/>
            <a:stretch/>
          </p:blipFill>
          <p:spPr bwMode="auto">
            <a:xfrm>
              <a:off x="5105400" y="5257800"/>
              <a:ext cx="2299855" cy="714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4" t="16084" r="10368" b="27262"/>
          <a:stretch/>
        </p:blipFill>
        <p:spPr bwMode="auto">
          <a:xfrm>
            <a:off x="5653608" y="4274897"/>
            <a:ext cx="3500429" cy="253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6"/>
          <p:cNvSpPr>
            <a:spLocks noChangeArrowheads="1"/>
          </p:cNvSpPr>
          <p:nvPr/>
        </p:nvSpPr>
        <p:spPr bwMode="auto">
          <a:xfrm>
            <a:off x="6732240" y="4037583"/>
            <a:ext cx="201622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0090"/>
                </a:solidFill>
              </a:rPr>
              <a:t>CONKO 0001</a:t>
            </a:r>
            <a:endParaRPr lang="en-GB" sz="1600" b="1" dirty="0">
              <a:solidFill>
                <a:srgbClr val="000090"/>
              </a:solidFill>
            </a:endParaRPr>
          </a:p>
          <a:p>
            <a:pPr algn="ctr"/>
            <a:endParaRPr lang="it-IT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526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271463" y="364067"/>
            <a:ext cx="8686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0090"/>
                </a:solidFill>
                <a:latin typeface="Calibri" charset="0"/>
                <a:ea typeface="MS PGothic" charset="0"/>
              </a:rPr>
              <a:t>Completamento</a:t>
            </a:r>
            <a:r>
              <a:rPr lang="en-US" sz="3600" b="1" dirty="0" smtClean="0">
                <a:solidFill>
                  <a:srgbClr val="000090"/>
                </a:solidFill>
                <a:latin typeface="Calibri" charset="0"/>
                <a:ea typeface="MS PGothic" charset="0"/>
              </a:rPr>
              <a:t> vs. </a:t>
            </a:r>
            <a:r>
              <a:rPr lang="en-US" sz="3600" b="1" dirty="0" err="1" smtClean="0">
                <a:solidFill>
                  <a:srgbClr val="000090"/>
                </a:solidFill>
                <a:latin typeface="Calibri" charset="0"/>
                <a:ea typeface="MS PGothic" charset="0"/>
              </a:rPr>
              <a:t>Sopravvivenza</a:t>
            </a:r>
            <a:endParaRPr lang="en-US" sz="3600" b="1" dirty="0">
              <a:solidFill>
                <a:srgbClr val="000090"/>
              </a:solidFill>
              <a:latin typeface="Calibri" charset="0"/>
              <a:ea typeface="MS PGothic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331913"/>
            <a:ext cx="6200775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1"/>
          <a:stretch/>
        </p:blipFill>
        <p:spPr bwMode="auto">
          <a:xfrm>
            <a:off x="1514475" y="1507067"/>
            <a:ext cx="6200775" cy="448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3563938" y="6235700"/>
            <a:ext cx="5256212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en-US" sz="1800" b="1" dirty="0" err="1" smtClean="0">
                <a:solidFill>
                  <a:srgbClr val="000090"/>
                </a:solidFill>
                <a:latin typeface="Calibri" panose="020F0502020204030204" pitchFamily="34" charset="0"/>
                <a:ea typeface="MS PGothic" pitchFamily="34" charset="-128"/>
                <a:cs typeface="+mn-cs"/>
              </a:rPr>
              <a:t>Tzeng</a:t>
            </a:r>
            <a:r>
              <a:rPr lang="it-IT" altLang="en-US" sz="1800" b="1" dirty="0" smtClean="0">
                <a:solidFill>
                  <a:srgbClr val="000090"/>
                </a:solidFill>
                <a:latin typeface="Calibri" panose="020F0502020204030204" pitchFamily="34" charset="0"/>
                <a:ea typeface="MS PGothic" pitchFamily="34" charset="-128"/>
                <a:cs typeface="+mn-cs"/>
              </a:rPr>
              <a:t> CWD, </a:t>
            </a:r>
            <a:r>
              <a:rPr lang="it-IT" altLang="en-US" sz="1800" b="1" dirty="0">
                <a:solidFill>
                  <a:srgbClr val="000090"/>
                </a:solidFill>
                <a:latin typeface="Calibri" panose="020F0502020204030204" pitchFamily="34" charset="0"/>
                <a:ea typeface="MS PGothic" pitchFamily="34" charset="-128"/>
                <a:cs typeface="+mn-cs"/>
              </a:rPr>
              <a:t>et </a:t>
            </a:r>
            <a:r>
              <a:rPr lang="it-IT" altLang="en-US" sz="1800" b="1" dirty="0" smtClean="0">
                <a:solidFill>
                  <a:srgbClr val="000090"/>
                </a:solidFill>
                <a:latin typeface="Calibri" panose="020F0502020204030204" pitchFamily="34" charset="0"/>
                <a:ea typeface="MS PGothic" pitchFamily="34" charset="-128"/>
                <a:cs typeface="+mn-cs"/>
              </a:rPr>
              <a:t>al. </a:t>
            </a:r>
            <a:r>
              <a:rPr lang="it-IT" altLang="en-US" sz="1800" b="1" dirty="0">
                <a:solidFill>
                  <a:srgbClr val="000090"/>
                </a:solidFill>
                <a:latin typeface="Calibri" panose="020F0502020204030204" pitchFamily="34" charset="0"/>
                <a:ea typeface="MS PGothic" pitchFamily="34" charset="-128"/>
                <a:cs typeface="+mn-cs"/>
              </a:rPr>
              <a:t>J </a:t>
            </a:r>
            <a:r>
              <a:rPr lang="it-IT" altLang="en-US" sz="1800" b="1" dirty="0" err="1">
                <a:solidFill>
                  <a:srgbClr val="000090"/>
                </a:solidFill>
                <a:latin typeface="Calibri" panose="020F0502020204030204" pitchFamily="34" charset="0"/>
                <a:ea typeface="MS PGothic" pitchFamily="34" charset="-128"/>
                <a:cs typeface="+mn-cs"/>
              </a:rPr>
              <a:t>Gastrointest</a:t>
            </a:r>
            <a:r>
              <a:rPr lang="it-IT" altLang="en-US" sz="1800" b="1" dirty="0">
                <a:solidFill>
                  <a:srgbClr val="000090"/>
                </a:solidFill>
                <a:latin typeface="Calibri" panose="020F0502020204030204" pitchFamily="34" charset="0"/>
                <a:ea typeface="MS PGothic" pitchFamily="34" charset="-128"/>
                <a:cs typeface="+mn-cs"/>
              </a:rPr>
              <a:t> </a:t>
            </a:r>
            <a:r>
              <a:rPr lang="it-IT" altLang="en-US" sz="1800" b="1" dirty="0" err="1">
                <a:solidFill>
                  <a:srgbClr val="000090"/>
                </a:solidFill>
                <a:latin typeface="Calibri" panose="020F0502020204030204" pitchFamily="34" charset="0"/>
                <a:ea typeface="MS PGothic" pitchFamily="34" charset="-128"/>
                <a:cs typeface="+mn-cs"/>
              </a:rPr>
              <a:t>Surg</a:t>
            </a:r>
            <a:r>
              <a:rPr lang="it-IT" altLang="en-US" sz="1800" b="1" dirty="0">
                <a:solidFill>
                  <a:srgbClr val="000090"/>
                </a:solidFill>
                <a:latin typeface="Calibri" panose="020F0502020204030204" pitchFamily="34" charset="0"/>
                <a:ea typeface="MS PGothic" pitchFamily="34" charset="-128"/>
                <a:cs typeface="+mn-cs"/>
              </a:rPr>
              <a:t> </a:t>
            </a:r>
            <a:r>
              <a:rPr lang="it-IT" altLang="en-US" sz="1800" b="1" dirty="0" smtClean="0">
                <a:solidFill>
                  <a:srgbClr val="000090"/>
                </a:solidFill>
                <a:latin typeface="Calibri" panose="020F0502020204030204" pitchFamily="34" charset="0"/>
                <a:ea typeface="MS PGothic" pitchFamily="34" charset="-128"/>
                <a:cs typeface="+mn-cs"/>
              </a:rPr>
              <a:t>2014, 18: 16-25</a:t>
            </a:r>
            <a:endParaRPr lang="en-GB" altLang="en-US" sz="1800" b="1" dirty="0">
              <a:solidFill>
                <a:srgbClr val="000090"/>
              </a:solidFill>
              <a:latin typeface="Calibri" panose="020F0502020204030204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412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609601" y="246063"/>
            <a:ext cx="7924800" cy="1008062"/>
          </a:xfrm>
          <a:prstGeom prst="rect">
            <a:avLst/>
          </a:prstGeom>
          <a:solidFill>
            <a:srgbClr val="C6D9F1">
              <a:alpha val="50000"/>
            </a:srgbClr>
          </a:solidFill>
          <a:ln w="38100">
            <a:solidFill>
              <a:srgbClr val="10253F"/>
            </a:solidFill>
          </a:ln>
        </p:spPr>
        <p:txBody>
          <a:bodyPr rtlCol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it-IT" sz="40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Dove farsi curare?</a:t>
            </a:r>
            <a:endParaRPr lang="it-IT" sz="4000" b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grpSp>
        <p:nvGrpSpPr>
          <p:cNvPr id="3" name="Gruppo 6"/>
          <p:cNvGrpSpPr>
            <a:grpSpLocks/>
          </p:cNvGrpSpPr>
          <p:nvPr/>
        </p:nvGrpSpPr>
        <p:grpSpPr bwMode="auto">
          <a:xfrm>
            <a:off x="1015999" y="1269995"/>
            <a:ext cx="6959600" cy="5472642"/>
            <a:chOff x="0" y="1254125"/>
            <a:chExt cx="6624622" cy="54000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54125"/>
              <a:ext cx="6624622" cy="27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3" r="11667"/>
            <a:stretch>
              <a:fillRect/>
            </a:stretch>
          </p:blipFill>
          <p:spPr bwMode="auto">
            <a:xfrm>
              <a:off x="0" y="3954125"/>
              <a:ext cx="6624622" cy="27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68627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3" t="11256" r="4327" b="46294"/>
          <a:stretch>
            <a:fillRect/>
          </a:stretch>
        </p:blipFill>
        <p:spPr bwMode="auto">
          <a:xfrm>
            <a:off x="846667" y="1162387"/>
            <a:ext cx="4758261" cy="391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457200" y="5176054"/>
            <a:ext cx="8229600" cy="14787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 smtClean="0">
                <a:solidFill>
                  <a:srgbClr val="000090"/>
                </a:solidFill>
              </a:rPr>
              <a:t>Pazienti con storia di cancro in Italia:</a:t>
            </a:r>
          </a:p>
          <a:p>
            <a:r>
              <a:rPr lang="it-IT" sz="2800" b="1" dirty="0" smtClean="0">
                <a:solidFill>
                  <a:srgbClr val="000090"/>
                </a:solidFill>
              </a:rPr>
              <a:t>2012: 2.500.000</a:t>
            </a:r>
          </a:p>
          <a:p>
            <a:r>
              <a:rPr lang="it-IT" sz="2800" b="1" dirty="0" smtClean="0">
                <a:solidFill>
                  <a:srgbClr val="000090"/>
                </a:solidFill>
              </a:rPr>
              <a:t>2020: 4.500.000</a:t>
            </a:r>
            <a:endParaRPr lang="it-IT" sz="2800" b="1" dirty="0">
              <a:solidFill>
                <a:srgbClr val="00009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t="11503"/>
          <a:stretch/>
        </p:blipFill>
        <p:spPr>
          <a:xfrm>
            <a:off x="6385939" y="450721"/>
            <a:ext cx="2419392" cy="3110972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5977466" y="3561693"/>
            <a:ext cx="3166534" cy="1010307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 smtClean="0">
                <a:solidFill>
                  <a:srgbClr val="000090"/>
                </a:solidFill>
              </a:rPr>
              <a:t>Mortalità:</a:t>
            </a:r>
          </a:p>
          <a:p>
            <a:r>
              <a:rPr lang="it-IT" sz="2800" b="1" dirty="0" smtClean="0">
                <a:solidFill>
                  <a:srgbClr val="000090"/>
                </a:solidFill>
              </a:rPr>
              <a:t> -12% negli uomini</a:t>
            </a:r>
          </a:p>
          <a:p>
            <a:r>
              <a:rPr lang="it-IT" sz="2800" b="1" dirty="0" smtClean="0">
                <a:solidFill>
                  <a:srgbClr val="000090"/>
                </a:solidFill>
              </a:rPr>
              <a:t>-6% nelle donne</a:t>
            </a:r>
            <a:endParaRPr lang="it-IT" sz="2800" b="1" dirty="0">
              <a:solidFill>
                <a:srgbClr val="00009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18536" y="137459"/>
            <a:ext cx="77893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00090"/>
                </a:solidFill>
              </a:rPr>
              <a:t>Invecchiamento della popolazione (maggiore attesa di vita)</a:t>
            </a:r>
          </a:p>
          <a:p>
            <a:pPr lvl="1"/>
            <a:r>
              <a:rPr lang="it-IT" sz="2400" dirty="0">
                <a:solidFill>
                  <a:srgbClr val="000090"/>
                </a:solidFill>
              </a:rPr>
              <a:t>Over 65 nel 2030 &gt; 30% della popolazione</a:t>
            </a:r>
          </a:p>
        </p:txBody>
      </p:sp>
    </p:spTree>
    <p:extLst>
      <p:ext uri="{BB962C8B-B14F-4D97-AF65-F5344CB8AC3E}">
        <p14:creationId xmlns:p14="http://schemas.microsoft.com/office/powerpoint/2010/main" val="3831729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47733" cy="1143000"/>
          </a:xfrm>
          <a:solidFill>
            <a:srgbClr val="C6D9F1"/>
          </a:solidFill>
        </p:spPr>
        <p:txBody>
          <a:bodyPr/>
          <a:lstStyle/>
          <a:p>
            <a:r>
              <a:rPr lang="it-IT" b="1" dirty="0" smtClean="0">
                <a:solidFill>
                  <a:srgbClr val="000090"/>
                </a:solidFill>
              </a:rPr>
              <a:t>Cancro e EU (2008)</a:t>
            </a:r>
            <a:endParaRPr lang="it-IT" b="1" dirty="0">
              <a:solidFill>
                <a:srgbClr val="00009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b="1" dirty="0" smtClean="0">
                <a:solidFill>
                  <a:srgbClr val="000090"/>
                </a:solidFill>
              </a:rPr>
              <a:t> </a:t>
            </a:r>
          </a:p>
          <a:p>
            <a:r>
              <a:rPr lang="it-IT" b="1" dirty="0" smtClean="0">
                <a:solidFill>
                  <a:srgbClr val="000090"/>
                </a:solidFill>
              </a:rPr>
              <a:t>2.45 milioni di ammalati</a:t>
            </a:r>
          </a:p>
          <a:p>
            <a:r>
              <a:rPr lang="it-IT" b="1" dirty="0" smtClean="0">
                <a:solidFill>
                  <a:srgbClr val="000090"/>
                </a:solidFill>
              </a:rPr>
              <a:t>1.23 milioni di morti</a:t>
            </a:r>
          </a:p>
          <a:p>
            <a:endParaRPr lang="it-IT" b="1" dirty="0" smtClean="0">
              <a:solidFill>
                <a:srgbClr val="000090"/>
              </a:solidFill>
            </a:endParaRPr>
          </a:p>
          <a:p>
            <a:r>
              <a:rPr lang="it-IT" b="1" dirty="0" smtClean="0">
                <a:solidFill>
                  <a:srgbClr val="000090"/>
                </a:solidFill>
              </a:rPr>
              <a:t>51 miliardi il costo sanitario del cancro</a:t>
            </a:r>
          </a:p>
          <a:p>
            <a:r>
              <a:rPr lang="it-IT" b="1" dirty="0" smtClean="0">
                <a:solidFill>
                  <a:srgbClr val="000090"/>
                </a:solidFill>
              </a:rPr>
              <a:t>126 miliardi il “costo totale del cancro” (perdita di produttività 42.6 miliardi; perdita di giornate lavorative 9.43 miliardi; cure indirette, 23.2 miliardi)</a:t>
            </a:r>
          </a:p>
          <a:p>
            <a:endParaRPr lang="it-IT" b="1" dirty="0" smtClean="0">
              <a:solidFill>
                <a:srgbClr val="000090"/>
              </a:solidFill>
            </a:endParaRPr>
          </a:p>
          <a:p>
            <a:r>
              <a:rPr lang="it-IT" b="1" dirty="0" smtClean="0">
                <a:solidFill>
                  <a:srgbClr val="000090"/>
                </a:solidFill>
              </a:rPr>
              <a:t>Il costo più alto per il cancro del polmone,  18.8 miliardi, seguito da mammella, 15 miliardi, colon-retto, 13.1 miliardi e prostata, 8.43 miliardi.</a:t>
            </a:r>
          </a:p>
          <a:p>
            <a:endParaRPr lang="it-IT" b="1" dirty="0">
              <a:solidFill>
                <a:srgbClr val="000090"/>
              </a:solidFill>
            </a:endParaRPr>
          </a:p>
          <a:p>
            <a:endParaRPr lang="it-IT" b="1" dirty="0">
              <a:solidFill>
                <a:srgbClr val="00009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083" y="395288"/>
            <a:ext cx="2750717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07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C6D9F1"/>
          </a:solidFill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0090"/>
                </a:solidFill>
              </a:rPr>
              <a:t>Il problema cancro:</a:t>
            </a:r>
            <a:br>
              <a:rPr lang="it-IT" b="1" dirty="0" smtClean="0">
                <a:solidFill>
                  <a:srgbClr val="000090"/>
                </a:solidFill>
              </a:rPr>
            </a:br>
            <a:r>
              <a:rPr lang="it-IT" b="1" dirty="0" smtClean="0">
                <a:solidFill>
                  <a:srgbClr val="000090"/>
                </a:solidFill>
              </a:rPr>
              <a:t>ricerca e innovazione</a:t>
            </a:r>
            <a:endParaRPr lang="it-IT" b="1" dirty="0">
              <a:solidFill>
                <a:srgbClr val="00009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21933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it-IT" b="1" dirty="0" smtClean="0">
                <a:solidFill>
                  <a:srgbClr val="000090"/>
                </a:solidFill>
              </a:rPr>
              <a:t>Prevenzione (ridurre carico di malattia)</a:t>
            </a:r>
          </a:p>
          <a:p>
            <a:pPr lvl="1"/>
            <a:r>
              <a:rPr lang="it-IT" b="1" dirty="0" smtClean="0">
                <a:solidFill>
                  <a:srgbClr val="000090"/>
                </a:solidFill>
              </a:rPr>
              <a:t>Stili di vita; screening</a:t>
            </a:r>
          </a:p>
          <a:p>
            <a:endParaRPr lang="it-IT" b="1" dirty="0" smtClean="0">
              <a:solidFill>
                <a:srgbClr val="000090"/>
              </a:solidFill>
            </a:endParaRPr>
          </a:p>
          <a:p>
            <a:r>
              <a:rPr lang="it-IT" b="1" dirty="0" smtClean="0">
                <a:solidFill>
                  <a:srgbClr val="000090"/>
                </a:solidFill>
              </a:rPr>
              <a:t>Sviluppo di terapie innovative con costi trasparenti ed equi in funzione dei risultati ma altrettanta richiesta ai clinici di usarli in maniera ottimale</a:t>
            </a:r>
          </a:p>
          <a:p>
            <a:endParaRPr lang="it-IT" b="1" dirty="0">
              <a:solidFill>
                <a:srgbClr val="000090"/>
              </a:solidFill>
            </a:endParaRPr>
          </a:p>
          <a:p>
            <a:r>
              <a:rPr lang="it-IT" b="1" dirty="0" smtClean="0">
                <a:solidFill>
                  <a:srgbClr val="000090"/>
                </a:solidFill>
              </a:rPr>
              <a:t>Riorganizzazione dei sistemi sanitari regionali per liberare risorse</a:t>
            </a:r>
          </a:p>
          <a:p>
            <a:pPr lvl="1"/>
            <a:r>
              <a:rPr lang="it-IT" b="1" dirty="0" smtClean="0">
                <a:solidFill>
                  <a:srgbClr val="000090"/>
                </a:solidFill>
              </a:rPr>
              <a:t>Sviluppo della ricerca clinica </a:t>
            </a:r>
          </a:p>
          <a:p>
            <a:pPr lvl="1"/>
            <a:r>
              <a:rPr lang="it-IT" b="1" dirty="0" smtClean="0">
                <a:solidFill>
                  <a:srgbClr val="000090"/>
                </a:solidFill>
              </a:rPr>
              <a:t>Ottimizzazione dei risultati</a:t>
            </a:r>
          </a:p>
          <a:p>
            <a:endParaRPr lang="it-IT" b="1" dirty="0">
              <a:solidFill>
                <a:srgbClr val="000090"/>
              </a:solidFill>
            </a:endParaRPr>
          </a:p>
          <a:p>
            <a:endParaRPr lang="it-IT" b="1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235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/>
          </p:cNvSpPr>
          <p:nvPr/>
        </p:nvSpPr>
        <p:spPr>
          <a:xfrm>
            <a:off x="457200" y="188806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it-IT" sz="3600" b="1" dirty="0" smtClean="0">
                <a:solidFill>
                  <a:srgbClr val="000090"/>
                </a:solidFill>
              </a:rPr>
              <a:t>Educazione per la popolazione (giovani)</a:t>
            </a:r>
          </a:p>
          <a:p>
            <a:pPr marL="0" indent="0">
              <a:buFont typeface="Arial"/>
              <a:buNone/>
            </a:pPr>
            <a:r>
              <a:rPr lang="it-IT" sz="3600" b="1" dirty="0" smtClean="0">
                <a:solidFill>
                  <a:srgbClr val="000090"/>
                </a:solidFill>
              </a:rPr>
              <a:t>	</a:t>
            </a:r>
            <a:r>
              <a:rPr lang="it-IT" sz="3600" i="1" dirty="0" smtClean="0">
                <a:solidFill>
                  <a:srgbClr val="000090"/>
                </a:solidFill>
              </a:rPr>
              <a:t>stili di vita</a:t>
            </a:r>
            <a:r>
              <a:rPr lang="it-IT" sz="3600" dirty="0" smtClean="0">
                <a:solidFill>
                  <a:srgbClr val="000090"/>
                </a:solidFill>
              </a:rPr>
              <a:t>: obesità; fumo; malattie virali</a:t>
            </a:r>
          </a:p>
          <a:p>
            <a:pPr marL="0" indent="0">
              <a:buFont typeface="Arial"/>
              <a:buNone/>
            </a:pPr>
            <a:r>
              <a:rPr lang="it-IT" sz="3600" dirty="0" smtClean="0">
                <a:solidFill>
                  <a:srgbClr val="000090"/>
                </a:solidFill>
              </a:rPr>
              <a:t>	</a:t>
            </a:r>
            <a:r>
              <a:rPr lang="it-IT" sz="3600" i="1" dirty="0" smtClean="0">
                <a:solidFill>
                  <a:srgbClr val="000090"/>
                </a:solidFill>
              </a:rPr>
              <a:t>screening</a:t>
            </a:r>
          </a:p>
          <a:p>
            <a:pPr marL="0" lvl="1" indent="0">
              <a:buFont typeface="Arial"/>
              <a:buNone/>
            </a:pPr>
            <a:endParaRPr lang="it-IT" b="1" dirty="0" smtClean="0">
              <a:solidFill>
                <a:srgbClr val="000090"/>
              </a:solidFill>
            </a:endParaRPr>
          </a:p>
          <a:p>
            <a:pPr marL="0" indent="0">
              <a:buFont typeface="Arial"/>
              <a:buNone/>
            </a:pPr>
            <a:endParaRPr lang="it-IT" dirty="0" smtClean="0">
              <a:solidFill>
                <a:srgbClr val="000090"/>
              </a:solidFill>
            </a:endParaRPr>
          </a:p>
          <a:p>
            <a:endParaRPr lang="it-IT" dirty="0">
              <a:solidFill>
                <a:srgbClr val="000090"/>
              </a:solidFill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457200" y="494771"/>
            <a:ext cx="8229600" cy="1143000"/>
          </a:xfrm>
          <a:prstGeom prst="rect">
            <a:avLst/>
          </a:prstGeom>
          <a:solidFill>
            <a:srgbClr val="C6D9F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smtClean="0">
                <a:solidFill>
                  <a:srgbClr val="000090"/>
                </a:solidFill>
              </a:rPr>
              <a:t>Riduzione del carico di malattia </a:t>
            </a:r>
          </a:p>
          <a:p>
            <a:r>
              <a:rPr lang="it-IT" sz="3600" b="1" dirty="0" smtClean="0">
                <a:solidFill>
                  <a:srgbClr val="000090"/>
                </a:solidFill>
              </a:rPr>
              <a:t>e diagnosi precoce</a:t>
            </a:r>
            <a:endParaRPr lang="it-IT" sz="3600" b="1" dirty="0">
              <a:solidFill>
                <a:srgbClr val="00009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67" y="4487991"/>
            <a:ext cx="1598002" cy="110794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662" y="3307290"/>
            <a:ext cx="3002814" cy="298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476" y="3183465"/>
            <a:ext cx="2265324" cy="339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6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976438"/>
            <a:ext cx="1054100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55650" y="1484313"/>
            <a:ext cx="4681538" cy="3960812"/>
            <a:chOff x="2517" y="1162"/>
            <a:chExt cx="2313" cy="2041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517" y="1162"/>
              <a:ext cx="2313" cy="2041"/>
              <a:chOff x="2517" y="1162"/>
              <a:chExt cx="2313" cy="2041"/>
            </a:xfrm>
          </p:grpSpPr>
          <p:sp>
            <p:nvSpPr>
              <p:cNvPr id="7" name="Line 4"/>
              <p:cNvSpPr>
                <a:spLocks noChangeShapeType="1"/>
              </p:cNvSpPr>
              <p:nvPr/>
            </p:nvSpPr>
            <p:spPr bwMode="auto">
              <a:xfrm flipH="1">
                <a:off x="2517" y="1162"/>
                <a:ext cx="1089" cy="2041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>
                <a:off x="2517" y="3203"/>
                <a:ext cx="2313" cy="0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3606" y="1162"/>
                <a:ext cx="1224" cy="2041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</p:grpSp>
        <p:sp>
          <p:nvSpPr>
            <p:cNvPr id="5" name="Line 8"/>
            <p:cNvSpPr>
              <a:spLocks noChangeShapeType="1"/>
            </p:cNvSpPr>
            <p:nvPr/>
          </p:nvSpPr>
          <p:spPr bwMode="auto">
            <a:xfrm>
              <a:off x="3198" y="1933"/>
              <a:ext cx="861" cy="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2835" y="2614"/>
              <a:ext cx="1633" cy="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</p:grp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284538"/>
            <a:ext cx="1368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692275" y="4581525"/>
            <a:ext cx="2663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3200" b="1" smtClean="0">
                <a:solidFill>
                  <a:srgbClr val="333399"/>
                </a:solidFill>
                <a:cs typeface="+mn-cs"/>
              </a:rPr>
              <a:t>Regioni</a:t>
            </a: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3924300" y="2133600"/>
            <a:ext cx="1295400" cy="358775"/>
          </a:xfrm>
          <a:prstGeom prst="rightArrow">
            <a:avLst>
              <a:gd name="adj1" fmla="val 50000"/>
              <a:gd name="adj2" fmla="val 90265"/>
            </a:avLst>
          </a:prstGeom>
          <a:solidFill>
            <a:srgbClr val="C6D9F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4645025" y="3357563"/>
            <a:ext cx="1295400" cy="358775"/>
          </a:xfrm>
          <a:prstGeom prst="rightArrow">
            <a:avLst>
              <a:gd name="adj1" fmla="val 50000"/>
              <a:gd name="adj2" fmla="val 90265"/>
            </a:avLst>
          </a:prstGeom>
          <a:solidFill>
            <a:srgbClr val="C6D9F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5364163" y="4652963"/>
            <a:ext cx="1295400" cy="358775"/>
          </a:xfrm>
          <a:prstGeom prst="rightArrow">
            <a:avLst>
              <a:gd name="adj1" fmla="val 50000"/>
              <a:gd name="adj2" fmla="val 90265"/>
            </a:avLst>
          </a:prstGeom>
          <a:solidFill>
            <a:srgbClr val="C6D9F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5507038" y="2060575"/>
            <a:ext cx="3241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b="1" smtClean="0">
                <a:solidFill>
                  <a:srgbClr val="333399"/>
                </a:solidFill>
                <a:cs typeface="+mn-cs"/>
              </a:rPr>
              <a:t>efficacia a sicurezza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5902325" y="3141663"/>
            <a:ext cx="3241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b="1" smtClean="0">
                <a:solidFill>
                  <a:srgbClr val="333399"/>
                </a:solidFill>
                <a:cs typeface="+mn-cs"/>
              </a:rPr>
              <a:t>prezzo e rimborsabilità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6948488" y="4437063"/>
            <a:ext cx="21605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b="1" dirty="0" smtClean="0">
                <a:solidFill>
                  <a:srgbClr val="333399"/>
                </a:solidFill>
                <a:cs typeface="+mn-cs"/>
              </a:rPr>
              <a:t>Rispetto dell’uso ottimale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687917" y="381383"/>
            <a:ext cx="7744884" cy="646331"/>
          </a:xfrm>
          <a:prstGeom prst="rect">
            <a:avLst/>
          </a:prstGeom>
          <a:solidFill>
            <a:srgbClr val="D6D6F5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3600" b="1" dirty="0" smtClean="0">
                <a:solidFill>
                  <a:srgbClr val="000090"/>
                </a:solidFill>
                <a:cs typeface="+mn-cs"/>
              </a:rPr>
              <a:t>I farmaci: Framework </a:t>
            </a:r>
            <a:r>
              <a:rPr lang="it-IT" sz="3600" b="1" dirty="0" err="1" smtClean="0">
                <a:solidFill>
                  <a:srgbClr val="000090"/>
                </a:solidFill>
                <a:cs typeface="+mn-cs"/>
              </a:rPr>
              <a:t>regolatorio</a:t>
            </a:r>
            <a:endParaRPr lang="it-IT" sz="3600" b="1" dirty="0" smtClean="0">
              <a:solidFill>
                <a:srgbClr val="00009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52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dirty="0" smtClean="0">
                <a:solidFill>
                  <a:srgbClr val="000090"/>
                </a:solidFill>
              </a:rPr>
              <a:t>Efficacia e costo</a:t>
            </a:r>
            <a:endParaRPr lang="it-IT" dirty="0">
              <a:solidFill>
                <a:srgbClr val="00009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0090"/>
                </a:solidFill>
              </a:rPr>
              <a:t>EMA</a:t>
            </a:r>
            <a:r>
              <a:rPr lang="it-IT" dirty="0" smtClean="0">
                <a:solidFill>
                  <a:srgbClr val="000090"/>
                </a:solidFill>
              </a:rPr>
              <a:t>: autorizzazione sulla efficacia</a:t>
            </a:r>
          </a:p>
          <a:p>
            <a:pPr lvl="1"/>
            <a:r>
              <a:rPr lang="it-IT" dirty="0" smtClean="0">
                <a:solidFill>
                  <a:srgbClr val="000090"/>
                </a:solidFill>
              </a:rPr>
              <a:t>Definire i valori minimi e l’attesa di guadagno per ogni patologia (il rimborso è implicito in questo processo)</a:t>
            </a:r>
          </a:p>
        </p:txBody>
      </p:sp>
    </p:spTree>
    <p:extLst>
      <p:ext uri="{BB962C8B-B14F-4D97-AF65-F5344CB8AC3E}">
        <p14:creationId xmlns:p14="http://schemas.microsoft.com/office/powerpoint/2010/main" val="4195936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877" b="87010"/>
          <a:stretch>
            <a:fillRect/>
          </a:stretch>
        </p:blipFill>
        <p:spPr bwMode="auto">
          <a:xfrm>
            <a:off x="1000125" y="0"/>
            <a:ext cx="15446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7" r="12482" b="60902"/>
          <a:stretch>
            <a:fillRect/>
          </a:stretch>
        </p:blipFill>
        <p:spPr bwMode="auto">
          <a:xfrm>
            <a:off x="1214438" y="395288"/>
            <a:ext cx="7724775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1" t="45847" r="9932" b="41205"/>
          <a:stretch>
            <a:fillRect/>
          </a:stretch>
        </p:blipFill>
        <p:spPr bwMode="auto">
          <a:xfrm>
            <a:off x="989013" y="798513"/>
            <a:ext cx="744061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1" t="62042" r="43922"/>
          <a:stretch>
            <a:fillRect/>
          </a:stretch>
        </p:blipFill>
        <p:spPr bwMode="auto">
          <a:xfrm>
            <a:off x="455613" y="1670050"/>
            <a:ext cx="83089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5707063" y="4237038"/>
            <a:ext cx="2957512" cy="4619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3584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5"/>
          <a:stretch>
            <a:fillRect/>
          </a:stretch>
        </p:blipFill>
        <p:spPr bwMode="auto">
          <a:xfrm>
            <a:off x="4337050" y="4946650"/>
            <a:ext cx="4327525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6"/>
          <a:stretch>
            <a:fillRect/>
          </a:stretch>
        </p:blipFill>
        <p:spPr bwMode="auto">
          <a:xfrm>
            <a:off x="5024438" y="211138"/>
            <a:ext cx="333375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C6D9F1"/>
          </a:solidFill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rgbClr val="000090"/>
                </a:solidFill>
              </a:rPr>
              <a:t>Prezzo e rimborsabilità</a:t>
            </a:r>
            <a:endParaRPr lang="it-IT" dirty="0">
              <a:solidFill>
                <a:srgbClr val="000090"/>
              </a:solidFill>
            </a:endParaRPr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EMA</a:t>
            </a:r>
            <a:r>
              <a:rPr lang="it-IT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: autorizzazione sulla efficacia</a:t>
            </a:r>
          </a:p>
          <a:p>
            <a:pPr lvl="1"/>
            <a:r>
              <a:rPr lang="it-IT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Definire i valori minimi e l’attesa di guadagno per ogni patologia (il rimborso è implicito in questo processo</a:t>
            </a:r>
            <a:r>
              <a:rPr lang="it-IT" dirty="0" smtClean="0">
                <a:solidFill>
                  <a:srgbClr val="000090"/>
                </a:solidFill>
              </a:rPr>
              <a:t>)</a:t>
            </a:r>
          </a:p>
          <a:p>
            <a:r>
              <a:rPr lang="it-IT" b="1" dirty="0" smtClean="0">
                <a:solidFill>
                  <a:srgbClr val="000090"/>
                </a:solidFill>
              </a:rPr>
              <a:t>AIFA</a:t>
            </a:r>
            <a:r>
              <a:rPr lang="it-IT" dirty="0" smtClean="0">
                <a:solidFill>
                  <a:srgbClr val="000090"/>
                </a:solidFill>
              </a:rPr>
              <a:t>: rimborso sulla base di efficacia, pago i successi. Posso selezionare i pazienti oppure diluisco il prezzo per la quota di pazienti che hanno un beneficio. E’ indifferente dai vantaggi richiesti da EMA. E’ un problema delle aziende. Non è il </a:t>
            </a:r>
            <a:r>
              <a:rPr lang="it-IT" dirty="0" err="1" smtClean="0">
                <a:solidFill>
                  <a:srgbClr val="000090"/>
                </a:solidFill>
              </a:rPr>
              <a:t>pay</a:t>
            </a:r>
            <a:r>
              <a:rPr lang="it-IT" dirty="0" smtClean="0">
                <a:solidFill>
                  <a:srgbClr val="000090"/>
                </a:solidFill>
              </a:rPr>
              <a:t> by </a:t>
            </a:r>
            <a:r>
              <a:rPr lang="it-IT" dirty="0" err="1" smtClean="0">
                <a:solidFill>
                  <a:srgbClr val="000090"/>
                </a:solidFill>
              </a:rPr>
              <a:t>result</a:t>
            </a:r>
            <a:r>
              <a:rPr lang="it-IT" dirty="0" smtClean="0">
                <a:solidFill>
                  <a:srgbClr val="000090"/>
                </a:solidFill>
              </a:rPr>
              <a:t>. Intasa le oncologie con schede inutili, esami strumentali inutili e costosi</a:t>
            </a:r>
            <a:endParaRPr lang="it-IT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9566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1678</TotalTime>
  <Words>628</Words>
  <Application>Microsoft Macintosh PowerPoint</Application>
  <PresentationFormat>Presentazione su schermo (4:3)</PresentationFormat>
  <Paragraphs>106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Presentazione di PowerPoint</vt:lpstr>
      <vt:lpstr>Presentazione di PowerPoint</vt:lpstr>
      <vt:lpstr>Cancro e EU (2008)</vt:lpstr>
      <vt:lpstr>Il problema cancro: ricerca e innovazione</vt:lpstr>
      <vt:lpstr>Presentazione di PowerPoint</vt:lpstr>
      <vt:lpstr>Presentazione di PowerPoint</vt:lpstr>
      <vt:lpstr>Efficacia e costo</vt:lpstr>
      <vt:lpstr>Presentazione di PowerPoint</vt:lpstr>
      <vt:lpstr>Presentazione di PowerPoint</vt:lpstr>
      <vt:lpstr>Presentazione di PowerPoint</vt:lpstr>
      <vt:lpstr>Presentazione di PowerPoint</vt:lpstr>
      <vt:lpstr>Rispetto dell’uso ottimale</vt:lpstr>
      <vt:lpstr>Presentazione di PowerPoint</vt:lpstr>
      <vt:lpstr>Presentazione di PowerPoint</vt:lpstr>
      <vt:lpstr>Presentazione di PowerPoint</vt:lpstr>
      <vt:lpstr>Presentazione di PowerPoint</vt:lpstr>
    </vt:vector>
  </TitlesOfParts>
  <Company>UNIVPM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Stefano Cascinu</dc:creator>
  <cp:lastModifiedBy>Stefano Cascinu</cp:lastModifiedBy>
  <cp:revision>302</cp:revision>
  <dcterms:created xsi:type="dcterms:W3CDTF">2012-05-04T09:13:03Z</dcterms:created>
  <dcterms:modified xsi:type="dcterms:W3CDTF">2016-02-26T06:21:59Z</dcterms:modified>
</cp:coreProperties>
</file>