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69" r:id="rId5"/>
    <p:sldId id="259" r:id="rId6"/>
    <p:sldId id="276" r:id="rId7"/>
    <p:sldId id="275" r:id="rId8"/>
    <p:sldId id="260" r:id="rId9"/>
    <p:sldId id="270" r:id="rId10"/>
    <p:sldId id="271" r:id="rId11"/>
    <p:sldId id="272" r:id="rId12"/>
    <p:sldId id="261" r:id="rId13"/>
    <p:sldId id="273" r:id="rId14"/>
    <p:sldId id="277" r:id="rId15"/>
    <p:sldId id="267" r:id="rId16"/>
    <p:sldId id="274" r:id="rId17"/>
    <p:sldId id="278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6002C-7C1E-49D2-A1F6-2A41B0168CA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D053F-A87D-4E22-B7E0-103C938795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75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172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606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3884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3287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0354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4182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5001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925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68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13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71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30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23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92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07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64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91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84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90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54ED-8394-4252-AC0A-B847B3115598}" type="datetimeFigureOut">
              <a:rPr lang="it-IT" smtClean="0"/>
              <a:t>13/02/2016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CF200-69E1-49A4-A12E-3BC78BA7E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16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345268" y="367006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>
                <a:solidFill>
                  <a:srgbClr val="000000"/>
                </a:solidFill>
              </a:rPr>
              <a:t>Federica Censi</a:t>
            </a:r>
          </a:p>
          <a:p>
            <a:r>
              <a:rPr lang="it-IT" b="1" dirty="0">
                <a:solidFill>
                  <a:srgbClr val="000000"/>
                </a:solidFill>
              </a:rPr>
              <a:t>Dipartimento Tecnologie e Salute</a:t>
            </a:r>
          </a:p>
          <a:p>
            <a:r>
              <a:rPr lang="it-IT" b="1" dirty="0">
                <a:solidFill>
                  <a:srgbClr val="000000"/>
                </a:solidFill>
              </a:rPr>
              <a:t>Istituto Superiore di Sanità</a:t>
            </a:r>
          </a:p>
          <a:p>
            <a:endParaRPr lang="it-IT" b="1" dirty="0">
              <a:solidFill>
                <a:srgbClr val="000000"/>
              </a:solidFill>
            </a:endParaRPr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345269" y="2765504"/>
            <a:ext cx="5766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Screening della FA: metodi e costi</a:t>
            </a:r>
          </a:p>
        </p:txBody>
      </p:sp>
    </p:spTree>
    <p:extLst>
      <p:ext uri="{BB962C8B-B14F-4D97-AF65-F5344CB8AC3E}">
        <p14:creationId xmlns:p14="http://schemas.microsoft.com/office/powerpoint/2010/main" val="2243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magin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2" name="Gruppo 1"/>
          <p:cNvGrpSpPr/>
          <p:nvPr/>
        </p:nvGrpSpPr>
        <p:grpSpPr>
          <a:xfrm>
            <a:off x="-874712" y="-1666873"/>
            <a:ext cx="10178257" cy="6612664"/>
            <a:chOff x="-600075" y="260350"/>
            <a:chExt cx="5759450" cy="4246703"/>
          </a:xfrm>
        </p:grpSpPr>
        <p:grpSp>
          <p:nvGrpSpPr>
            <p:cNvPr id="4" name="Gruppo 42"/>
            <p:cNvGrpSpPr>
              <a:grpSpLocks/>
            </p:cNvGrpSpPr>
            <p:nvPr/>
          </p:nvGrpSpPr>
          <p:grpSpPr bwMode="auto">
            <a:xfrm>
              <a:off x="-600075" y="260350"/>
              <a:ext cx="5759450" cy="4246703"/>
              <a:chOff x="-2124075" y="260350"/>
              <a:chExt cx="5759450" cy="4246703"/>
            </a:xfrm>
          </p:grpSpPr>
          <p:sp>
            <p:nvSpPr>
              <p:cNvPr id="90" name="Arco 89"/>
              <p:cNvSpPr/>
              <p:nvPr/>
            </p:nvSpPr>
            <p:spPr bwMode="auto">
              <a:xfrm flipV="1">
                <a:off x="-2124075" y="260350"/>
                <a:ext cx="5327650" cy="3933825"/>
              </a:xfrm>
              <a:prstGeom prst="arc">
                <a:avLst>
                  <a:gd name="adj1" fmla="val 16200000"/>
                  <a:gd name="adj2" fmla="val 21586389"/>
                </a:avLst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93" name="Connettore 2 92"/>
              <p:cNvCxnSpPr/>
              <p:nvPr/>
            </p:nvCxnSpPr>
            <p:spPr bwMode="auto">
              <a:xfrm>
                <a:off x="466725" y="4210050"/>
                <a:ext cx="316865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2 93"/>
              <p:cNvCxnSpPr/>
              <p:nvPr/>
            </p:nvCxnSpPr>
            <p:spPr bwMode="auto">
              <a:xfrm flipV="1">
                <a:off x="539750" y="2266950"/>
                <a:ext cx="0" cy="20161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12" name="CasellaDiTesto 94"/>
              <p:cNvSpPr txBox="1">
                <a:spLocks noChangeArrowheads="1"/>
              </p:cNvSpPr>
              <p:nvPr/>
            </p:nvSpPr>
            <p:spPr bwMode="auto">
              <a:xfrm rot="16200000">
                <a:off x="132452" y="3021388"/>
                <a:ext cx="445180" cy="261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400"/>
                  <a:t>cost</a:t>
                </a:r>
              </a:p>
            </p:txBody>
          </p:sp>
          <p:sp>
            <p:nvSpPr>
              <p:cNvPr id="7213" name="CasellaDiTesto 95"/>
              <p:cNvSpPr txBox="1">
                <a:spLocks noChangeArrowheads="1"/>
              </p:cNvSpPr>
              <p:nvPr/>
            </p:nvSpPr>
            <p:spPr bwMode="auto">
              <a:xfrm>
                <a:off x="2915444" y="4210568"/>
                <a:ext cx="428320" cy="296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400"/>
                  <a:t>time</a:t>
                </a:r>
              </a:p>
            </p:txBody>
          </p:sp>
        </p:grpSp>
        <p:grpSp>
          <p:nvGrpSpPr>
            <p:cNvPr id="5" name="Gruppo 43"/>
            <p:cNvGrpSpPr>
              <a:grpSpLocks/>
            </p:cNvGrpSpPr>
            <p:nvPr/>
          </p:nvGrpSpPr>
          <p:grpSpPr bwMode="auto">
            <a:xfrm>
              <a:off x="3621088" y="2220913"/>
              <a:ext cx="601662" cy="1054100"/>
              <a:chOff x="2097088" y="2220913"/>
              <a:chExt cx="601662" cy="1054100"/>
            </a:xfrm>
          </p:grpSpPr>
          <p:cxnSp>
            <p:nvCxnSpPr>
              <p:cNvPr id="97" name="Connettore 2 96"/>
              <p:cNvCxnSpPr/>
              <p:nvPr/>
            </p:nvCxnSpPr>
            <p:spPr bwMode="auto">
              <a:xfrm>
                <a:off x="2698750" y="2482850"/>
                <a:ext cx="0" cy="79216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CasellaDiTesto 97"/>
              <p:cNvSpPr txBox="1"/>
              <p:nvPr/>
            </p:nvSpPr>
            <p:spPr bwMode="auto">
              <a:xfrm>
                <a:off x="2097088" y="2220913"/>
                <a:ext cx="590577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 err="1"/>
                  <a:t>symptoms</a:t>
                </a:r>
                <a:endParaRPr lang="it-IT" sz="1600" dirty="0"/>
              </a:p>
            </p:txBody>
          </p:sp>
        </p:grpSp>
        <p:grpSp>
          <p:nvGrpSpPr>
            <p:cNvPr id="6" name="Gruppo 44"/>
            <p:cNvGrpSpPr>
              <a:grpSpLocks/>
            </p:cNvGrpSpPr>
            <p:nvPr/>
          </p:nvGrpSpPr>
          <p:grpSpPr bwMode="auto">
            <a:xfrm>
              <a:off x="4321176" y="1887538"/>
              <a:ext cx="311598" cy="882650"/>
              <a:chOff x="2797175" y="1887538"/>
              <a:chExt cx="311598" cy="882650"/>
            </a:xfrm>
          </p:grpSpPr>
          <p:cxnSp>
            <p:nvCxnSpPr>
              <p:cNvPr id="99" name="Connettore 2 98"/>
              <p:cNvCxnSpPr/>
              <p:nvPr/>
            </p:nvCxnSpPr>
            <p:spPr bwMode="auto">
              <a:xfrm>
                <a:off x="3059113" y="2122488"/>
                <a:ext cx="0" cy="6477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CasellaDiTesto 99"/>
              <p:cNvSpPr txBox="1"/>
              <p:nvPr/>
            </p:nvSpPr>
            <p:spPr bwMode="auto">
              <a:xfrm>
                <a:off x="2797175" y="1887538"/>
                <a:ext cx="311598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cure</a:t>
                </a:r>
              </a:p>
            </p:txBody>
          </p:sp>
        </p:grpSp>
        <p:grpSp>
          <p:nvGrpSpPr>
            <p:cNvPr id="7" name="Gruppo 46"/>
            <p:cNvGrpSpPr>
              <a:grpSpLocks/>
            </p:cNvGrpSpPr>
            <p:nvPr/>
          </p:nvGrpSpPr>
          <p:grpSpPr bwMode="auto">
            <a:xfrm>
              <a:off x="2243138" y="2311401"/>
              <a:ext cx="583356" cy="1755775"/>
              <a:chOff x="719138" y="2311400"/>
              <a:chExt cx="583356" cy="1755775"/>
            </a:xfrm>
          </p:grpSpPr>
          <p:cxnSp>
            <p:nvCxnSpPr>
              <p:cNvPr id="102" name="Connettore 2 101"/>
              <p:cNvCxnSpPr/>
              <p:nvPr/>
            </p:nvCxnSpPr>
            <p:spPr bwMode="auto">
              <a:xfrm>
                <a:off x="1187450" y="2554288"/>
                <a:ext cx="0" cy="15128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CasellaDiTesto 102"/>
              <p:cNvSpPr txBox="1"/>
              <p:nvPr/>
            </p:nvSpPr>
            <p:spPr bwMode="auto">
              <a:xfrm>
                <a:off x="719138" y="2311400"/>
                <a:ext cx="583356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treatment</a:t>
                </a:r>
              </a:p>
            </p:txBody>
          </p:sp>
        </p:grpSp>
        <p:cxnSp>
          <p:nvCxnSpPr>
            <p:cNvPr id="101" name="Connettore 2 100"/>
            <p:cNvCxnSpPr/>
            <p:nvPr/>
          </p:nvCxnSpPr>
          <p:spPr bwMode="auto">
            <a:xfrm>
              <a:off x="2422526" y="3022601"/>
              <a:ext cx="0" cy="115252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o 47"/>
            <p:cNvGrpSpPr>
              <a:grpSpLocks/>
            </p:cNvGrpSpPr>
            <p:nvPr/>
          </p:nvGrpSpPr>
          <p:grpSpPr bwMode="auto">
            <a:xfrm>
              <a:off x="2063750" y="2770188"/>
              <a:ext cx="2617788" cy="1439862"/>
              <a:chOff x="539750" y="2770188"/>
              <a:chExt cx="2617788" cy="1439862"/>
            </a:xfrm>
          </p:grpSpPr>
          <p:sp>
            <p:nvSpPr>
              <p:cNvPr id="92" name="Rettangolo 91"/>
              <p:cNvSpPr/>
              <p:nvPr/>
            </p:nvSpPr>
            <p:spPr bwMode="auto">
              <a:xfrm>
                <a:off x="2870200" y="2770188"/>
                <a:ext cx="287338" cy="1439862"/>
              </a:xfrm>
              <a:prstGeom prst="rect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106" name="Connettore 1 105"/>
              <p:cNvCxnSpPr/>
              <p:nvPr/>
            </p:nvCxnSpPr>
            <p:spPr bwMode="auto">
              <a:xfrm flipH="1">
                <a:off x="539750" y="2770188"/>
                <a:ext cx="23034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o 48"/>
            <p:cNvGrpSpPr>
              <a:grpSpLocks/>
            </p:cNvGrpSpPr>
            <p:nvPr/>
          </p:nvGrpSpPr>
          <p:grpSpPr bwMode="auto">
            <a:xfrm>
              <a:off x="2063751" y="4067176"/>
              <a:ext cx="792163" cy="142875"/>
              <a:chOff x="539750" y="4067175"/>
              <a:chExt cx="792163" cy="142875"/>
            </a:xfrm>
          </p:grpSpPr>
          <p:sp>
            <p:nvSpPr>
              <p:cNvPr id="105" name="Rettangolo 104"/>
              <p:cNvSpPr/>
              <p:nvPr/>
            </p:nvSpPr>
            <p:spPr bwMode="auto">
              <a:xfrm>
                <a:off x="1042988" y="4067175"/>
                <a:ext cx="288925" cy="14287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107" name="Connettore 1 106"/>
              <p:cNvCxnSpPr>
                <a:stCxn id="105" idx="0"/>
              </p:cNvCxnSpPr>
              <p:nvPr/>
            </p:nvCxnSpPr>
            <p:spPr bwMode="auto">
              <a:xfrm flipH="1">
                <a:off x="539750" y="4067175"/>
                <a:ext cx="6477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CasellaDiTesto 12"/>
          <p:cNvSpPr txBox="1"/>
          <p:nvPr/>
        </p:nvSpPr>
        <p:spPr>
          <a:xfrm>
            <a:off x="0" y="423349"/>
            <a:ext cx="364048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800" dirty="0"/>
              <a:t>Prevenire </a:t>
            </a:r>
            <a:r>
              <a:rPr lang="it-IT" sz="3600" b="1" u="sng" dirty="0"/>
              <a:t>è</a:t>
            </a:r>
            <a:r>
              <a:rPr lang="it-IT" sz="2800" dirty="0"/>
              <a:t> risparmiare</a:t>
            </a:r>
          </a:p>
        </p:txBody>
      </p:sp>
      <p:sp>
        <p:nvSpPr>
          <p:cNvPr id="15" name="Fumetto 3 14"/>
          <p:cNvSpPr/>
          <p:nvPr/>
        </p:nvSpPr>
        <p:spPr>
          <a:xfrm rot="11308819">
            <a:off x="2993068" y="4553395"/>
            <a:ext cx="1683741" cy="868051"/>
          </a:xfrm>
          <a:prstGeom prst="wedgeEllipseCallout">
            <a:avLst>
              <a:gd name="adj1" fmla="val -37369"/>
              <a:gd name="adj2" fmla="val 673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074835" y="4765847"/>
            <a:ext cx="150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Quali metodi?</a:t>
            </a:r>
          </a:p>
        </p:txBody>
      </p:sp>
      <p:sp>
        <p:nvSpPr>
          <p:cNvPr id="17" name="Fumetto 3 16"/>
          <p:cNvSpPr/>
          <p:nvPr/>
        </p:nvSpPr>
        <p:spPr>
          <a:xfrm rot="10800000">
            <a:off x="4325805" y="5355925"/>
            <a:ext cx="1975994" cy="841674"/>
          </a:xfrm>
          <a:prstGeom prst="wedgeEllipseCallout">
            <a:avLst>
              <a:gd name="adj1" fmla="val 21651"/>
              <a:gd name="adj2" fmla="val 1540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CasellaDiTesto 52"/>
          <p:cNvSpPr txBox="1"/>
          <p:nvPr/>
        </p:nvSpPr>
        <p:spPr>
          <a:xfrm>
            <a:off x="4394547" y="5597050"/>
            <a:ext cx="190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Quali trattamenti?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720718" y="4458600"/>
            <a:ext cx="239143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Monitoraggio FA con misuratori di pressione, </a:t>
            </a:r>
            <a:r>
              <a:rPr lang="it-IT" dirty="0" err="1"/>
              <a:t>loop</a:t>
            </a:r>
            <a:r>
              <a:rPr lang="it-IT" dirty="0"/>
              <a:t> </a:t>
            </a:r>
            <a:r>
              <a:rPr lang="it-IT" dirty="0" err="1"/>
              <a:t>recorder</a:t>
            </a:r>
            <a:r>
              <a:rPr lang="it-IT" dirty="0"/>
              <a:t>, </a:t>
            </a:r>
            <a:r>
              <a:rPr lang="it-IT" dirty="0" err="1"/>
              <a:t>wearables</a:t>
            </a:r>
            <a:r>
              <a:rPr lang="it-IT" dirty="0"/>
              <a:t>, </a:t>
            </a:r>
            <a:r>
              <a:rPr lang="it-IT" dirty="0" err="1"/>
              <a:t>smartwatches</a:t>
            </a:r>
            <a:r>
              <a:rPr lang="it-IT" dirty="0"/>
              <a:t>…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252250" y="5417750"/>
            <a:ext cx="2526397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/>
              <a:t>Terapia anticoagulante</a:t>
            </a:r>
          </a:p>
          <a:p>
            <a:r>
              <a:rPr lang="it-IT" dirty="0"/>
              <a:t>Terapia </a:t>
            </a:r>
            <a:r>
              <a:rPr lang="it-IT" dirty="0" err="1"/>
              <a:t>pill</a:t>
            </a:r>
            <a:r>
              <a:rPr lang="it-IT" dirty="0"/>
              <a:t>-in-the-pocket</a:t>
            </a:r>
          </a:p>
          <a:p>
            <a:r>
              <a:rPr lang="it-IT" dirty="0"/>
              <a:t>Chiusura auricola</a:t>
            </a:r>
          </a:p>
          <a:p>
            <a:r>
              <a:rPr lang="it-IT" dirty="0"/>
              <a:t>Ablazione </a:t>
            </a:r>
          </a:p>
        </p:txBody>
      </p:sp>
      <p:sp>
        <p:nvSpPr>
          <p:cNvPr id="35" name="CasellaDiTesto 34"/>
          <p:cNvSpPr txBox="1"/>
          <p:nvPr/>
        </p:nvSpPr>
        <p:spPr bwMode="auto">
          <a:xfrm>
            <a:off x="4054510" y="2283395"/>
            <a:ext cx="1017027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dirty="0"/>
              <a:t>screening</a:t>
            </a:r>
          </a:p>
        </p:txBody>
      </p:sp>
    </p:spTree>
    <p:extLst>
      <p:ext uri="{BB962C8B-B14F-4D97-AF65-F5344CB8AC3E}">
        <p14:creationId xmlns:p14="http://schemas.microsoft.com/office/powerpoint/2010/main" val="23674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4" name="Gruppo 42"/>
          <p:cNvGrpSpPr>
            <a:grpSpLocks/>
          </p:cNvGrpSpPr>
          <p:nvPr/>
        </p:nvGrpSpPr>
        <p:grpSpPr bwMode="auto">
          <a:xfrm>
            <a:off x="-793811" y="-1666873"/>
            <a:ext cx="10178257" cy="6612664"/>
            <a:chOff x="-2124075" y="260350"/>
            <a:chExt cx="5759450" cy="4246703"/>
          </a:xfrm>
        </p:grpSpPr>
        <p:sp>
          <p:nvSpPr>
            <p:cNvPr id="90" name="Arco 89"/>
            <p:cNvSpPr/>
            <p:nvPr/>
          </p:nvSpPr>
          <p:spPr bwMode="auto">
            <a:xfrm flipV="1">
              <a:off x="-2124075" y="260350"/>
              <a:ext cx="5327650" cy="3933825"/>
            </a:xfrm>
            <a:prstGeom prst="arc">
              <a:avLst>
                <a:gd name="adj1" fmla="val 16200000"/>
                <a:gd name="adj2" fmla="val 21586389"/>
              </a:avLst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 sz="2400"/>
            </a:p>
          </p:txBody>
        </p:sp>
        <p:cxnSp>
          <p:nvCxnSpPr>
            <p:cNvPr id="93" name="Connettore 2 92"/>
            <p:cNvCxnSpPr/>
            <p:nvPr/>
          </p:nvCxnSpPr>
          <p:spPr bwMode="auto">
            <a:xfrm>
              <a:off x="466725" y="4210050"/>
              <a:ext cx="31686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2 93"/>
            <p:cNvCxnSpPr/>
            <p:nvPr/>
          </p:nvCxnSpPr>
          <p:spPr bwMode="auto">
            <a:xfrm flipV="1">
              <a:off x="539750" y="2266950"/>
              <a:ext cx="0" cy="20161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12" name="CasellaDiTesto 94"/>
            <p:cNvSpPr txBox="1">
              <a:spLocks noChangeArrowheads="1"/>
            </p:cNvSpPr>
            <p:nvPr/>
          </p:nvSpPr>
          <p:spPr bwMode="auto">
            <a:xfrm rot="16200000">
              <a:off x="132452" y="3021388"/>
              <a:ext cx="445180" cy="26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2400"/>
                <a:t>cost</a:t>
              </a:r>
            </a:p>
          </p:txBody>
        </p:sp>
        <p:sp>
          <p:nvSpPr>
            <p:cNvPr id="7213" name="CasellaDiTesto 95"/>
            <p:cNvSpPr txBox="1">
              <a:spLocks noChangeArrowheads="1"/>
            </p:cNvSpPr>
            <p:nvPr/>
          </p:nvSpPr>
          <p:spPr bwMode="auto">
            <a:xfrm>
              <a:off x="2915444" y="4210568"/>
              <a:ext cx="428320" cy="296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2400"/>
                <a:t>time</a:t>
              </a:r>
            </a:p>
          </p:txBody>
        </p:sp>
      </p:grpSp>
      <p:grpSp>
        <p:nvGrpSpPr>
          <p:cNvPr id="6" name="Gruppo 44"/>
          <p:cNvGrpSpPr>
            <a:grpSpLocks/>
          </p:cNvGrpSpPr>
          <p:nvPr/>
        </p:nvGrpSpPr>
        <p:grpSpPr bwMode="auto">
          <a:xfrm>
            <a:off x="8032206" y="869441"/>
            <a:ext cx="550664" cy="1371826"/>
            <a:chOff x="2896841" y="1889191"/>
            <a:chExt cx="311598" cy="880997"/>
          </a:xfrm>
        </p:grpSpPr>
        <p:cxnSp>
          <p:nvCxnSpPr>
            <p:cNvPr id="99" name="Connettore 2 98"/>
            <p:cNvCxnSpPr/>
            <p:nvPr/>
          </p:nvCxnSpPr>
          <p:spPr bwMode="auto">
            <a:xfrm>
              <a:off x="3059113" y="2122488"/>
              <a:ext cx="0" cy="6477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CasellaDiTesto 99"/>
            <p:cNvSpPr txBox="1"/>
            <p:nvPr/>
          </p:nvSpPr>
          <p:spPr bwMode="auto">
            <a:xfrm>
              <a:off x="2896841" y="1889191"/>
              <a:ext cx="311598" cy="21742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1600" dirty="0"/>
                <a:t>cure</a:t>
              </a:r>
            </a:p>
          </p:txBody>
        </p:sp>
      </p:grpSp>
      <p:grpSp>
        <p:nvGrpSpPr>
          <p:cNvPr id="9" name="Gruppo 47"/>
          <p:cNvGrpSpPr>
            <a:grpSpLocks/>
          </p:cNvGrpSpPr>
          <p:nvPr/>
        </p:nvGrpSpPr>
        <p:grpSpPr bwMode="auto">
          <a:xfrm>
            <a:off x="3913773" y="2241269"/>
            <a:ext cx="4626226" cy="2242051"/>
            <a:chOff x="539750" y="2770188"/>
            <a:chExt cx="2617788" cy="1439862"/>
          </a:xfrm>
        </p:grpSpPr>
        <p:sp>
          <p:nvSpPr>
            <p:cNvPr id="92" name="Rettangolo 91"/>
            <p:cNvSpPr/>
            <p:nvPr/>
          </p:nvSpPr>
          <p:spPr bwMode="auto">
            <a:xfrm>
              <a:off x="2870200" y="2770188"/>
              <a:ext cx="287338" cy="1439862"/>
            </a:xfrm>
            <a:prstGeom prst="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 sz="2400"/>
            </a:p>
          </p:txBody>
        </p:sp>
        <p:cxnSp>
          <p:nvCxnSpPr>
            <p:cNvPr id="106" name="Connettore 1 105"/>
            <p:cNvCxnSpPr/>
            <p:nvPr/>
          </p:nvCxnSpPr>
          <p:spPr bwMode="auto">
            <a:xfrm flipH="1">
              <a:off x="539750" y="2770188"/>
              <a:ext cx="23034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CasellaDiTesto 34"/>
          <p:cNvSpPr txBox="1"/>
          <p:nvPr/>
        </p:nvSpPr>
        <p:spPr>
          <a:xfrm>
            <a:off x="128550" y="515498"/>
            <a:ext cx="34381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dirty="0"/>
              <a:t>Il costo della cura</a:t>
            </a:r>
          </a:p>
        </p:txBody>
      </p:sp>
    </p:spTree>
    <p:extLst>
      <p:ext uri="{BB962C8B-B14F-4D97-AF65-F5344CB8AC3E}">
        <p14:creationId xmlns:p14="http://schemas.microsoft.com/office/powerpoint/2010/main" val="39101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1633538"/>
            <a:ext cx="27701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CasellaDiTesto 7"/>
          <p:cNvSpPr txBox="1">
            <a:spLocks noChangeArrowheads="1"/>
          </p:cNvSpPr>
          <p:nvPr/>
        </p:nvSpPr>
        <p:spPr bwMode="auto">
          <a:xfrm>
            <a:off x="1992314" y="1128713"/>
            <a:ext cx="24082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/>
              <a:t>Popolazione &gt;65 anni</a:t>
            </a:r>
          </a:p>
          <a:p>
            <a:pPr algn="ctr" eaLnBrk="1" hangingPunct="1"/>
            <a:r>
              <a:rPr lang="it-IT" altLang="it-IT"/>
              <a:t>10.000.000</a:t>
            </a:r>
          </a:p>
        </p:txBody>
      </p:sp>
      <p:sp>
        <p:nvSpPr>
          <p:cNvPr id="32789" name="CasellaDiTesto 15"/>
          <p:cNvSpPr txBox="1">
            <a:spLocks noChangeArrowheads="1"/>
          </p:cNvSpPr>
          <p:nvPr/>
        </p:nvSpPr>
        <p:spPr bwMode="auto">
          <a:xfrm>
            <a:off x="5220494" y="4359804"/>
            <a:ext cx="166584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/>
              <a:t>3000 €/anno= </a:t>
            </a:r>
          </a:p>
          <a:p>
            <a:pPr eaLnBrk="1" hangingPunct="1"/>
            <a:r>
              <a:rPr lang="it-IT" altLang="it-IT" sz="2400" dirty="0"/>
              <a:t>1,5 </a:t>
            </a:r>
            <a:r>
              <a:rPr lang="it-IT" altLang="it-IT" sz="2400" dirty="0" err="1"/>
              <a:t>mld</a:t>
            </a:r>
            <a:endParaRPr lang="it-IT" altLang="it-IT" sz="2400" dirty="0"/>
          </a:p>
        </p:txBody>
      </p:sp>
      <p:grpSp>
        <p:nvGrpSpPr>
          <p:cNvPr id="3" name="Gruppo 19"/>
          <p:cNvGrpSpPr>
            <a:grpSpLocks/>
          </p:cNvGrpSpPr>
          <p:nvPr/>
        </p:nvGrpSpPr>
        <p:grpSpPr bwMode="auto">
          <a:xfrm>
            <a:off x="7104063" y="1320802"/>
            <a:ext cx="2228850" cy="2179637"/>
            <a:chOff x="4754563" y="836613"/>
            <a:chExt cx="2228850" cy="2179637"/>
          </a:xfrm>
        </p:grpSpPr>
        <p:sp>
          <p:nvSpPr>
            <p:cNvPr id="32785" name="CasellaDiTesto 9"/>
            <p:cNvSpPr txBox="1">
              <a:spLocks noChangeArrowheads="1"/>
            </p:cNvSpPr>
            <p:nvPr/>
          </p:nvSpPr>
          <p:spPr bwMode="auto">
            <a:xfrm>
              <a:off x="5580063" y="836613"/>
              <a:ext cx="140335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it-IT" altLang="it-IT"/>
                <a:t>25% ICTUS</a:t>
              </a:r>
            </a:p>
            <a:p>
              <a:pPr algn="ctr" eaLnBrk="1" hangingPunct="1"/>
              <a:r>
                <a:rPr lang="it-IT" altLang="it-IT"/>
                <a:t>125.000</a:t>
              </a:r>
            </a:p>
          </p:txBody>
        </p:sp>
        <p:pic>
          <p:nvPicPr>
            <p:cNvPr id="3278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063" y="1412875"/>
              <a:ext cx="1401762" cy="160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Connettore 2 17"/>
            <p:cNvCxnSpPr/>
            <p:nvPr/>
          </p:nvCxnSpPr>
          <p:spPr>
            <a:xfrm flipV="1">
              <a:off x="4754563" y="2060575"/>
              <a:ext cx="825500" cy="2381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783" name="CasellaDiTesto 22"/>
          <p:cNvSpPr txBox="1">
            <a:spLocks noChangeArrowheads="1"/>
          </p:cNvSpPr>
          <p:nvPr/>
        </p:nvSpPr>
        <p:spPr bwMode="auto">
          <a:xfrm>
            <a:off x="7929564" y="4370278"/>
            <a:ext cx="16658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/>
              <a:t>20000€/anno=</a:t>
            </a:r>
          </a:p>
          <a:p>
            <a:pPr eaLnBrk="1" hangingPunct="1"/>
            <a:r>
              <a:rPr lang="it-IT" altLang="it-IT" dirty="0"/>
              <a:t>2,5 </a:t>
            </a:r>
            <a:r>
              <a:rPr lang="it-IT" altLang="it-IT" dirty="0" err="1"/>
              <a:t>mld</a:t>
            </a:r>
            <a:endParaRPr lang="it-IT" altLang="it-IT" dirty="0"/>
          </a:p>
        </p:txBody>
      </p:sp>
      <p:grpSp>
        <p:nvGrpSpPr>
          <p:cNvPr id="5" name="Gruppo 16"/>
          <p:cNvGrpSpPr>
            <a:grpSpLocks/>
          </p:cNvGrpSpPr>
          <p:nvPr/>
        </p:nvGrpSpPr>
        <p:grpSpPr bwMode="auto">
          <a:xfrm>
            <a:off x="4675724" y="1321595"/>
            <a:ext cx="2319595" cy="2205037"/>
            <a:chOff x="2874705" y="836613"/>
            <a:chExt cx="2319595" cy="2205037"/>
          </a:xfrm>
        </p:grpSpPr>
        <p:pic>
          <p:nvPicPr>
            <p:cNvPr id="3278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375" y="1484313"/>
              <a:ext cx="1455738" cy="155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1" name="CasellaDiTesto 8"/>
            <p:cNvSpPr txBox="1">
              <a:spLocks noChangeArrowheads="1"/>
            </p:cNvSpPr>
            <p:nvPr/>
          </p:nvSpPr>
          <p:spPr bwMode="auto">
            <a:xfrm>
              <a:off x="3419475" y="836613"/>
              <a:ext cx="177482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it-IT" altLang="it-IT"/>
                <a:t>5% sviluppa FA</a:t>
              </a:r>
            </a:p>
            <a:p>
              <a:pPr algn="ctr" eaLnBrk="1" hangingPunct="1"/>
              <a:r>
                <a:rPr lang="it-IT" altLang="it-IT"/>
                <a:t>500.000</a:t>
              </a:r>
            </a:p>
          </p:txBody>
        </p:sp>
        <p:cxnSp>
          <p:nvCxnSpPr>
            <p:cNvPr id="27" name="Connettore 2 26"/>
            <p:cNvCxnSpPr/>
            <p:nvPr/>
          </p:nvCxnSpPr>
          <p:spPr>
            <a:xfrm>
              <a:off x="2874705" y="2059782"/>
              <a:ext cx="760670" cy="793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o 21"/>
          <p:cNvGrpSpPr>
            <a:grpSpLocks/>
          </p:cNvGrpSpPr>
          <p:nvPr/>
        </p:nvGrpSpPr>
        <p:grpSpPr bwMode="auto">
          <a:xfrm>
            <a:off x="6443663" y="5295106"/>
            <a:ext cx="1873250" cy="1087437"/>
            <a:chOff x="7164388" y="1125538"/>
            <a:chExt cx="1873250" cy="1087437"/>
          </a:xfrm>
        </p:grpSpPr>
        <p:sp>
          <p:nvSpPr>
            <p:cNvPr id="32778" name="CasellaDiTesto 27"/>
            <p:cNvSpPr txBox="1">
              <a:spLocks noChangeArrowheads="1"/>
            </p:cNvSpPr>
            <p:nvPr/>
          </p:nvSpPr>
          <p:spPr bwMode="auto">
            <a:xfrm>
              <a:off x="7235825" y="1628775"/>
              <a:ext cx="1801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3200" b="1"/>
                <a:t>4 mld €</a:t>
              </a:r>
            </a:p>
          </p:txBody>
        </p:sp>
        <p:sp>
          <p:nvSpPr>
            <p:cNvPr id="32779" name="CasellaDiTesto 28"/>
            <p:cNvSpPr txBox="1">
              <a:spLocks noChangeArrowheads="1"/>
            </p:cNvSpPr>
            <p:nvPr/>
          </p:nvSpPr>
          <p:spPr bwMode="auto">
            <a:xfrm>
              <a:off x="7164388" y="1125538"/>
              <a:ext cx="1511300" cy="522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it-IT" altLang="it-IT" sz="2800" b="1" dirty="0"/>
                <a:t>Spesa:</a:t>
              </a:r>
            </a:p>
          </p:txBody>
        </p:sp>
      </p:grpSp>
      <p:cxnSp>
        <p:nvCxnSpPr>
          <p:cNvPr id="9" name="Connettore 2 8"/>
          <p:cNvCxnSpPr/>
          <p:nvPr/>
        </p:nvCxnSpPr>
        <p:spPr>
          <a:xfrm>
            <a:off x="6107905" y="3543036"/>
            <a:ext cx="0" cy="8167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flipH="1">
            <a:off x="8601341" y="3543036"/>
            <a:ext cx="14023" cy="8167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9546" y="293550"/>
            <a:ext cx="34381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dirty="0"/>
              <a:t>Il costo della cura</a:t>
            </a:r>
          </a:p>
        </p:txBody>
      </p:sp>
    </p:spTree>
    <p:extLst>
      <p:ext uri="{BB962C8B-B14F-4D97-AF65-F5344CB8AC3E}">
        <p14:creationId xmlns:p14="http://schemas.microsoft.com/office/powerpoint/2010/main" val="22106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17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xfrm>
            <a:off x="9104712" y="5819777"/>
            <a:ext cx="397669" cy="16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ABBC016-B312-4875-85DD-AF095DAD703A}" type="slidenum">
              <a:rPr lang="it-IT" altLang="it-IT"/>
              <a:pPr eaLnBrk="1" hangingPunct="1"/>
              <a:t>13</a:t>
            </a:fld>
            <a:endParaRPr lang="it-IT" altLang="it-IT"/>
          </a:p>
        </p:txBody>
      </p:sp>
      <p:grpSp>
        <p:nvGrpSpPr>
          <p:cNvPr id="4" name="Gruppo 42"/>
          <p:cNvGrpSpPr>
            <a:grpSpLocks/>
          </p:cNvGrpSpPr>
          <p:nvPr/>
        </p:nvGrpSpPr>
        <p:grpSpPr bwMode="auto">
          <a:xfrm>
            <a:off x="-874712" y="-1666873"/>
            <a:ext cx="10178257" cy="6612664"/>
            <a:chOff x="-2124075" y="260350"/>
            <a:chExt cx="5759450" cy="4246703"/>
          </a:xfrm>
        </p:grpSpPr>
        <p:sp>
          <p:nvSpPr>
            <p:cNvPr id="90" name="Arco 89"/>
            <p:cNvSpPr/>
            <p:nvPr/>
          </p:nvSpPr>
          <p:spPr bwMode="auto">
            <a:xfrm flipV="1">
              <a:off x="-2124075" y="260350"/>
              <a:ext cx="5327650" cy="3933825"/>
            </a:xfrm>
            <a:prstGeom prst="arc">
              <a:avLst>
                <a:gd name="adj1" fmla="val 16200000"/>
                <a:gd name="adj2" fmla="val 21586389"/>
              </a:avLst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 sz="2400"/>
            </a:p>
          </p:txBody>
        </p:sp>
        <p:cxnSp>
          <p:nvCxnSpPr>
            <p:cNvPr id="93" name="Connettore 2 92"/>
            <p:cNvCxnSpPr/>
            <p:nvPr/>
          </p:nvCxnSpPr>
          <p:spPr bwMode="auto">
            <a:xfrm>
              <a:off x="466725" y="4210050"/>
              <a:ext cx="31686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2 93"/>
            <p:cNvCxnSpPr/>
            <p:nvPr/>
          </p:nvCxnSpPr>
          <p:spPr bwMode="auto">
            <a:xfrm flipV="1">
              <a:off x="539750" y="2266950"/>
              <a:ext cx="0" cy="20161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12" name="CasellaDiTesto 94"/>
            <p:cNvSpPr txBox="1">
              <a:spLocks noChangeArrowheads="1"/>
            </p:cNvSpPr>
            <p:nvPr/>
          </p:nvSpPr>
          <p:spPr bwMode="auto">
            <a:xfrm rot="16200000">
              <a:off x="132452" y="3021388"/>
              <a:ext cx="445180" cy="26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2400"/>
                <a:t>cost</a:t>
              </a:r>
            </a:p>
          </p:txBody>
        </p:sp>
        <p:sp>
          <p:nvSpPr>
            <p:cNvPr id="7213" name="CasellaDiTesto 95"/>
            <p:cNvSpPr txBox="1">
              <a:spLocks noChangeArrowheads="1"/>
            </p:cNvSpPr>
            <p:nvPr/>
          </p:nvSpPr>
          <p:spPr bwMode="auto">
            <a:xfrm>
              <a:off x="2915444" y="4210568"/>
              <a:ext cx="428320" cy="296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2400"/>
                <a:t>time</a:t>
              </a:r>
            </a:p>
          </p:txBody>
        </p:sp>
      </p:grpSp>
      <p:grpSp>
        <p:nvGrpSpPr>
          <p:cNvPr id="7" name="Gruppo 46"/>
          <p:cNvGrpSpPr>
            <a:grpSpLocks/>
          </p:cNvGrpSpPr>
          <p:nvPr/>
        </p:nvGrpSpPr>
        <p:grpSpPr bwMode="auto">
          <a:xfrm>
            <a:off x="4149892" y="1526878"/>
            <a:ext cx="1030923" cy="2733968"/>
            <a:chOff x="719138" y="2311400"/>
            <a:chExt cx="583356" cy="1755775"/>
          </a:xfrm>
        </p:grpSpPr>
        <p:cxnSp>
          <p:nvCxnSpPr>
            <p:cNvPr id="102" name="Connettore 2 101"/>
            <p:cNvCxnSpPr/>
            <p:nvPr/>
          </p:nvCxnSpPr>
          <p:spPr bwMode="auto">
            <a:xfrm>
              <a:off x="1187450" y="2554288"/>
              <a:ext cx="0" cy="15128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CasellaDiTesto 102"/>
            <p:cNvSpPr txBox="1"/>
            <p:nvPr/>
          </p:nvSpPr>
          <p:spPr bwMode="auto">
            <a:xfrm>
              <a:off x="719138" y="2311400"/>
              <a:ext cx="583356" cy="21742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1600" dirty="0"/>
                <a:t>treatment</a:t>
              </a:r>
            </a:p>
          </p:txBody>
        </p:sp>
      </p:grpSp>
      <p:cxnSp>
        <p:nvCxnSpPr>
          <p:cNvPr id="101" name="Connettore 2 100"/>
          <p:cNvCxnSpPr/>
          <p:nvPr/>
        </p:nvCxnSpPr>
        <p:spPr bwMode="auto">
          <a:xfrm>
            <a:off x="4466911" y="2634308"/>
            <a:ext cx="0" cy="17946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48"/>
          <p:cNvGrpSpPr>
            <a:grpSpLocks/>
          </p:cNvGrpSpPr>
          <p:nvPr/>
        </p:nvGrpSpPr>
        <p:grpSpPr bwMode="auto">
          <a:xfrm>
            <a:off x="3832874" y="4260847"/>
            <a:ext cx="1399932" cy="222475"/>
            <a:chOff x="539750" y="4067175"/>
            <a:chExt cx="792163" cy="142875"/>
          </a:xfrm>
        </p:grpSpPr>
        <p:sp>
          <p:nvSpPr>
            <p:cNvPr id="105" name="Rettangolo 104"/>
            <p:cNvSpPr/>
            <p:nvPr/>
          </p:nvSpPr>
          <p:spPr bwMode="auto">
            <a:xfrm>
              <a:off x="1042988" y="4067175"/>
              <a:ext cx="288925" cy="14287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 sz="2400"/>
            </a:p>
          </p:txBody>
        </p:sp>
        <p:cxnSp>
          <p:nvCxnSpPr>
            <p:cNvPr id="107" name="Connettore 1 106"/>
            <p:cNvCxnSpPr>
              <a:stCxn id="105" idx="0"/>
            </p:cNvCxnSpPr>
            <p:nvPr/>
          </p:nvCxnSpPr>
          <p:spPr bwMode="auto">
            <a:xfrm flipH="1">
              <a:off x="539750" y="4067175"/>
              <a:ext cx="6477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asellaDiTesto 33"/>
          <p:cNvSpPr txBox="1"/>
          <p:nvPr/>
        </p:nvSpPr>
        <p:spPr>
          <a:xfrm>
            <a:off x="6006" y="676661"/>
            <a:ext cx="44482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dirty="0"/>
              <a:t>Il costo dello screening</a:t>
            </a:r>
          </a:p>
        </p:txBody>
      </p:sp>
      <p:sp>
        <p:nvSpPr>
          <p:cNvPr id="18" name="CasellaDiTesto 17"/>
          <p:cNvSpPr txBox="1"/>
          <p:nvPr/>
        </p:nvSpPr>
        <p:spPr bwMode="auto">
          <a:xfrm>
            <a:off x="4054510" y="2283395"/>
            <a:ext cx="1017027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dirty="0"/>
              <a:t>screening</a:t>
            </a:r>
          </a:p>
        </p:txBody>
      </p:sp>
    </p:spTree>
    <p:extLst>
      <p:ext uri="{BB962C8B-B14F-4D97-AF65-F5344CB8AC3E}">
        <p14:creationId xmlns:p14="http://schemas.microsoft.com/office/powerpoint/2010/main" val="19210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9" y="2221532"/>
            <a:ext cx="27701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CasellaDiTesto 7"/>
          <p:cNvSpPr txBox="1">
            <a:spLocks noChangeArrowheads="1"/>
          </p:cNvSpPr>
          <p:nvPr/>
        </p:nvSpPr>
        <p:spPr bwMode="auto">
          <a:xfrm>
            <a:off x="1738314" y="1589707"/>
            <a:ext cx="24082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dirty="0"/>
              <a:t>Popolazione &gt;65 anni</a:t>
            </a:r>
          </a:p>
          <a:p>
            <a:pPr algn="ctr" eaLnBrk="1" hangingPunct="1"/>
            <a:r>
              <a:rPr lang="it-IT" altLang="it-IT" dirty="0"/>
              <a:t>10.000.000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-52786" y="558240"/>
            <a:ext cx="45524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dirty="0"/>
              <a:t>Il costo dello screening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863041" y="2152406"/>
            <a:ext cx="43910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Dispositivo per diagnosi FA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App: free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err="1"/>
              <a:t>Wearable</a:t>
            </a:r>
            <a:r>
              <a:rPr lang="it-IT" dirty="0"/>
              <a:t>: 50-100 euro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ECG/</a:t>
            </a:r>
            <a:r>
              <a:rPr lang="it-IT" dirty="0" err="1"/>
              <a:t>blood</a:t>
            </a:r>
            <a:r>
              <a:rPr lang="it-IT" dirty="0"/>
              <a:t> pressure </a:t>
            </a:r>
            <a:r>
              <a:rPr lang="it-IT" dirty="0" err="1"/>
              <a:t>meters</a:t>
            </a:r>
            <a:r>
              <a:rPr lang="it-IT" dirty="0"/>
              <a:t>: 300-600 euro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err="1"/>
              <a:t>Loop</a:t>
            </a:r>
            <a:r>
              <a:rPr lang="it-IT" dirty="0"/>
              <a:t> </a:t>
            </a:r>
            <a:r>
              <a:rPr lang="it-IT" dirty="0" err="1"/>
              <a:t>recorder</a:t>
            </a:r>
            <a:r>
              <a:rPr lang="it-IT" dirty="0"/>
              <a:t> &gt;1000 euro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Non tutto a carico del SSN</a:t>
            </a:r>
          </a:p>
        </p:txBody>
      </p:sp>
      <p:cxnSp>
        <p:nvCxnSpPr>
          <p:cNvPr id="29" name="Connettore 2 28"/>
          <p:cNvCxnSpPr/>
          <p:nvPr/>
        </p:nvCxnSpPr>
        <p:spPr>
          <a:xfrm>
            <a:off x="4275139" y="3029569"/>
            <a:ext cx="503237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27"/>
          <p:cNvSpPr txBox="1">
            <a:spLocks noChangeArrowheads="1"/>
          </p:cNvSpPr>
          <p:nvPr/>
        </p:nvSpPr>
        <p:spPr bwMode="auto">
          <a:xfrm>
            <a:off x="5142442" y="5456439"/>
            <a:ext cx="22345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200" b="1" dirty="0"/>
              <a:t>&lt;0.5 </a:t>
            </a:r>
            <a:r>
              <a:rPr lang="it-IT" altLang="it-IT" sz="3200" b="1" dirty="0" err="1"/>
              <a:t>mld</a:t>
            </a:r>
            <a:r>
              <a:rPr lang="it-IT" altLang="it-IT" sz="3200" b="1" dirty="0"/>
              <a:t> €</a:t>
            </a:r>
          </a:p>
        </p:txBody>
      </p:sp>
      <p:cxnSp>
        <p:nvCxnSpPr>
          <p:cNvPr id="34" name="Connettore 2 33"/>
          <p:cNvCxnSpPr/>
          <p:nvPr/>
        </p:nvCxnSpPr>
        <p:spPr>
          <a:xfrm>
            <a:off x="6031127" y="4550200"/>
            <a:ext cx="0" cy="8167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31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9" y="1812098"/>
            <a:ext cx="27701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CasellaDiTesto 7"/>
          <p:cNvSpPr txBox="1">
            <a:spLocks noChangeArrowheads="1"/>
          </p:cNvSpPr>
          <p:nvPr/>
        </p:nvSpPr>
        <p:spPr bwMode="auto">
          <a:xfrm>
            <a:off x="1738314" y="1180273"/>
            <a:ext cx="24082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dirty="0"/>
              <a:t>Popolazione &gt;65 anni</a:t>
            </a:r>
          </a:p>
          <a:p>
            <a:pPr algn="ctr" eaLnBrk="1" hangingPunct="1"/>
            <a:r>
              <a:rPr lang="it-IT" altLang="it-IT" dirty="0"/>
              <a:t>10.000.000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716727" y="2199945"/>
            <a:ext cx="199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Dispositivo per diagnosi FA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8915549" y="1716863"/>
            <a:ext cx="17153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Terapia antiaritmica</a:t>
            </a:r>
          </a:p>
          <a:p>
            <a:r>
              <a:rPr lang="it-IT" dirty="0"/>
              <a:t>Terapia </a:t>
            </a:r>
            <a:r>
              <a:rPr lang="it-IT" dirty="0" err="1"/>
              <a:t>pill</a:t>
            </a:r>
            <a:r>
              <a:rPr lang="it-IT" dirty="0"/>
              <a:t>-in-the-pocket o anticoagulante</a:t>
            </a:r>
          </a:p>
          <a:p>
            <a:r>
              <a:rPr lang="it-IT" dirty="0"/>
              <a:t>&lt;2000 €/anno</a:t>
            </a: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06" y="2322237"/>
            <a:ext cx="1455738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asellaDiTesto 8"/>
          <p:cNvSpPr txBox="1">
            <a:spLocks noChangeArrowheads="1"/>
          </p:cNvSpPr>
          <p:nvPr/>
        </p:nvSpPr>
        <p:spPr bwMode="auto">
          <a:xfrm>
            <a:off x="6635387" y="1659157"/>
            <a:ext cx="1774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dirty="0"/>
              <a:t>5% sviluppa FA</a:t>
            </a:r>
          </a:p>
          <a:p>
            <a:pPr algn="ctr" eaLnBrk="1" hangingPunct="1"/>
            <a:r>
              <a:rPr lang="it-IT" altLang="it-IT" dirty="0"/>
              <a:t>500.000</a:t>
            </a:r>
          </a:p>
        </p:txBody>
      </p:sp>
      <p:cxnSp>
        <p:nvCxnSpPr>
          <p:cNvPr id="29" name="Connettore 2 28"/>
          <p:cNvCxnSpPr/>
          <p:nvPr/>
        </p:nvCxnSpPr>
        <p:spPr>
          <a:xfrm>
            <a:off x="4275139" y="2620135"/>
            <a:ext cx="503237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6210831" y="2620135"/>
            <a:ext cx="503237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8391495" y="2661609"/>
            <a:ext cx="503237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27"/>
          <p:cNvSpPr txBox="1">
            <a:spLocks noChangeArrowheads="1"/>
          </p:cNvSpPr>
          <p:nvPr/>
        </p:nvSpPr>
        <p:spPr bwMode="auto">
          <a:xfrm>
            <a:off x="4660636" y="4112111"/>
            <a:ext cx="22345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200" b="1" dirty="0"/>
              <a:t>&lt;0.5 </a:t>
            </a:r>
            <a:r>
              <a:rPr lang="it-IT" altLang="it-IT" sz="3200" b="1" dirty="0" err="1"/>
              <a:t>mld</a:t>
            </a:r>
            <a:r>
              <a:rPr lang="it-IT" altLang="it-IT" sz="3200" b="1" dirty="0"/>
              <a:t> €</a:t>
            </a:r>
          </a:p>
        </p:txBody>
      </p:sp>
      <p:cxnSp>
        <p:nvCxnSpPr>
          <p:cNvPr id="34" name="Connettore 2 33"/>
          <p:cNvCxnSpPr/>
          <p:nvPr/>
        </p:nvCxnSpPr>
        <p:spPr>
          <a:xfrm>
            <a:off x="5472905" y="3188196"/>
            <a:ext cx="0" cy="8167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27"/>
          <p:cNvSpPr txBox="1">
            <a:spLocks noChangeArrowheads="1"/>
          </p:cNvSpPr>
          <p:nvPr/>
        </p:nvSpPr>
        <p:spPr bwMode="auto">
          <a:xfrm>
            <a:off x="8605572" y="4250499"/>
            <a:ext cx="1896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200" b="1" dirty="0"/>
              <a:t>&lt;1 </a:t>
            </a:r>
            <a:r>
              <a:rPr lang="it-IT" altLang="it-IT" sz="3200" b="1" dirty="0" err="1"/>
              <a:t>mld</a:t>
            </a:r>
            <a:r>
              <a:rPr lang="it-IT" altLang="it-IT" sz="3200" b="1" dirty="0"/>
              <a:t> €</a:t>
            </a:r>
          </a:p>
        </p:txBody>
      </p:sp>
      <p:cxnSp>
        <p:nvCxnSpPr>
          <p:cNvPr id="36" name="Connettore 2 35"/>
          <p:cNvCxnSpPr/>
          <p:nvPr/>
        </p:nvCxnSpPr>
        <p:spPr>
          <a:xfrm>
            <a:off x="9553838" y="3471189"/>
            <a:ext cx="0" cy="8167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27"/>
          <p:cNvSpPr txBox="1">
            <a:spLocks noChangeArrowheads="1"/>
          </p:cNvSpPr>
          <p:nvPr/>
        </p:nvSpPr>
        <p:spPr bwMode="auto">
          <a:xfrm>
            <a:off x="5165326" y="5670333"/>
            <a:ext cx="22280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200" b="1" dirty="0"/>
              <a:t>&lt;1.5 </a:t>
            </a:r>
            <a:r>
              <a:rPr lang="it-IT" altLang="it-IT" sz="3200" b="1" dirty="0" err="1"/>
              <a:t>mld</a:t>
            </a:r>
            <a:r>
              <a:rPr lang="it-IT" altLang="it-IT" sz="3200" b="1" dirty="0"/>
              <a:t> €</a:t>
            </a:r>
          </a:p>
        </p:txBody>
      </p:sp>
      <p:sp>
        <p:nvSpPr>
          <p:cNvPr id="38" name="CasellaDiTesto 28"/>
          <p:cNvSpPr txBox="1">
            <a:spLocks noChangeArrowheads="1"/>
          </p:cNvSpPr>
          <p:nvPr/>
        </p:nvSpPr>
        <p:spPr bwMode="auto">
          <a:xfrm>
            <a:off x="5383906" y="5164128"/>
            <a:ext cx="1511300" cy="5222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800" b="1" dirty="0"/>
              <a:t>Spesa: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0" y="492302"/>
            <a:ext cx="44482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dirty="0"/>
              <a:t>Il costo dello screening</a:t>
            </a:r>
          </a:p>
        </p:txBody>
      </p:sp>
    </p:spTree>
    <p:extLst>
      <p:ext uri="{BB962C8B-B14F-4D97-AF65-F5344CB8AC3E}">
        <p14:creationId xmlns:p14="http://schemas.microsoft.com/office/powerpoint/2010/main" val="391348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magin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2" name="Gruppo 1"/>
          <p:cNvGrpSpPr/>
          <p:nvPr/>
        </p:nvGrpSpPr>
        <p:grpSpPr>
          <a:xfrm>
            <a:off x="-874712" y="-916244"/>
            <a:ext cx="10178257" cy="6612664"/>
            <a:chOff x="-600075" y="260350"/>
            <a:chExt cx="5759450" cy="4246703"/>
          </a:xfrm>
        </p:grpSpPr>
        <p:grpSp>
          <p:nvGrpSpPr>
            <p:cNvPr id="4" name="Gruppo 42"/>
            <p:cNvGrpSpPr>
              <a:grpSpLocks/>
            </p:cNvGrpSpPr>
            <p:nvPr/>
          </p:nvGrpSpPr>
          <p:grpSpPr bwMode="auto">
            <a:xfrm>
              <a:off x="-600075" y="260350"/>
              <a:ext cx="5759450" cy="4246703"/>
              <a:chOff x="-2124075" y="260350"/>
              <a:chExt cx="5759450" cy="4246703"/>
            </a:xfrm>
          </p:grpSpPr>
          <p:sp>
            <p:nvSpPr>
              <p:cNvPr id="90" name="Arco 89"/>
              <p:cNvSpPr/>
              <p:nvPr/>
            </p:nvSpPr>
            <p:spPr bwMode="auto">
              <a:xfrm flipV="1">
                <a:off x="-2124075" y="260350"/>
                <a:ext cx="5327650" cy="3933825"/>
              </a:xfrm>
              <a:prstGeom prst="arc">
                <a:avLst>
                  <a:gd name="adj1" fmla="val 16200000"/>
                  <a:gd name="adj2" fmla="val 21586389"/>
                </a:avLst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93" name="Connettore 2 92"/>
              <p:cNvCxnSpPr/>
              <p:nvPr/>
            </p:nvCxnSpPr>
            <p:spPr bwMode="auto">
              <a:xfrm>
                <a:off x="466725" y="4210050"/>
                <a:ext cx="316865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2 93"/>
              <p:cNvCxnSpPr/>
              <p:nvPr/>
            </p:nvCxnSpPr>
            <p:spPr bwMode="auto">
              <a:xfrm flipV="1">
                <a:off x="539750" y="2266950"/>
                <a:ext cx="0" cy="20161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12" name="CasellaDiTesto 94"/>
              <p:cNvSpPr txBox="1">
                <a:spLocks noChangeArrowheads="1"/>
              </p:cNvSpPr>
              <p:nvPr/>
            </p:nvSpPr>
            <p:spPr bwMode="auto">
              <a:xfrm rot="16200000">
                <a:off x="132452" y="3021388"/>
                <a:ext cx="445180" cy="261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400"/>
                  <a:t>cost</a:t>
                </a:r>
              </a:p>
            </p:txBody>
          </p:sp>
          <p:sp>
            <p:nvSpPr>
              <p:cNvPr id="7213" name="CasellaDiTesto 95"/>
              <p:cNvSpPr txBox="1">
                <a:spLocks noChangeArrowheads="1"/>
              </p:cNvSpPr>
              <p:nvPr/>
            </p:nvSpPr>
            <p:spPr bwMode="auto">
              <a:xfrm>
                <a:off x="2915444" y="4210568"/>
                <a:ext cx="428320" cy="296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400"/>
                  <a:t>time</a:t>
                </a:r>
              </a:p>
            </p:txBody>
          </p:sp>
        </p:grpSp>
        <p:grpSp>
          <p:nvGrpSpPr>
            <p:cNvPr id="5" name="Gruppo 43"/>
            <p:cNvGrpSpPr>
              <a:grpSpLocks/>
            </p:cNvGrpSpPr>
            <p:nvPr/>
          </p:nvGrpSpPr>
          <p:grpSpPr bwMode="auto">
            <a:xfrm>
              <a:off x="3621088" y="2220913"/>
              <a:ext cx="601662" cy="1054100"/>
              <a:chOff x="2097088" y="2220913"/>
              <a:chExt cx="601662" cy="1054100"/>
            </a:xfrm>
          </p:grpSpPr>
          <p:cxnSp>
            <p:nvCxnSpPr>
              <p:cNvPr id="97" name="Connettore 2 96"/>
              <p:cNvCxnSpPr/>
              <p:nvPr/>
            </p:nvCxnSpPr>
            <p:spPr bwMode="auto">
              <a:xfrm>
                <a:off x="2698750" y="2482850"/>
                <a:ext cx="0" cy="79216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CasellaDiTesto 97"/>
              <p:cNvSpPr txBox="1"/>
              <p:nvPr/>
            </p:nvSpPr>
            <p:spPr bwMode="auto">
              <a:xfrm>
                <a:off x="2097088" y="2220913"/>
                <a:ext cx="590577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 err="1"/>
                  <a:t>symptoms</a:t>
                </a:r>
                <a:endParaRPr lang="it-IT" sz="1600" dirty="0"/>
              </a:p>
            </p:txBody>
          </p:sp>
        </p:grpSp>
        <p:grpSp>
          <p:nvGrpSpPr>
            <p:cNvPr id="6" name="Gruppo 44"/>
            <p:cNvGrpSpPr>
              <a:grpSpLocks/>
            </p:cNvGrpSpPr>
            <p:nvPr/>
          </p:nvGrpSpPr>
          <p:grpSpPr bwMode="auto">
            <a:xfrm>
              <a:off x="4321176" y="1887538"/>
              <a:ext cx="311598" cy="882650"/>
              <a:chOff x="2797175" y="1887538"/>
              <a:chExt cx="311598" cy="882650"/>
            </a:xfrm>
          </p:grpSpPr>
          <p:cxnSp>
            <p:nvCxnSpPr>
              <p:cNvPr id="99" name="Connettore 2 98"/>
              <p:cNvCxnSpPr/>
              <p:nvPr/>
            </p:nvCxnSpPr>
            <p:spPr bwMode="auto">
              <a:xfrm>
                <a:off x="3059113" y="2122488"/>
                <a:ext cx="0" cy="6477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CasellaDiTesto 99"/>
              <p:cNvSpPr txBox="1"/>
              <p:nvPr/>
            </p:nvSpPr>
            <p:spPr bwMode="auto">
              <a:xfrm>
                <a:off x="2797175" y="1887538"/>
                <a:ext cx="311598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cure</a:t>
                </a:r>
              </a:p>
            </p:txBody>
          </p:sp>
        </p:grpSp>
        <p:grpSp>
          <p:nvGrpSpPr>
            <p:cNvPr id="7" name="Gruppo 46"/>
            <p:cNvGrpSpPr>
              <a:grpSpLocks/>
            </p:cNvGrpSpPr>
            <p:nvPr/>
          </p:nvGrpSpPr>
          <p:grpSpPr bwMode="auto">
            <a:xfrm>
              <a:off x="2243138" y="2311401"/>
              <a:ext cx="583356" cy="1755775"/>
              <a:chOff x="719138" y="2311400"/>
              <a:chExt cx="583356" cy="1755775"/>
            </a:xfrm>
          </p:grpSpPr>
          <p:cxnSp>
            <p:nvCxnSpPr>
              <p:cNvPr id="102" name="Connettore 2 101"/>
              <p:cNvCxnSpPr/>
              <p:nvPr/>
            </p:nvCxnSpPr>
            <p:spPr bwMode="auto">
              <a:xfrm>
                <a:off x="1187450" y="2554288"/>
                <a:ext cx="0" cy="15128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CasellaDiTesto 102"/>
              <p:cNvSpPr txBox="1"/>
              <p:nvPr/>
            </p:nvSpPr>
            <p:spPr bwMode="auto">
              <a:xfrm>
                <a:off x="719138" y="2311400"/>
                <a:ext cx="583356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treatment</a:t>
                </a:r>
              </a:p>
            </p:txBody>
          </p:sp>
        </p:grpSp>
        <p:cxnSp>
          <p:nvCxnSpPr>
            <p:cNvPr id="101" name="Connettore 2 100"/>
            <p:cNvCxnSpPr/>
            <p:nvPr/>
          </p:nvCxnSpPr>
          <p:spPr bwMode="auto">
            <a:xfrm>
              <a:off x="2422526" y="3022601"/>
              <a:ext cx="0" cy="115252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o 47"/>
            <p:cNvGrpSpPr>
              <a:grpSpLocks/>
            </p:cNvGrpSpPr>
            <p:nvPr/>
          </p:nvGrpSpPr>
          <p:grpSpPr bwMode="auto">
            <a:xfrm>
              <a:off x="2063750" y="2770188"/>
              <a:ext cx="2617788" cy="1439862"/>
              <a:chOff x="539750" y="2770188"/>
              <a:chExt cx="2617788" cy="1439862"/>
            </a:xfrm>
          </p:grpSpPr>
          <p:sp>
            <p:nvSpPr>
              <p:cNvPr id="92" name="Rettangolo 91"/>
              <p:cNvSpPr/>
              <p:nvPr/>
            </p:nvSpPr>
            <p:spPr bwMode="auto">
              <a:xfrm>
                <a:off x="2870200" y="2770188"/>
                <a:ext cx="287338" cy="1439862"/>
              </a:xfrm>
              <a:prstGeom prst="rect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106" name="Connettore 1 105"/>
              <p:cNvCxnSpPr/>
              <p:nvPr/>
            </p:nvCxnSpPr>
            <p:spPr bwMode="auto">
              <a:xfrm flipH="1">
                <a:off x="539750" y="2770188"/>
                <a:ext cx="23034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o 48"/>
            <p:cNvGrpSpPr>
              <a:grpSpLocks/>
            </p:cNvGrpSpPr>
            <p:nvPr/>
          </p:nvGrpSpPr>
          <p:grpSpPr bwMode="auto">
            <a:xfrm>
              <a:off x="2063751" y="4067176"/>
              <a:ext cx="792163" cy="142875"/>
              <a:chOff x="539750" y="4067175"/>
              <a:chExt cx="792163" cy="142875"/>
            </a:xfrm>
          </p:grpSpPr>
          <p:sp>
            <p:nvSpPr>
              <p:cNvPr id="105" name="Rettangolo 104"/>
              <p:cNvSpPr/>
              <p:nvPr/>
            </p:nvSpPr>
            <p:spPr bwMode="auto">
              <a:xfrm>
                <a:off x="1042988" y="4067175"/>
                <a:ext cx="288925" cy="14287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107" name="Connettore 1 106"/>
              <p:cNvCxnSpPr>
                <a:stCxn id="105" idx="0"/>
              </p:cNvCxnSpPr>
              <p:nvPr/>
            </p:nvCxnSpPr>
            <p:spPr bwMode="auto">
              <a:xfrm flipH="1">
                <a:off x="539750" y="4067175"/>
                <a:ext cx="6477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CasellaDiTesto 12"/>
          <p:cNvSpPr txBox="1"/>
          <p:nvPr/>
        </p:nvSpPr>
        <p:spPr>
          <a:xfrm>
            <a:off x="0" y="791575"/>
            <a:ext cx="4611199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dirty="0"/>
              <a:t>Prevenire </a:t>
            </a:r>
            <a:r>
              <a:rPr lang="it-IT" sz="4400" b="1" u="sng" dirty="0"/>
              <a:t>è</a:t>
            </a:r>
            <a:r>
              <a:rPr lang="it-IT" sz="3600" dirty="0"/>
              <a:t> risparmiare</a:t>
            </a:r>
          </a:p>
        </p:txBody>
      </p:sp>
      <p:cxnSp>
        <p:nvCxnSpPr>
          <p:cNvPr id="36" name="Connettore 2 35"/>
          <p:cNvCxnSpPr/>
          <p:nvPr/>
        </p:nvCxnSpPr>
        <p:spPr>
          <a:xfrm>
            <a:off x="8054253" y="2987221"/>
            <a:ext cx="982053" cy="54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9485307" y="4279841"/>
            <a:ext cx="2015808" cy="954107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it-IT" sz="2800" b="1" dirty="0"/>
              <a:t>Prevenzione</a:t>
            </a:r>
          </a:p>
          <a:p>
            <a:r>
              <a:rPr lang="it-IT" sz="2800" b="1" dirty="0" smtClean="0"/>
              <a:t>&lt;1.5 </a:t>
            </a:r>
            <a:r>
              <a:rPr lang="it-IT" sz="2800" b="1" dirty="0" err="1"/>
              <a:t>mld</a:t>
            </a:r>
            <a:endParaRPr lang="it-IT" sz="2800" b="1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9407106" y="2377750"/>
            <a:ext cx="1200970" cy="954107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it-IT" sz="2800" b="1" dirty="0"/>
              <a:t>Cura</a:t>
            </a:r>
          </a:p>
          <a:p>
            <a:r>
              <a:rPr lang="it-IT" sz="2800" b="1" dirty="0"/>
              <a:t>&gt;4 </a:t>
            </a:r>
            <a:r>
              <a:rPr lang="it-IT" sz="2800" b="1" dirty="0" err="1"/>
              <a:t>mld</a:t>
            </a:r>
            <a:endParaRPr lang="it-IT" sz="2800" b="1" dirty="0"/>
          </a:p>
        </p:txBody>
      </p:sp>
      <p:cxnSp>
        <p:nvCxnSpPr>
          <p:cNvPr id="40" name="Connettore 2 39"/>
          <p:cNvCxnSpPr/>
          <p:nvPr/>
        </p:nvCxnSpPr>
        <p:spPr>
          <a:xfrm flipV="1">
            <a:off x="4977505" y="5021093"/>
            <a:ext cx="4162860" cy="90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 bwMode="auto">
          <a:xfrm>
            <a:off x="4054510" y="3034024"/>
            <a:ext cx="1017027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dirty="0"/>
              <a:t>screening</a:t>
            </a:r>
          </a:p>
        </p:txBody>
      </p:sp>
    </p:spTree>
    <p:extLst>
      <p:ext uri="{BB962C8B-B14F-4D97-AF65-F5344CB8AC3E}">
        <p14:creationId xmlns:p14="http://schemas.microsoft.com/office/powerpoint/2010/main" val="6886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276549" y="2421467"/>
            <a:ext cx="31688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/>
              <a:t>Grazie</a:t>
            </a:r>
          </a:p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r>
              <a:rPr lang="it-IT" sz="2800" dirty="0"/>
              <a:t>federica.censi@iss.it</a:t>
            </a:r>
          </a:p>
        </p:txBody>
      </p:sp>
    </p:spTree>
    <p:extLst>
      <p:ext uri="{BB962C8B-B14F-4D97-AF65-F5344CB8AC3E}">
        <p14:creationId xmlns:p14="http://schemas.microsoft.com/office/powerpoint/2010/main" val="404148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idx="1"/>
          </p:nvPr>
        </p:nvSpPr>
        <p:spPr>
          <a:xfrm>
            <a:off x="1803602" y="1104360"/>
            <a:ext cx="7670799" cy="80962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sz="1800" dirty="0" err="1"/>
              <a:t>Ogni</a:t>
            </a:r>
            <a:r>
              <a:rPr sz="1800" dirty="0"/>
              <a:t> </a:t>
            </a:r>
            <a:r>
              <a:rPr sz="1800" dirty="0" err="1"/>
              <a:t>giorno</a:t>
            </a:r>
            <a:r>
              <a:rPr sz="1800" dirty="0"/>
              <a:t> in Italia: </a:t>
            </a:r>
            <a:endParaRPr lang="it-IT" sz="18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sz="1800" dirty="0"/>
              <a:t>600 ictus di cui 150 di </a:t>
            </a:r>
            <a:r>
              <a:rPr sz="1800" dirty="0" err="1"/>
              <a:t>origine</a:t>
            </a:r>
            <a:r>
              <a:rPr sz="1800" dirty="0"/>
              <a:t> </a:t>
            </a:r>
            <a:r>
              <a:rPr sz="1800" dirty="0" err="1"/>
              <a:t>cardiaca</a:t>
            </a:r>
            <a:endParaRPr sz="18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sz="1800" dirty="0"/>
              <a:t>200 </a:t>
            </a:r>
            <a:r>
              <a:rPr sz="1800" dirty="0" err="1"/>
              <a:t>nuovi</a:t>
            </a:r>
            <a:r>
              <a:rPr sz="1800" dirty="0"/>
              <a:t> </a:t>
            </a:r>
            <a:r>
              <a:rPr sz="1800" dirty="0" err="1"/>
              <a:t>casi</a:t>
            </a:r>
            <a:r>
              <a:rPr sz="1800" dirty="0"/>
              <a:t> di </a:t>
            </a:r>
            <a:r>
              <a:rPr sz="1800" dirty="0" err="1"/>
              <a:t>aritmie</a:t>
            </a:r>
            <a:r>
              <a:rPr sz="1800" dirty="0"/>
              <a:t> </a:t>
            </a:r>
            <a:r>
              <a:rPr sz="1800" dirty="0" err="1"/>
              <a:t>cardiache</a:t>
            </a:r>
            <a:endParaRPr sz="1800" dirty="0"/>
          </a:p>
          <a:p>
            <a:pPr marL="0" indent="0">
              <a:buNone/>
              <a:defRPr/>
            </a:pPr>
            <a:r>
              <a:rPr sz="1800" dirty="0"/>
              <a:t>			</a:t>
            </a:r>
          </a:p>
          <a:p>
            <a:pPr>
              <a:defRPr/>
            </a:pPr>
            <a:endParaRPr sz="1800" dirty="0"/>
          </a:p>
          <a:p>
            <a:pPr>
              <a:defRPr/>
            </a:pPr>
            <a:endParaRPr sz="1800" dirty="0"/>
          </a:p>
          <a:p>
            <a:pPr>
              <a:defRPr/>
            </a:pPr>
            <a:endParaRPr sz="1800" dirty="0"/>
          </a:p>
          <a:p>
            <a:pPr>
              <a:defRPr/>
            </a:pPr>
            <a:endParaRPr sz="1800" dirty="0"/>
          </a:p>
          <a:p>
            <a:pPr>
              <a:defRPr/>
            </a:pPr>
            <a:endParaRPr sz="1800" dirty="0"/>
          </a:p>
          <a:p>
            <a:pPr>
              <a:defRPr/>
            </a:pPr>
            <a:endParaRPr sz="1800" dirty="0"/>
          </a:p>
          <a:p>
            <a:pPr>
              <a:defRPr/>
            </a:pPr>
            <a:endParaRPr sz="1800" dirty="0"/>
          </a:p>
          <a:p>
            <a:pPr>
              <a:defRPr/>
            </a:pPr>
            <a:endParaRPr lang="en-US" sz="1800" dirty="0"/>
          </a:p>
        </p:txBody>
      </p:sp>
      <p:sp>
        <p:nvSpPr>
          <p:cNvPr id="717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xfrm>
            <a:off x="9104712" y="5819777"/>
            <a:ext cx="397669" cy="16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ABBC016-B312-4875-85DD-AF095DAD703A}" type="slidenum">
              <a:rPr lang="it-IT" altLang="it-IT"/>
              <a:pPr eaLnBrk="1" hangingPunct="1"/>
              <a:t>2</a:t>
            </a:fld>
            <a:endParaRPr lang="it-IT" altLang="it-IT"/>
          </a:p>
        </p:txBody>
      </p:sp>
      <p:sp>
        <p:nvSpPr>
          <p:cNvPr id="41" name="Text Placeholder 11"/>
          <p:cNvSpPr txBox="1">
            <a:spLocks/>
          </p:cNvSpPr>
          <p:nvPr/>
        </p:nvSpPr>
        <p:spPr>
          <a:xfrm>
            <a:off x="1831582" y="2345902"/>
            <a:ext cx="7670799" cy="48577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it-IT" dirty="0">
                <a:ea typeface="+mj-ea"/>
                <a:cs typeface="+mj-cs"/>
              </a:rPr>
              <a:t>ICTUS: 20.000 euro/anno a paziente a carico del SSN</a:t>
            </a:r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  <a:defRPr/>
            </a:pPr>
            <a:endParaRPr lang="it-IT" dirty="0"/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it-IT" dirty="0"/>
              <a:t>Aritmie cardiache: 3.000 euro/anno a paziente a carico del SSN</a:t>
            </a:r>
            <a:endParaRPr lang="it-IT" dirty="0">
              <a:ea typeface="+mj-ea"/>
              <a:cs typeface="+mj-cs"/>
            </a:endParaRPr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  <a:defRPr/>
            </a:pPr>
            <a:endParaRPr lang="it-IT" dirty="0">
              <a:ea typeface="+mj-ea"/>
              <a:cs typeface="+mj-cs"/>
            </a:endParaRPr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  <a:defRPr/>
            </a:pPr>
            <a:endParaRPr lang="it-IT" dirty="0">
              <a:ea typeface="+mj-ea"/>
              <a:cs typeface="+mj-cs"/>
            </a:endParaRPr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  <a:defRPr/>
            </a:pPr>
            <a:endParaRPr lang="it-IT" dirty="0">
              <a:ea typeface="+mj-ea"/>
              <a:cs typeface="+mj-cs"/>
            </a:endParaRPr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  <a:defRPr/>
            </a:pPr>
            <a:endParaRPr lang="it-IT" dirty="0">
              <a:ea typeface="+mj-ea"/>
              <a:cs typeface="+mj-cs"/>
            </a:endParaRPr>
          </a:p>
          <a:p>
            <a:pPr marL="285750" indent="-285750">
              <a:spcBef>
                <a:spcPct val="200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  <a:defRPr/>
            </a:pPr>
            <a:endParaRPr lang="en-US" dirty="0">
              <a:ea typeface="+mj-ea"/>
              <a:cs typeface="+mj-cs"/>
            </a:endParaRPr>
          </a:p>
        </p:txBody>
      </p:sp>
      <p:grpSp>
        <p:nvGrpSpPr>
          <p:cNvPr id="11" name="Gruppo 48"/>
          <p:cNvGrpSpPr>
            <a:grpSpLocks/>
          </p:cNvGrpSpPr>
          <p:nvPr/>
        </p:nvGrpSpPr>
        <p:grpSpPr bwMode="auto">
          <a:xfrm>
            <a:off x="3218392" y="3471995"/>
            <a:ext cx="5417608" cy="2818738"/>
            <a:chOff x="4356100" y="2205037"/>
            <a:chExt cx="4319588" cy="2376488"/>
          </a:xfrm>
        </p:grpSpPr>
        <p:grpSp>
          <p:nvGrpSpPr>
            <p:cNvPr id="7185" name="Gruppo 49"/>
            <p:cNvGrpSpPr>
              <a:grpSpLocks/>
            </p:cNvGrpSpPr>
            <p:nvPr/>
          </p:nvGrpSpPr>
          <p:grpSpPr bwMode="auto">
            <a:xfrm>
              <a:off x="4356100" y="2205037"/>
              <a:ext cx="4319588" cy="2376488"/>
              <a:chOff x="4356100" y="2205037"/>
              <a:chExt cx="4319588" cy="2376488"/>
            </a:xfrm>
          </p:grpSpPr>
          <p:sp>
            <p:nvSpPr>
              <p:cNvPr id="24" name="Rettangolo arrotondato 23"/>
              <p:cNvSpPr/>
              <p:nvPr/>
            </p:nvSpPr>
            <p:spPr>
              <a:xfrm>
                <a:off x="4356100" y="2205038"/>
                <a:ext cx="4319588" cy="2376487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1350" dirty="0"/>
              </a:p>
            </p:txBody>
          </p:sp>
          <p:grpSp>
            <p:nvGrpSpPr>
              <p:cNvPr id="7188" name="Gruppo 37"/>
              <p:cNvGrpSpPr>
                <a:grpSpLocks/>
              </p:cNvGrpSpPr>
              <p:nvPr/>
            </p:nvGrpSpPr>
            <p:grpSpPr bwMode="auto">
              <a:xfrm>
                <a:off x="4427538" y="2205037"/>
                <a:ext cx="3910012" cy="2125216"/>
                <a:chOff x="3563888" y="4077072"/>
                <a:chExt cx="2736531" cy="2125207"/>
              </a:xfrm>
            </p:grpSpPr>
            <p:cxnSp>
              <p:nvCxnSpPr>
                <p:cNvPr id="29" name="Connettore 2 28"/>
                <p:cNvCxnSpPr/>
                <p:nvPr/>
              </p:nvCxnSpPr>
              <p:spPr>
                <a:xfrm>
                  <a:off x="4139415" y="6021750"/>
                  <a:ext cx="2161004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nettore 2 29"/>
                <p:cNvCxnSpPr/>
                <p:nvPr/>
              </p:nvCxnSpPr>
              <p:spPr>
                <a:xfrm flipV="1">
                  <a:off x="4211633" y="4077072"/>
                  <a:ext cx="0" cy="201611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Figura a mano libera 30"/>
                <p:cNvSpPr/>
                <p:nvPr/>
              </p:nvSpPr>
              <p:spPr>
                <a:xfrm>
                  <a:off x="4283852" y="4364408"/>
                  <a:ext cx="1849908" cy="1192208"/>
                </a:xfrm>
                <a:custGeom>
                  <a:avLst/>
                  <a:gdLst>
                    <a:gd name="connsiteX0" fmla="*/ 0 w 1850065"/>
                    <a:gd name="connsiteY0" fmla="*/ 903768 h 903768"/>
                    <a:gd name="connsiteX1" fmla="*/ 85060 w 1850065"/>
                    <a:gd name="connsiteY1" fmla="*/ 882503 h 903768"/>
                    <a:gd name="connsiteX2" fmla="*/ 170121 w 1850065"/>
                    <a:gd name="connsiteY2" fmla="*/ 839972 h 903768"/>
                    <a:gd name="connsiteX3" fmla="*/ 361507 w 1850065"/>
                    <a:gd name="connsiteY3" fmla="*/ 818707 h 903768"/>
                    <a:gd name="connsiteX4" fmla="*/ 414670 w 1850065"/>
                    <a:gd name="connsiteY4" fmla="*/ 786810 h 903768"/>
                    <a:gd name="connsiteX5" fmla="*/ 446567 w 1850065"/>
                    <a:gd name="connsiteY5" fmla="*/ 776177 h 903768"/>
                    <a:gd name="connsiteX6" fmla="*/ 478465 w 1850065"/>
                    <a:gd name="connsiteY6" fmla="*/ 754912 h 903768"/>
                    <a:gd name="connsiteX7" fmla="*/ 510363 w 1850065"/>
                    <a:gd name="connsiteY7" fmla="*/ 744279 h 903768"/>
                    <a:gd name="connsiteX8" fmla="*/ 574158 w 1850065"/>
                    <a:gd name="connsiteY8" fmla="*/ 701749 h 903768"/>
                    <a:gd name="connsiteX9" fmla="*/ 606056 w 1850065"/>
                    <a:gd name="connsiteY9" fmla="*/ 680484 h 903768"/>
                    <a:gd name="connsiteX10" fmla="*/ 627321 w 1850065"/>
                    <a:gd name="connsiteY10" fmla="*/ 648586 h 903768"/>
                    <a:gd name="connsiteX11" fmla="*/ 659218 w 1850065"/>
                    <a:gd name="connsiteY11" fmla="*/ 637954 h 903768"/>
                    <a:gd name="connsiteX12" fmla="*/ 701749 w 1850065"/>
                    <a:gd name="connsiteY12" fmla="*/ 616689 h 903768"/>
                    <a:gd name="connsiteX13" fmla="*/ 786809 w 1850065"/>
                    <a:gd name="connsiteY13" fmla="*/ 584791 h 903768"/>
                    <a:gd name="connsiteX14" fmla="*/ 829339 w 1850065"/>
                    <a:gd name="connsiteY14" fmla="*/ 574158 h 903768"/>
                    <a:gd name="connsiteX15" fmla="*/ 893135 w 1850065"/>
                    <a:gd name="connsiteY15" fmla="*/ 552893 h 903768"/>
                    <a:gd name="connsiteX16" fmla="*/ 925032 w 1850065"/>
                    <a:gd name="connsiteY16" fmla="*/ 499730 h 903768"/>
                    <a:gd name="connsiteX17" fmla="*/ 967563 w 1850065"/>
                    <a:gd name="connsiteY17" fmla="*/ 435935 h 903768"/>
                    <a:gd name="connsiteX18" fmla="*/ 988828 w 1850065"/>
                    <a:gd name="connsiteY18" fmla="*/ 404037 h 903768"/>
                    <a:gd name="connsiteX19" fmla="*/ 1041991 w 1850065"/>
                    <a:gd name="connsiteY19" fmla="*/ 350875 h 903768"/>
                    <a:gd name="connsiteX20" fmla="*/ 1105786 w 1850065"/>
                    <a:gd name="connsiteY20" fmla="*/ 318977 h 903768"/>
                    <a:gd name="connsiteX21" fmla="*/ 1137684 w 1850065"/>
                    <a:gd name="connsiteY21" fmla="*/ 308344 h 903768"/>
                    <a:gd name="connsiteX22" fmla="*/ 1201479 w 1850065"/>
                    <a:gd name="connsiteY22" fmla="*/ 265814 h 903768"/>
                    <a:gd name="connsiteX23" fmla="*/ 1233377 w 1850065"/>
                    <a:gd name="connsiteY23" fmla="*/ 244549 h 903768"/>
                    <a:gd name="connsiteX24" fmla="*/ 1265274 w 1850065"/>
                    <a:gd name="connsiteY24" fmla="*/ 212651 h 903768"/>
                    <a:gd name="connsiteX25" fmla="*/ 1329070 w 1850065"/>
                    <a:gd name="connsiteY25" fmla="*/ 191386 h 903768"/>
                    <a:gd name="connsiteX26" fmla="*/ 1392865 w 1850065"/>
                    <a:gd name="connsiteY26" fmla="*/ 148856 h 903768"/>
                    <a:gd name="connsiteX27" fmla="*/ 1456660 w 1850065"/>
                    <a:gd name="connsiteY27" fmla="*/ 127591 h 903768"/>
                    <a:gd name="connsiteX28" fmla="*/ 1520456 w 1850065"/>
                    <a:gd name="connsiteY28" fmla="*/ 116958 h 903768"/>
                    <a:gd name="connsiteX29" fmla="*/ 1562986 w 1850065"/>
                    <a:gd name="connsiteY29" fmla="*/ 106326 h 903768"/>
                    <a:gd name="connsiteX30" fmla="*/ 1616149 w 1850065"/>
                    <a:gd name="connsiteY30" fmla="*/ 95693 h 903768"/>
                    <a:gd name="connsiteX31" fmla="*/ 1690577 w 1850065"/>
                    <a:gd name="connsiteY31" fmla="*/ 74428 h 903768"/>
                    <a:gd name="connsiteX32" fmla="*/ 1807535 w 1850065"/>
                    <a:gd name="connsiteY32" fmla="*/ 42530 h 903768"/>
                    <a:gd name="connsiteX33" fmla="*/ 1850065 w 1850065"/>
                    <a:gd name="connsiteY33" fmla="*/ 0 h 903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850065" h="903768">
                      <a:moveTo>
                        <a:pt x="0" y="903768"/>
                      </a:moveTo>
                      <a:cubicBezTo>
                        <a:pt x="11429" y="901482"/>
                        <a:pt x="68715" y="892310"/>
                        <a:pt x="85060" y="882503"/>
                      </a:cubicBezTo>
                      <a:cubicBezTo>
                        <a:pt x="139052" y="850107"/>
                        <a:pt x="59076" y="853852"/>
                        <a:pt x="170121" y="839972"/>
                      </a:cubicBezTo>
                      <a:cubicBezTo>
                        <a:pt x="290525" y="824922"/>
                        <a:pt x="226749" y="832183"/>
                        <a:pt x="361507" y="818707"/>
                      </a:cubicBezTo>
                      <a:cubicBezTo>
                        <a:pt x="451858" y="788591"/>
                        <a:pt x="341700" y="830592"/>
                        <a:pt x="414670" y="786810"/>
                      </a:cubicBezTo>
                      <a:cubicBezTo>
                        <a:pt x="424280" y="781044"/>
                        <a:pt x="436543" y="781189"/>
                        <a:pt x="446567" y="776177"/>
                      </a:cubicBezTo>
                      <a:cubicBezTo>
                        <a:pt x="457997" y="770462"/>
                        <a:pt x="467035" y="760627"/>
                        <a:pt x="478465" y="754912"/>
                      </a:cubicBezTo>
                      <a:cubicBezTo>
                        <a:pt x="488490" y="749900"/>
                        <a:pt x="500566" y="749722"/>
                        <a:pt x="510363" y="744279"/>
                      </a:cubicBezTo>
                      <a:cubicBezTo>
                        <a:pt x="532704" y="731867"/>
                        <a:pt x="552893" y="715926"/>
                        <a:pt x="574158" y="701749"/>
                      </a:cubicBezTo>
                      <a:lnTo>
                        <a:pt x="606056" y="680484"/>
                      </a:lnTo>
                      <a:cubicBezTo>
                        <a:pt x="613144" y="669851"/>
                        <a:pt x="617342" y="656569"/>
                        <a:pt x="627321" y="648586"/>
                      </a:cubicBezTo>
                      <a:cubicBezTo>
                        <a:pt x="636072" y="641585"/>
                        <a:pt x="648917" y="642369"/>
                        <a:pt x="659218" y="637954"/>
                      </a:cubicBezTo>
                      <a:cubicBezTo>
                        <a:pt x="673787" y="631710"/>
                        <a:pt x="687265" y="623127"/>
                        <a:pt x="701749" y="616689"/>
                      </a:cubicBezTo>
                      <a:cubicBezTo>
                        <a:pt x="721991" y="607693"/>
                        <a:pt x="762247" y="591809"/>
                        <a:pt x="786809" y="584791"/>
                      </a:cubicBezTo>
                      <a:cubicBezTo>
                        <a:pt x="800860" y="580777"/>
                        <a:pt x="815342" y="578357"/>
                        <a:pt x="829339" y="574158"/>
                      </a:cubicBezTo>
                      <a:cubicBezTo>
                        <a:pt x="850809" y="567717"/>
                        <a:pt x="893135" y="552893"/>
                        <a:pt x="893135" y="552893"/>
                      </a:cubicBezTo>
                      <a:cubicBezTo>
                        <a:pt x="913462" y="491909"/>
                        <a:pt x="890006" y="546432"/>
                        <a:pt x="925032" y="499730"/>
                      </a:cubicBezTo>
                      <a:cubicBezTo>
                        <a:pt x="940367" y="479284"/>
                        <a:pt x="953386" y="457200"/>
                        <a:pt x="967563" y="435935"/>
                      </a:cubicBezTo>
                      <a:cubicBezTo>
                        <a:pt x="974651" y="425302"/>
                        <a:pt x="979792" y="413073"/>
                        <a:pt x="988828" y="404037"/>
                      </a:cubicBezTo>
                      <a:cubicBezTo>
                        <a:pt x="1006549" y="386316"/>
                        <a:pt x="1018216" y="358800"/>
                        <a:pt x="1041991" y="350875"/>
                      </a:cubicBezTo>
                      <a:cubicBezTo>
                        <a:pt x="1122168" y="324148"/>
                        <a:pt x="1023337" y="360202"/>
                        <a:pt x="1105786" y="318977"/>
                      </a:cubicBezTo>
                      <a:cubicBezTo>
                        <a:pt x="1115811" y="313965"/>
                        <a:pt x="1127887" y="313787"/>
                        <a:pt x="1137684" y="308344"/>
                      </a:cubicBezTo>
                      <a:cubicBezTo>
                        <a:pt x="1160025" y="295932"/>
                        <a:pt x="1180214" y="279991"/>
                        <a:pt x="1201479" y="265814"/>
                      </a:cubicBezTo>
                      <a:cubicBezTo>
                        <a:pt x="1212112" y="258726"/>
                        <a:pt x="1224341" y="253585"/>
                        <a:pt x="1233377" y="244549"/>
                      </a:cubicBezTo>
                      <a:cubicBezTo>
                        <a:pt x="1244009" y="233916"/>
                        <a:pt x="1252130" y="219953"/>
                        <a:pt x="1265274" y="212651"/>
                      </a:cubicBezTo>
                      <a:cubicBezTo>
                        <a:pt x="1284869" y="201765"/>
                        <a:pt x="1310419" y="203820"/>
                        <a:pt x="1329070" y="191386"/>
                      </a:cubicBezTo>
                      <a:cubicBezTo>
                        <a:pt x="1350335" y="177209"/>
                        <a:pt x="1368619" y="156938"/>
                        <a:pt x="1392865" y="148856"/>
                      </a:cubicBezTo>
                      <a:cubicBezTo>
                        <a:pt x="1414130" y="141768"/>
                        <a:pt x="1434550" y="131276"/>
                        <a:pt x="1456660" y="127591"/>
                      </a:cubicBezTo>
                      <a:cubicBezTo>
                        <a:pt x="1477925" y="124047"/>
                        <a:pt x="1499316" y="121186"/>
                        <a:pt x="1520456" y="116958"/>
                      </a:cubicBezTo>
                      <a:cubicBezTo>
                        <a:pt x="1534785" y="114092"/>
                        <a:pt x="1548721" y="109496"/>
                        <a:pt x="1562986" y="106326"/>
                      </a:cubicBezTo>
                      <a:cubicBezTo>
                        <a:pt x="1580628" y="102406"/>
                        <a:pt x="1598507" y="99613"/>
                        <a:pt x="1616149" y="95693"/>
                      </a:cubicBezTo>
                      <a:cubicBezTo>
                        <a:pt x="1711793" y="74439"/>
                        <a:pt x="1612418" y="95744"/>
                        <a:pt x="1690577" y="74428"/>
                      </a:cubicBezTo>
                      <a:cubicBezTo>
                        <a:pt x="1822486" y="38452"/>
                        <a:pt x="1734115" y="67004"/>
                        <a:pt x="1807535" y="42530"/>
                      </a:cubicBezTo>
                      <a:cubicBezTo>
                        <a:pt x="1833196" y="4039"/>
                        <a:pt x="1817371" y="16348"/>
                        <a:pt x="1850065" y="0"/>
                      </a:cubicBezTo>
                    </a:path>
                  </a:pathLst>
                </a:cu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 sz="1350">
                    <a:ln w="5715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194" name="CasellaDiTesto 31"/>
                <p:cNvSpPr txBox="1">
                  <a:spLocks noChangeArrowheads="1"/>
                </p:cNvSpPr>
                <p:nvPr/>
              </p:nvSpPr>
              <p:spPr bwMode="auto">
                <a:xfrm>
                  <a:off x="3563888" y="4149080"/>
                  <a:ext cx="323996" cy="252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it-IT" altLang="it-IT" sz="1350"/>
                    <a:t>2 mln</a:t>
                  </a:r>
                </a:p>
              </p:txBody>
            </p:sp>
            <p:sp>
              <p:nvSpPr>
                <p:cNvPr id="7195" name="CasellaDiTesto 32"/>
                <p:cNvSpPr txBox="1">
                  <a:spLocks noChangeArrowheads="1"/>
                </p:cNvSpPr>
                <p:nvPr/>
              </p:nvSpPr>
              <p:spPr bwMode="auto">
                <a:xfrm>
                  <a:off x="4135281" y="5949280"/>
                  <a:ext cx="299844" cy="252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it-IT" altLang="it-IT" sz="1350"/>
                    <a:t>2010</a:t>
                  </a:r>
                </a:p>
              </p:txBody>
            </p:sp>
            <p:sp>
              <p:nvSpPr>
                <p:cNvPr id="7196" name="CasellaDiTesto 33"/>
                <p:cNvSpPr txBox="1">
                  <a:spLocks noChangeArrowheads="1"/>
                </p:cNvSpPr>
                <p:nvPr/>
              </p:nvSpPr>
              <p:spPr bwMode="auto">
                <a:xfrm>
                  <a:off x="5652120" y="5949280"/>
                  <a:ext cx="299844" cy="252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it-IT" altLang="it-IT" sz="1350"/>
                    <a:t>2050</a:t>
                  </a:r>
                </a:p>
              </p:txBody>
            </p:sp>
          </p:grpSp>
          <p:sp>
            <p:nvSpPr>
              <p:cNvPr id="7189" name="CasellaDiTesto 26"/>
              <p:cNvSpPr txBox="1">
                <a:spLocks noChangeArrowheads="1"/>
              </p:cNvSpPr>
              <p:nvPr/>
            </p:nvSpPr>
            <p:spPr bwMode="auto">
              <a:xfrm>
                <a:off x="4356100" y="3716338"/>
                <a:ext cx="1268413" cy="25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350"/>
                  <a:t>0.5 mln</a:t>
                </a:r>
              </a:p>
            </p:txBody>
          </p:sp>
          <p:sp>
            <p:nvSpPr>
              <p:cNvPr id="7190" name="Rettangolo 107"/>
              <p:cNvSpPr>
                <a:spLocks noChangeArrowheads="1"/>
              </p:cNvSpPr>
              <p:nvPr/>
            </p:nvSpPr>
            <p:spPr bwMode="auto">
              <a:xfrm>
                <a:off x="5508103" y="2348879"/>
                <a:ext cx="1948467" cy="596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000" b="1" dirty="0" smtClean="0"/>
                  <a:t>Soggetti con </a:t>
                </a:r>
                <a:r>
                  <a:rPr lang="it-IT" altLang="it-IT" sz="2000" b="1" dirty="0"/>
                  <a:t>disturbi </a:t>
                </a:r>
              </a:p>
              <a:p>
                <a:pPr eaLnBrk="1" hangingPunct="1"/>
                <a:r>
                  <a:rPr lang="it-IT" altLang="it-IT" sz="2000" b="1" dirty="0"/>
                  <a:t>cardiaci</a:t>
                </a:r>
              </a:p>
            </p:txBody>
          </p:sp>
        </p:grpSp>
        <p:pic>
          <p:nvPicPr>
            <p:cNvPr id="7186" name="Immagine 47" descr="untitled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2780928"/>
              <a:ext cx="994955" cy="1262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246338" y="382139"/>
            <a:ext cx="962123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3200" b="1" dirty="0"/>
              <a:t>DATI</a:t>
            </a:r>
          </a:p>
        </p:txBody>
      </p:sp>
    </p:spTree>
    <p:extLst>
      <p:ext uri="{BB962C8B-B14F-4D97-AF65-F5344CB8AC3E}">
        <p14:creationId xmlns:p14="http://schemas.microsoft.com/office/powerpoint/2010/main" val="262203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magin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17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xfrm>
            <a:off x="9104712" y="5819777"/>
            <a:ext cx="397669" cy="16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ABBC016-B312-4875-85DD-AF095DAD703A}" type="slidenum">
              <a:rPr lang="it-IT" altLang="it-IT"/>
              <a:pPr eaLnBrk="1" hangingPunct="1"/>
              <a:t>3</a:t>
            </a:fld>
            <a:endParaRPr lang="it-IT" altLang="it-IT"/>
          </a:p>
        </p:txBody>
      </p:sp>
      <p:grpSp>
        <p:nvGrpSpPr>
          <p:cNvPr id="2" name="Gruppo 1"/>
          <p:cNvGrpSpPr/>
          <p:nvPr/>
        </p:nvGrpSpPr>
        <p:grpSpPr>
          <a:xfrm>
            <a:off x="-861064" y="-916245"/>
            <a:ext cx="10178257" cy="6612664"/>
            <a:chOff x="-600075" y="260350"/>
            <a:chExt cx="5759450" cy="4246703"/>
          </a:xfrm>
        </p:grpSpPr>
        <p:grpSp>
          <p:nvGrpSpPr>
            <p:cNvPr id="4" name="Gruppo 42"/>
            <p:cNvGrpSpPr>
              <a:grpSpLocks/>
            </p:cNvGrpSpPr>
            <p:nvPr/>
          </p:nvGrpSpPr>
          <p:grpSpPr bwMode="auto">
            <a:xfrm>
              <a:off x="-600075" y="260350"/>
              <a:ext cx="5759450" cy="4246703"/>
              <a:chOff x="-2124075" y="260350"/>
              <a:chExt cx="5759450" cy="4246703"/>
            </a:xfrm>
          </p:grpSpPr>
          <p:sp>
            <p:nvSpPr>
              <p:cNvPr id="90" name="Arco 89"/>
              <p:cNvSpPr/>
              <p:nvPr/>
            </p:nvSpPr>
            <p:spPr bwMode="auto">
              <a:xfrm flipV="1">
                <a:off x="-2124075" y="260350"/>
                <a:ext cx="5327650" cy="3933825"/>
              </a:xfrm>
              <a:prstGeom prst="arc">
                <a:avLst>
                  <a:gd name="adj1" fmla="val 16200000"/>
                  <a:gd name="adj2" fmla="val 21586389"/>
                </a:avLst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93" name="Connettore 2 92"/>
              <p:cNvCxnSpPr/>
              <p:nvPr/>
            </p:nvCxnSpPr>
            <p:spPr bwMode="auto">
              <a:xfrm>
                <a:off x="466725" y="4210050"/>
                <a:ext cx="316865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2 93"/>
              <p:cNvCxnSpPr/>
              <p:nvPr/>
            </p:nvCxnSpPr>
            <p:spPr bwMode="auto">
              <a:xfrm flipV="1">
                <a:off x="539750" y="2266950"/>
                <a:ext cx="0" cy="20161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12" name="CasellaDiTesto 94"/>
              <p:cNvSpPr txBox="1">
                <a:spLocks noChangeArrowheads="1"/>
              </p:cNvSpPr>
              <p:nvPr/>
            </p:nvSpPr>
            <p:spPr bwMode="auto">
              <a:xfrm rot="16200000">
                <a:off x="132452" y="3021388"/>
                <a:ext cx="445180" cy="261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400"/>
                  <a:t>cost</a:t>
                </a:r>
              </a:p>
            </p:txBody>
          </p:sp>
          <p:sp>
            <p:nvSpPr>
              <p:cNvPr id="7213" name="CasellaDiTesto 95"/>
              <p:cNvSpPr txBox="1">
                <a:spLocks noChangeArrowheads="1"/>
              </p:cNvSpPr>
              <p:nvPr/>
            </p:nvSpPr>
            <p:spPr bwMode="auto">
              <a:xfrm>
                <a:off x="2915444" y="4210568"/>
                <a:ext cx="428320" cy="296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400"/>
                  <a:t>time</a:t>
                </a:r>
              </a:p>
            </p:txBody>
          </p:sp>
        </p:grpSp>
        <p:grpSp>
          <p:nvGrpSpPr>
            <p:cNvPr id="5" name="Gruppo 43"/>
            <p:cNvGrpSpPr>
              <a:grpSpLocks/>
            </p:cNvGrpSpPr>
            <p:nvPr/>
          </p:nvGrpSpPr>
          <p:grpSpPr bwMode="auto">
            <a:xfrm>
              <a:off x="3884587" y="2237614"/>
              <a:ext cx="590577" cy="1037399"/>
              <a:chOff x="2360587" y="2237614"/>
              <a:chExt cx="590577" cy="1037399"/>
            </a:xfrm>
          </p:grpSpPr>
          <p:cxnSp>
            <p:nvCxnSpPr>
              <p:cNvPr id="97" name="Connettore 2 96"/>
              <p:cNvCxnSpPr/>
              <p:nvPr/>
            </p:nvCxnSpPr>
            <p:spPr bwMode="auto">
              <a:xfrm>
                <a:off x="2698750" y="2482850"/>
                <a:ext cx="0" cy="79216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CasellaDiTesto 97"/>
              <p:cNvSpPr txBox="1"/>
              <p:nvPr/>
            </p:nvSpPr>
            <p:spPr bwMode="auto">
              <a:xfrm>
                <a:off x="2360587" y="2237614"/>
                <a:ext cx="590577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 err="1"/>
                  <a:t>symptoms</a:t>
                </a:r>
                <a:endParaRPr lang="it-IT" sz="1600" dirty="0"/>
              </a:p>
            </p:txBody>
          </p:sp>
        </p:grpSp>
        <p:grpSp>
          <p:nvGrpSpPr>
            <p:cNvPr id="6" name="Gruppo 44"/>
            <p:cNvGrpSpPr>
              <a:grpSpLocks/>
            </p:cNvGrpSpPr>
            <p:nvPr/>
          </p:nvGrpSpPr>
          <p:grpSpPr bwMode="auto">
            <a:xfrm>
              <a:off x="4321176" y="1887538"/>
              <a:ext cx="311598" cy="882650"/>
              <a:chOff x="2797175" y="1887538"/>
              <a:chExt cx="311598" cy="882650"/>
            </a:xfrm>
          </p:grpSpPr>
          <p:cxnSp>
            <p:nvCxnSpPr>
              <p:cNvPr id="99" name="Connettore 2 98"/>
              <p:cNvCxnSpPr/>
              <p:nvPr/>
            </p:nvCxnSpPr>
            <p:spPr bwMode="auto">
              <a:xfrm>
                <a:off x="3059113" y="2122488"/>
                <a:ext cx="0" cy="6477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CasellaDiTesto 99"/>
              <p:cNvSpPr txBox="1"/>
              <p:nvPr/>
            </p:nvSpPr>
            <p:spPr bwMode="auto">
              <a:xfrm>
                <a:off x="2797175" y="1887538"/>
                <a:ext cx="311598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cure</a:t>
                </a:r>
              </a:p>
            </p:txBody>
          </p:sp>
        </p:grpSp>
        <p:grpSp>
          <p:nvGrpSpPr>
            <p:cNvPr id="7" name="Gruppo 46"/>
            <p:cNvGrpSpPr>
              <a:grpSpLocks/>
            </p:cNvGrpSpPr>
            <p:nvPr/>
          </p:nvGrpSpPr>
          <p:grpSpPr bwMode="auto">
            <a:xfrm>
              <a:off x="2243138" y="2311401"/>
              <a:ext cx="583356" cy="1755775"/>
              <a:chOff x="719138" y="2311400"/>
              <a:chExt cx="583356" cy="1755775"/>
            </a:xfrm>
          </p:grpSpPr>
          <p:cxnSp>
            <p:nvCxnSpPr>
              <p:cNvPr id="102" name="Connettore 2 101"/>
              <p:cNvCxnSpPr/>
              <p:nvPr/>
            </p:nvCxnSpPr>
            <p:spPr bwMode="auto">
              <a:xfrm>
                <a:off x="1187450" y="2554288"/>
                <a:ext cx="0" cy="15128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CasellaDiTesto 102"/>
              <p:cNvSpPr txBox="1"/>
              <p:nvPr/>
            </p:nvSpPr>
            <p:spPr bwMode="auto">
              <a:xfrm>
                <a:off x="719138" y="2311400"/>
                <a:ext cx="583356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treatment</a:t>
                </a:r>
              </a:p>
            </p:txBody>
          </p:sp>
        </p:grpSp>
        <p:grpSp>
          <p:nvGrpSpPr>
            <p:cNvPr id="8" name="Gruppo 45"/>
            <p:cNvGrpSpPr>
              <a:grpSpLocks/>
            </p:cNvGrpSpPr>
            <p:nvPr/>
          </p:nvGrpSpPr>
          <p:grpSpPr bwMode="auto">
            <a:xfrm>
              <a:off x="2189165" y="2797242"/>
              <a:ext cx="575493" cy="1377884"/>
              <a:chOff x="665164" y="2797241"/>
              <a:chExt cx="575493" cy="1377884"/>
            </a:xfrm>
          </p:grpSpPr>
          <p:cxnSp>
            <p:nvCxnSpPr>
              <p:cNvPr id="101" name="Connettore 2 100"/>
              <p:cNvCxnSpPr/>
              <p:nvPr/>
            </p:nvCxnSpPr>
            <p:spPr bwMode="auto">
              <a:xfrm>
                <a:off x="898525" y="3022600"/>
                <a:ext cx="0" cy="115252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CasellaDiTesto 103"/>
              <p:cNvSpPr txBox="1"/>
              <p:nvPr/>
            </p:nvSpPr>
            <p:spPr bwMode="auto">
              <a:xfrm>
                <a:off x="665164" y="2797241"/>
                <a:ext cx="575493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screening</a:t>
                </a:r>
              </a:p>
            </p:txBody>
          </p:sp>
        </p:grpSp>
        <p:grpSp>
          <p:nvGrpSpPr>
            <p:cNvPr id="9" name="Gruppo 47"/>
            <p:cNvGrpSpPr>
              <a:grpSpLocks/>
            </p:cNvGrpSpPr>
            <p:nvPr/>
          </p:nvGrpSpPr>
          <p:grpSpPr bwMode="auto">
            <a:xfrm>
              <a:off x="2063750" y="2770188"/>
              <a:ext cx="2617788" cy="1439862"/>
              <a:chOff x="539750" y="2770188"/>
              <a:chExt cx="2617788" cy="1439862"/>
            </a:xfrm>
          </p:grpSpPr>
          <p:sp>
            <p:nvSpPr>
              <p:cNvPr id="92" name="Rettangolo 91"/>
              <p:cNvSpPr/>
              <p:nvPr/>
            </p:nvSpPr>
            <p:spPr bwMode="auto">
              <a:xfrm>
                <a:off x="2870200" y="2770188"/>
                <a:ext cx="287338" cy="1439862"/>
              </a:xfrm>
              <a:prstGeom prst="rect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106" name="Connettore 1 105"/>
              <p:cNvCxnSpPr/>
              <p:nvPr/>
            </p:nvCxnSpPr>
            <p:spPr bwMode="auto">
              <a:xfrm flipH="1">
                <a:off x="539750" y="2770188"/>
                <a:ext cx="23034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o 48"/>
            <p:cNvGrpSpPr>
              <a:grpSpLocks/>
            </p:cNvGrpSpPr>
            <p:nvPr/>
          </p:nvGrpSpPr>
          <p:grpSpPr bwMode="auto">
            <a:xfrm>
              <a:off x="2063751" y="4067176"/>
              <a:ext cx="792163" cy="142875"/>
              <a:chOff x="539750" y="4067175"/>
              <a:chExt cx="792163" cy="142875"/>
            </a:xfrm>
          </p:grpSpPr>
          <p:sp>
            <p:nvSpPr>
              <p:cNvPr id="105" name="Rettangolo 104"/>
              <p:cNvSpPr/>
              <p:nvPr/>
            </p:nvSpPr>
            <p:spPr bwMode="auto">
              <a:xfrm>
                <a:off x="1042988" y="4067175"/>
                <a:ext cx="288925" cy="14287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107" name="Connettore 1 106"/>
              <p:cNvCxnSpPr>
                <a:stCxn id="105" idx="0"/>
              </p:cNvCxnSpPr>
              <p:nvPr/>
            </p:nvCxnSpPr>
            <p:spPr bwMode="auto">
              <a:xfrm flipH="1">
                <a:off x="539750" y="4067175"/>
                <a:ext cx="6477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CasellaDiTesto 12"/>
          <p:cNvSpPr txBox="1"/>
          <p:nvPr/>
        </p:nvSpPr>
        <p:spPr>
          <a:xfrm>
            <a:off x="0" y="789362"/>
            <a:ext cx="364048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800" dirty="0"/>
              <a:t>Prevenire </a:t>
            </a:r>
            <a:r>
              <a:rPr lang="it-IT" sz="3600" b="1" u="sng" dirty="0"/>
              <a:t>è</a:t>
            </a:r>
            <a:r>
              <a:rPr lang="it-IT" sz="2800" dirty="0"/>
              <a:t> </a:t>
            </a:r>
            <a:r>
              <a:rPr lang="it-IT" sz="2800" dirty="0" smtClean="0"/>
              <a:t>risparmiare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0382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17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xfrm>
            <a:off x="9104712" y="5819777"/>
            <a:ext cx="397669" cy="16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ABBC016-B312-4875-85DD-AF095DAD703A}" type="slidenum">
              <a:rPr lang="it-IT" altLang="it-IT"/>
              <a:pPr eaLnBrk="1" hangingPunct="1"/>
              <a:t>4</a:t>
            </a:fld>
            <a:endParaRPr lang="it-IT" altLang="it-IT"/>
          </a:p>
        </p:txBody>
      </p:sp>
      <p:grpSp>
        <p:nvGrpSpPr>
          <p:cNvPr id="2" name="Gruppo 1"/>
          <p:cNvGrpSpPr/>
          <p:nvPr/>
        </p:nvGrpSpPr>
        <p:grpSpPr>
          <a:xfrm>
            <a:off x="-874712" y="-1462153"/>
            <a:ext cx="10178257" cy="6612664"/>
            <a:chOff x="-600075" y="260350"/>
            <a:chExt cx="5759450" cy="4246703"/>
          </a:xfrm>
        </p:grpSpPr>
        <p:grpSp>
          <p:nvGrpSpPr>
            <p:cNvPr id="4" name="Gruppo 42"/>
            <p:cNvGrpSpPr>
              <a:grpSpLocks/>
            </p:cNvGrpSpPr>
            <p:nvPr/>
          </p:nvGrpSpPr>
          <p:grpSpPr bwMode="auto">
            <a:xfrm>
              <a:off x="-600075" y="260350"/>
              <a:ext cx="5759450" cy="4246703"/>
              <a:chOff x="-2124075" y="260350"/>
              <a:chExt cx="5759450" cy="4246703"/>
            </a:xfrm>
          </p:grpSpPr>
          <p:sp>
            <p:nvSpPr>
              <p:cNvPr id="90" name="Arco 89"/>
              <p:cNvSpPr/>
              <p:nvPr/>
            </p:nvSpPr>
            <p:spPr bwMode="auto">
              <a:xfrm flipV="1">
                <a:off x="-2124075" y="260350"/>
                <a:ext cx="5327650" cy="3933825"/>
              </a:xfrm>
              <a:prstGeom prst="arc">
                <a:avLst>
                  <a:gd name="adj1" fmla="val 16200000"/>
                  <a:gd name="adj2" fmla="val 21586389"/>
                </a:avLst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93" name="Connettore 2 92"/>
              <p:cNvCxnSpPr/>
              <p:nvPr/>
            </p:nvCxnSpPr>
            <p:spPr bwMode="auto">
              <a:xfrm>
                <a:off x="466725" y="4210050"/>
                <a:ext cx="316865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2 93"/>
              <p:cNvCxnSpPr/>
              <p:nvPr/>
            </p:nvCxnSpPr>
            <p:spPr bwMode="auto">
              <a:xfrm flipV="1">
                <a:off x="539750" y="2266950"/>
                <a:ext cx="0" cy="20161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12" name="CasellaDiTesto 94"/>
              <p:cNvSpPr txBox="1">
                <a:spLocks noChangeArrowheads="1"/>
              </p:cNvSpPr>
              <p:nvPr/>
            </p:nvSpPr>
            <p:spPr bwMode="auto">
              <a:xfrm rot="16200000">
                <a:off x="132452" y="3021388"/>
                <a:ext cx="445180" cy="261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400"/>
                  <a:t>cost</a:t>
                </a:r>
              </a:p>
            </p:txBody>
          </p:sp>
          <p:sp>
            <p:nvSpPr>
              <p:cNvPr id="7213" name="CasellaDiTesto 95"/>
              <p:cNvSpPr txBox="1">
                <a:spLocks noChangeArrowheads="1"/>
              </p:cNvSpPr>
              <p:nvPr/>
            </p:nvSpPr>
            <p:spPr bwMode="auto">
              <a:xfrm>
                <a:off x="2915444" y="4210568"/>
                <a:ext cx="428320" cy="296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400"/>
                  <a:t>time</a:t>
                </a:r>
              </a:p>
            </p:txBody>
          </p:sp>
        </p:grpSp>
        <p:grpSp>
          <p:nvGrpSpPr>
            <p:cNvPr id="5" name="Gruppo 43"/>
            <p:cNvGrpSpPr>
              <a:grpSpLocks/>
            </p:cNvGrpSpPr>
            <p:nvPr/>
          </p:nvGrpSpPr>
          <p:grpSpPr bwMode="auto">
            <a:xfrm>
              <a:off x="3621088" y="2220913"/>
              <a:ext cx="601662" cy="1054100"/>
              <a:chOff x="2097088" y="2220913"/>
              <a:chExt cx="601662" cy="1054100"/>
            </a:xfrm>
          </p:grpSpPr>
          <p:cxnSp>
            <p:nvCxnSpPr>
              <p:cNvPr id="97" name="Connettore 2 96"/>
              <p:cNvCxnSpPr/>
              <p:nvPr/>
            </p:nvCxnSpPr>
            <p:spPr bwMode="auto">
              <a:xfrm>
                <a:off x="2698750" y="2482850"/>
                <a:ext cx="0" cy="79216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CasellaDiTesto 97"/>
              <p:cNvSpPr txBox="1"/>
              <p:nvPr/>
            </p:nvSpPr>
            <p:spPr bwMode="auto">
              <a:xfrm>
                <a:off x="2097088" y="2220913"/>
                <a:ext cx="590577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 err="1"/>
                  <a:t>symptoms</a:t>
                </a:r>
                <a:endParaRPr lang="it-IT" sz="1600" dirty="0"/>
              </a:p>
            </p:txBody>
          </p:sp>
        </p:grpSp>
        <p:grpSp>
          <p:nvGrpSpPr>
            <p:cNvPr id="6" name="Gruppo 44"/>
            <p:cNvGrpSpPr>
              <a:grpSpLocks/>
            </p:cNvGrpSpPr>
            <p:nvPr/>
          </p:nvGrpSpPr>
          <p:grpSpPr bwMode="auto">
            <a:xfrm>
              <a:off x="4321176" y="1887538"/>
              <a:ext cx="311598" cy="882650"/>
              <a:chOff x="2797175" y="1887538"/>
              <a:chExt cx="311598" cy="882650"/>
            </a:xfrm>
          </p:grpSpPr>
          <p:cxnSp>
            <p:nvCxnSpPr>
              <p:cNvPr id="99" name="Connettore 2 98"/>
              <p:cNvCxnSpPr/>
              <p:nvPr/>
            </p:nvCxnSpPr>
            <p:spPr bwMode="auto">
              <a:xfrm>
                <a:off x="3059113" y="2122488"/>
                <a:ext cx="0" cy="6477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CasellaDiTesto 99"/>
              <p:cNvSpPr txBox="1"/>
              <p:nvPr/>
            </p:nvSpPr>
            <p:spPr bwMode="auto">
              <a:xfrm>
                <a:off x="2797175" y="1887538"/>
                <a:ext cx="311598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cure</a:t>
                </a:r>
              </a:p>
            </p:txBody>
          </p:sp>
        </p:grpSp>
        <p:grpSp>
          <p:nvGrpSpPr>
            <p:cNvPr id="7" name="Gruppo 46"/>
            <p:cNvGrpSpPr>
              <a:grpSpLocks/>
            </p:cNvGrpSpPr>
            <p:nvPr/>
          </p:nvGrpSpPr>
          <p:grpSpPr bwMode="auto">
            <a:xfrm>
              <a:off x="2243138" y="2311401"/>
              <a:ext cx="583356" cy="1755775"/>
              <a:chOff x="719138" y="2311400"/>
              <a:chExt cx="583356" cy="1755775"/>
            </a:xfrm>
          </p:grpSpPr>
          <p:cxnSp>
            <p:nvCxnSpPr>
              <p:cNvPr id="102" name="Connettore 2 101"/>
              <p:cNvCxnSpPr/>
              <p:nvPr/>
            </p:nvCxnSpPr>
            <p:spPr bwMode="auto">
              <a:xfrm>
                <a:off x="1187450" y="2554288"/>
                <a:ext cx="0" cy="15128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CasellaDiTesto 102"/>
              <p:cNvSpPr txBox="1"/>
              <p:nvPr/>
            </p:nvSpPr>
            <p:spPr bwMode="auto">
              <a:xfrm>
                <a:off x="719138" y="2311400"/>
                <a:ext cx="583356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treatment</a:t>
                </a:r>
              </a:p>
            </p:txBody>
          </p:sp>
        </p:grpSp>
        <p:cxnSp>
          <p:nvCxnSpPr>
            <p:cNvPr id="101" name="Connettore 2 100"/>
            <p:cNvCxnSpPr/>
            <p:nvPr/>
          </p:nvCxnSpPr>
          <p:spPr bwMode="auto">
            <a:xfrm>
              <a:off x="2422526" y="3022601"/>
              <a:ext cx="0" cy="115252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o 47"/>
            <p:cNvGrpSpPr>
              <a:grpSpLocks/>
            </p:cNvGrpSpPr>
            <p:nvPr/>
          </p:nvGrpSpPr>
          <p:grpSpPr bwMode="auto">
            <a:xfrm>
              <a:off x="2063750" y="2770188"/>
              <a:ext cx="2617788" cy="1439862"/>
              <a:chOff x="539750" y="2770188"/>
              <a:chExt cx="2617788" cy="1439862"/>
            </a:xfrm>
          </p:grpSpPr>
          <p:sp>
            <p:nvSpPr>
              <p:cNvPr id="92" name="Rettangolo 91"/>
              <p:cNvSpPr/>
              <p:nvPr/>
            </p:nvSpPr>
            <p:spPr bwMode="auto">
              <a:xfrm>
                <a:off x="2870200" y="2770188"/>
                <a:ext cx="287338" cy="1439862"/>
              </a:xfrm>
              <a:prstGeom prst="rect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106" name="Connettore 1 105"/>
              <p:cNvCxnSpPr/>
              <p:nvPr/>
            </p:nvCxnSpPr>
            <p:spPr bwMode="auto">
              <a:xfrm flipH="1">
                <a:off x="539750" y="2770188"/>
                <a:ext cx="23034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o 48"/>
            <p:cNvGrpSpPr>
              <a:grpSpLocks/>
            </p:cNvGrpSpPr>
            <p:nvPr/>
          </p:nvGrpSpPr>
          <p:grpSpPr bwMode="auto">
            <a:xfrm>
              <a:off x="2063751" y="4067176"/>
              <a:ext cx="792163" cy="142875"/>
              <a:chOff x="539750" y="4067175"/>
              <a:chExt cx="792163" cy="142875"/>
            </a:xfrm>
          </p:grpSpPr>
          <p:sp>
            <p:nvSpPr>
              <p:cNvPr id="105" name="Rettangolo 104"/>
              <p:cNvSpPr/>
              <p:nvPr/>
            </p:nvSpPr>
            <p:spPr bwMode="auto">
              <a:xfrm>
                <a:off x="1042988" y="4067175"/>
                <a:ext cx="288925" cy="14287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107" name="Connettore 1 106"/>
              <p:cNvCxnSpPr>
                <a:stCxn id="105" idx="0"/>
              </p:cNvCxnSpPr>
              <p:nvPr/>
            </p:nvCxnSpPr>
            <p:spPr bwMode="auto">
              <a:xfrm flipH="1">
                <a:off x="539750" y="4067175"/>
                <a:ext cx="6477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Fumetto 3 14"/>
          <p:cNvSpPr/>
          <p:nvPr/>
        </p:nvSpPr>
        <p:spPr>
          <a:xfrm rot="11308819">
            <a:off x="2993068" y="4758115"/>
            <a:ext cx="1683741" cy="868051"/>
          </a:xfrm>
          <a:prstGeom prst="wedgeEllipseCallout">
            <a:avLst>
              <a:gd name="adj1" fmla="val -37369"/>
              <a:gd name="adj2" fmla="val 673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074835" y="4970567"/>
            <a:ext cx="150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Quali metodi?</a:t>
            </a:r>
          </a:p>
        </p:txBody>
      </p:sp>
      <p:sp>
        <p:nvSpPr>
          <p:cNvPr id="17" name="Fumetto 3 16"/>
          <p:cNvSpPr/>
          <p:nvPr/>
        </p:nvSpPr>
        <p:spPr>
          <a:xfrm rot="10800000">
            <a:off x="4325805" y="5560645"/>
            <a:ext cx="1975994" cy="841674"/>
          </a:xfrm>
          <a:prstGeom prst="wedgeEllipseCallout">
            <a:avLst>
              <a:gd name="adj1" fmla="val 21651"/>
              <a:gd name="adj2" fmla="val 1540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CasellaDiTesto 52"/>
          <p:cNvSpPr txBox="1"/>
          <p:nvPr/>
        </p:nvSpPr>
        <p:spPr>
          <a:xfrm>
            <a:off x="4394547" y="5801770"/>
            <a:ext cx="190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Quali trattamenti?</a:t>
            </a:r>
          </a:p>
        </p:txBody>
      </p:sp>
      <p:sp>
        <p:nvSpPr>
          <p:cNvPr id="33" name="CasellaDiTesto 32"/>
          <p:cNvSpPr txBox="1"/>
          <p:nvPr/>
        </p:nvSpPr>
        <p:spPr bwMode="auto">
          <a:xfrm>
            <a:off x="4054510" y="2283395"/>
            <a:ext cx="1017027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dirty="0"/>
              <a:t>screening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0" y="789362"/>
            <a:ext cx="364048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800" dirty="0"/>
              <a:t>Prevenire </a:t>
            </a:r>
            <a:r>
              <a:rPr lang="it-IT" sz="3600" b="1" u="sng" dirty="0"/>
              <a:t>è</a:t>
            </a:r>
            <a:r>
              <a:rPr lang="it-IT" sz="2800" dirty="0"/>
              <a:t> risparmiare</a:t>
            </a:r>
          </a:p>
        </p:txBody>
      </p:sp>
    </p:spTree>
    <p:extLst>
      <p:ext uri="{BB962C8B-B14F-4D97-AF65-F5344CB8AC3E}">
        <p14:creationId xmlns:p14="http://schemas.microsoft.com/office/powerpoint/2010/main" val="42093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0" y="432124"/>
            <a:ext cx="383310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3200" b="1" dirty="0"/>
              <a:t>Strategie di screening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256863" y="1045886"/>
            <a:ext cx="383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Necessità di monitoraggio ripetuto, continuo, almeno quotidiano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3123" y="1045886"/>
            <a:ext cx="4657997" cy="339786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79900" y="3316649"/>
            <a:ext cx="7813667" cy="29005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13" name="Connettore 2 12"/>
          <p:cNvCxnSpPr/>
          <p:nvPr/>
        </p:nvCxnSpPr>
        <p:spPr>
          <a:xfrm>
            <a:off x="2702257" y="1910687"/>
            <a:ext cx="3085322" cy="140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90"/>
            <a:ext cx="12192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86603" y="1284528"/>
            <a:ext cx="8946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2010 </a:t>
            </a:r>
            <a:r>
              <a:rPr lang="en-US" dirty="0" err="1"/>
              <a:t>Linee</a:t>
            </a:r>
            <a:r>
              <a:rPr lang="en-US" dirty="0"/>
              <a:t> </a:t>
            </a:r>
            <a:r>
              <a:rPr lang="en-US" dirty="0" err="1"/>
              <a:t>Guida</a:t>
            </a:r>
            <a:r>
              <a:rPr lang="en-US" dirty="0"/>
              <a:t> European Society of Cardiology (ESC)</a:t>
            </a:r>
          </a:p>
          <a:p>
            <a:r>
              <a:rPr lang="en-US" dirty="0"/>
              <a:t>	Screening per FA in </a:t>
            </a:r>
            <a:r>
              <a:rPr lang="en-US" dirty="0" err="1"/>
              <a:t>soggetti</a:t>
            </a:r>
            <a:r>
              <a:rPr lang="en-US" dirty="0"/>
              <a:t> con </a:t>
            </a:r>
            <a:r>
              <a:rPr lang="en-US" dirty="0" err="1"/>
              <a:t>età</a:t>
            </a:r>
            <a:r>
              <a:rPr lang="en-US" dirty="0"/>
              <a:t> &gt;= 65 </a:t>
            </a:r>
            <a:r>
              <a:rPr lang="en-US" dirty="0" err="1"/>
              <a:t>anni</a:t>
            </a:r>
            <a:endParaRPr lang="en-US" dirty="0"/>
          </a:p>
          <a:p>
            <a:r>
              <a:rPr lang="en-US" dirty="0"/>
              <a:t>	Mediante la </a:t>
            </a:r>
            <a:r>
              <a:rPr lang="en-US" dirty="0" err="1"/>
              <a:t>palpazione</a:t>
            </a:r>
            <a:r>
              <a:rPr lang="en-US" dirty="0"/>
              <a:t> del </a:t>
            </a:r>
            <a:r>
              <a:rPr lang="en-US" dirty="0" err="1"/>
              <a:t>polso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6096000" y="1561527"/>
            <a:ext cx="3674897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Active </a:t>
            </a:r>
            <a:r>
              <a:rPr lang="it-IT" dirty="0" err="1">
                <a:solidFill>
                  <a:srgbClr val="FF0000"/>
                </a:solidFill>
              </a:rPr>
              <a:t>pulse</a:t>
            </a:r>
            <a:r>
              <a:rPr lang="it-IT" dirty="0">
                <a:solidFill>
                  <a:srgbClr val="FF0000"/>
                </a:solidFill>
              </a:rPr>
              <a:t> feeling </a:t>
            </a:r>
            <a:r>
              <a:rPr lang="it-IT" dirty="0" err="1">
                <a:solidFill>
                  <a:srgbClr val="FF0000"/>
                </a:solidFill>
              </a:rPr>
              <a:t>is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infrequently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performed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nowadays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00251" y="2276885"/>
            <a:ext cx="398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2014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617" y="2571490"/>
            <a:ext cx="5189587" cy="203276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6477" y="4772814"/>
            <a:ext cx="116324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 screening della FA durante visite occasionali difficilmente aumenta il numero di episodi di FA diagnosticati</a:t>
            </a:r>
          </a:p>
          <a:p>
            <a:r>
              <a:rPr lang="it-IT" dirty="0"/>
              <a:t>Le campagne come </a:t>
            </a:r>
            <a:r>
              <a:rPr lang="en-US" dirty="0"/>
              <a:t>‘</a:t>
            </a:r>
            <a:r>
              <a:rPr lang="en-US" i="1" dirty="0"/>
              <a:t>Know Your Pulse</a:t>
            </a:r>
            <a:r>
              <a:rPr lang="en-US" dirty="0"/>
              <a:t>’ </a:t>
            </a:r>
            <a:r>
              <a:rPr lang="en-US" dirty="0" err="1"/>
              <a:t>sono</a:t>
            </a:r>
            <a:r>
              <a:rPr lang="en-US" dirty="0"/>
              <a:t> efficacy dal </a:t>
            </a:r>
            <a:r>
              <a:rPr lang="en-US" dirty="0" err="1"/>
              <a:t>punto</a:t>
            </a:r>
            <a:r>
              <a:rPr lang="en-US" dirty="0"/>
              <a:t> di vista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formazione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popolazione</a:t>
            </a:r>
            <a:endParaRPr lang="en-US" dirty="0"/>
          </a:p>
          <a:p>
            <a:r>
              <a:rPr lang="en-US" dirty="0" err="1"/>
              <a:t>L’innovazione</a:t>
            </a:r>
            <a:r>
              <a:rPr lang="en-US" dirty="0"/>
              <a:t> </a:t>
            </a:r>
            <a:r>
              <a:rPr lang="en-US" dirty="0" err="1"/>
              <a:t>tecnologica</a:t>
            </a:r>
            <a:r>
              <a:rPr lang="en-US" dirty="0"/>
              <a:t> </a:t>
            </a:r>
            <a:r>
              <a:rPr lang="en-US" dirty="0" err="1"/>
              <a:t>riuscirà</a:t>
            </a:r>
            <a:r>
              <a:rPr lang="en-US" dirty="0"/>
              <a:t> a </a:t>
            </a:r>
            <a:r>
              <a:rPr lang="en-US" dirty="0" err="1"/>
              <a:t>dimostrare</a:t>
            </a:r>
            <a:r>
              <a:rPr lang="en-US" dirty="0"/>
              <a:t> </a:t>
            </a:r>
            <a:r>
              <a:rPr lang="en-US" dirty="0" err="1"/>
              <a:t>l’efficacia</a:t>
            </a:r>
            <a:r>
              <a:rPr lang="en-US" dirty="0"/>
              <a:t> di </a:t>
            </a:r>
            <a:r>
              <a:rPr lang="en-US" dirty="0" err="1"/>
              <a:t>campagne</a:t>
            </a:r>
            <a:r>
              <a:rPr lang="en-US" dirty="0"/>
              <a:t> di screening </a:t>
            </a:r>
          </a:p>
          <a:p>
            <a:r>
              <a:rPr lang="en-US" dirty="0"/>
              <a:t>Il </a:t>
            </a:r>
            <a:r>
              <a:rPr lang="en-US" dirty="0" err="1"/>
              <a:t>progresso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incoraggato</a:t>
            </a:r>
            <a:r>
              <a:rPr lang="en-US" dirty="0"/>
              <a:t>, e </a:t>
            </a:r>
            <a:r>
              <a:rPr lang="en-US" dirty="0" err="1"/>
              <a:t>il</a:t>
            </a:r>
            <a:r>
              <a:rPr lang="en-US" dirty="0"/>
              <a:t> Sistema </a:t>
            </a:r>
            <a:r>
              <a:rPr lang="en-US" dirty="0" err="1"/>
              <a:t>sanitario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preparato</a:t>
            </a:r>
            <a:r>
              <a:rPr lang="en-US" dirty="0"/>
              <a:t> a </a:t>
            </a:r>
            <a:r>
              <a:rPr lang="en-US" dirty="0" err="1"/>
              <a:t>gestire</a:t>
            </a:r>
            <a:r>
              <a:rPr lang="en-US" dirty="0"/>
              <a:t> un </a:t>
            </a:r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maggiore</a:t>
            </a:r>
            <a:r>
              <a:rPr lang="en-US" dirty="0"/>
              <a:t> di </a:t>
            </a:r>
            <a:r>
              <a:rPr lang="en-US" dirty="0" err="1"/>
              <a:t>casi</a:t>
            </a:r>
            <a:r>
              <a:rPr lang="en-US" dirty="0"/>
              <a:t> di FA auto- </a:t>
            </a:r>
            <a:r>
              <a:rPr lang="en-US" dirty="0" err="1"/>
              <a:t>diagnosticati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363387"/>
            <a:ext cx="383310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3200" b="1" dirty="0"/>
              <a:t>Strategie di screening</a:t>
            </a:r>
          </a:p>
        </p:txBody>
      </p:sp>
    </p:spTree>
    <p:extLst>
      <p:ext uri="{BB962C8B-B14F-4D97-AF65-F5344CB8AC3E}">
        <p14:creationId xmlns:p14="http://schemas.microsoft.com/office/powerpoint/2010/main" val="42796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33450" y="156732"/>
            <a:ext cx="215680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800" b="1" dirty="0"/>
              <a:t>Le tecnologie</a:t>
            </a:r>
          </a:p>
        </p:txBody>
      </p:sp>
      <p:sp>
        <p:nvSpPr>
          <p:cNvPr id="6" name="Rettangolo 5"/>
          <p:cNvSpPr/>
          <p:nvPr/>
        </p:nvSpPr>
        <p:spPr>
          <a:xfrm>
            <a:off x="1896532" y="1645318"/>
            <a:ext cx="864737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Dispositivi impiantabili (</a:t>
            </a:r>
            <a:r>
              <a:rPr lang="it-IT" dirty="0" err="1"/>
              <a:t>loop</a:t>
            </a:r>
            <a:r>
              <a:rPr lang="it-IT" dirty="0"/>
              <a:t> </a:t>
            </a:r>
            <a:r>
              <a:rPr lang="it-IT" dirty="0" err="1"/>
              <a:t>recorder</a:t>
            </a:r>
            <a:r>
              <a:rPr lang="it-IT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Dispositivi non invasivi (misuratori automatici di pressione, registratori ECG a 1 derivazione)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201x Dispositivi indossabili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13" y="3658298"/>
            <a:ext cx="1488655" cy="1051983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26" y="3749812"/>
            <a:ext cx="2095792" cy="157184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591" y="3749813"/>
            <a:ext cx="1715911" cy="128693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705" y="5110443"/>
            <a:ext cx="1756962" cy="12966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76151" y="768288"/>
            <a:ext cx="1743075" cy="136207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66415" y="1253331"/>
            <a:ext cx="1319301" cy="13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3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707" y="690495"/>
            <a:ext cx="8162925" cy="33147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521862" y="4231270"/>
            <a:ext cx="9570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The </a:t>
            </a:r>
            <a:r>
              <a:rPr lang="it-IT" dirty="0" err="1"/>
              <a:t>possibility</a:t>
            </a:r>
            <a:r>
              <a:rPr lang="it-IT" dirty="0"/>
              <a:t> of </a:t>
            </a:r>
            <a:r>
              <a:rPr lang="it-IT" dirty="0" err="1"/>
              <a:t>continuously</a:t>
            </a:r>
            <a:r>
              <a:rPr lang="it-IT" dirty="0"/>
              <a:t> </a:t>
            </a:r>
            <a:r>
              <a:rPr lang="it-IT" dirty="0" err="1"/>
              <a:t>recording</a:t>
            </a:r>
            <a:r>
              <a:rPr lang="it-IT" dirty="0"/>
              <a:t> </a:t>
            </a:r>
            <a:r>
              <a:rPr lang="it-IT" dirty="0" err="1"/>
              <a:t>heart</a:t>
            </a:r>
            <a:r>
              <a:rPr lang="it-IT" dirty="0"/>
              <a:t> rate and </a:t>
            </a:r>
            <a:r>
              <a:rPr lang="it-IT" dirty="0" err="1"/>
              <a:t>rhythm</a:t>
            </a:r>
            <a:r>
              <a:rPr lang="it-IT" dirty="0"/>
              <a:t> via </a:t>
            </a:r>
            <a:r>
              <a:rPr lang="it-IT" dirty="0" err="1"/>
              <a:t>this</a:t>
            </a:r>
            <a:r>
              <a:rPr lang="it-IT" dirty="0"/>
              <a:t> new,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day</a:t>
            </a:r>
            <a:r>
              <a:rPr lang="it-IT" dirty="0"/>
              <a:t> </a:t>
            </a:r>
            <a:r>
              <a:rPr lang="it-IT" dirty="0" err="1"/>
              <a:t>wearable</a:t>
            </a:r>
            <a:r>
              <a:rPr lang="it-IT" dirty="0"/>
              <a:t>, </a:t>
            </a:r>
            <a:r>
              <a:rPr lang="it-IT" dirty="0" err="1"/>
              <a:t>smart-watch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appealing</a:t>
            </a:r>
            <a:r>
              <a:rPr lang="it-IT" dirty="0"/>
              <a:t> to </a:t>
            </a:r>
            <a:r>
              <a:rPr lang="it-IT" dirty="0" err="1"/>
              <a:t>cardiologists</a:t>
            </a:r>
            <a:r>
              <a:rPr lang="it-IT" dirty="0"/>
              <a:t> for </a:t>
            </a:r>
            <a:r>
              <a:rPr lang="it-IT" dirty="0" err="1"/>
              <a:t>several</a:t>
            </a:r>
            <a:r>
              <a:rPr lang="it-IT" dirty="0"/>
              <a:t> </a:t>
            </a:r>
            <a:r>
              <a:rPr lang="it-IT" dirty="0" err="1"/>
              <a:t>reasons</a:t>
            </a:r>
            <a:r>
              <a:rPr lang="it-IT" dirty="0"/>
              <a:t>.</a:t>
            </a:r>
          </a:p>
        </p:txBody>
      </p:sp>
      <p:sp>
        <p:nvSpPr>
          <p:cNvPr id="4" name="Rettangolo 3"/>
          <p:cNvSpPr/>
          <p:nvPr/>
        </p:nvSpPr>
        <p:spPr>
          <a:xfrm>
            <a:off x="450376" y="5103674"/>
            <a:ext cx="100313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technologies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exist</a:t>
            </a:r>
            <a:r>
              <a:rPr lang="it-IT" dirty="0"/>
              <a:t>; the </a:t>
            </a:r>
            <a:r>
              <a:rPr lang="it-IT" dirty="0" err="1"/>
              <a:t>translational</a:t>
            </a:r>
            <a:r>
              <a:rPr lang="it-IT" dirty="0"/>
              <a:t> </a:t>
            </a:r>
            <a:r>
              <a:rPr lang="it-IT" dirty="0" err="1"/>
              <a:t>element</a:t>
            </a:r>
            <a:r>
              <a:rPr lang="it-IT" dirty="0"/>
              <a:t>, </a:t>
            </a:r>
            <a:r>
              <a:rPr lang="it-IT" dirty="0" err="1"/>
              <a:t>bridging</a:t>
            </a:r>
            <a:r>
              <a:rPr lang="it-IT" dirty="0"/>
              <a:t> the gaps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innovation</a:t>
            </a:r>
            <a:r>
              <a:rPr lang="it-IT" dirty="0"/>
              <a:t>, </a:t>
            </a:r>
            <a:r>
              <a:rPr lang="it-IT" dirty="0" err="1"/>
              <a:t>healthcare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 and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patient</a:t>
            </a:r>
            <a:r>
              <a:rPr lang="it-IT" dirty="0"/>
              <a:t>, </a:t>
            </a:r>
            <a:r>
              <a:rPr lang="it-IT" dirty="0" err="1"/>
              <a:t>is</a:t>
            </a:r>
            <a:endParaRPr lang="it-IT" dirty="0"/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remains</a:t>
            </a:r>
            <a:r>
              <a:rPr lang="it-IT" dirty="0"/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60104" y="44164"/>
            <a:ext cx="108715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dirty="0"/>
              <a:t>201x</a:t>
            </a:r>
          </a:p>
        </p:txBody>
      </p:sp>
    </p:spTree>
    <p:extLst>
      <p:ext uri="{BB962C8B-B14F-4D97-AF65-F5344CB8AC3E}">
        <p14:creationId xmlns:p14="http://schemas.microsoft.com/office/powerpoint/2010/main" val="33783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magin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17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xfrm>
            <a:off x="9104712" y="5819777"/>
            <a:ext cx="397669" cy="16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ABBC016-B312-4875-85DD-AF095DAD703A}" type="slidenum">
              <a:rPr lang="it-IT" altLang="it-IT"/>
              <a:pPr eaLnBrk="1" hangingPunct="1"/>
              <a:t>9</a:t>
            </a:fld>
            <a:endParaRPr lang="it-IT" altLang="it-IT"/>
          </a:p>
        </p:txBody>
      </p:sp>
      <p:grpSp>
        <p:nvGrpSpPr>
          <p:cNvPr id="2" name="Gruppo 1"/>
          <p:cNvGrpSpPr/>
          <p:nvPr/>
        </p:nvGrpSpPr>
        <p:grpSpPr>
          <a:xfrm>
            <a:off x="-874712" y="-1666873"/>
            <a:ext cx="10178257" cy="6612664"/>
            <a:chOff x="-600075" y="260350"/>
            <a:chExt cx="5759450" cy="4246703"/>
          </a:xfrm>
        </p:grpSpPr>
        <p:grpSp>
          <p:nvGrpSpPr>
            <p:cNvPr id="4" name="Gruppo 42"/>
            <p:cNvGrpSpPr>
              <a:grpSpLocks/>
            </p:cNvGrpSpPr>
            <p:nvPr/>
          </p:nvGrpSpPr>
          <p:grpSpPr bwMode="auto">
            <a:xfrm>
              <a:off x="-600075" y="260350"/>
              <a:ext cx="5759450" cy="4246703"/>
              <a:chOff x="-2124075" y="260350"/>
              <a:chExt cx="5759450" cy="4246703"/>
            </a:xfrm>
          </p:grpSpPr>
          <p:sp>
            <p:nvSpPr>
              <p:cNvPr id="90" name="Arco 89"/>
              <p:cNvSpPr/>
              <p:nvPr/>
            </p:nvSpPr>
            <p:spPr bwMode="auto">
              <a:xfrm flipV="1">
                <a:off x="-2124075" y="260350"/>
                <a:ext cx="5327650" cy="3933825"/>
              </a:xfrm>
              <a:prstGeom prst="arc">
                <a:avLst>
                  <a:gd name="adj1" fmla="val 16200000"/>
                  <a:gd name="adj2" fmla="val 21586389"/>
                </a:avLst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93" name="Connettore 2 92"/>
              <p:cNvCxnSpPr/>
              <p:nvPr/>
            </p:nvCxnSpPr>
            <p:spPr bwMode="auto">
              <a:xfrm>
                <a:off x="466725" y="4210050"/>
                <a:ext cx="316865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2 93"/>
              <p:cNvCxnSpPr/>
              <p:nvPr/>
            </p:nvCxnSpPr>
            <p:spPr bwMode="auto">
              <a:xfrm flipV="1">
                <a:off x="539750" y="2266950"/>
                <a:ext cx="0" cy="20161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12" name="CasellaDiTesto 94"/>
              <p:cNvSpPr txBox="1">
                <a:spLocks noChangeArrowheads="1"/>
              </p:cNvSpPr>
              <p:nvPr/>
            </p:nvSpPr>
            <p:spPr bwMode="auto">
              <a:xfrm rot="16200000">
                <a:off x="132452" y="3021388"/>
                <a:ext cx="445180" cy="261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400"/>
                  <a:t>cost</a:t>
                </a:r>
              </a:p>
            </p:txBody>
          </p:sp>
          <p:sp>
            <p:nvSpPr>
              <p:cNvPr id="7213" name="CasellaDiTesto 95"/>
              <p:cNvSpPr txBox="1">
                <a:spLocks noChangeArrowheads="1"/>
              </p:cNvSpPr>
              <p:nvPr/>
            </p:nvSpPr>
            <p:spPr bwMode="auto">
              <a:xfrm>
                <a:off x="2915444" y="4210568"/>
                <a:ext cx="428320" cy="296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2400"/>
                  <a:t>time</a:t>
                </a:r>
              </a:p>
            </p:txBody>
          </p:sp>
        </p:grpSp>
        <p:grpSp>
          <p:nvGrpSpPr>
            <p:cNvPr id="5" name="Gruppo 43"/>
            <p:cNvGrpSpPr>
              <a:grpSpLocks/>
            </p:cNvGrpSpPr>
            <p:nvPr/>
          </p:nvGrpSpPr>
          <p:grpSpPr bwMode="auto">
            <a:xfrm>
              <a:off x="3621088" y="2220913"/>
              <a:ext cx="601662" cy="1054100"/>
              <a:chOff x="2097088" y="2220913"/>
              <a:chExt cx="601662" cy="1054100"/>
            </a:xfrm>
          </p:grpSpPr>
          <p:cxnSp>
            <p:nvCxnSpPr>
              <p:cNvPr id="97" name="Connettore 2 96"/>
              <p:cNvCxnSpPr/>
              <p:nvPr/>
            </p:nvCxnSpPr>
            <p:spPr bwMode="auto">
              <a:xfrm>
                <a:off x="2698750" y="2482850"/>
                <a:ext cx="0" cy="79216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CasellaDiTesto 97"/>
              <p:cNvSpPr txBox="1"/>
              <p:nvPr/>
            </p:nvSpPr>
            <p:spPr bwMode="auto">
              <a:xfrm>
                <a:off x="2097088" y="2220913"/>
                <a:ext cx="590577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 err="1"/>
                  <a:t>symptoms</a:t>
                </a:r>
                <a:endParaRPr lang="it-IT" sz="1600" dirty="0"/>
              </a:p>
            </p:txBody>
          </p:sp>
        </p:grpSp>
        <p:grpSp>
          <p:nvGrpSpPr>
            <p:cNvPr id="6" name="Gruppo 44"/>
            <p:cNvGrpSpPr>
              <a:grpSpLocks/>
            </p:cNvGrpSpPr>
            <p:nvPr/>
          </p:nvGrpSpPr>
          <p:grpSpPr bwMode="auto">
            <a:xfrm>
              <a:off x="4321176" y="1887538"/>
              <a:ext cx="311598" cy="882650"/>
              <a:chOff x="2797175" y="1887538"/>
              <a:chExt cx="311598" cy="882650"/>
            </a:xfrm>
          </p:grpSpPr>
          <p:cxnSp>
            <p:nvCxnSpPr>
              <p:cNvPr id="99" name="Connettore 2 98"/>
              <p:cNvCxnSpPr/>
              <p:nvPr/>
            </p:nvCxnSpPr>
            <p:spPr bwMode="auto">
              <a:xfrm>
                <a:off x="3059113" y="2122488"/>
                <a:ext cx="0" cy="6477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CasellaDiTesto 99"/>
              <p:cNvSpPr txBox="1"/>
              <p:nvPr/>
            </p:nvSpPr>
            <p:spPr bwMode="auto">
              <a:xfrm>
                <a:off x="2797175" y="1887538"/>
                <a:ext cx="311598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cure</a:t>
                </a:r>
              </a:p>
            </p:txBody>
          </p:sp>
        </p:grpSp>
        <p:grpSp>
          <p:nvGrpSpPr>
            <p:cNvPr id="7" name="Gruppo 46"/>
            <p:cNvGrpSpPr>
              <a:grpSpLocks/>
            </p:cNvGrpSpPr>
            <p:nvPr/>
          </p:nvGrpSpPr>
          <p:grpSpPr bwMode="auto">
            <a:xfrm>
              <a:off x="2243138" y="2311401"/>
              <a:ext cx="583356" cy="1755775"/>
              <a:chOff x="719138" y="2311400"/>
              <a:chExt cx="583356" cy="1755775"/>
            </a:xfrm>
          </p:grpSpPr>
          <p:cxnSp>
            <p:nvCxnSpPr>
              <p:cNvPr id="102" name="Connettore 2 101"/>
              <p:cNvCxnSpPr/>
              <p:nvPr/>
            </p:nvCxnSpPr>
            <p:spPr bwMode="auto">
              <a:xfrm>
                <a:off x="1187450" y="2554288"/>
                <a:ext cx="0" cy="15128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CasellaDiTesto 102"/>
              <p:cNvSpPr txBox="1"/>
              <p:nvPr/>
            </p:nvSpPr>
            <p:spPr bwMode="auto">
              <a:xfrm>
                <a:off x="719138" y="2311400"/>
                <a:ext cx="583356" cy="21742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1600" dirty="0"/>
                  <a:t>treatment</a:t>
                </a:r>
              </a:p>
            </p:txBody>
          </p:sp>
        </p:grpSp>
        <p:cxnSp>
          <p:nvCxnSpPr>
            <p:cNvPr id="101" name="Connettore 2 100"/>
            <p:cNvCxnSpPr/>
            <p:nvPr/>
          </p:nvCxnSpPr>
          <p:spPr bwMode="auto">
            <a:xfrm>
              <a:off x="2422526" y="3022601"/>
              <a:ext cx="0" cy="115252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o 47"/>
            <p:cNvGrpSpPr>
              <a:grpSpLocks/>
            </p:cNvGrpSpPr>
            <p:nvPr/>
          </p:nvGrpSpPr>
          <p:grpSpPr bwMode="auto">
            <a:xfrm>
              <a:off x="2063750" y="2770188"/>
              <a:ext cx="2617788" cy="1439862"/>
              <a:chOff x="539750" y="2770188"/>
              <a:chExt cx="2617788" cy="1439862"/>
            </a:xfrm>
          </p:grpSpPr>
          <p:sp>
            <p:nvSpPr>
              <p:cNvPr id="92" name="Rettangolo 91"/>
              <p:cNvSpPr/>
              <p:nvPr/>
            </p:nvSpPr>
            <p:spPr bwMode="auto">
              <a:xfrm>
                <a:off x="2870200" y="2770188"/>
                <a:ext cx="287338" cy="1439862"/>
              </a:xfrm>
              <a:prstGeom prst="rect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106" name="Connettore 1 105"/>
              <p:cNvCxnSpPr/>
              <p:nvPr/>
            </p:nvCxnSpPr>
            <p:spPr bwMode="auto">
              <a:xfrm flipH="1">
                <a:off x="539750" y="2770188"/>
                <a:ext cx="23034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o 48"/>
            <p:cNvGrpSpPr>
              <a:grpSpLocks/>
            </p:cNvGrpSpPr>
            <p:nvPr/>
          </p:nvGrpSpPr>
          <p:grpSpPr bwMode="auto">
            <a:xfrm>
              <a:off x="2063751" y="4067176"/>
              <a:ext cx="792163" cy="142875"/>
              <a:chOff x="539750" y="4067175"/>
              <a:chExt cx="792163" cy="142875"/>
            </a:xfrm>
          </p:grpSpPr>
          <p:sp>
            <p:nvSpPr>
              <p:cNvPr id="105" name="Rettangolo 104"/>
              <p:cNvSpPr/>
              <p:nvPr/>
            </p:nvSpPr>
            <p:spPr bwMode="auto">
              <a:xfrm>
                <a:off x="1042988" y="4067175"/>
                <a:ext cx="288925" cy="14287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 sz="2400"/>
              </a:p>
            </p:txBody>
          </p:sp>
          <p:cxnSp>
            <p:nvCxnSpPr>
              <p:cNvPr id="107" name="Connettore 1 106"/>
              <p:cNvCxnSpPr>
                <a:stCxn id="105" idx="0"/>
              </p:cNvCxnSpPr>
              <p:nvPr/>
            </p:nvCxnSpPr>
            <p:spPr bwMode="auto">
              <a:xfrm flipH="1">
                <a:off x="539750" y="4067175"/>
                <a:ext cx="6477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CasellaDiTesto 12"/>
          <p:cNvSpPr txBox="1"/>
          <p:nvPr/>
        </p:nvSpPr>
        <p:spPr>
          <a:xfrm>
            <a:off x="0" y="525725"/>
            <a:ext cx="364048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800" dirty="0"/>
              <a:t>Prevenire </a:t>
            </a:r>
            <a:r>
              <a:rPr lang="it-IT" sz="3600" b="1" u="sng" dirty="0"/>
              <a:t>è</a:t>
            </a:r>
            <a:r>
              <a:rPr lang="it-IT" sz="2800" dirty="0"/>
              <a:t> risparmiare</a:t>
            </a:r>
          </a:p>
        </p:txBody>
      </p:sp>
      <p:sp>
        <p:nvSpPr>
          <p:cNvPr id="15" name="Fumetto 3 14"/>
          <p:cNvSpPr/>
          <p:nvPr/>
        </p:nvSpPr>
        <p:spPr>
          <a:xfrm rot="11308819">
            <a:off x="2993068" y="4553395"/>
            <a:ext cx="1683741" cy="868051"/>
          </a:xfrm>
          <a:prstGeom prst="wedgeEllipseCallout">
            <a:avLst>
              <a:gd name="adj1" fmla="val -37369"/>
              <a:gd name="adj2" fmla="val 673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074835" y="4765847"/>
            <a:ext cx="150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Quali metodi?</a:t>
            </a:r>
          </a:p>
        </p:txBody>
      </p:sp>
      <p:sp>
        <p:nvSpPr>
          <p:cNvPr id="17" name="Fumetto 3 16"/>
          <p:cNvSpPr/>
          <p:nvPr/>
        </p:nvSpPr>
        <p:spPr>
          <a:xfrm rot="10800000">
            <a:off x="4325805" y="5355925"/>
            <a:ext cx="1975994" cy="841674"/>
          </a:xfrm>
          <a:prstGeom prst="wedgeEllipseCallout">
            <a:avLst>
              <a:gd name="adj1" fmla="val 21651"/>
              <a:gd name="adj2" fmla="val 1540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CasellaDiTesto 52"/>
          <p:cNvSpPr txBox="1"/>
          <p:nvPr/>
        </p:nvSpPr>
        <p:spPr>
          <a:xfrm>
            <a:off x="4394547" y="5597050"/>
            <a:ext cx="190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Quali trattamenti?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677886" y="4501190"/>
            <a:ext cx="239143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Monitoraggio FA con misuratori di pressione, </a:t>
            </a:r>
            <a:r>
              <a:rPr lang="it-IT" dirty="0" err="1"/>
              <a:t>loop</a:t>
            </a:r>
            <a:r>
              <a:rPr lang="it-IT" dirty="0"/>
              <a:t> </a:t>
            </a:r>
            <a:r>
              <a:rPr lang="it-IT" dirty="0" err="1"/>
              <a:t>recorder</a:t>
            </a:r>
            <a:r>
              <a:rPr lang="it-IT" dirty="0"/>
              <a:t>, </a:t>
            </a:r>
            <a:r>
              <a:rPr lang="it-IT" dirty="0" err="1"/>
              <a:t>wearables</a:t>
            </a:r>
            <a:r>
              <a:rPr lang="it-IT" dirty="0"/>
              <a:t>, </a:t>
            </a:r>
            <a:r>
              <a:rPr lang="it-IT" dirty="0" err="1"/>
              <a:t>smartwatches</a:t>
            </a:r>
            <a:r>
              <a:rPr lang="it-IT" dirty="0"/>
              <a:t>…</a:t>
            </a:r>
          </a:p>
        </p:txBody>
      </p:sp>
      <p:sp>
        <p:nvSpPr>
          <p:cNvPr id="34" name="CasellaDiTesto 33"/>
          <p:cNvSpPr txBox="1"/>
          <p:nvPr/>
        </p:nvSpPr>
        <p:spPr bwMode="auto">
          <a:xfrm>
            <a:off x="4054510" y="2283395"/>
            <a:ext cx="1017027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dirty="0"/>
              <a:t>screening</a:t>
            </a:r>
          </a:p>
        </p:txBody>
      </p:sp>
    </p:spTree>
    <p:extLst>
      <p:ext uri="{BB962C8B-B14F-4D97-AF65-F5344CB8AC3E}">
        <p14:creationId xmlns:p14="http://schemas.microsoft.com/office/powerpoint/2010/main" val="26765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766</TotalTime>
  <Words>497</Words>
  <Application>Microsoft Office PowerPoint</Application>
  <PresentationFormat>Widescreen</PresentationFormat>
  <Paragraphs>166</Paragraphs>
  <Slides>17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ＭＳ Ｐゴシック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federica</dc:creator>
  <cp:lastModifiedBy>segreteria0</cp:lastModifiedBy>
  <cp:revision>29</cp:revision>
  <dcterms:created xsi:type="dcterms:W3CDTF">2016-02-09T12:09:04Z</dcterms:created>
  <dcterms:modified xsi:type="dcterms:W3CDTF">2016-02-13T16:58:44Z</dcterms:modified>
</cp:coreProperties>
</file>